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6070"/>
    <a:srgbClr val="EAF0D8"/>
    <a:srgbClr val="1F1F29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CF75C3-93B8-0A88-C4DF-9E1EB49D5E11}" v="98" dt="2024-12-08T23:11:11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5" Type="http://schemas.openxmlformats.org/officeDocument/2006/relationships/image" Target="../media/image7.png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mountains in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E6ECCF57-9A09-94DD-43AF-44D506E46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7665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47252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rgbClr val="EAF0D8"/>
                </a:solidFill>
                <a:latin typeface="Gill Sans MT"/>
              </a:rPr>
              <a:t>Web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596070"/>
                </a:solidFill>
                <a:latin typeface="Gill Sans MT"/>
              </a:rPr>
              <a:t>By Platon Kokhno</a:t>
            </a:r>
          </a:p>
          <a:p>
            <a:r>
              <a:rPr lang="en-US">
                <a:solidFill>
                  <a:srgbClr val="596070"/>
                </a:solidFill>
                <a:latin typeface="Gill Sans MT"/>
              </a:rPr>
              <a:t>(40712598)</a:t>
            </a:r>
            <a:endParaRPr lang="en-US" dirty="0">
              <a:solidFill>
                <a:srgbClr val="596070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4FB88-45D0-9F48-8A93-F1580AF97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" y="-2570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596070"/>
                </a:solidFill>
                <a:latin typeface="Gill Sans MT"/>
              </a:rPr>
              <a:t>About Web Development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4FD44D-4B23-607B-F0C7-2115902E4289}"/>
              </a:ext>
            </a:extLst>
          </p:cNvPr>
          <p:cNvSpPr/>
          <p:nvPr/>
        </p:nvSpPr>
        <p:spPr>
          <a:xfrm>
            <a:off x="143286" y="1059254"/>
            <a:ext cx="6872356" cy="3124200"/>
          </a:xfrm>
          <a:prstGeom prst="roundRect">
            <a:avLst/>
          </a:prstGeom>
          <a:solidFill>
            <a:srgbClr val="596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800" b="1">
                <a:solidFill>
                  <a:srgbClr val="EAF0D8"/>
                </a:solidFill>
                <a:latin typeface="Aptos"/>
              </a:rPr>
              <a:t>Web development – the art and science of building websites, that connect, inform and inspire. </a:t>
            </a:r>
          </a:p>
          <a:p>
            <a:endParaRPr lang="en-US" sz="2800">
              <a:solidFill>
                <a:srgbClr val="EAF0D8"/>
              </a:solidFill>
              <a:latin typeface="Gill Sans MT"/>
            </a:endParaRPr>
          </a:p>
        </p:txBody>
      </p:sp>
      <p:pic>
        <p:nvPicPr>
          <p:cNvPr id="3" name="Graphic 2" descr="Web design with solid fill">
            <a:extLst>
              <a:ext uri="{FF2B5EF4-FFF2-40B4-BE49-F238E27FC236}">
                <a16:creationId xmlns:a16="http://schemas.microsoft.com/office/drawing/2014/main" id="{31974641-D89D-DC44-0D6F-F7351222AD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3069" y="1115430"/>
            <a:ext cx="3043824" cy="3022947"/>
          </a:xfrm>
          <a:prstGeom prst="rect">
            <a:avLst/>
          </a:prstGeom>
        </p:spPr>
      </p:pic>
      <p:pic>
        <p:nvPicPr>
          <p:cNvPr id="5" name="Bd1">
            <a:hlinkClick r:id="" action="ppaction://media"/>
            <a:extLst>
              <a:ext uri="{FF2B5EF4-FFF2-40B4-BE49-F238E27FC236}">
                <a16:creationId xmlns:a16="http://schemas.microsoft.com/office/drawing/2014/main" id="{6681A9F7-B209-66F0-B964-F303B611CB9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814354" y="172450"/>
            <a:ext cx="730250" cy="7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04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000"/>
    </mc:Choice>
    <mc:Fallback>
      <p:transition spd="slow" advTm="1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391D-D065-D1B2-200A-AD1FD96B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596070"/>
                </a:solidFill>
                <a:latin typeface="Gill Sans MT"/>
              </a:rPr>
              <a:t>Purpose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1847AB5-06A6-ED15-0BD0-EEC65F6230F3}"/>
              </a:ext>
            </a:extLst>
          </p:cNvPr>
          <p:cNvSpPr/>
          <p:nvPr/>
        </p:nvSpPr>
        <p:spPr>
          <a:xfrm>
            <a:off x="210820" y="1318315"/>
            <a:ext cx="6859077" cy="3148094"/>
          </a:xfrm>
          <a:prstGeom prst="roundRect">
            <a:avLst/>
          </a:prstGeom>
          <a:solidFill>
            <a:srgbClr val="596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800" b="1">
                <a:solidFill>
                  <a:srgbClr val="EAF0D8"/>
                </a:solidFill>
                <a:latin typeface="Aptos"/>
              </a:rPr>
              <a:t>A web developer is responsible for creating, maintaining, and optimizing websites and web applications. Their work ensures users have a seamless online experience</a:t>
            </a:r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8E1D9D7-527F-A8F9-2374-227DEA7BA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784" y="1376610"/>
            <a:ext cx="4584029" cy="2933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Hands on a computer keyboard&#10;&#10;Description automatically generated">
            <a:extLst>
              <a:ext uri="{FF2B5EF4-FFF2-40B4-BE49-F238E27FC236}">
                <a16:creationId xmlns:a16="http://schemas.microsoft.com/office/drawing/2014/main" id="{63AE6725-932F-27E7-AD8C-33B9F88A92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936" y="1261112"/>
            <a:ext cx="4228949" cy="3055750"/>
          </a:xfrm>
          <a:prstGeom prst="rect">
            <a:avLst/>
          </a:prstGeom>
        </p:spPr>
      </p:pic>
      <p:pic>
        <p:nvPicPr>
          <p:cNvPr id="3" name="Bd2">
            <a:hlinkClick r:id="" action="ppaction://media"/>
            <a:extLst>
              <a:ext uri="{FF2B5EF4-FFF2-40B4-BE49-F238E27FC236}">
                <a16:creationId xmlns:a16="http://schemas.microsoft.com/office/drawing/2014/main" id="{642052EB-753E-A9BA-2653-277C740DA98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626464" y="308149"/>
            <a:ext cx="730250" cy="7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93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0"/>
    </mc:Choice>
    <mc:Fallback>
      <p:transition spd="slow" advTm="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391D-D065-D1B2-200A-AD1FD96B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156" y="-32441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596070"/>
                </a:solidFill>
                <a:latin typeface="Gill Sans MT"/>
              </a:rPr>
              <a:t>Production Plan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BA9463-99A6-2A4C-3AA4-54559DCE40CD}"/>
              </a:ext>
            </a:extLst>
          </p:cNvPr>
          <p:cNvSpPr/>
          <p:nvPr/>
        </p:nvSpPr>
        <p:spPr>
          <a:xfrm>
            <a:off x="1221861" y="2515627"/>
            <a:ext cx="1605642" cy="1537607"/>
          </a:xfrm>
          <a:prstGeom prst="ellipse">
            <a:avLst/>
          </a:prstGeom>
          <a:solidFill>
            <a:srgbClr val="EAF0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A1A7AA-B8D1-561E-1A93-57C5B9A48CB5}"/>
              </a:ext>
            </a:extLst>
          </p:cNvPr>
          <p:cNvSpPr txBox="1"/>
          <p:nvPr/>
        </p:nvSpPr>
        <p:spPr>
          <a:xfrm>
            <a:off x="1276108" y="2105780"/>
            <a:ext cx="39950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EAF0D8"/>
                </a:solidFill>
                <a:latin typeface="Gill Sans MT"/>
              </a:rPr>
              <a:t>Planning</a:t>
            </a:r>
            <a:endParaRPr lang="en-US" sz="2000">
              <a:solidFill>
                <a:srgbClr val="EAF0D8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67B448-CA84-D5C1-362E-73E03D6FDB6A}"/>
              </a:ext>
            </a:extLst>
          </p:cNvPr>
          <p:cNvCxnSpPr/>
          <p:nvPr/>
        </p:nvCxnSpPr>
        <p:spPr>
          <a:xfrm>
            <a:off x="2685264" y="3258941"/>
            <a:ext cx="7994953" cy="38705"/>
          </a:xfrm>
          <a:prstGeom prst="straightConnector1">
            <a:avLst/>
          </a:prstGeom>
          <a:ln w="57150">
            <a:solidFill>
              <a:srgbClr val="EAF0D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12A39B3-2F4C-CA03-3230-F76B9950404C}"/>
              </a:ext>
            </a:extLst>
          </p:cNvPr>
          <p:cNvSpPr/>
          <p:nvPr/>
        </p:nvSpPr>
        <p:spPr>
          <a:xfrm>
            <a:off x="3802500" y="2515626"/>
            <a:ext cx="1605642" cy="1537607"/>
          </a:xfrm>
          <a:prstGeom prst="ellipse">
            <a:avLst/>
          </a:prstGeom>
          <a:solidFill>
            <a:srgbClr val="EAF0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ADBE4A-B586-8CDC-C1BE-F387D17A6859}"/>
              </a:ext>
            </a:extLst>
          </p:cNvPr>
          <p:cNvSpPr txBox="1"/>
          <p:nvPr/>
        </p:nvSpPr>
        <p:spPr>
          <a:xfrm>
            <a:off x="3998987" y="2105779"/>
            <a:ext cx="39950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EAF0D8"/>
                </a:solidFill>
                <a:latin typeface="Gill Sans MT"/>
              </a:rPr>
              <a:t>Coding</a:t>
            </a:r>
            <a:endParaRPr lang="en-US" sz="2000">
              <a:solidFill>
                <a:srgbClr val="EAF0D8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FA7EC1-36A5-344B-1F7B-2AE9448FF978}"/>
              </a:ext>
            </a:extLst>
          </p:cNvPr>
          <p:cNvSpPr/>
          <p:nvPr/>
        </p:nvSpPr>
        <p:spPr>
          <a:xfrm>
            <a:off x="6535539" y="2515625"/>
            <a:ext cx="1605642" cy="1537607"/>
          </a:xfrm>
          <a:prstGeom prst="ellipse">
            <a:avLst/>
          </a:prstGeom>
          <a:solidFill>
            <a:srgbClr val="EAF0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08CC0E-F75C-2094-0154-7A423624D7E9}"/>
              </a:ext>
            </a:extLst>
          </p:cNvPr>
          <p:cNvSpPr txBox="1"/>
          <p:nvPr/>
        </p:nvSpPr>
        <p:spPr>
          <a:xfrm>
            <a:off x="6803146" y="2115938"/>
            <a:ext cx="39950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EAF0D8"/>
                </a:solidFill>
                <a:latin typeface="Gill Sans MT"/>
              </a:rPr>
              <a:t>Testing</a:t>
            </a:r>
            <a:endParaRPr lang="en-US" sz="2000">
              <a:solidFill>
                <a:srgbClr val="EAF0D8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C3880-9501-A797-F447-68277F86E250}"/>
              </a:ext>
            </a:extLst>
          </p:cNvPr>
          <p:cNvSpPr/>
          <p:nvPr/>
        </p:nvSpPr>
        <p:spPr>
          <a:xfrm>
            <a:off x="4608067" y="3592864"/>
            <a:ext cx="78321" cy="1284467"/>
          </a:xfrm>
          <a:prstGeom prst="rect">
            <a:avLst/>
          </a:prstGeom>
          <a:solidFill>
            <a:srgbClr val="EAF0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53D330-A106-6BB4-1B1E-856412326531}"/>
              </a:ext>
            </a:extLst>
          </p:cNvPr>
          <p:cNvSpPr/>
          <p:nvPr/>
        </p:nvSpPr>
        <p:spPr>
          <a:xfrm>
            <a:off x="7341590" y="3592863"/>
            <a:ext cx="78321" cy="1284467"/>
          </a:xfrm>
          <a:prstGeom prst="rect">
            <a:avLst/>
          </a:prstGeom>
          <a:solidFill>
            <a:srgbClr val="EAF0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618499-6125-C042-0580-CEA424FE6CF3}"/>
              </a:ext>
            </a:extLst>
          </p:cNvPr>
          <p:cNvCxnSpPr>
            <a:cxnSpLocks/>
          </p:cNvCxnSpPr>
          <p:nvPr/>
        </p:nvCxnSpPr>
        <p:spPr>
          <a:xfrm>
            <a:off x="4632596" y="4843416"/>
            <a:ext cx="2733525" cy="14515"/>
          </a:xfrm>
          <a:prstGeom prst="straightConnector1">
            <a:avLst/>
          </a:prstGeom>
          <a:ln w="57150">
            <a:solidFill>
              <a:srgbClr val="EAF0D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F7A4F27-4349-9BE1-D3CD-C71A83E47269}"/>
              </a:ext>
            </a:extLst>
          </p:cNvPr>
          <p:cNvSpPr/>
          <p:nvPr/>
        </p:nvSpPr>
        <p:spPr>
          <a:xfrm>
            <a:off x="9087633" y="2503529"/>
            <a:ext cx="1605642" cy="1537607"/>
          </a:xfrm>
          <a:prstGeom prst="ellipse">
            <a:avLst/>
          </a:prstGeom>
          <a:solidFill>
            <a:srgbClr val="EAF0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0A0957-3724-AF85-C3A1-9EDA1FBCF04D}"/>
              </a:ext>
            </a:extLst>
          </p:cNvPr>
          <p:cNvSpPr txBox="1"/>
          <p:nvPr/>
        </p:nvSpPr>
        <p:spPr>
          <a:xfrm>
            <a:off x="9355240" y="2103842"/>
            <a:ext cx="39950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EAF0D8"/>
                </a:solidFill>
                <a:latin typeface="Gill Sans MT"/>
              </a:rPr>
              <a:t>Launching</a:t>
            </a:r>
            <a:endParaRPr lang="en-US" sz="2000">
              <a:solidFill>
                <a:srgbClr val="EAF0D8"/>
              </a:solidFill>
            </a:endParaRPr>
          </a:p>
        </p:txBody>
      </p:sp>
      <p:pic>
        <p:nvPicPr>
          <p:cNvPr id="4" name="Bd3">
            <a:hlinkClick r:id="" action="ppaction://media"/>
            <a:extLst>
              <a:ext uri="{FF2B5EF4-FFF2-40B4-BE49-F238E27FC236}">
                <a16:creationId xmlns:a16="http://schemas.microsoft.com/office/drawing/2014/main" id="{E01C8297-880B-D6A0-DA83-D82F9732127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310839" y="34716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22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000"/>
    </mc:Choice>
    <mc:Fallback>
      <p:transition spd="slow" advTm="1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D980C09-1A04-534C-F988-4B4B7248B36A}"/>
              </a:ext>
            </a:extLst>
          </p:cNvPr>
          <p:cNvSpPr/>
          <p:nvPr/>
        </p:nvSpPr>
        <p:spPr>
          <a:xfrm>
            <a:off x="3930733" y="5431340"/>
            <a:ext cx="78321" cy="1284467"/>
          </a:xfrm>
          <a:prstGeom prst="rect">
            <a:avLst/>
          </a:prstGeom>
          <a:solidFill>
            <a:srgbClr val="EAF0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7391D-D065-D1B2-200A-AD1FD96B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156" y="-32441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596070"/>
                </a:solidFill>
                <a:latin typeface="Gill Sans MT"/>
              </a:rPr>
              <a:t>Production (1.Planning)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1847AB5-06A6-ED15-0BD0-EEC65F6230F3}"/>
              </a:ext>
            </a:extLst>
          </p:cNvPr>
          <p:cNvSpPr/>
          <p:nvPr/>
        </p:nvSpPr>
        <p:spPr>
          <a:xfrm>
            <a:off x="120737" y="969176"/>
            <a:ext cx="7556500" cy="2631109"/>
          </a:xfrm>
          <a:prstGeom prst="roundRect">
            <a:avLst/>
          </a:prstGeom>
          <a:solidFill>
            <a:srgbClr val="596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800" b="1">
                <a:solidFill>
                  <a:srgbClr val="EAF0D8"/>
                </a:solidFill>
                <a:latin typeface="Aptos"/>
              </a:rPr>
              <a:t>Firstly, Developer must create a layout and wireframe for the future website. It is possible to make it on paper or use websites like Figma or Adobe to create visualization of the structure</a:t>
            </a:r>
            <a:endParaRPr lang="en-US" sz="2800" b="1"/>
          </a:p>
          <a:p>
            <a:endParaRPr lang="en-US" sz="2800">
              <a:solidFill>
                <a:srgbClr val="EAF0D8"/>
              </a:solidFill>
              <a:latin typeface="Gill Sans MT"/>
            </a:endParaRP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36A652C9-917D-C3B4-D05F-83D297702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474" y="164798"/>
            <a:ext cx="2751268" cy="360740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0B832C48-D54E-A70C-EF40-31729508486A}"/>
              </a:ext>
            </a:extLst>
          </p:cNvPr>
          <p:cNvSpPr/>
          <p:nvPr/>
        </p:nvSpPr>
        <p:spPr>
          <a:xfrm>
            <a:off x="544527" y="4354103"/>
            <a:ext cx="1605642" cy="1537607"/>
          </a:xfrm>
          <a:prstGeom prst="ellipse">
            <a:avLst/>
          </a:prstGeom>
          <a:solidFill>
            <a:srgbClr val="EAF0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3F7A24-7505-6FB2-242C-9B80094D2FCD}"/>
              </a:ext>
            </a:extLst>
          </p:cNvPr>
          <p:cNvSpPr txBox="1"/>
          <p:nvPr/>
        </p:nvSpPr>
        <p:spPr>
          <a:xfrm>
            <a:off x="598775" y="3944256"/>
            <a:ext cx="39950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EAF0D8"/>
                </a:solidFill>
                <a:latin typeface="Gill Sans MT"/>
              </a:rPr>
              <a:t>Planning</a:t>
            </a:r>
            <a:endParaRPr lang="en-US" sz="2000">
              <a:solidFill>
                <a:srgbClr val="EAF0D8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AD26CC-526D-6BA3-3D74-58606A65FAE2}"/>
              </a:ext>
            </a:extLst>
          </p:cNvPr>
          <p:cNvCxnSpPr/>
          <p:nvPr/>
        </p:nvCxnSpPr>
        <p:spPr>
          <a:xfrm>
            <a:off x="2007930" y="5097417"/>
            <a:ext cx="7886096" cy="50800"/>
          </a:xfrm>
          <a:prstGeom prst="straightConnector1">
            <a:avLst/>
          </a:prstGeom>
          <a:ln w="57150">
            <a:solidFill>
              <a:srgbClr val="EAF0D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D944E73-E08A-3DDF-80E3-8FF889C47D21}"/>
              </a:ext>
            </a:extLst>
          </p:cNvPr>
          <p:cNvSpPr/>
          <p:nvPr/>
        </p:nvSpPr>
        <p:spPr>
          <a:xfrm>
            <a:off x="3125167" y="4354102"/>
            <a:ext cx="1605642" cy="1537607"/>
          </a:xfrm>
          <a:prstGeom prst="ellipse">
            <a:avLst/>
          </a:prstGeom>
          <a:solidFill>
            <a:srgbClr val="596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8BEACB-7EF3-83A4-FA37-C629463BFCF1}"/>
              </a:ext>
            </a:extLst>
          </p:cNvPr>
          <p:cNvSpPr txBox="1"/>
          <p:nvPr/>
        </p:nvSpPr>
        <p:spPr>
          <a:xfrm>
            <a:off x="3321653" y="3944255"/>
            <a:ext cx="39950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596070"/>
                </a:solidFill>
                <a:latin typeface="Gill Sans MT"/>
              </a:rPr>
              <a:t>Coding</a:t>
            </a:r>
            <a:endParaRPr lang="en-US" sz="2000">
              <a:solidFill>
                <a:srgbClr val="59607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8D1B2C-E02C-05BB-A2E2-8DD36DF7E82C}"/>
              </a:ext>
            </a:extLst>
          </p:cNvPr>
          <p:cNvSpPr txBox="1"/>
          <p:nvPr/>
        </p:nvSpPr>
        <p:spPr>
          <a:xfrm>
            <a:off x="6125812" y="3954414"/>
            <a:ext cx="39950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596070"/>
                </a:solidFill>
                <a:latin typeface="Gill Sans MT"/>
              </a:rPr>
              <a:t>Testing</a:t>
            </a:r>
            <a:endParaRPr lang="en-US" sz="2000">
              <a:solidFill>
                <a:srgbClr val="59607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3600A9-DA23-8878-4347-44061D22B2EB}"/>
              </a:ext>
            </a:extLst>
          </p:cNvPr>
          <p:cNvSpPr/>
          <p:nvPr/>
        </p:nvSpPr>
        <p:spPr>
          <a:xfrm>
            <a:off x="6664256" y="5431339"/>
            <a:ext cx="78321" cy="1284467"/>
          </a:xfrm>
          <a:prstGeom prst="rect">
            <a:avLst/>
          </a:prstGeom>
          <a:solidFill>
            <a:srgbClr val="EAF0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29926A5-1F5B-6FA6-0261-AA6A6D9A5738}"/>
              </a:ext>
            </a:extLst>
          </p:cNvPr>
          <p:cNvSpPr/>
          <p:nvPr/>
        </p:nvSpPr>
        <p:spPr>
          <a:xfrm>
            <a:off x="5858205" y="4354101"/>
            <a:ext cx="1605642" cy="1537607"/>
          </a:xfrm>
          <a:prstGeom prst="ellipse">
            <a:avLst/>
          </a:prstGeom>
          <a:solidFill>
            <a:srgbClr val="596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367885-22F0-7768-247F-178C8498C696}"/>
              </a:ext>
            </a:extLst>
          </p:cNvPr>
          <p:cNvCxnSpPr>
            <a:cxnSpLocks/>
          </p:cNvCxnSpPr>
          <p:nvPr/>
        </p:nvCxnSpPr>
        <p:spPr>
          <a:xfrm>
            <a:off x="3955262" y="6681892"/>
            <a:ext cx="2733525" cy="14515"/>
          </a:xfrm>
          <a:prstGeom prst="straightConnector1">
            <a:avLst/>
          </a:prstGeom>
          <a:ln w="57150">
            <a:solidFill>
              <a:srgbClr val="EAF0D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C3E8EE7-F940-91CC-09A7-F58857F95FE3}"/>
              </a:ext>
            </a:extLst>
          </p:cNvPr>
          <p:cNvSpPr/>
          <p:nvPr/>
        </p:nvSpPr>
        <p:spPr>
          <a:xfrm>
            <a:off x="8410299" y="4342005"/>
            <a:ext cx="1605642" cy="1537607"/>
          </a:xfrm>
          <a:prstGeom prst="ellipse">
            <a:avLst/>
          </a:prstGeom>
          <a:solidFill>
            <a:srgbClr val="596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4DB76F-DE94-048C-8B74-90891443B3C4}"/>
              </a:ext>
            </a:extLst>
          </p:cNvPr>
          <p:cNvSpPr txBox="1"/>
          <p:nvPr/>
        </p:nvSpPr>
        <p:spPr>
          <a:xfrm>
            <a:off x="8677906" y="3942318"/>
            <a:ext cx="39950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596070"/>
                </a:solidFill>
                <a:latin typeface="Gill Sans MT"/>
              </a:rPr>
              <a:t>Launching</a:t>
            </a:r>
            <a:endParaRPr lang="en-US" sz="2000">
              <a:solidFill>
                <a:srgbClr val="596070"/>
              </a:solidFill>
            </a:endParaRPr>
          </a:p>
        </p:txBody>
      </p:sp>
      <p:pic>
        <p:nvPicPr>
          <p:cNvPr id="3" name="Bd4final">
            <a:hlinkClick r:id="" action="ppaction://media"/>
            <a:extLst>
              <a:ext uri="{FF2B5EF4-FFF2-40B4-BE49-F238E27FC236}">
                <a16:creationId xmlns:a16="http://schemas.microsoft.com/office/drawing/2014/main" id="{96C9AD69-9A4F-9F3B-CAAF-1B5B3577E9A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85481" y="16479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02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000"/>
    </mc:Choice>
    <mc:Fallback>
      <p:transition spd="slow" advTm="2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D980C09-1A04-534C-F988-4B4B7248B36A}"/>
              </a:ext>
            </a:extLst>
          </p:cNvPr>
          <p:cNvSpPr/>
          <p:nvPr/>
        </p:nvSpPr>
        <p:spPr>
          <a:xfrm>
            <a:off x="3930733" y="5431340"/>
            <a:ext cx="78321" cy="1284467"/>
          </a:xfrm>
          <a:prstGeom prst="rect">
            <a:avLst/>
          </a:prstGeom>
          <a:solidFill>
            <a:srgbClr val="EAF0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7391D-D065-D1B2-200A-AD1FD96B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156" y="-32441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596070"/>
                </a:solidFill>
                <a:latin typeface="Gill Sans MT"/>
              </a:rPr>
              <a:t>Production (2.Coding)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1847AB5-06A6-ED15-0BD0-EEC65F6230F3}"/>
              </a:ext>
            </a:extLst>
          </p:cNvPr>
          <p:cNvSpPr/>
          <p:nvPr/>
        </p:nvSpPr>
        <p:spPr>
          <a:xfrm>
            <a:off x="120737" y="969176"/>
            <a:ext cx="7045021" cy="2255329"/>
          </a:xfrm>
          <a:prstGeom prst="roundRect">
            <a:avLst/>
          </a:prstGeom>
          <a:solidFill>
            <a:srgbClr val="596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800" b="1">
                <a:solidFill>
                  <a:srgbClr val="EAF0D8"/>
                </a:solidFill>
                <a:latin typeface="Aptos"/>
              </a:rPr>
              <a:t>After creating layouts, it is possible to build the website. We use HTML to structure the content, CSS to style it, and JavaScript to add interactivity. </a:t>
            </a:r>
            <a:endParaRPr lang="en-US" sz="2800" b="1"/>
          </a:p>
          <a:p>
            <a:endParaRPr lang="en-US" sz="2800">
              <a:solidFill>
                <a:srgbClr val="EAF0D8"/>
              </a:solidFill>
              <a:latin typeface="Gill Sans M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3F7A24-7505-6FB2-242C-9B80094D2FCD}"/>
              </a:ext>
            </a:extLst>
          </p:cNvPr>
          <p:cNvSpPr txBox="1"/>
          <p:nvPr/>
        </p:nvSpPr>
        <p:spPr>
          <a:xfrm>
            <a:off x="598775" y="3944256"/>
            <a:ext cx="39950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596070"/>
                </a:solidFill>
                <a:latin typeface="Gill Sans MT"/>
              </a:rPr>
              <a:t>Planning</a:t>
            </a:r>
            <a:endParaRPr lang="en-US" sz="2000">
              <a:solidFill>
                <a:srgbClr val="59607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AD26CC-526D-6BA3-3D74-58606A65FAE2}"/>
              </a:ext>
            </a:extLst>
          </p:cNvPr>
          <p:cNvCxnSpPr/>
          <p:nvPr/>
        </p:nvCxnSpPr>
        <p:spPr>
          <a:xfrm>
            <a:off x="2007930" y="5097417"/>
            <a:ext cx="7886096" cy="50800"/>
          </a:xfrm>
          <a:prstGeom prst="straightConnector1">
            <a:avLst/>
          </a:prstGeom>
          <a:ln w="57150">
            <a:solidFill>
              <a:srgbClr val="EAF0D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D944E73-E08A-3DDF-80E3-8FF889C47D21}"/>
              </a:ext>
            </a:extLst>
          </p:cNvPr>
          <p:cNvSpPr/>
          <p:nvPr/>
        </p:nvSpPr>
        <p:spPr>
          <a:xfrm>
            <a:off x="3125167" y="4354102"/>
            <a:ext cx="1605642" cy="1537607"/>
          </a:xfrm>
          <a:prstGeom prst="ellipse">
            <a:avLst/>
          </a:prstGeom>
          <a:solidFill>
            <a:srgbClr val="EAF0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8BEACB-7EF3-83A4-FA37-C629463BFCF1}"/>
              </a:ext>
            </a:extLst>
          </p:cNvPr>
          <p:cNvSpPr txBox="1"/>
          <p:nvPr/>
        </p:nvSpPr>
        <p:spPr>
          <a:xfrm>
            <a:off x="3321653" y="3944255"/>
            <a:ext cx="39950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EAF0D8"/>
                </a:solidFill>
                <a:latin typeface="Gill Sans MT"/>
              </a:rPr>
              <a:t>Coding</a:t>
            </a:r>
            <a:endParaRPr lang="en-US" sz="2000">
              <a:solidFill>
                <a:srgbClr val="EAF0D8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8D1B2C-E02C-05BB-A2E2-8DD36DF7E82C}"/>
              </a:ext>
            </a:extLst>
          </p:cNvPr>
          <p:cNvSpPr txBox="1"/>
          <p:nvPr/>
        </p:nvSpPr>
        <p:spPr>
          <a:xfrm>
            <a:off x="6125812" y="3954414"/>
            <a:ext cx="39950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596070"/>
                </a:solidFill>
                <a:latin typeface="Gill Sans MT"/>
              </a:rPr>
              <a:t>Testing</a:t>
            </a:r>
            <a:endParaRPr lang="en-US" sz="2000">
              <a:solidFill>
                <a:srgbClr val="59607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3600A9-DA23-8878-4347-44061D22B2EB}"/>
              </a:ext>
            </a:extLst>
          </p:cNvPr>
          <p:cNvSpPr/>
          <p:nvPr/>
        </p:nvSpPr>
        <p:spPr>
          <a:xfrm>
            <a:off x="6664256" y="5431339"/>
            <a:ext cx="78321" cy="1284467"/>
          </a:xfrm>
          <a:prstGeom prst="rect">
            <a:avLst/>
          </a:prstGeom>
          <a:solidFill>
            <a:srgbClr val="EAF0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29926A5-1F5B-6FA6-0261-AA6A6D9A5738}"/>
              </a:ext>
            </a:extLst>
          </p:cNvPr>
          <p:cNvSpPr/>
          <p:nvPr/>
        </p:nvSpPr>
        <p:spPr>
          <a:xfrm>
            <a:off x="5858205" y="4354101"/>
            <a:ext cx="1605642" cy="1537607"/>
          </a:xfrm>
          <a:prstGeom prst="ellipse">
            <a:avLst/>
          </a:prstGeom>
          <a:solidFill>
            <a:srgbClr val="596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367885-22F0-7768-247F-178C8498C696}"/>
              </a:ext>
            </a:extLst>
          </p:cNvPr>
          <p:cNvCxnSpPr>
            <a:cxnSpLocks/>
          </p:cNvCxnSpPr>
          <p:nvPr/>
        </p:nvCxnSpPr>
        <p:spPr>
          <a:xfrm>
            <a:off x="3955262" y="6681892"/>
            <a:ext cx="2733525" cy="14515"/>
          </a:xfrm>
          <a:prstGeom prst="straightConnector1">
            <a:avLst/>
          </a:prstGeom>
          <a:ln w="57150">
            <a:solidFill>
              <a:srgbClr val="EAF0D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C3E8EE7-F940-91CC-09A7-F58857F95FE3}"/>
              </a:ext>
            </a:extLst>
          </p:cNvPr>
          <p:cNvSpPr/>
          <p:nvPr/>
        </p:nvSpPr>
        <p:spPr>
          <a:xfrm>
            <a:off x="8410299" y="4342005"/>
            <a:ext cx="1605642" cy="1537607"/>
          </a:xfrm>
          <a:prstGeom prst="ellipse">
            <a:avLst/>
          </a:prstGeom>
          <a:solidFill>
            <a:srgbClr val="596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4DB76F-DE94-048C-8B74-90891443B3C4}"/>
              </a:ext>
            </a:extLst>
          </p:cNvPr>
          <p:cNvSpPr txBox="1"/>
          <p:nvPr/>
        </p:nvSpPr>
        <p:spPr>
          <a:xfrm>
            <a:off x="8677906" y="3942318"/>
            <a:ext cx="39950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596070"/>
                </a:solidFill>
                <a:latin typeface="Gill Sans MT"/>
              </a:rPr>
              <a:t>Launching</a:t>
            </a:r>
            <a:endParaRPr lang="en-US" sz="2000">
              <a:solidFill>
                <a:srgbClr val="59607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832C48-D54E-A70C-EF40-31729508486A}"/>
              </a:ext>
            </a:extLst>
          </p:cNvPr>
          <p:cNvSpPr/>
          <p:nvPr/>
        </p:nvSpPr>
        <p:spPr>
          <a:xfrm>
            <a:off x="544527" y="4354103"/>
            <a:ext cx="1605642" cy="1537607"/>
          </a:xfrm>
          <a:prstGeom prst="ellipse">
            <a:avLst/>
          </a:prstGeom>
          <a:solidFill>
            <a:srgbClr val="596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8D3D79-F593-4122-7B9A-3AFAF0F9E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507" y="965899"/>
            <a:ext cx="4551123" cy="22644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Bd5">
            <a:hlinkClick r:id="" action="ppaction://media"/>
            <a:extLst>
              <a:ext uri="{FF2B5EF4-FFF2-40B4-BE49-F238E27FC236}">
                <a16:creationId xmlns:a16="http://schemas.microsoft.com/office/drawing/2014/main" id="{29AFBA5A-6881-232F-66A1-0264D5925BB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99002" y="14540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27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000"/>
    </mc:Choice>
    <mc:Fallback>
      <p:transition spd="slow" advTm="5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D980C09-1A04-534C-F988-4B4B7248B36A}"/>
              </a:ext>
            </a:extLst>
          </p:cNvPr>
          <p:cNvSpPr/>
          <p:nvPr/>
        </p:nvSpPr>
        <p:spPr>
          <a:xfrm>
            <a:off x="3930733" y="5431340"/>
            <a:ext cx="78321" cy="1284467"/>
          </a:xfrm>
          <a:prstGeom prst="rect">
            <a:avLst/>
          </a:prstGeom>
          <a:solidFill>
            <a:srgbClr val="EAF0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7391D-D065-D1B2-200A-AD1FD96B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156" y="-32441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596070"/>
                </a:solidFill>
                <a:latin typeface="Gill Sans MT"/>
              </a:rPr>
              <a:t>Production (3.Testing)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1847AB5-06A6-ED15-0BD0-EEC65F6230F3}"/>
              </a:ext>
            </a:extLst>
          </p:cNvPr>
          <p:cNvSpPr/>
          <p:nvPr/>
        </p:nvSpPr>
        <p:spPr>
          <a:xfrm>
            <a:off x="74561" y="969176"/>
            <a:ext cx="7707237" cy="2578918"/>
          </a:xfrm>
          <a:prstGeom prst="roundRect">
            <a:avLst/>
          </a:prstGeom>
          <a:solidFill>
            <a:srgbClr val="596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2800" b="1" dirty="0">
              <a:solidFill>
                <a:srgbClr val="EAF0D8"/>
              </a:solidFill>
              <a:latin typeface="Aptos"/>
            </a:endParaRPr>
          </a:p>
          <a:p>
            <a:endParaRPr lang="en-US" sz="2800" b="1" dirty="0">
              <a:solidFill>
                <a:srgbClr val="EAF0D8"/>
              </a:solidFill>
              <a:latin typeface="Aptos"/>
            </a:endParaRPr>
          </a:p>
          <a:p>
            <a:endParaRPr lang="en-US" sz="2800" b="1" dirty="0">
              <a:solidFill>
                <a:srgbClr val="EAF0D8"/>
              </a:solidFill>
              <a:latin typeface="Aptos"/>
            </a:endParaRPr>
          </a:p>
          <a:p>
            <a:r>
              <a:rPr lang="en-US" sz="2800" b="1" dirty="0">
                <a:solidFill>
                  <a:srgbClr val="EAF0D8"/>
                </a:solidFill>
                <a:latin typeface="Aptos"/>
              </a:rPr>
              <a:t>After coding, developers must test it across devices and browsers to ensure compatibility. In addition, Developers could make any changes and fix bugs to improve functionality, navigation and performance.</a:t>
            </a:r>
            <a:endParaRPr lang="en-US"/>
          </a:p>
          <a:p>
            <a:endParaRPr lang="en-US" sz="2800" b="1">
              <a:solidFill>
                <a:srgbClr val="EAF0D8"/>
              </a:solidFill>
            </a:endParaRPr>
          </a:p>
          <a:p>
            <a:endParaRPr lang="en-US" sz="2800">
              <a:solidFill>
                <a:srgbClr val="EAF0D8"/>
              </a:solidFill>
              <a:latin typeface="Gill Sans M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3F7A24-7505-6FB2-242C-9B80094D2FCD}"/>
              </a:ext>
            </a:extLst>
          </p:cNvPr>
          <p:cNvSpPr txBox="1"/>
          <p:nvPr/>
        </p:nvSpPr>
        <p:spPr>
          <a:xfrm>
            <a:off x="598775" y="3944256"/>
            <a:ext cx="39950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596070"/>
                </a:solidFill>
                <a:latin typeface="Gill Sans MT"/>
              </a:rPr>
              <a:t>Planning</a:t>
            </a:r>
            <a:endParaRPr lang="en-US" sz="2000">
              <a:solidFill>
                <a:srgbClr val="59607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AD26CC-526D-6BA3-3D74-58606A65FAE2}"/>
              </a:ext>
            </a:extLst>
          </p:cNvPr>
          <p:cNvCxnSpPr/>
          <p:nvPr/>
        </p:nvCxnSpPr>
        <p:spPr>
          <a:xfrm>
            <a:off x="2007930" y="5097417"/>
            <a:ext cx="7886096" cy="50800"/>
          </a:xfrm>
          <a:prstGeom prst="straightConnector1">
            <a:avLst/>
          </a:prstGeom>
          <a:ln w="57150">
            <a:solidFill>
              <a:srgbClr val="EAF0D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D944E73-E08A-3DDF-80E3-8FF889C47D21}"/>
              </a:ext>
            </a:extLst>
          </p:cNvPr>
          <p:cNvSpPr/>
          <p:nvPr/>
        </p:nvSpPr>
        <p:spPr>
          <a:xfrm>
            <a:off x="3125167" y="4354102"/>
            <a:ext cx="1605642" cy="1537607"/>
          </a:xfrm>
          <a:prstGeom prst="ellipse">
            <a:avLst/>
          </a:prstGeom>
          <a:solidFill>
            <a:srgbClr val="EAF0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8BEACB-7EF3-83A4-FA37-C629463BFCF1}"/>
              </a:ext>
            </a:extLst>
          </p:cNvPr>
          <p:cNvSpPr txBox="1"/>
          <p:nvPr/>
        </p:nvSpPr>
        <p:spPr>
          <a:xfrm>
            <a:off x="3321653" y="3944255"/>
            <a:ext cx="39950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EAF0D8"/>
                </a:solidFill>
                <a:latin typeface="Gill Sans MT"/>
              </a:rPr>
              <a:t>Coding</a:t>
            </a:r>
            <a:endParaRPr lang="en-US" sz="2000">
              <a:solidFill>
                <a:srgbClr val="EAF0D8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8D1B2C-E02C-05BB-A2E2-8DD36DF7E82C}"/>
              </a:ext>
            </a:extLst>
          </p:cNvPr>
          <p:cNvSpPr txBox="1"/>
          <p:nvPr/>
        </p:nvSpPr>
        <p:spPr>
          <a:xfrm>
            <a:off x="6125812" y="3954414"/>
            <a:ext cx="39950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EAF0D8"/>
                </a:solidFill>
                <a:latin typeface="Gill Sans MT"/>
              </a:rPr>
              <a:t>Testing</a:t>
            </a:r>
            <a:endParaRPr lang="en-US" sz="2000">
              <a:solidFill>
                <a:srgbClr val="EAF0D8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3600A9-DA23-8878-4347-44061D22B2EB}"/>
              </a:ext>
            </a:extLst>
          </p:cNvPr>
          <p:cNvSpPr/>
          <p:nvPr/>
        </p:nvSpPr>
        <p:spPr>
          <a:xfrm>
            <a:off x="6664256" y="5431339"/>
            <a:ext cx="78321" cy="1284467"/>
          </a:xfrm>
          <a:prstGeom prst="rect">
            <a:avLst/>
          </a:prstGeom>
          <a:solidFill>
            <a:srgbClr val="EAF0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29926A5-1F5B-6FA6-0261-AA6A6D9A5738}"/>
              </a:ext>
            </a:extLst>
          </p:cNvPr>
          <p:cNvSpPr/>
          <p:nvPr/>
        </p:nvSpPr>
        <p:spPr>
          <a:xfrm>
            <a:off x="5858205" y="4354101"/>
            <a:ext cx="1605642" cy="1537607"/>
          </a:xfrm>
          <a:prstGeom prst="ellipse">
            <a:avLst/>
          </a:prstGeom>
          <a:solidFill>
            <a:srgbClr val="EAF0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367885-22F0-7768-247F-178C8498C696}"/>
              </a:ext>
            </a:extLst>
          </p:cNvPr>
          <p:cNvCxnSpPr>
            <a:cxnSpLocks/>
          </p:cNvCxnSpPr>
          <p:nvPr/>
        </p:nvCxnSpPr>
        <p:spPr>
          <a:xfrm>
            <a:off x="3955262" y="6681892"/>
            <a:ext cx="2733525" cy="14515"/>
          </a:xfrm>
          <a:prstGeom prst="straightConnector1">
            <a:avLst/>
          </a:prstGeom>
          <a:ln w="57150">
            <a:solidFill>
              <a:srgbClr val="EAF0D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C3E8EE7-F940-91CC-09A7-F58857F95FE3}"/>
              </a:ext>
            </a:extLst>
          </p:cNvPr>
          <p:cNvSpPr/>
          <p:nvPr/>
        </p:nvSpPr>
        <p:spPr>
          <a:xfrm>
            <a:off x="8410299" y="4342005"/>
            <a:ext cx="1605642" cy="1537607"/>
          </a:xfrm>
          <a:prstGeom prst="ellipse">
            <a:avLst/>
          </a:prstGeom>
          <a:solidFill>
            <a:srgbClr val="596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4DB76F-DE94-048C-8B74-90891443B3C4}"/>
              </a:ext>
            </a:extLst>
          </p:cNvPr>
          <p:cNvSpPr txBox="1"/>
          <p:nvPr/>
        </p:nvSpPr>
        <p:spPr>
          <a:xfrm>
            <a:off x="8677906" y="3942318"/>
            <a:ext cx="39950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596070"/>
                </a:solidFill>
                <a:latin typeface="Gill Sans MT"/>
              </a:rPr>
              <a:t>Launching</a:t>
            </a:r>
            <a:endParaRPr lang="en-US" sz="2000">
              <a:solidFill>
                <a:srgbClr val="59607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832C48-D54E-A70C-EF40-31729508486A}"/>
              </a:ext>
            </a:extLst>
          </p:cNvPr>
          <p:cNvSpPr/>
          <p:nvPr/>
        </p:nvSpPr>
        <p:spPr>
          <a:xfrm>
            <a:off x="544527" y="4354103"/>
            <a:ext cx="1605642" cy="1537607"/>
          </a:xfrm>
          <a:prstGeom prst="ellipse">
            <a:avLst/>
          </a:prstGeom>
          <a:solidFill>
            <a:srgbClr val="596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B33152F0-2AAC-02F2-CEB3-F88D8F4DD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4928" y="630477"/>
            <a:ext cx="3509950" cy="2559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Bd6">
            <a:hlinkClick r:id="" action="ppaction://media"/>
            <a:extLst>
              <a:ext uri="{FF2B5EF4-FFF2-40B4-BE49-F238E27FC236}">
                <a16:creationId xmlns:a16="http://schemas.microsoft.com/office/drawing/2014/main" id="{21E28833-2069-74FF-358A-D29004C501A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77886" y="14297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01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000"/>
    </mc:Choice>
    <mc:Fallback>
      <p:transition spd="slow" advTm="4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D980C09-1A04-534C-F988-4B4B7248B36A}"/>
              </a:ext>
            </a:extLst>
          </p:cNvPr>
          <p:cNvSpPr/>
          <p:nvPr/>
        </p:nvSpPr>
        <p:spPr>
          <a:xfrm>
            <a:off x="3930733" y="5431340"/>
            <a:ext cx="78321" cy="1284467"/>
          </a:xfrm>
          <a:prstGeom prst="rect">
            <a:avLst/>
          </a:prstGeom>
          <a:solidFill>
            <a:srgbClr val="EAF0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7391D-D065-D1B2-200A-AD1FD96B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156" y="-32441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596070"/>
                </a:solidFill>
                <a:latin typeface="Gill Sans MT"/>
              </a:rPr>
              <a:t>Production (4.Launching)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1847AB5-06A6-ED15-0BD0-EEC65F6230F3}"/>
              </a:ext>
            </a:extLst>
          </p:cNvPr>
          <p:cNvSpPr/>
          <p:nvPr/>
        </p:nvSpPr>
        <p:spPr>
          <a:xfrm>
            <a:off x="120737" y="969176"/>
            <a:ext cx="7556500" cy="2631109"/>
          </a:xfrm>
          <a:prstGeom prst="roundRect">
            <a:avLst/>
          </a:prstGeom>
          <a:solidFill>
            <a:srgbClr val="596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800" b="1">
                <a:solidFill>
                  <a:srgbClr val="EAF0D8"/>
                </a:solidFill>
                <a:latin typeface="Aptos"/>
              </a:rPr>
              <a:t>Finally, after going a long way, it is possible to launch the website. using hosting platforms like Netlify, GitHub Pages or other platforms.</a:t>
            </a:r>
          </a:p>
          <a:p>
            <a:endParaRPr lang="en-US" sz="2800" b="1">
              <a:solidFill>
                <a:srgbClr val="EAF0D8"/>
              </a:solidFill>
            </a:endParaRPr>
          </a:p>
          <a:p>
            <a:endParaRPr lang="en-US" sz="2800">
              <a:solidFill>
                <a:srgbClr val="EAF0D8"/>
              </a:solidFill>
              <a:latin typeface="Gill Sans M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3F7A24-7505-6FB2-242C-9B80094D2FCD}"/>
              </a:ext>
            </a:extLst>
          </p:cNvPr>
          <p:cNvSpPr txBox="1"/>
          <p:nvPr/>
        </p:nvSpPr>
        <p:spPr>
          <a:xfrm>
            <a:off x="598775" y="3944256"/>
            <a:ext cx="39950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596070"/>
                </a:solidFill>
                <a:latin typeface="Gill Sans MT"/>
              </a:rPr>
              <a:t>Planning</a:t>
            </a:r>
            <a:endParaRPr lang="en-US" sz="2000">
              <a:solidFill>
                <a:srgbClr val="59607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AD26CC-526D-6BA3-3D74-58606A65FAE2}"/>
              </a:ext>
            </a:extLst>
          </p:cNvPr>
          <p:cNvCxnSpPr/>
          <p:nvPr/>
        </p:nvCxnSpPr>
        <p:spPr>
          <a:xfrm>
            <a:off x="2007930" y="5097417"/>
            <a:ext cx="7886096" cy="50800"/>
          </a:xfrm>
          <a:prstGeom prst="straightConnector1">
            <a:avLst/>
          </a:prstGeom>
          <a:ln w="57150">
            <a:solidFill>
              <a:srgbClr val="EAF0D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D944E73-E08A-3DDF-80E3-8FF889C47D21}"/>
              </a:ext>
            </a:extLst>
          </p:cNvPr>
          <p:cNvSpPr/>
          <p:nvPr/>
        </p:nvSpPr>
        <p:spPr>
          <a:xfrm>
            <a:off x="3125167" y="4354102"/>
            <a:ext cx="1605642" cy="1537607"/>
          </a:xfrm>
          <a:prstGeom prst="ellipse">
            <a:avLst/>
          </a:prstGeom>
          <a:solidFill>
            <a:srgbClr val="596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8BEACB-7EF3-83A4-FA37-C629463BFCF1}"/>
              </a:ext>
            </a:extLst>
          </p:cNvPr>
          <p:cNvSpPr txBox="1"/>
          <p:nvPr/>
        </p:nvSpPr>
        <p:spPr>
          <a:xfrm>
            <a:off x="3321653" y="3944255"/>
            <a:ext cx="39950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596070"/>
                </a:solidFill>
                <a:latin typeface="Gill Sans MT"/>
              </a:rPr>
              <a:t>Coding</a:t>
            </a:r>
            <a:endParaRPr lang="en-US" sz="2000">
              <a:solidFill>
                <a:srgbClr val="59607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8D1B2C-E02C-05BB-A2E2-8DD36DF7E82C}"/>
              </a:ext>
            </a:extLst>
          </p:cNvPr>
          <p:cNvSpPr txBox="1"/>
          <p:nvPr/>
        </p:nvSpPr>
        <p:spPr>
          <a:xfrm>
            <a:off x="6125812" y="3954414"/>
            <a:ext cx="39950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596070"/>
                </a:solidFill>
                <a:latin typeface="Gill Sans MT"/>
              </a:rPr>
              <a:t>Testing</a:t>
            </a:r>
            <a:endParaRPr lang="en-US" sz="2000">
              <a:solidFill>
                <a:srgbClr val="59607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3600A9-DA23-8878-4347-44061D22B2EB}"/>
              </a:ext>
            </a:extLst>
          </p:cNvPr>
          <p:cNvSpPr/>
          <p:nvPr/>
        </p:nvSpPr>
        <p:spPr>
          <a:xfrm>
            <a:off x="6664256" y="5431339"/>
            <a:ext cx="78321" cy="1284467"/>
          </a:xfrm>
          <a:prstGeom prst="rect">
            <a:avLst/>
          </a:prstGeom>
          <a:solidFill>
            <a:srgbClr val="EAF0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29926A5-1F5B-6FA6-0261-AA6A6D9A5738}"/>
              </a:ext>
            </a:extLst>
          </p:cNvPr>
          <p:cNvSpPr/>
          <p:nvPr/>
        </p:nvSpPr>
        <p:spPr>
          <a:xfrm>
            <a:off x="5858205" y="4354101"/>
            <a:ext cx="1605642" cy="1537607"/>
          </a:xfrm>
          <a:prstGeom prst="ellipse">
            <a:avLst/>
          </a:prstGeom>
          <a:solidFill>
            <a:srgbClr val="596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367885-22F0-7768-247F-178C8498C696}"/>
              </a:ext>
            </a:extLst>
          </p:cNvPr>
          <p:cNvCxnSpPr>
            <a:cxnSpLocks/>
          </p:cNvCxnSpPr>
          <p:nvPr/>
        </p:nvCxnSpPr>
        <p:spPr>
          <a:xfrm>
            <a:off x="3955262" y="6681892"/>
            <a:ext cx="2733525" cy="14515"/>
          </a:xfrm>
          <a:prstGeom prst="straightConnector1">
            <a:avLst/>
          </a:prstGeom>
          <a:ln w="57150">
            <a:solidFill>
              <a:srgbClr val="EAF0D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C3E8EE7-F940-91CC-09A7-F58857F95FE3}"/>
              </a:ext>
            </a:extLst>
          </p:cNvPr>
          <p:cNvSpPr/>
          <p:nvPr/>
        </p:nvSpPr>
        <p:spPr>
          <a:xfrm>
            <a:off x="8410299" y="4342005"/>
            <a:ext cx="1605642" cy="1537607"/>
          </a:xfrm>
          <a:prstGeom prst="ellipse">
            <a:avLst/>
          </a:prstGeom>
          <a:solidFill>
            <a:srgbClr val="EAF0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4DB76F-DE94-048C-8B74-90891443B3C4}"/>
              </a:ext>
            </a:extLst>
          </p:cNvPr>
          <p:cNvSpPr txBox="1"/>
          <p:nvPr/>
        </p:nvSpPr>
        <p:spPr>
          <a:xfrm>
            <a:off x="8583961" y="3942318"/>
            <a:ext cx="39950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EAF0D8"/>
                </a:solidFill>
                <a:latin typeface="Gill Sans MT"/>
              </a:rPr>
              <a:t>Launching</a:t>
            </a:r>
            <a:endParaRPr lang="en-US" sz="2000">
              <a:solidFill>
                <a:srgbClr val="EAF0D8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832C48-D54E-A70C-EF40-31729508486A}"/>
              </a:ext>
            </a:extLst>
          </p:cNvPr>
          <p:cNvSpPr/>
          <p:nvPr/>
        </p:nvSpPr>
        <p:spPr>
          <a:xfrm>
            <a:off x="544527" y="4354103"/>
            <a:ext cx="1605642" cy="1537607"/>
          </a:xfrm>
          <a:prstGeom prst="ellipse">
            <a:avLst/>
          </a:prstGeom>
          <a:solidFill>
            <a:srgbClr val="596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website&#10;&#10;Description automatically generated">
            <a:extLst>
              <a:ext uri="{FF2B5EF4-FFF2-40B4-BE49-F238E27FC236}">
                <a16:creationId xmlns:a16="http://schemas.microsoft.com/office/drawing/2014/main" id="{7D3991A2-0344-9658-2933-762356E83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616" y="748300"/>
            <a:ext cx="4008329" cy="24282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Bd7">
            <a:hlinkClick r:id="" action="ppaction://media"/>
            <a:extLst>
              <a:ext uri="{FF2B5EF4-FFF2-40B4-BE49-F238E27FC236}">
                <a16:creationId xmlns:a16="http://schemas.microsoft.com/office/drawing/2014/main" id="{B4C206E2-7691-5D15-8591-B2CF2D8959C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36316" y="11424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6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2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072850-283A-3A79-F31A-D922C34EC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mountains in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A6CC359C-6D70-FE47-FEF8-30E7E3453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4995"/>
            <a:ext cx="12192000" cy="67645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6C8FAC-DB31-73DD-D0D8-27B34B00F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1483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rgbClr val="EAF0D8"/>
                </a:solidFill>
                <a:latin typeface="Gill Sans MT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46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232</Words>
  <Application>Microsoft Office PowerPoint</Application>
  <PresentationFormat>Widescreen</PresentationFormat>
  <Paragraphs>40</Paragraphs>
  <Slides>9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Gill Sans MT</vt:lpstr>
      <vt:lpstr>office theme</vt:lpstr>
      <vt:lpstr>Web Development</vt:lpstr>
      <vt:lpstr>About Web Development</vt:lpstr>
      <vt:lpstr>Purpose</vt:lpstr>
      <vt:lpstr>Production Plan </vt:lpstr>
      <vt:lpstr>Production (1.Planning)</vt:lpstr>
      <vt:lpstr>Production (2.Coding)</vt:lpstr>
      <vt:lpstr>Production (3.Testing)</vt:lpstr>
      <vt:lpstr>Production (4.Launching)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Kokhno, Platon</cp:lastModifiedBy>
  <cp:revision>65</cp:revision>
  <dcterms:created xsi:type="dcterms:W3CDTF">2024-12-02T12:08:37Z</dcterms:created>
  <dcterms:modified xsi:type="dcterms:W3CDTF">2024-12-08T23:32:56Z</dcterms:modified>
</cp:coreProperties>
</file>