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13" r:id="rId2"/>
    <p:sldId id="911" r:id="rId3"/>
    <p:sldId id="914" r:id="rId4"/>
    <p:sldId id="912" r:id="rId5"/>
    <p:sldId id="915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중학교 단원 마무리 게임" id="{1D8064DE-02F3-4902-AE03-35F87D056057}">
          <p14:sldIdLst>
            <p14:sldId id="913"/>
            <p14:sldId id="911"/>
            <p14:sldId id="914"/>
            <p14:sldId id="912"/>
            <p14:sldId id="915"/>
          </p14:sldIdLst>
        </p14:section>
        <p14:section name="고등학교 단원 마무리 게임" id="{91185E2F-B7C5-45AA-A7CB-E8D641E8D6B8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56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A83E9C-414A-4190-8BD9-E6BB6DC7C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736E82-9C05-414A-A067-AEEF022187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D7FC53-66C3-4EC4-86D4-8648BA8A0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620DB-AA1E-40FB-BC04-EB59FAFC654E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38DB8A-D03D-462D-8499-3DDEE19FF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B33A76-C86D-4FB4-964B-8FAD2F5D8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F1A55-D02B-4526-9848-36FC57B27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717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7DCFA8-D334-40C2-A00A-763AA25C8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839E83-36D4-42D7-9417-25FA6ACD33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825135-1DE5-4DBB-A3E8-3892EDA17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620DB-AA1E-40FB-BC04-EB59FAFC654E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D46A9C-B33A-41D6-B4D8-B3A8A688E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DF310E-90F0-4ACB-BE29-491E8FCDA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F1A55-D02B-4526-9848-36FC57B27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906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B118F61-7CA4-43C4-B975-70AC6494FE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5BA8A0-AA94-4CCF-B1E7-998545EB1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18DF99-AC88-42D5-B93B-6E6382979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620DB-AA1E-40FB-BC04-EB59FAFC654E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D972E1-38FF-4914-901F-4A7F5FA8C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B39639-4343-4D1D-A77B-5095A3F13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F1A55-D02B-4526-9848-36FC57B27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121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539744-3B30-4EA1-B6CF-8ED7A8CA9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70D747-3C16-47CC-B56D-6862E1A33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C00AC0-367D-4A55-92EB-3204529EF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620DB-AA1E-40FB-BC04-EB59FAFC654E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AE294D-F1E4-4FDD-B455-CB5168CD7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3308E2-F3E0-42D4-8715-4FC0B133C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F1A55-D02B-4526-9848-36FC57B27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399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6579A3-FBBA-4B5B-9B2E-798F5888D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A77B12-1EF4-467A-B6D0-7B10C806A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0B0046-4431-4A38-BAFC-ED2866340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620DB-AA1E-40FB-BC04-EB59FAFC654E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B9EDE1-B7DD-4C5E-B184-45D2FFCAD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25EF64-2BA4-4F8A-84B3-0082F14B4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F1A55-D02B-4526-9848-36FC57B27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375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C4DC9A-DC27-4AF8-8886-29C30D710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A8583F-34E2-43AE-8C33-110C96742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E9C928-EB54-443A-934E-5F2DFDE14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4734ED-5A5A-4E4D-84EC-64556665D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620DB-AA1E-40FB-BC04-EB59FAFC654E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459B5C-A1FE-48E4-8C50-0983FFE77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9C1ABD-08A8-4CA4-B5E1-987AB7B49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F1A55-D02B-4526-9848-36FC57B27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480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0F1AAD-2B19-4F9F-9196-628533A7F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47ADEB-6933-44F0-9C9A-1A23FDEE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311924-4608-4798-99C1-EF3144C3D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36E1C8E-9A3F-4524-952E-A9CCB06E9A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FBDD79D-4FA5-4C0F-9A97-C4E4FC9F70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A983942-E3B3-4D7E-980E-04E06E388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620DB-AA1E-40FB-BC04-EB59FAFC654E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93DBD0D-32AB-4B7A-9316-4246CBB3D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D6DC0F9-D2F1-43FF-867C-3951114D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F1A55-D02B-4526-9848-36FC57B27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873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AE3AB3-347A-43C7-B119-7AA1C096D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BBA575A-87F2-439B-9E7D-6FC40C681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620DB-AA1E-40FB-BC04-EB59FAFC654E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38A8D4-BB89-47BC-8607-9CB3245C8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26E82D-0D8C-4AC1-B281-C14879C05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F1A55-D02B-4526-9848-36FC57B27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888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501C6A8-C757-4685-9236-55C949F15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620DB-AA1E-40FB-BC04-EB59FAFC654E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2370C9B-558B-4044-8485-8AFFDDBE3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8CB8E8-464D-4704-8368-51B0431EF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F1A55-D02B-4526-9848-36FC57B27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532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012195-71D3-4041-9061-0D3EA89EC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5BE1F0-E79E-4639-9288-56F29BA2E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D6A64B-5033-4A23-8730-403574457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4DCBE4-AACD-418B-92B8-2EEFA4021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620DB-AA1E-40FB-BC04-EB59FAFC654E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0124B9-2F54-4B7B-8EB4-61585FDF5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DC3348-76C5-4A7B-BD6D-35164477A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F1A55-D02B-4526-9848-36FC57B27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51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1CDACF-32C4-4721-9AF4-51BC9CC6B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638BED-5835-4905-9938-FBF43F43F9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1CC458-1CCD-4437-A1D1-C0E13C910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0B582C-1A2A-49F0-9240-8797492FE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620DB-AA1E-40FB-BC04-EB59FAFC654E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4F952A-F2B6-426D-8BC9-CC98BDAF3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CAEB0D-6FB4-4D2F-880C-A9BBCA2D8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F1A55-D02B-4526-9848-36FC57B27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013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2661DA2-4ACB-438A-9A9C-F89993BF8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F975B5-7183-48B9-948E-53F3A8757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AC5ADD-0A78-4730-821A-55171C78FB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620DB-AA1E-40FB-BC04-EB59FAFC654E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D43C2C-E490-43B8-B1F5-E32E8DEFB1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9419F1-9669-471F-9896-126931A335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F1A55-D02B-4526-9848-36FC57B273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7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81229AB-B38E-45E2-9BA5-4CC74EA86644}"/>
              </a:ext>
            </a:extLst>
          </p:cNvPr>
          <p:cNvSpPr/>
          <p:nvPr/>
        </p:nvSpPr>
        <p:spPr>
          <a:xfrm>
            <a:off x="183976" y="102048"/>
            <a:ext cx="8479963" cy="48966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FontTx/>
              <a:buAutoNum type="arabicPeriod"/>
            </a:pP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문제에 대한 답을 쓰고 확인하기를 누름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  <a:b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b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[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정답인 경우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]</a:t>
            </a:r>
            <a:b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닫기 버튼이 없는 팝업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팝업 내용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잘 풀었어요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!)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 나왔다가 사라짐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 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동시에 해당 단계</a:t>
            </a:r>
            <a:b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b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[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오답인 경우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] </a:t>
            </a:r>
            <a:b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닫기 버튼이 없는 팝업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팝업 내용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다시 풀어 보세요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!)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 나왔다가 사라짐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 1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회 틀린 경우 초성 힌트 제시됨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 </a:t>
            </a:r>
            <a:b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회 틀린 경우 정답이 정답 입력 칸에 제시된 후 클리어 도장이 찍힘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 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캐릭터가 다음 단계로 이동함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 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이후 다음 단계 문제가 제시됨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74FD6ED-B6E8-4896-BD05-B9C5AE908F80}"/>
              </a:ext>
            </a:extLst>
          </p:cNvPr>
          <p:cNvSpPr/>
          <p:nvPr/>
        </p:nvSpPr>
        <p:spPr>
          <a:xfrm>
            <a:off x="8791491" y="89666"/>
            <a:ext cx="3350677" cy="3621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 파일명</a:t>
            </a:r>
            <a:r>
              <a:rPr lang="en-US" altLang="ko-KR" sz="13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M-1-13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07652EF-D127-4952-B43E-9DB5BF4281C9}"/>
              </a:ext>
            </a:extLst>
          </p:cNvPr>
          <p:cNvSpPr/>
          <p:nvPr/>
        </p:nvSpPr>
        <p:spPr>
          <a:xfrm>
            <a:off x="510540" y="399585"/>
            <a:ext cx="7894320" cy="17416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0" b="1" u="sng" dirty="0">
                <a:solidFill>
                  <a:schemeClr val="accent1"/>
                </a:solidFill>
                <a:latin typeface="Pretendard Variable Black" panose="02000003000000020004" pitchFamily="2" charset="-127"/>
                <a:ea typeface="Pretendard Variable Black" panose="02000003000000020004" pitchFamily="2" charset="-127"/>
                <a:cs typeface="Pretendard Variable Black" panose="02000003000000020004" pitchFamily="2" charset="-127"/>
              </a:rPr>
              <a:t>피자</a:t>
            </a:r>
            <a:r>
              <a:rPr lang="ko-KR" altLang="en-US" sz="8000" b="1" dirty="0">
                <a:solidFill>
                  <a:schemeClr val="accent1"/>
                </a:solidFill>
                <a:latin typeface="Pretendard Variable Black" panose="02000003000000020004" pitchFamily="2" charset="-127"/>
                <a:ea typeface="Pretendard Variable Black" panose="02000003000000020004" pitchFamily="2" charset="-127"/>
                <a:cs typeface="Pretendard Variable Black" panose="02000003000000020004" pitchFamily="2" charset="-127"/>
              </a:rPr>
              <a:t> 만들기</a:t>
            </a:r>
            <a:r>
              <a:rPr lang="en-US" altLang="ko-KR" sz="8000" b="1" dirty="0">
                <a:solidFill>
                  <a:schemeClr val="accent1"/>
                </a:solidFill>
                <a:latin typeface="Pretendard Variable Black" panose="02000003000000020004" pitchFamily="2" charset="-127"/>
                <a:ea typeface="Pretendard Variable Black" panose="02000003000000020004" pitchFamily="2" charset="-127"/>
                <a:cs typeface="Pretendard Variable Black" panose="02000003000000020004" pitchFamily="2" charset="-127"/>
              </a:rPr>
              <a:t>!</a:t>
            </a:r>
            <a:endParaRPr lang="ko-KR" altLang="en-US" sz="8000" b="1" dirty="0">
              <a:solidFill>
                <a:schemeClr val="accent1"/>
              </a:solidFill>
              <a:latin typeface="Pretendard Variable Black" panose="02000003000000020004" pitchFamily="2" charset="-127"/>
              <a:ea typeface="Pretendard Variable Black" panose="02000003000000020004" pitchFamily="2" charset="-127"/>
              <a:cs typeface="Pretendard Variable Black" panose="02000003000000020004" pitchFamily="2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ACDE588-49E9-4D1A-A439-B03372B01F69}"/>
              </a:ext>
            </a:extLst>
          </p:cNvPr>
          <p:cNvSpPr/>
          <p:nvPr/>
        </p:nvSpPr>
        <p:spPr>
          <a:xfrm>
            <a:off x="510540" y="2074323"/>
            <a:ext cx="7894320" cy="7417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solidFill>
                  <a:srgbClr val="FF0000"/>
                </a:solidFill>
                <a:latin typeface="Pretendard Variable Black" panose="02000003000000020004" pitchFamily="2" charset="-127"/>
                <a:ea typeface="Pretendard Variable Black" panose="02000003000000020004" pitchFamily="2" charset="-127"/>
                <a:cs typeface="Pretendard Variable Black" panose="02000003000000020004" pitchFamily="2" charset="-127"/>
              </a:rPr>
              <a:t>문제를 풀어 </a:t>
            </a:r>
            <a:r>
              <a:rPr lang="ko-KR" altLang="en-US" sz="3000" b="1" u="sng" dirty="0">
                <a:solidFill>
                  <a:srgbClr val="FF0000"/>
                </a:solidFill>
                <a:latin typeface="Pretendard Variable Black" panose="02000003000000020004" pitchFamily="2" charset="-127"/>
                <a:ea typeface="Pretendard Variable Black" panose="02000003000000020004" pitchFamily="2" charset="-127"/>
                <a:cs typeface="Pretendard Variable Black" panose="02000003000000020004" pitchFamily="2" charset="-127"/>
              </a:rPr>
              <a:t>피자</a:t>
            </a:r>
            <a:r>
              <a:rPr lang="ko-KR" altLang="en-US" sz="3000" b="1" dirty="0">
                <a:solidFill>
                  <a:srgbClr val="FF0000"/>
                </a:solidFill>
                <a:latin typeface="Pretendard Variable Black" panose="02000003000000020004" pitchFamily="2" charset="-127"/>
                <a:ea typeface="Pretendard Variable Black" panose="02000003000000020004" pitchFamily="2" charset="-127"/>
                <a:cs typeface="Pretendard Variable Black" panose="02000003000000020004" pitchFamily="2" charset="-127"/>
              </a:rPr>
              <a:t>를 만들어 보세요</a:t>
            </a:r>
            <a:r>
              <a:rPr lang="en-US" altLang="ko-KR" sz="3000" b="1" dirty="0">
                <a:solidFill>
                  <a:srgbClr val="FF0000"/>
                </a:solidFill>
                <a:latin typeface="Pretendard Variable Black" panose="02000003000000020004" pitchFamily="2" charset="-127"/>
                <a:ea typeface="Pretendard Variable Black" panose="02000003000000020004" pitchFamily="2" charset="-127"/>
                <a:cs typeface="Pretendard Variable Black" panose="02000003000000020004" pitchFamily="2" charset="-127"/>
              </a:rPr>
              <a:t>.</a:t>
            </a:r>
            <a:endParaRPr lang="ko-KR" altLang="en-US" sz="3000" b="1" dirty="0">
              <a:solidFill>
                <a:srgbClr val="FF0000"/>
              </a:solidFill>
              <a:latin typeface="Pretendard Variable Black" panose="02000003000000020004" pitchFamily="2" charset="-127"/>
              <a:ea typeface="Pretendard Variable Black" panose="02000003000000020004" pitchFamily="2" charset="-127"/>
              <a:cs typeface="Pretendard Variable Black" panose="02000003000000020004" pitchFamily="2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723E93A-9489-4DC3-A05D-C47F6DA57229}"/>
              </a:ext>
            </a:extLst>
          </p:cNvPr>
          <p:cNvSpPr/>
          <p:nvPr/>
        </p:nvSpPr>
        <p:spPr>
          <a:xfrm>
            <a:off x="1470660" y="3175479"/>
            <a:ext cx="2895600" cy="11382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게임 시작</a:t>
            </a: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F5391E2E-0AB2-406B-9983-4F3EADB37FCF}"/>
              </a:ext>
            </a:extLst>
          </p:cNvPr>
          <p:cNvSpPr/>
          <p:nvPr/>
        </p:nvSpPr>
        <p:spPr>
          <a:xfrm>
            <a:off x="4627985" y="3175479"/>
            <a:ext cx="2895600" cy="11382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게임 설명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0309E9C-0348-41FF-B63C-455A1BB129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54628"/>
              </p:ext>
            </p:extLst>
          </p:nvPr>
        </p:nvGraphicFramePr>
        <p:xfrm>
          <a:off x="8834424" y="1079098"/>
          <a:ext cx="3264809" cy="28862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3370">
                  <a:extLst>
                    <a:ext uri="{9D8B030D-6E8A-4147-A177-3AD203B41FA5}">
                      <a16:colId xmlns:a16="http://schemas.microsoft.com/office/drawing/2014/main" val="3286558874"/>
                    </a:ext>
                  </a:extLst>
                </a:gridCol>
                <a:gridCol w="2831439">
                  <a:extLst>
                    <a:ext uri="{9D8B030D-6E8A-4147-A177-3AD203B41FA5}">
                      <a16:colId xmlns:a16="http://schemas.microsoft.com/office/drawing/2014/main" val="3409493482"/>
                    </a:ext>
                  </a:extLst>
                </a:gridCol>
              </a:tblGrid>
              <a:tr h="17253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Description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6122965"/>
                  </a:ext>
                </a:extLst>
              </a:tr>
              <a:tr h="41736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게임 시작 버튼을 누르면 게임 설명으로 이동함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.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- 3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슬라이드 화면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7665995"/>
                  </a:ext>
                </a:extLst>
              </a:tr>
              <a:tr h="17253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10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게임 설명 버튼을 누르면 게임 설명 화면이 팝업으로 나타남</a:t>
                      </a:r>
                      <a:r>
                        <a:rPr lang="en-US" altLang="ko-KR" sz="10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. 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10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- 2 </a:t>
                      </a:r>
                      <a:r>
                        <a:rPr lang="ko-KR" altLang="en-US" sz="10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슬라이드 화면</a:t>
                      </a:r>
                      <a:endParaRPr lang="en-US" altLang="ko-KR" sz="10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9977549"/>
                  </a:ext>
                </a:extLst>
              </a:tr>
              <a:tr h="17253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음식 이름은 각 단원마다 변경해서 들어가야 함</a:t>
                      </a:r>
                      <a:r>
                        <a:rPr lang="en-US" altLang="ko-KR" sz="10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</a:t>
                      </a:r>
                      <a:r>
                        <a:rPr lang="ko-KR" altLang="en-US" sz="10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단원</a:t>
                      </a:r>
                      <a:r>
                        <a:rPr lang="en-US" altLang="ko-KR" sz="10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: </a:t>
                      </a:r>
                      <a:r>
                        <a:rPr lang="ko-KR" altLang="en-US" sz="10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떡볶이 </a:t>
                      </a:r>
                      <a:r>
                        <a:rPr lang="en-US" altLang="ko-KR" sz="10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/ 2</a:t>
                      </a:r>
                      <a:r>
                        <a:rPr lang="ko-KR" altLang="en-US" sz="10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단원</a:t>
                      </a:r>
                      <a:r>
                        <a:rPr lang="en-US" altLang="ko-KR" sz="10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: </a:t>
                      </a:r>
                      <a:r>
                        <a:rPr lang="ko-KR" altLang="en-US" sz="10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피자 </a:t>
                      </a:r>
                      <a:r>
                        <a:rPr lang="en-US" altLang="ko-KR" sz="10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/ 3</a:t>
                      </a:r>
                      <a:r>
                        <a:rPr lang="ko-KR" altLang="en-US" sz="10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단원</a:t>
                      </a:r>
                      <a:r>
                        <a:rPr lang="en-US" altLang="ko-KR" sz="10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: </a:t>
                      </a:r>
                      <a:r>
                        <a:rPr lang="ko-KR" altLang="en-US" sz="10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라면</a:t>
                      </a:r>
                      <a:endParaRPr lang="en-US" altLang="ko-KR" sz="10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4</a:t>
                      </a:r>
                      <a:r>
                        <a:rPr lang="ko-KR" altLang="en-US" sz="10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단원</a:t>
                      </a:r>
                      <a:r>
                        <a:rPr lang="en-US" altLang="ko-KR" sz="10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: </a:t>
                      </a:r>
                      <a:r>
                        <a:rPr lang="ko-KR" altLang="en-US" sz="10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팥빙수 </a:t>
                      </a:r>
                      <a:r>
                        <a:rPr lang="en-US" altLang="ko-KR" sz="10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/ 5</a:t>
                      </a:r>
                      <a:r>
                        <a:rPr lang="ko-KR" altLang="en-US" sz="10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단원</a:t>
                      </a:r>
                      <a:r>
                        <a:rPr lang="en-US" altLang="ko-KR" sz="10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: </a:t>
                      </a:r>
                      <a:r>
                        <a:rPr lang="ko-KR" altLang="en-US" sz="10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샌드위치</a:t>
                      </a:r>
                      <a:endParaRPr lang="en-US" altLang="ko-KR" sz="10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8328950"/>
                  </a:ext>
                </a:extLst>
              </a:tr>
              <a:tr h="172538"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accent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2025089"/>
                  </a:ext>
                </a:extLst>
              </a:tr>
              <a:tr h="172538">
                <a:tc>
                  <a:txBody>
                    <a:bodyPr/>
                    <a:lstStyle/>
                    <a:p>
                      <a:pPr algn="ctr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accent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3426227"/>
                  </a:ext>
                </a:extLst>
              </a:tr>
              <a:tr h="172538"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accent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7283322"/>
                  </a:ext>
                </a:extLst>
              </a:tr>
              <a:tr h="172538"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451812"/>
                  </a:ext>
                </a:extLst>
              </a:tr>
            </a:tbl>
          </a:graphicData>
        </a:graphic>
      </p:graphicFrame>
      <p:grpSp>
        <p:nvGrpSpPr>
          <p:cNvPr id="14" name="그룹 13">
            <a:extLst>
              <a:ext uri="{FF2B5EF4-FFF2-40B4-BE49-F238E27FC236}">
                <a16:creationId xmlns:a16="http://schemas.microsoft.com/office/drawing/2014/main" id="{3CC13642-227D-43CC-B254-2A7045EE74A9}"/>
              </a:ext>
            </a:extLst>
          </p:cNvPr>
          <p:cNvGrpSpPr/>
          <p:nvPr/>
        </p:nvGrpSpPr>
        <p:grpSpPr>
          <a:xfrm>
            <a:off x="2738460" y="399585"/>
            <a:ext cx="360000" cy="371395"/>
            <a:chOff x="4216758" y="224042"/>
            <a:chExt cx="360000" cy="371395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857E3FE4-67B8-4D7A-879F-67A2D65D2E3B}"/>
                </a:ext>
              </a:extLst>
            </p:cNvPr>
            <p:cNvSpPr/>
            <p:nvPr/>
          </p:nvSpPr>
          <p:spPr>
            <a:xfrm>
              <a:off x="4216758" y="235437"/>
              <a:ext cx="360000" cy="36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3E15F59-7054-4AF6-AA2A-632C4180254C}"/>
                </a:ext>
              </a:extLst>
            </p:cNvPr>
            <p:cNvSpPr txBox="1"/>
            <p:nvPr/>
          </p:nvSpPr>
          <p:spPr>
            <a:xfrm>
              <a:off x="4236843" y="224042"/>
              <a:ext cx="3198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3</a:t>
              </a:r>
              <a:endParaRPr lang="ko-KR" altLang="en-US" b="1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5CA0528-C02A-4772-8EEC-EE22BE08DCFD}"/>
              </a:ext>
            </a:extLst>
          </p:cNvPr>
          <p:cNvGrpSpPr/>
          <p:nvPr/>
        </p:nvGrpSpPr>
        <p:grpSpPr>
          <a:xfrm>
            <a:off x="3894325" y="1819582"/>
            <a:ext cx="360000" cy="371395"/>
            <a:chOff x="4216758" y="224042"/>
            <a:chExt cx="360000" cy="371395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D6B699A2-7060-47F4-B961-E9FFA7C4CAD7}"/>
                </a:ext>
              </a:extLst>
            </p:cNvPr>
            <p:cNvSpPr/>
            <p:nvPr/>
          </p:nvSpPr>
          <p:spPr>
            <a:xfrm>
              <a:off x="4216758" y="235437"/>
              <a:ext cx="360000" cy="36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CA4B290-51E1-46C5-BFE3-2689EE134187}"/>
                </a:ext>
              </a:extLst>
            </p:cNvPr>
            <p:cNvSpPr txBox="1"/>
            <p:nvPr/>
          </p:nvSpPr>
          <p:spPr>
            <a:xfrm>
              <a:off x="4236843" y="224042"/>
              <a:ext cx="3198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3</a:t>
              </a:r>
              <a:endParaRPr lang="ko-KR" altLang="en-US" b="1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689254B-2BA0-4379-8298-F01FE43638F6}"/>
              </a:ext>
            </a:extLst>
          </p:cNvPr>
          <p:cNvGrpSpPr/>
          <p:nvPr/>
        </p:nvGrpSpPr>
        <p:grpSpPr>
          <a:xfrm>
            <a:off x="6008133" y="4099128"/>
            <a:ext cx="360000" cy="371395"/>
            <a:chOff x="4216758" y="224042"/>
            <a:chExt cx="360000" cy="371395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55C496D4-DFE6-4ADD-AF33-C19556BCFE7E}"/>
                </a:ext>
              </a:extLst>
            </p:cNvPr>
            <p:cNvSpPr/>
            <p:nvPr/>
          </p:nvSpPr>
          <p:spPr>
            <a:xfrm>
              <a:off x="4216758" y="235437"/>
              <a:ext cx="360000" cy="36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9D0CC92-CD54-4ADC-AEAF-1E87E6280393}"/>
                </a:ext>
              </a:extLst>
            </p:cNvPr>
            <p:cNvSpPr txBox="1"/>
            <p:nvPr/>
          </p:nvSpPr>
          <p:spPr>
            <a:xfrm>
              <a:off x="4236843" y="224042"/>
              <a:ext cx="3198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9AFDCD5-46D3-42F4-AEE4-D019908A47EF}"/>
              </a:ext>
            </a:extLst>
          </p:cNvPr>
          <p:cNvGrpSpPr/>
          <p:nvPr/>
        </p:nvGrpSpPr>
        <p:grpSpPr>
          <a:xfrm>
            <a:off x="2758545" y="4099128"/>
            <a:ext cx="360000" cy="371395"/>
            <a:chOff x="4216758" y="224042"/>
            <a:chExt cx="360000" cy="371395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136698E2-C04F-48F8-AAE7-6CCAA61DD477}"/>
                </a:ext>
              </a:extLst>
            </p:cNvPr>
            <p:cNvSpPr/>
            <p:nvPr/>
          </p:nvSpPr>
          <p:spPr>
            <a:xfrm>
              <a:off x="4216758" y="235437"/>
              <a:ext cx="360000" cy="36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5F25CFF-1A9A-43CD-AB21-73B8F7643D1B}"/>
                </a:ext>
              </a:extLst>
            </p:cNvPr>
            <p:cNvSpPr txBox="1"/>
            <p:nvPr/>
          </p:nvSpPr>
          <p:spPr>
            <a:xfrm>
              <a:off x="4236843" y="224042"/>
              <a:ext cx="3198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1</a:t>
              </a:r>
              <a:endParaRPr lang="ko-KR" altLang="en-US" b="1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795F3EDA-7315-4261-BB25-F5A5B89193C7}"/>
              </a:ext>
            </a:extLst>
          </p:cNvPr>
          <p:cNvSpPr txBox="1"/>
          <p:nvPr/>
        </p:nvSpPr>
        <p:spPr>
          <a:xfrm>
            <a:off x="309645" y="4424461"/>
            <a:ext cx="2362200" cy="1477328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해당 부분에 화면 해설을 넣어주세요</a:t>
            </a:r>
            <a:r>
              <a:rPr lang="en-US" altLang="ko-KR" sz="9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 </a:t>
            </a:r>
            <a:r>
              <a:rPr lang="ko-KR" altLang="en-US" sz="9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 부분은 실제는 보이지 않지만</a:t>
            </a:r>
            <a:r>
              <a:rPr lang="en-US" altLang="ko-KR" sz="9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9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스크린 리더를 통해 읽었을 때에는 읽혀야 합니다</a:t>
            </a:r>
            <a:r>
              <a:rPr lang="en-US" altLang="ko-KR" sz="9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r>
              <a:rPr lang="en-US" altLang="ko-KR" sz="9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lang="ko-KR" altLang="en-US" sz="9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음식 재료만 바뀜</a:t>
            </a:r>
            <a:r>
              <a:rPr lang="en-US" altLang="ko-KR" sz="9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</a:p>
          <a:p>
            <a:endParaRPr lang="en-US" altLang="ko-KR" sz="9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9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화면 해설 텍스트</a:t>
            </a:r>
            <a:r>
              <a:rPr lang="en-US" altLang="ko-KR" sz="9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</a:p>
          <a:p>
            <a:r>
              <a:rPr lang="ko-KR" altLang="en-US" sz="9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 활동은 문제를 풀어 다양한 재료를 모아 </a:t>
            </a:r>
            <a:r>
              <a:rPr lang="ko-KR" altLang="en-US" sz="900" b="1" u="sng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피자를 </a:t>
            </a:r>
            <a:r>
              <a:rPr lang="ko-KR" altLang="en-US" sz="9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만드는 게임입니다</a:t>
            </a:r>
            <a:r>
              <a:rPr lang="en-US" altLang="ko-KR" sz="9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 </a:t>
            </a:r>
            <a:r>
              <a:rPr lang="ko-KR" altLang="en-US" sz="9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게임 시작 버튼을 눌러 게임을 시작하거나</a:t>
            </a:r>
            <a:r>
              <a:rPr lang="en-US" altLang="ko-KR" sz="9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9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게임 설명 버튼을 눌러 규칙을 확인할 수 있습니다</a:t>
            </a:r>
            <a:r>
              <a:rPr lang="en-US" altLang="ko-KR" sz="9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0A01526-F618-45EA-957D-22437A486997}"/>
              </a:ext>
            </a:extLst>
          </p:cNvPr>
          <p:cNvSpPr/>
          <p:nvPr/>
        </p:nvSpPr>
        <p:spPr>
          <a:xfrm>
            <a:off x="330307" y="3729287"/>
            <a:ext cx="1012802" cy="62529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555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81229AB-B38E-45E2-9BA5-4CC74EA86644}"/>
              </a:ext>
            </a:extLst>
          </p:cNvPr>
          <p:cNvSpPr/>
          <p:nvPr/>
        </p:nvSpPr>
        <p:spPr>
          <a:xfrm>
            <a:off x="183976" y="102048"/>
            <a:ext cx="8479963" cy="48966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FontTx/>
              <a:buAutoNum type="arabicPeriod"/>
            </a:pP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문제에 대한 답을 쓰고 확인하기를 누름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  <a:b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b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[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정답인 경우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]</a:t>
            </a:r>
            <a:b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닫기 버튼이 없는 팝업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팝업 내용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잘 풀었어요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!)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 나왔다가 사라짐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 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동시에 해당 단계</a:t>
            </a:r>
            <a:b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endParaRPr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    </a:t>
            </a:r>
            <a:b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b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[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오답인 경우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] </a:t>
            </a:r>
            <a:b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닫기 버튼이 없는 팝업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팝업 내용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다시 풀어 보세요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!)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 나왔다가 사라짐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 1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회 틀린 경우 초성 힌트 제시됨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 </a:t>
            </a:r>
            <a:b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회 틀린 경우 정답이 정답 입력 칸에 제시된 후 클리어 도장이 찍힘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 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캐릭터가 다음 단계로 이동함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 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이후 다음 단계 문제가 제시됨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74FD6ED-B6E8-4896-BD05-B9C5AE908F80}"/>
              </a:ext>
            </a:extLst>
          </p:cNvPr>
          <p:cNvSpPr/>
          <p:nvPr/>
        </p:nvSpPr>
        <p:spPr>
          <a:xfrm>
            <a:off x="8750405" y="89666"/>
            <a:ext cx="3391764" cy="3621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콘텐츠 파일명</a:t>
            </a:r>
            <a:r>
              <a:rPr lang="en-US" altLang="ko-KR" sz="13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M-1-13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07652EF-D127-4952-B43E-9DB5BF4281C9}"/>
              </a:ext>
            </a:extLst>
          </p:cNvPr>
          <p:cNvSpPr/>
          <p:nvPr/>
        </p:nvSpPr>
        <p:spPr>
          <a:xfrm>
            <a:off x="1470660" y="300526"/>
            <a:ext cx="6052925" cy="8484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0" b="1" dirty="0">
                <a:solidFill>
                  <a:schemeClr val="accent1"/>
                </a:solidFill>
                <a:latin typeface="Pretendard Variable Black" panose="02000003000000020004" pitchFamily="2" charset="-127"/>
                <a:ea typeface="Pretendard Variable Black" panose="02000003000000020004" pitchFamily="2" charset="-127"/>
                <a:cs typeface="Pretendard Variable Black" panose="02000003000000020004" pitchFamily="2" charset="-127"/>
              </a:rPr>
              <a:t>게임 설명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D857CCF-0A3A-400A-B780-2FFE4EB82057}"/>
              </a:ext>
            </a:extLst>
          </p:cNvPr>
          <p:cNvSpPr/>
          <p:nvPr/>
        </p:nvSpPr>
        <p:spPr>
          <a:xfrm>
            <a:off x="7716627" y="328328"/>
            <a:ext cx="720000" cy="720000"/>
          </a:xfrm>
          <a:prstGeom prst="ellipse">
            <a:avLst/>
          </a:prstGeom>
          <a:solidFill>
            <a:srgbClr val="FF33CC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X</a:t>
            </a:r>
            <a:endParaRPr lang="ko-KR" altLang="en-US" sz="40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E8192E5B-511E-47D5-B460-EA34B9C69A59}"/>
              </a:ext>
            </a:extLst>
          </p:cNvPr>
          <p:cNvSpPr/>
          <p:nvPr/>
        </p:nvSpPr>
        <p:spPr>
          <a:xfrm>
            <a:off x="799988" y="2265404"/>
            <a:ext cx="8010281" cy="8484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4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400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게임 목표</a:t>
            </a:r>
            <a:br>
              <a:rPr lang="en-US" altLang="ko-KR" sz="1400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ko-KR" altLang="en-US" sz="14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각 단계마다 제시된 문제를 해결하여 재료를 획득하고</a:t>
            </a:r>
            <a:r>
              <a:rPr lang="en-US" altLang="ko-KR" sz="14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이를 통해 음식을 만든다</a:t>
            </a:r>
            <a:r>
              <a:rPr lang="en-US" altLang="ko-KR" sz="14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 </a:t>
            </a:r>
            <a:br>
              <a:rPr lang="en-US" altLang="ko-KR" sz="14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ko-KR" altLang="en-US" sz="14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많은 재료를 모을수록 더욱 맛있는 음식을 만들 수 있다</a:t>
            </a:r>
            <a:r>
              <a:rPr lang="en-US" altLang="ko-KR" sz="14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  <a:endParaRPr lang="en-US" altLang="ko-KR" sz="1400" dirty="0">
              <a:solidFill>
                <a:srgbClr val="211D1E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1400" dirty="0">
              <a:solidFill>
                <a:srgbClr val="211D1E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400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게임 진행 </a:t>
            </a:r>
            <a:br>
              <a:rPr lang="en-US" altLang="ko-KR" sz="1400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en-US" altLang="ko-KR" sz="14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① </a:t>
            </a:r>
            <a:r>
              <a:rPr lang="ko-KR" altLang="en-US" sz="14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각 단계에서 주어진 문제를 읽고 올바른 답을 선택한다</a:t>
            </a:r>
            <a:r>
              <a:rPr lang="en-US" altLang="ko-KR" sz="14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  <a:br>
              <a:rPr lang="en-US" altLang="ko-KR" sz="14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en-US" altLang="ko-KR" sz="14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② </a:t>
            </a:r>
            <a:r>
              <a:rPr lang="ko-KR" altLang="en-US" sz="14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첫 번째 시도에서 정답을 맞히면 재료를 획득하게 된다</a:t>
            </a:r>
            <a:r>
              <a:rPr lang="en-US" altLang="ko-KR" sz="14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  <a:br>
              <a:rPr lang="en-US" altLang="ko-KR" sz="14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en-US" altLang="ko-KR" sz="14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③ </a:t>
            </a:r>
            <a:r>
              <a:rPr lang="ko-KR" altLang="en-US" sz="14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모든 문제를 푼 후</a:t>
            </a:r>
            <a:r>
              <a:rPr lang="en-US" altLang="ko-KR" sz="14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획득한 재료들이 화면에 표시된다</a:t>
            </a:r>
            <a:r>
              <a:rPr lang="en-US" altLang="ko-KR" sz="14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  <a:br>
              <a:rPr lang="en-US" altLang="ko-KR" sz="14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en-US" altLang="ko-KR" sz="14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④ ‘</a:t>
            </a:r>
            <a:r>
              <a:rPr lang="ko-KR" altLang="en-US" sz="14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음식 만들기</a:t>
            </a:r>
            <a:r>
              <a:rPr lang="en-US" altLang="ko-KR" sz="14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‘ </a:t>
            </a:r>
            <a:r>
              <a:rPr lang="ko-KR" altLang="en-US" sz="14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버튼을 누르면 획득한 재료들이 자동으로 추가되어 음식이 완성된다</a:t>
            </a:r>
            <a:r>
              <a:rPr lang="en-US" altLang="ko-KR" sz="14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EA36FAFB-5344-4F59-AA4D-8562A92FEC43}"/>
              </a:ext>
            </a:extLst>
          </p:cNvPr>
          <p:cNvSpPr/>
          <p:nvPr/>
        </p:nvSpPr>
        <p:spPr>
          <a:xfrm>
            <a:off x="7280564" y="507683"/>
            <a:ext cx="367569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237B769F-C1DB-4839-9A1E-8A54B2678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820303"/>
              </p:ext>
            </p:extLst>
          </p:nvPr>
        </p:nvGraphicFramePr>
        <p:xfrm>
          <a:off x="8810269" y="963612"/>
          <a:ext cx="3264809" cy="21242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3370">
                  <a:extLst>
                    <a:ext uri="{9D8B030D-6E8A-4147-A177-3AD203B41FA5}">
                      <a16:colId xmlns:a16="http://schemas.microsoft.com/office/drawing/2014/main" val="3286558874"/>
                    </a:ext>
                  </a:extLst>
                </a:gridCol>
                <a:gridCol w="2831439">
                  <a:extLst>
                    <a:ext uri="{9D8B030D-6E8A-4147-A177-3AD203B41FA5}">
                      <a16:colId xmlns:a16="http://schemas.microsoft.com/office/drawing/2014/main" val="3409493482"/>
                    </a:ext>
                  </a:extLst>
                </a:gridCol>
              </a:tblGrid>
              <a:tr h="17253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Description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6122965"/>
                  </a:ext>
                </a:extLst>
              </a:tr>
              <a:tr h="417364"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10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게임 설명을 눌렀을 때 화면</a:t>
                      </a:r>
                      <a:endParaRPr lang="en-US" altLang="ko-KR" sz="10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7665995"/>
                  </a:ext>
                </a:extLst>
              </a:tr>
              <a:tr h="17253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10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닫기 버튼</a:t>
                      </a:r>
                      <a:endParaRPr lang="en-US" altLang="ko-KR" sz="10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9977549"/>
                  </a:ext>
                </a:extLst>
              </a:tr>
              <a:tr h="172538"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8328950"/>
                  </a:ext>
                </a:extLst>
              </a:tr>
              <a:tr h="172538"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accent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2025089"/>
                  </a:ext>
                </a:extLst>
              </a:tr>
              <a:tr h="172538">
                <a:tc>
                  <a:txBody>
                    <a:bodyPr/>
                    <a:lstStyle/>
                    <a:p>
                      <a:pPr algn="ctr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accent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3426227"/>
                  </a:ext>
                </a:extLst>
              </a:tr>
              <a:tr h="172538"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accent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7283322"/>
                  </a:ext>
                </a:extLst>
              </a:tr>
              <a:tr h="172538"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451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6101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81229AB-B38E-45E2-9BA5-4CC74EA86644}"/>
              </a:ext>
            </a:extLst>
          </p:cNvPr>
          <p:cNvSpPr/>
          <p:nvPr/>
        </p:nvSpPr>
        <p:spPr>
          <a:xfrm>
            <a:off x="176644" y="139541"/>
            <a:ext cx="8400058" cy="47982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FontTx/>
              <a:buAutoNum type="arabicPeriod"/>
            </a:pP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문제에 대한 답을 쓰고 확인하기를 누름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  <a:b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b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[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정답인 경우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]</a:t>
            </a:r>
            <a:b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닫기 버튼이 없는 팝업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팝업 내용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잘 풀었어요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!)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 나왔다가 사라짐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 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동시에 해당 단계 클리어 도장이 찍히고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캐릭터가 다음 단계로 이동함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 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이후 다음 단계 문제가 제시됨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  <a:b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b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[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오답인 경우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] </a:t>
            </a:r>
            <a:b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닫기 버튼이 없는 팝업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팝업 내용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다시 풀어 보세요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!)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 나왔다가 사라짐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 1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회 틀린 경우 초성 힌트 제시됨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 </a:t>
            </a:r>
            <a:b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회 틀린 경우 정답이 정답 입력 칸에 제시된 후 클리어 도장이 찍힘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 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캐릭터가 다음 단계로 이동함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 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이후 다음 단계 문제가 제시됨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2BB634E-2594-4588-BAB6-9FC65B88BF99}"/>
              </a:ext>
            </a:extLst>
          </p:cNvPr>
          <p:cNvSpPr/>
          <p:nvPr/>
        </p:nvSpPr>
        <p:spPr>
          <a:xfrm>
            <a:off x="298477" y="851333"/>
            <a:ext cx="5187924" cy="2474427"/>
          </a:xfrm>
          <a:prstGeom prst="roundRect">
            <a:avLst>
              <a:gd name="adj" fmla="val 600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r>
              <a:rPr lang="ko-KR" altLang="en-US" sz="1600" i="0" u="none" strike="noStrike" baseline="0" dirty="0">
                <a:solidFill>
                  <a:srgbClr val="211D1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컴퓨팅 시스템을 이용하여 문제를 해결하면 사람이 직접 해결할 때보다 더 많은 양의 데이터를 더 빠르게 처리할 수 있다</a:t>
            </a:r>
            <a:r>
              <a:rPr lang="en-US" altLang="ko-KR" sz="1600" i="0" u="none" strike="noStrike" baseline="0" dirty="0">
                <a:solidFill>
                  <a:srgbClr val="211D1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  <a:endParaRPr lang="en-US" altLang="ko-KR" sz="1600" b="0" i="0" u="none" strike="noStrike" baseline="0" dirty="0">
              <a:solidFill>
                <a:srgbClr val="211D1E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49FCF91C-DA8A-43D8-A4B2-32C2E115DEBC}"/>
              </a:ext>
            </a:extLst>
          </p:cNvPr>
          <p:cNvSpPr/>
          <p:nvPr/>
        </p:nvSpPr>
        <p:spPr>
          <a:xfrm>
            <a:off x="295185" y="250780"/>
            <a:ext cx="367569" cy="36000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FFFABA0C-3DE4-49AA-A345-2313A0281E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776357"/>
              </p:ext>
            </p:extLst>
          </p:nvPr>
        </p:nvGraphicFramePr>
        <p:xfrm>
          <a:off x="8675972" y="110684"/>
          <a:ext cx="3375877" cy="426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86558874"/>
                    </a:ext>
                  </a:extLst>
                </a:gridCol>
                <a:gridCol w="3167597">
                  <a:extLst>
                    <a:ext uri="{9D8B030D-6E8A-4147-A177-3AD203B41FA5}">
                      <a16:colId xmlns:a16="http://schemas.microsoft.com/office/drawing/2014/main" val="3409493482"/>
                    </a:ext>
                  </a:extLst>
                </a:gridCol>
              </a:tblGrid>
              <a:tr h="17253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Description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6122965"/>
                  </a:ext>
                </a:extLst>
              </a:tr>
              <a:tr h="41736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문제 번호 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다음 문제로 이동할 때 자동으로 문제 번호도 이동함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문제 번호에 정오 표시를 함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.</a:t>
                      </a:r>
                      <a:br>
                        <a:rPr lang="en-US" altLang="ko-KR" sz="10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</a:b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첫 번째로 문제를 맞춘 경우에는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O,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그렇지 않은 경우에는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X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로 표시함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7665995"/>
                  </a:ext>
                </a:extLst>
              </a:tr>
              <a:tr h="17253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문제 영역</a:t>
                      </a:r>
                      <a:r>
                        <a:rPr lang="en-US" altLang="ko-KR" sz="10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문제는 보드 하단 노란색 배경을 참고</a:t>
                      </a:r>
                      <a:endParaRPr lang="en-US" altLang="ko-KR" sz="10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문제를 맞춘 경우에만 자동으로 다음 문제로 </a:t>
                      </a:r>
                      <a:r>
                        <a:rPr lang="ko-KR" altLang="en-US" sz="1000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넘어감</a:t>
                      </a:r>
                      <a:r>
                        <a:rPr lang="en-US" altLang="ko-KR" sz="10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. 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마지막 문제를 풀고 정답을 맞춘 경우에만 음식 만들기로 </a:t>
                      </a:r>
                      <a:r>
                        <a:rPr lang="ko-KR" altLang="en-US" sz="1000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넘어감</a:t>
                      </a:r>
                      <a:r>
                        <a:rPr lang="en-US" altLang="ko-KR" sz="10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9977549"/>
                  </a:ext>
                </a:extLst>
              </a:tr>
              <a:tr h="17253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재료 영역 </a:t>
                      </a:r>
                      <a:endParaRPr lang="en-US" altLang="ko-KR" sz="10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첫 번째로 문제를 맞춰 재료를 얻은 경우 재료 이미지가 나타남</a:t>
                      </a:r>
                      <a:r>
                        <a:rPr lang="en-US" altLang="ko-KR" sz="10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. </a:t>
                      </a:r>
                      <a:r>
                        <a:rPr lang="ko-KR" altLang="en-US" sz="10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문제를 풀기 전이나</a:t>
                      </a:r>
                      <a:r>
                        <a:rPr lang="en-US" altLang="ko-KR" sz="10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문제를 두 번째 이상으로 맞춘 경우에는 재료가 활성화되지 않음</a:t>
                      </a:r>
                      <a:r>
                        <a:rPr lang="en-US" altLang="ko-KR" sz="10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accent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(1</a:t>
                      </a:r>
                      <a:r>
                        <a:rPr lang="ko-KR" altLang="en-US" sz="1000" dirty="0">
                          <a:solidFill>
                            <a:schemeClr val="accent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번 문제의 경우에만 </a:t>
                      </a:r>
                      <a:r>
                        <a:rPr lang="en-US" altLang="ko-KR" sz="1000" dirty="0">
                          <a:solidFill>
                            <a:schemeClr val="accent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accent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개의 재료를 획득하고</a:t>
                      </a:r>
                      <a:r>
                        <a:rPr lang="en-US" altLang="ko-KR" sz="1000" dirty="0">
                          <a:solidFill>
                            <a:schemeClr val="accent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accent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나머지 문제의 경우에는 </a:t>
                      </a:r>
                      <a:r>
                        <a:rPr lang="en-US" altLang="ko-KR" sz="1000" dirty="0">
                          <a:solidFill>
                            <a:schemeClr val="accent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accent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개씩 재료를 획득함</a:t>
                      </a:r>
                      <a:r>
                        <a:rPr lang="en-US" altLang="ko-KR" sz="1000" dirty="0">
                          <a:solidFill>
                            <a:schemeClr val="accent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8328950"/>
                  </a:ext>
                </a:extLst>
              </a:tr>
              <a:tr h="17253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보기 영역 </a:t>
                      </a:r>
                      <a:endParaRPr lang="en-US" altLang="ko-KR" sz="10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정답을 맞췄을 경우 정답 효과음과 함께 해당 정답 부분에 채점 표시가 나타남</a:t>
                      </a:r>
                      <a:r>
                        <a:rPr lang="en-US" altLang="ko-KR" sz="10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.  (</a:t>
                      </a:r>
                      <a:r>
                        <a:rPr lang="ko-KR" altLang="en-US" sz="10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정답 효과음</a:t>
                      </a:r>
                      <a:r>
                        <a:rPr lang="en-US" altLang="ko-KR" sz="10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: </a:t>
                      </a:r>
                      <a:r>
                        <a:rPr lang="ko-KR" altLang="en-US" sz="10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정답</a:t>
                      </a:r>
                      <a:r>
                        <a:rPr lang="en-US" altLang="ko-KR" sz="10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.MP3)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정답을 틀렸을 경우 오답 효과음이 나오며</a:t>
                      </a:r>
                      <a:r>
                        <a:rPr lang="en-US" altLang="ko-KR" sz="10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계속 문제를 다시 풀 수 있음</a:t>
                      </a:r>
                      <a:r>
                        <a:rPr lang="en-US" altLang="ko-KR" sz="10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. (</a:t>
                      </a:r>
                      <a:r>
                        <a:rPr lang="ko-KR" altLang="en-US" sz="10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오답 효과음</a:t>
                      </a:r>
                      <a:r>
                        <a:rPr lang="en-US" altLang="ko-KR" sz="10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: </a:t>
                      </a:r>
                      <a:r>
                        <a:rPr lang="ko-KR" altLang="en-US" sz="10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오답</a:t>
                      </a:r>
                      <a:r>
                        <a:rPr lang="en-US" altLang="ko-KR" sz="10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.MP3)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2025089"/>
                  </a:ext>
                </a:extLst>
              </a:tr>
            </a:tbl>
          </a:graphicData>
        </a:graphic>
      </p:graphicFrame>
      <p:sp>
        <p:nvSpPr>
          <p:cNvPr id="34" name="타원 33">
            <a:extLst>
              <a:ext uri="{FF2B5EF4-FFF2-40B4-BE49-F238E27FC236}">
                <a16:creationId xmlns:a16="http://schemas.microsoft.com/office/drawing/2014/main" id="{AFECE484-E205-49B2-9B26-3C4E1F1F1317}"/>
              </a:ext>
            </a:extLst>
          </p:cNvPr>
          <p:cNvSpPr/>
          <p:nvPr/>
        </p:nvSpPr>
        <p:spPr>
          <a:xfrm>
            <a:off x="711566" y="250780"/>
            <a:ext cx="367569" cy="36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4">
                    <a:lumMod val="75000"/>
                  </a:schemeClr>
                </a:solidFill>
              </a:rPr>
              <a:t>2</a:t>
            </a:r>
            <a:endParaRPr lang="ko-KR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4F1146DF-3219-4112-ABFD-5AE11AC6F039}"/>
              </a:ext>
            </a:extLst>
          </p:cNvPr>
          <p:cNvSpPr/>
          <p:nvPr/>
        </p:nvSpPr>
        <p:spPr>
          <a:xfrm>
            <a:off x="1135249" y="250780"/>
            <a:ext cx="367569" cy="36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4">
                    <a:lumMod val="75000"/>
                  </a:schemeClr>
                </a:solidFill>
              </a:rPr>
              <a:t>3</a:t>
            </a:r>
            <a:endParaRPr lang="ko-KR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977CE492-E4C3-431C-BE8F-B3296C86C74A}"/>
              </a:ext>
            </a:extLst>
          </p:cNvPr>
          <p:cNvSpPr/>
          <p:nvPr/>
        </p:nvSpPr>
        <p:spPr>
          <a:xfrm>
            <a:off x="1554738" y="250780"/>
            <a:ext cx="367569" cy="36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4">
                    <a:lumMod val="75000"/>
                  </a:schemeClr>
                </a:solidFill>
              </a:rPr>
              <a:t>4</a:t>
            </a:r>
            <a:endParaRPr lang="ko-KR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80B45668-919E-43F1-A913-8D0DA0B66F7A}"/>
              </a:ext>
            </a:extLst>
          </p:cNvPr>
          <p:cNvSpPr/>
          <p:nvPr/>
        </p:nvSpPr>
        <p:spPr>
          <a:xfrm>
            <a:off x="1974227" y="250780"/>
            <a:ext cx="367569" cy="36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4">
                    <a:lumMod val="75000"/>
                  </a:schemeClr>
                </a:solidFill>
              </a:rPr>
              <a:t>5</a:t>
            </a:r>
            <a:endParaRPr lang="ko-KR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1647C4B-A911-4FC9-8D22-A648F8E94C20}"/>
              </a:ext>
            </a:extLst>
          </p:cNvPr>
          <p:cNvSpPr/>
          <p:nvPr/>
        </p:nvSpPr>
        <p:spPr>
          <a:xfrm>
            <a:off x="470271" y="1081083"/>
            <a:ext cx="1032547" cy="44245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문제 </a:t>
            </a:r>
            <a:r>
              <a:rPr lang="en-US" altLang="ko-KR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endParaRPr lang="ko-KR" altLang="en-US" b="1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1925A2D3-99FA-43BE-8D06-F5FACCF7530D}"/>
              </a:ext>
            </a:extLst>
          </p:cNvPr>
          <p:cNvSpPr/>
          <p:nvPr/>
        </p:nvSpPr>
        <p:spPr>
          <a:xfrm>
            <a:off x="1209415" y="3422509"/>
            <a:ext cx="1695218" cy="93398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O</a:t>
            </a:r>
            <a:endParaRPr lang="ko-KR" altLang="en-US" sz="5000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1EC5E1E8-DB8B-4747-B4ED-CCC1C65B696B}"/>
              </a:ext>
            </a:extLst>
          </p:cNvPr>
          <p:cNvSpPr/>
          <p:nvPr/>
        </p:nvSpPr>
        <p:spPr>
          <a:xfrm>
            <a:off x="3008672" y="3422509"/>
            <a:ext cx="1695218" cy="933980"/>
          </a:xfrm>
          <a:prstGeom prst="roundRect">
            <a:avLst/>
          </a:prstGeom>
          <a:solidFill>
            <a:srgbClr val="C0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X</a:t>
            </a:r>
            <a:endParaRPr lang="ko-KR" altLang="en-US" sz="5000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52BD20C3-B492-46DA-9E87-4211D20BCB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88" b="89886" l="6557" r="91148">
                        <a14:foregroundMark x1="13443" y1="35889" x2="6667" y2="45840"/>
                        <a14:foregroundMark x1="6667" y1="45840" x2="4590" y2="58401"/>
                        <a14:foregroundMark x1="4590" y1="58401" x2="11803" y2="69821"/>
                        <a14:foregroundMark x1="11803" y1="69821" x2="7432" y2="61338"/>
                        <a14:foregroundMark x1="7432" y1="61338" x2="9617" y2="46982"/>
                        <a14:foregroundMark x1="9617" y1="46982" x2="16393" y2="28222"/>
                        <a14:foregroundMark x1="91148" y1="25449" x2="90055" y2="40783"/>
                        <a14:foregroundMark x1="90055" y1="40783" x2="91148" y2="49266"/>
                        <a14:foregroundMark x1="91148" y1="49266" x2="90273" y2="54976"/>
                        <a14:foregroundMark x1="6339" y1="47145" x2="4918" y2="56444"/>
                        <a14:foregroundMark x1="4918" y1="56444" x2="6557" y2="64600"/>
                        <a14:foregroundMark x1="6557" y1="64600" x2="6995" y2="6443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09415" y="3289139"/>
            <a:ext cx="1634428" cy="1496825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5CD4D0AF-50AD-4265-A09F-365700FE1C58}"/>
              </a:ext>
            </a:extLst>
          </p:cNvPr>
          <p:cNvSpPr/>
          <p:nvPr/>
        </p:nvSpPr>
        <p:spPr>
          <a:xfrm>
            <a:off x="1570623" y="1081083"/>
            <a:ext cx="4525377" cy="4424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첫 번째로 문제 맞출 시 </a:t>
            </a:r>
            <a:r>
              <a:rPr lang="ko-KR" altLang="en-US" sz="1200" b="1" dirty="0">
                <a:solidFill>
                  <a:schemeClr val="accent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토마토 소스</a:t>
            </a:r>
            <a:r>
              <a:rPr lang="ko-KR" altLang="en-US" sz="1200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와 </a:t>
            </a:r>
            <a:r>
              <a:rPr lang="ko-KR" altLang="en-US" sz="1200" b="1" dirty="0">
                <a:solidFill>
                  <a:schemeClr val="accent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치즈</a:t>
            </a:r>
            <a:r>
              <a:rPr lang="ko-KR" altLang="en-US" sz="1200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획득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E98675B-6175-457A-AD3B-AC3E740B8F7E}"/>
              </a:ext>
            </a:extLst>
          </p:cNvPr>
          <p:cNvSpPr/>
          <p:nvPr/>
        </p:nvSpPr>
        <p:spPr>
          <a:xfrm>
            <a:off x="5701425" y="954571"/>
            <a:ext cx="900000" cy="713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토마토 </a:t>
            </a:r>
            <a:endParaRPr lang="en-US" altLang="ko-KR" sz="15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r>
              <a:rPr lang="ko-KR" altLang="en-US" sz="15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소스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D121880-4F87-4F45-8B03-12B4D6A9C519}"/>
              </a:ext>
            </a:extLst>
          </p:cNvPr>
          <p:cNvSpPr/>
          <p:nvPr/>
        </p:nvSpPr>
        <p:spPr>
          <a:xfrm>
            <a:off x="6683757" y="954571"/>
            <a:ext cx="900000" cy="713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치즈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DAC2753-9FFA-4419-9B7C-2034B9B95EA0}"/>
              </a:ext>
            </a:extLst>
          </p:cNvPr>
          <p:cNvSpPr/>
          <p:nvPr/>
        </p:nvSpPr>
        <p:spPr>
          <a:xfrm>
            <a:off x="5701425" y="1719134"/>
            <a:ext cx="900000" cy="71334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bg2">
                    <a:lumMod val="9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햄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A3C4961-94DC-421A-BB53-FD6A7DB4A614}"/>
              </a:ext>
            </a:extLst>
          </p:cNvPr>
          <p:cNvSpPr/>
          <p:nvPr/>
        </p:nvSpPr>
        <p:spPr>
          <a:xfrm>
            <a:off x="6683757" y="1719134"/>
            <a:ext cx="900000" cy="71334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bg2">
                    <a:lumMod val="9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피망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82A140B-6698-4692-8E38-64C7107C002C}"/>
              </a:ext>
            </a:extLst>
          </p:cNvPr>
          <p:cNvSpPr/>
          <p:nvPr/>
        </p:nvSpPr>
        <p:spPr>
          <a:xfrm>
            <a:off x="5701425" y="2483694"/>
            <a:ext cx="900000" cy="71334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bg2">
                    <a:lumMod val="9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양파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918DDF4-D41A-40F4-A707-BC314354CEDD}"/>
              </a:ext>
            </a:extLst>
          </p:cNvPr>
          <p:cNvSpPr/>
          <p:nvPr/>
        </p:nvSpPr>
        <p:spPr>
          <a:xfrm>
            <a:off x="6683757" y="2483694"/>
            <a:ext cx="900000" cy="71334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bg2">
                    <a:lumMod val="9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버섯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198595F-43A0-4E2A-A4CC-138CDAB85B10}"/>
              </a:ext>
            </a:extLst>
          </p:cNvPr>
          <p:cNvSpPr txBox="1"/>
          <p:nvPr/>
        </p:nvSpPr>
        <p:spPr>
          <a:xfrm>
            <a:off x="227847" y="5085910"/>
            <a:ext cx="8479963" cy="1589218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 b="0" i="0" u="none" strike="noStrike" baseline="0" dirty="0">
                <a:solidFill>
                  <a:srgbClr val="211D1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[</a:t>
            </a:r>
            <a:r>
              <a:rPr lang="ko-KR" altLang="en-US" sz="1000" b="0" i="0" u="none" strike="noStrike" baseline="0" dirty="0">
                <a:solidFill>
                  <a:srgbClr val="211D1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문제</a:t>
            </a:r>
            <a:r>
              <a:rPr lang="en-US" altLang="ko-KR" sz="1000" b="0" i="0" u="none" strike="noStrike" baseline="0" dirty="0">
                <a:solidFill>
                  <a:srgbClr val="211D1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]</a:t>
            </a:r>
          </a:p>
          <a:p>
            <a:pPr>
              <a:lnSpc>
                <a:spcPct val="120000"/>
              </a:lnSpc>
            </a:pPr>
            <a:endParaRPr lang="en-US" altLang="ko-KR" sz="1000" b="0" i="0" u="none" strike="noStrike" baseline="0" dirty="0">
              <a:solidFill>
                <a:srgbClr val="211D1E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00" i="0" u="none" strike="noStrike" baseline="0" dirty="0">
                <a:solidFill>
                  <a:srgbClr val="211D1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컴퓨팅 시스템을 이용하여 문제를 해결하면 사람이 직접 해결할 때보다 더 많은 양의 데이터를 더 빠르게 처리할 수 있다</a:t>
            </a:r>
            <a:r>
              <a:rPr lang="en-US" altLang="ko-KR" sz="1000" i="0" u="none" strike="noStrike" baseline="0" dirty="0">
                <a:solidFill>
                  <a:srgbClr val="211D1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 </a:t>
            </a:r>
            <a:r>
              <a:rPr lang="en-US" altLang="ko-KR" sz="1000" dirty="0">
                <a:solidFill>
                  <a:srgbClr val="211D1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lang="ko-KR" altLang="en-US" sz="1000" dirty="0">
                <a:solidFill>
                  <a:srgbClr val="211D1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정답</a:t>
            </a:r>
            <a:r>
              <a:rPr lang="en-US" altLang="ko-KR" sz="1000" dirty="0">
                <a:solidFill>
                  <a:srgbClr val="211D1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O)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00" dirty="0">
                <a:solidFill>
                  <a:srgbClr val="211D1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컴퓨팅 시스템에서 정보는 </a:t>
            </a:r>
            <a:r>
              <a:rPr lang="en-US" altLang="ko-KR" sz="1000" dirty="0">
                <a:solidFill>
                  <a:srgbClr val="211D1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“</a:t>
            </a:r>
            <a:r>
              <a:rPr lang="ko-KR" altLang="en-US" sz="1000" dirty="0">
                <a:solidFill>
                  <a:srgbClr val="211D1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입력 </a:t>
            </a:r>
            <a:r>
              <a:rPr lang="en-US" altLang="ko-KR" sz="1000" dirty="0">
                <a:solidFill>
                  <a:srgbClr val="211D1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>
                <a:solidFill>
                  <a:srgbClr val="211D1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출력 </a:t>
            </a:r>
            <a:r>
              <a:rPr lang="en-US" altLang="ko-KR" sz="1000" dirty="0">
                <a:solidFill>
                  <a:srgbClr val="211D1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>
                <a:solidFill>
                  <a:srgbClr val="211D1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처리</a:t>
            </a:r>
            <a:r>
              <a:rPr lang="en-US" altLang="ko-KR" sz="1000" dirty="0">
                <a:solidFill>
                  <a:srgbClr val="211D1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”</a:t>
            </a:r>
            <a:r>
              <a:rPr lang="ko-KR" altLang="en-US" sz="1000" dirty="0">
                <a:solidFill>
                  <a:srgbClr val="211D1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 순으로 작업이 이루어진다</a:t>
            </a:r>
            <a:r>
              <a:rPr lang="en-US" altLang="ko-KR" sz="1000" dirty="0">
                <a:solidFill>
                  <a:srgbClr val="211D1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. (</a:t>
            </a:r>
            <a:r>
              <a:rPr lang="ko-KR" altLang="en-US" sz="1000" dirty="0">
                <a:solidFill>
                  <a:srgbClr val="211D1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정답</a:t>
            </a:r>
            <a:r>
              <a:rPr lang="en-US" altLang="ko-KR" sz="1000" dirty="0">
                <a:solidFill>
                  <a:srgbClr val="211D1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: X)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00" i="0" u="none" strike="noStrike" baseline="0" dirty="0">
                <a:solidFill>
                  <a:srgbClr val="211D1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사용자가 컴퓨터를 편리하게 사용할 수 있도록 도와주는 소프트웨어이다</a:t>
            </a:r>
            <a:r>
              <a:rPr lang="en-US" altLang="ko-KR" sz="1000" i="0" u="none" strike="noStrike" baseline="0" dirty="0">
                <a:solidFill>
                  <a:srgbClr val="211D1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. ( </a:t>
            </a:r>
            <a:r>
              <a:rPr lang="ko-KR" altLang="en-US" sz="1000" i="0" u="none" strike="noStrike" baseline="0" dirty="0">
                <a:solidFill>
                  <a:srgbClr val="211D1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보기</a:t>
            </a:r>
            <a:r>
              <a:rPr lang="en-US" altLang="ko-KR" sz="1000" i="0" u="none" strike="noStrike" baseline="0" dirty="0">
                <a:solidFill>
                  <a:srgbClr val="211D1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: </a:t>
            </a:r>
            <a:r>
              <a:rPr lang="ko-KR" altLang="en-US" sz="1000" i="0" u="none" strike="noStrike" baseline="0" dirty="0">
                <a:solidFill>
                  <a:srgbClr val="211D1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센서</a:t>
            </a:r>
            <a:r>
              <a:rPr lang="en-US" altLang="ko-KR" sz="1000" i="0" u="none" strike="noStrike" baseline="0" dirty="0">
                <a:solidFill>
                  <a:srgbClr val="211D1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000" i="0" u="none" strike="noStrike" baseline="0" dirty="0">
                <a:solidFill>
                  <a:srgbClr val="211D1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운영체제</a:t>
            </a:r>
            <a:r>
              <a:rPr lang="en-US" altLang="ko-KR" sz="1000" i="0" u="none" strike="noStrike" baseline="0" dirty="0">
                <a:solidFill>
                  <a:srgbClr val="211D1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000" i="0" u="none" strike="noStrike" baseline="0" dirty="0">
                <a:solidFill>
                  <a:srgbClr val="211D1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정답</a:t>
            </a:r>
            <a:r>
              <a:rPr lang="en-US" altLang="ko-KR" sz="1000" i="0" u="none" strike="noStrike" baseline="0" dirty="0">
                <a:solidFill>
                  <a:srgbClr val="211D1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: </a:t>
            </a:r>
            <a:r>
              <a:rPr lang="ko-KR" altLang="en-US" sz="1000" i="0" u="none" strike="noStrike" baseline="0" dirty="0">
                <a:solidFill>
                  <a:srgbClr val="211D1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운영체제</a:t>
            </a:r>
            <a:r>
              <a:rPr lang="en-US" altLang="ko-KR" sz="1000" dirty="0">
                <a:solidFill>
                  <a:srgbClr val="211D1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 )</a:t>
            </a:r>
            <a:r>
              <a:rPr lang="en-US" altLang="ko-KR" sz="1000" i="0" u="none" strike="noStrike" baseline="0" dirty="0">
                <a:solidFill>
                  <a:srgbClr val="211D1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 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00" dirty="0">
                <a:solidFill>
                  <a:srgbClr val="211D1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주변 환경의 상태를 감지하는 피지컬 컴퓨팅 시스템의 입력 장치이다</a:t>
            </a:r>
            <a:r>
              <a:rPr lang="en-US" altLang="ko-KR" sz="1000" dirty="0">
                <a:solidFill>
                  <a:srgbClr val="211D1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 (</a:t>
            </a:r>
            <a:r>
              <a:rPr lang="ko-KR" altLang="en-US" sz="1000" dirty="0">
                <a:solidFill>
                  <a:srgbClr val="211D1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보기</a:t>
            </a:r>
            <a:r>
              <a:rPr lang="en-US" altLang="ko-KR" sz="1000" dirty="0">
                <a:solidFill>
                  <a:srgbClr val="211D1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  <a:r>
              <a:rPr lang="ko-KR" altLang="en-US" sz="1000" dirty="0">
                <a:solidFill>
                  <a:srgbClr val="211D1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센서</a:t>
            </a:r>
            <a:r>
              <a:rPr lang="en-US" altLang="ko-KR" sz="1000" dirty="0">
                <a:solidFill>
                  <a:srgbClr val="211D1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LED </a:t>
            </a:r>
            <a:r>
              <a:rPr lang="ko-KR" altLang="en-US" sz="1000" dirty="0">
                <a:solidFill>
                  <a:srgbClr val="211D1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디스플레이</a:t>
            </a:r>
            <a:r>
              <a:rPr lang="en-US" altLang="ko-KR" sz="1000" dirty="0">
                <a:solidFill>
                  <a:srgbClr val="211D1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000" dirty="0">
                <a:solidFill>
                  <a:srgbClr val="211D1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정답</a:t>
            </a:r>
            <a:r>
              <a:rPr lang="en-US" altLang="ko-KR" sz="1000" dirty="0">
                <a:solidFill>
                  <a:srgbClr val="211D1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  <a:r>
              <a:rPr lang="ko-KR" altLang="en-US" sz="1000" dirty="0">
                <a:solidFill>
                  <a:srgbClr val="211D1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센서</a:t>
            </a:r>
            <a:r>
              <a:rPr lang="en-US" altLang="ko-KR" sz="1000" dirty="0">
                <a:solidFill>
                  <a:srgbClr val="211D1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  <a:endParaRPr lang="en-US" altLang="ko-KR" sz="1000" i="0" u="none" strike="noStrike" baseline="0" dirty="0">
              <a:solidFill>
                <a:srgbClr val="211D1E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00" i="0" u="none" strike="noStrike" baseline="0" dirty="0">
                <a:solidFill>
                  <a:srgbClr val="211D1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피지컬 컴퓨팅 시스템에서 구동기는 </a:t>
            </a:r>
            <a:r>
              <a:rPr lang="en-US" altLang="ko-KR" sz="1000" i="0" u="none" strike="noStrike" baseline="0" dirty="0">
                <a:solidFill>
                  <a:srgbClr val="211D1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OO </a:t>
            </a:r>
            <a:r>
              <a:rPr lang="ko-KR" altLang="en-US" sz="1000" i="0" u="none" strike="noStrike" baseline="0" dirty="0">
                <a:solidFill>
                  <a:srgbClr val="211D1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장치이다</a:t>
            </a:r>
            <a:r>
              <a:rPr lang="en-US" altLang="ko-KR" sz="1000" i="0" u="none" strike="noStrike" baseline="0" dirty="0">
                <a:solidFill>
                  <a:srgbClr val="211D1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 (</a:t>
            </a:r>
            <a:r>
              <a:rPr lang="ko-KR" altLang="en-US" sz="1000" i="0" u="none" strike="noStrike" baseline="0" dirty="0">
                <a:solidFill>
                  <a:srgbClr val="211D1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보기</a:t>
            </a:r>
            <a:r>
              <a:rPr lang="en-US" altLang="ko-KR" sz="1000" i="0" u="none" strike="noStrike" baseline="0" dirty="0">
                <a:solidFill>
                  <a:srgbClr val="211D1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  <a:r>
              <a:rPr lang="ko-KR" altLang="en-US" sz="1000" i="0" u="none" strike="noStrike" baseline="0" dirty="0">
                <a:solidFill>
                  <a:srgbClr val="211D1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처리</a:t>
            </a:r>
            <a:r>
              <a:rPr lang="en-US" altLang="ko-KR" sz="1000" i="0" u="none" strike="noStrike" baseline="0" dirty="0">
                <a:solidFill>
                  <a:srgbClr val="211D1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000" i="0" u="none" strike="noStrike" baseline="0" dirty="0">
                <a:solidFill>
                  <a:srgbClr val="211D1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출력</a:t>
            </a:r>
            <a:r>
              <a:rPr lang="en-US" altLang="ko-KR" sz="1000" i="0" u="none" strike="noStrike" baseline="0" dirty="0">
                <a:solidFill>
                  <a:srgbClr val="211D1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000" i="0" u="none" strike="noStrike" baseline="0" dirty="0">
                <a:solidFill>
                  <a:srgbClr val="211D1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정답</a:t>
            </a:r>
            <a:r>
              <a:rPr lang="en-US" altLang="ko-KR" sz="1000" i="0" u="none" strike="noStrike" baseline="0" dirty="0">
                <a:solidFill>
                  <a:srgbClr val="211D1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  <a:r>
              <a:rPr lang="ko-KR" altLang="en-US" sz="1000" i="0" u="none" strike="noStrike" baseline="0" dirty="0">
                <a:solidFill>
                  <a:srgbClr val="211D1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출력 </a:t>
            </a:r>
            <a:r>
              <a:rPr lang="en-US" altLang="ko-KR" sz="1000" i="0" u="none" strike="noStrike" baseline="0" dirty="0">
                <a:solidFill>
                  <a:srgbClr val="211D1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BA7B7A5-132A-4965-B988-2A4B0E70CD21}"/>
              </a:ext>
            </a:extLst>
          </p:cNvPr>
          <p:cNvGrpSpPr/>
          <p:nvPr/>
        </p:nvGrpSpPr>
        <p:grpSpPr>
          <a:xfrm>
            <a:off x="1117204" y="-168990"/>
            <a:ext cx="360000" cy="371395"/>
            <a:chOff x="4216758" y="224042"/>
            <a:chExt cx="360000" cy="371395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DDD8EFB3-7D7A-497E-8332-291E3511E740}"/>
                </a:ext>
              </a:extLst>
            </p:cNvPr>
            <p:cNvSpPr/>
            <p:nvPr/>
          </p:nvSpPr>
          <p:spPr>
            <a:xfrm>
              <a:off x="4216758" y="235437"/>
              <a:ext cx="360000" cy="36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68583CA-72BB-4D8A-8B64-0322C18079C9}"/>
                </a:ext>
              </a:extLst>
            </p:cNvPr>
            <p:cNvSpPr txBox="1"/>
            <p:nvPr/>
          </p:nvSpPr>
          <p:spPr>
            <a:xfrm>
              <a:off x="4236843" y="224042"/>
              <a:ext cx="3198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1</a:t>
              </a:r>
              <a:endParaRPr lang="ko-KR" altLang="en-US" b="1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14BC99C-D511-436A-B5D8-F96F3D723D93}"/>
              </a:ext>
            </a:extLst>
          </p:cNvPr>
          <p:cNvGrpSpPr/>
          <p:nvPr/>
        </p:nvGrpSpPr>
        <p:grpSpPr>
          <a:xfrm>
            <a:off x="5016000" y="939848"/>
            <a:ext cx="360000" cy="371395"/>
            <a:chOff x="4216758" y="224042"/>
            <a:chExt cx="360000" cy="371395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59B07750-EA91-42ED-8B17-0F5531C3E434}"/>
                </a:ext>
              </a:extLst>
            </p:cNvPr>
            <p:cNvSpPr/>
            <p:nvPr/>
          </p:nvSpPr>
          <p:spPr>
            <a:xfrm>
              <a:off x="4216758" y="235437"/>
              <a:ext cx="360000" cy="36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F5493F0-5564-4D58-BF7C-AB483C6B5ACC}"/>
                </a:ext>
              </a:extLst>
            </p:cNvPr>
            <p:cNvSpPr txBox="1"/>
            <p:nvPr/>
          </p:nvSpPr>
          <p:spPr>
            <a:xfrm>
              <a:off x="4236843" y="224042"/>
              <a:ext cx="3198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2BB42EE-9AC0-4536-AA06-4B0DBCF283B3}"/>
              </a:ext>
            </a:extLst>
          </p:cNvPr>
          <p:cNvGrpSpPr/>
          <p:nvPr/>
        </p:nvGrpSpPr>
        <p:grpSpPr>
          <a:xfrm>
            <a:off x="7679999" y="951243"/>
            <a:ext cx="360000" cy="371395"/>
            <a:chOff x="4216758" y="224042"/>
            <a:chExt cx="360000" cy="371395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E505383-6938-48DC-BDC9-02049A78B53D}"/>
                </a:ext>
              </a:extLst>
            </p:cNvPr>
            <p:cNvSpPr/>
            <p:nvPr/>
          </p:nvSpPr>
          <p:spPr>
            <a:xfrm>
              <a:off x="4216758" y="235437"/>
              <a:ext cx="360000" cy="36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6831599-93E0-4673-8ACE-A24587BA4BB1}"/>
                </a:ext>
              </a:extLst>
            </p:cNvPr>
            <p:cNvSpPr txBox="1"/>
            <p:nvPr/>
          </p:nvSpPr>
          <p:spPr>
            <a:xfrm>
              <a:off x="4236843" y="224042"/>
              <a:ext cx="3198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3</a:t>
              </a:r>
              <a:endParaRPr lang="ko-KR" altLang="en-US" b="1" dirty="0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605A9741-EECA-46C1-B017-3B89DA6AD2F4}"/>
              </a:ext>
            </a:extLst>
          </p:cNvPr>
          <p:cNvGrpSpPr/>
          <p:nvPr/>
        </p:nvGrpSpPr>
        <p:grpSpPr>
          <a:xfrm>
            <a:off x="757204" y="3684466"/>
            <a:ext cx="360000" cy="371395"/>
            <a:chOff x="4216758" y="224042"/>
            <a:chExt cx="360000" cy="371395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945FE7F7-F50A-4581-A86B-4AD6BA9C86E0}"/>
                </a:ext>
              </a:extLst>
            </p:cNvPr>
            <p:cNvSpPr/>
            <p:nvPr/>
          </p:nvSpPr>
          <p:spPr>
            <a:xfrm>
              <a:off x="4216758" y="235437"/>
              <a:ext cx="360000" cy="360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93CA142-350C-47A1-9843-CBB264951E65}"/>
                </a:ext>
              </a:extLst>
            </p:cNvPr>
            <p:cNvSpPr txBox="1"/>
            <p:nvPr/>
          </p:nvSpPr>
          <p:spPr>
            <a:xfrm>
              <a:off x="4236843" y="224042"/>
              <a:ext cx="3198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4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20903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81229AB-B38E-45E2-9BA5-4CC74EA86644}"/>
              </a:ext>
            </a:extLst>
          </p:cNvPr>
          <p:cNvSpPr/>
          <p:nvPr/>
        </p:nvSpPr>
        <p:spPr>
          <a:xfrm>
            <a:off x="176644" y="139541"/>
            <a:ext cx="8400058" cy="47982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FontTx/>
              <a:buAutoNum type="arabicPeriod"/>
            </a:pP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문제에 대한 답을 쓰고 확인하기를 누름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  <a:b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b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[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정답인 경우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]</a:t>
            </a:r>
            <a:b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닫기 버튼이 없는 팝업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팝업 내용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잘 풀었어요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!)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 나왔다가 사라짐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 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동시에 해당 단계 클리어 도장이 찍히고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캐릭터가 다음 단계로 이동함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 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이후 다음 단계 문제가 제시됨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  <a:b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b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[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오답인 경우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] </a:t>
            </a:r>
            <a:b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닫기 버튼이 없는 팝업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팝업 내용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다시 풀어 보세요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!)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 나왔다가 사라짐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 1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회 틀린 경우 초성 힌트 제시됨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 </a:t>
            </a:r>
            <a:b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회 틀린 경우 정답이 정답 입력 칸에 제시된 후 클리어 도장이 찍힘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 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캐릭터가 다음 단계로 이동함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 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이후 다음 단계 문제가 제시됨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2BB634E-2594-4588-BAB6-9FC65B88BF99}"/>
              </a:ext>
            </a:extLst>
          </p:cNvPr>
          <p:cNvSpPr/>
          <p:nvPr/>
        </p:nvSpPr>
        <p:spPr>
          <a:xfrm>
            <a:off x="298477" y="851333"/>
            <a:ext cx="5187924" cy="3956641"/>
          </a:xfrm>
          <a:prstGeom prst="roundRect">
            <a:avLst>
              <a:gd name="adj" fmla="val 600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altLang="ko-KR" sz="1600" b="0" i="0" u="none" strike="noStrike" baseline="0" dirty="0">
              <a:solidFill>
                <a:srgbClr val="211D1E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49FCF91C-DA8A-43D8-A4B2-32C2E115DEBC}"/>
              </a:ext>
            </a:extLst>
          </p:cNvPr>
          <p:cNvSpPr/>
          <p:nvPr/>
        </p:nvSpPr>
        <p:spPr>
          <a:xfrm>
            <a:off x="295185" y="250780"/>
            <a:ext cx="367569" cy="36000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FFFABA0C-3DE4-49AA-A345-2313A0281E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877933"/>
              </p:ext>
            </p:extLst>
          </p:nvPr>
        </p:nvGraphicFramePr>
        <p:xfrm>
          <a:off x="8675972" y="110684"/>
          <a:ext cx="3375877" cy="27948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286558874"/>
                    </a:ext>
                  </a:extLst>
                </a:gridCol>
                <a:gridCol w="3167597">
                  <a:extLst>
                    <a:ext uri="{9D8B030D-6E8A-4147-A177-3AD203B41FA5}">
                      <a16:colId xmlns:a16="http://schemas.microsoft.com/office/drawing/2014/main" val="3409493482"/>
                    </a:ext>
                  </a:extLst>
                </a:gridCol>
              </a:tblGrid>
              <a:tr h="17253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Description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6122965"/>
                  </a:ext>
                </a:extLst>
              </a:tr>
              <a:tr h="41736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문제가 끝나면 획득한 재료가 모두 나타남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7665995"/>
                  </a:ext>
                </a:extLst>
              </a:tr>
              <a:tr h="17253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피자 만들기 영역</a:t>
                      </a:r>
                      <a:endParaRPr lang="en-US" altLang="ko-KR" sz="10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9977549"/>
                  </a:ext>
                </a:extLst>
              </a:tr>
              <a:tr h="17253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음식 만들기 버튼을 누르면</a:t>
                      </a:r>
                      <a:r>
                        <a:rPr lang="en-US" altLang="ko-KR" sz="10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피자 재료가 피자 </a:t>
                      </a:r>
                      <a:r>
                        <a:rPr lang="ko-KR" altLang="en-US" sz="1000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도우로</a:t>
                      </a:r>
                      <a:r>
                        <a:rPr lang="ko-KR" altLang="en-US" sz="10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이동해서 자동으로 피자가 만들어지고 </a:t>
                      </a:r>
                      <a:r>
                        <a:rPr lang="en-US" altLang="ko-KR" sz="10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2~3</a:t>
                      </a:r>
                      <a:r>
                        <a:rPr lang="ko-KR" altLang="en-US" sz="10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초 후 팝업이 나타남</a:t>
                      </a:r>
                      <a:r>
                        <a:rPr lang="en-US" altLang="ko-KR" sz="10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lang="ko-KR" altLang="en-US" sz="10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팝업에는 닫기 버튼이 있으며</a:t>
                      </a:r>
                      <a:r>
                        <a:rPr lang="en-US" altLang="ko-KR" sz="10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5</a:t>
                      </a:r>
                      <a:r>
                        <a:rPr lang="ko-KR" altLang="en-US" sz="10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초 후에 자동으로 닫힘</a:t>
                      </a:r>
                      <a:r>
                        <a:rPr lang="en-US" altLang="ko-KR" sz="10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5</a:t>
                      </a:r>
                      <a:r>
                        <a:rPr lang="ko-KR" altLang="en-US" sz="10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문제를 모두 맞춘 경우</a:t>
                      </a:r>
                      <a:r>
                        <a:rPr lang="en-US" altLang="ko-KR" sz="10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: </a:t>
                      </a:r>
                      <a:r>
                        <a:rPr lang="ko-KR" altLang="en-US" sz="10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완벽한 맛이에요</a:t>
                      </a:r>
                      <a:r>
                        <a:rPr lang="en-US" altLang="ko-KR" sz="10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!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2~4</a:t>
                      </a:r>
                      <a:r>
                        <a:rPr lang="ko-KR" altLang="en-US" sz="10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문제를 맞춘 경우</a:t>
                      </a:r>
                      <a:r>
                        <a:rPr lang="en-US" altLang="ko-KR" sz="10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: </a:t>
                      </a:r>
                      <a:r>
                        <a:rPr lang="ko-KR" altLang="en-US" sz="10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뭔가 빠진 맛이에요</a:t>
                      </a:r>
                      <a:r>
                        <a:rPr lang="en-US" altLang="ko-KR" sz="10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!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0~1</a:t>
                      </a:r>
                      <a:r>
                        <a:rPr lang="ko-KR" altLang="en-US" sz="10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문제를 맞춘 경우</a:t>
                      </a:r>
                      <a:r>
                        <a:rPr lang="en-US" altLang="ko-KR" sz="10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: </a:t>
                      </a:r>
                      <a:r>
                        <a:rPr lang="ko-KR" altLang="en-US" sz="10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맛이 이상해요</a:t>
                      </a:r>
                      <a:r>
                        <a:rPr lang="en-US" altLang="ko-KR" sz="10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!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8328950"/>
                  </a:ext>
                </a:extLst>
              </a:tr>
              <a:tr h="172538"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2025089"/>
                  </a:ext>
                </a:extLst>
              </a:tr>
              <a:tr h="172538"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3426227"/>
                  </a:ext>
                </a:extLst>
              </a:tr>
              <a:tr h="172538"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7283322"/>
                  </a:ext>
                </a:extLst>
              </a:tr>
            </a:tbl>
          </a:graphicData>
        </a:graphic>
      </p:graphicFrame>
      <p:sp>
        <p:nvSpPr>
          <p:cNvPr id="34" name="타원 33">
            <a:extLst>
              <a:ext uri="{FF2B5EF4-FFF2-40B4-BE49-F238E27FC236}">
                <a16:creationId xmlns:a16="http://schemas.microsoft.com/office/drawing/2014/main" id="{AFECE484-E205-49B2-9B26-3C4E1F1F1317}"/>
              </a:ext>
            </a:extLst>
          </p:cNvPr>
          <p:cNvSpPr/>
          <p:nvPr/>
        </p:nvSpPr>
        <p:spPr>
          <a:xfrm>
            <a:off x="711566" y="250780"/>
            <a:ext cx="367569" cy="36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4">
                    <a:lumMod val="75000"/>
                  </a:schemeClr>
                </a:solidFill>
              </a:rPr>
              <a:t>2</a:t>
            </a:r>
            <a:endParaRPr lang="ko-KR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4F1146DF-3219-4112-ABFD-5AE11AC6F039}"/>
              </a:ext>
            </a:extLst>
          </p:cNvPr>
          <p:cNvSpPr/>
          <p:nvPr/>
        </p:nvSpPr>
        <p:spPr>
          <a:xfrm>
            <a:off x="1135249" y="250780"/>
            <a:ext cx="367569" cy="36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4">
                    <a:lumMod val="75000"/>
                  </a:schemeClr>
                </a:solidFill>
              </a:rPr>
              <a:t>3</a:t>
            </a:r>
            <a:endParaRPr lang="ko-KR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977CE492-E4C3-431C-BE8F-B3296C86C74A}"/>
              </a:ext>
            </a:extLst>
          </p:cNvPr>
          <p:cNvSpPr/>
          <p:nvPr/>
        </p:nvSpPr>
        <p:spPr>
          <a:xfrm>
            <a:off x="1554738" y="250780"/>
            <a:ext cx="367569" cy="36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4">
                    <a:lumMod val="75000"/>
                  </a:schemeClr>
                </a:solidFill>
              </a:rPr>
              <a:t>4</a:t>
            </a:r>
            <a:endParaRPr lang="ko-KR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80B45668-919E-43F1-A913-8D0DA0B66F7A}"/>
              </a:ext>
            </a:extLst>
          </p:cNvPr>
          <p:cNvSpPr/>
          <p:nvPr/>
        </p:nvSpPr>
        <p:spPr>
          <a:xfrm>
            <a:off x="1974227" y="250780"/>
            <a:ext cx="367569" cy="36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accent4">
                    <a:lumMod val="75000"/>
                  </a:schemeClr>
                </a:solidFill>
              </a:rPr>
              <a:t>5</a:t>
            </a:r>
            <a:endParaRPr lang="ko-KR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E98675B-6175-457A-AD3B-AC3E740B8F7E}"/>
              </a:ext>
            </a:extLst>
          </p:cNvPr>
          <p:cNvSpPr/>
          <p:nvPr/>
        </p:nvSpPr>
        <p:spPr>
          <a:xfrm>
            <a:off x="5701425" y="954571"/>
            <a:ext cx="900000" cy="713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토마토 </a:t>
            </a:r>
            <a:endParaRPr lang="en-US" altLang="ko-KR" sz="15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r>
              <a:rPr lang="ko-KR" altLang="en-US" sz="15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소스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D121880-4F87-4F45-8B03-12B4D6A9C519}"/>
              </a:ext>
            </a:extLst>
          </p:cNvPr>
          <p:cNvSpPr/>
          <p:nvPr/>
        </p:nvSpPr>
        <p:spPr>
          <a:xfrm>
            <a:off x="6683757" y="954571"/>
            <a:ext cx="900000" cy="713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치즈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DAC2753-9FFA-4419-9B7C-2034B9B95EA0}"/>
              </a:ext>
            </a:extLst>
          </p:cNvPr>
          <p:cNvSpPr/>
          <p:nvPr/>
        </p:nvSpPr>
        <p:spPr>
          <a:xfrm>
            <a:off x="5701425" y="1719134"/>
            <a:ext cx="900000" cy="713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햄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A3C4961-94DC-421A-BB53-FD6A7DB4A614}"/>
              </a:ext>
            </a:extLst>
          </p:cNvPr>
          <p:cNvSpPr/>
          <p:nvPr/>
        </p:nvSpPr>
        <p:spPr>
          <a:xfrm>
            <a:off x="6683757" y="1719134"/>
            <a:ext cx="900000" cy="713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피망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82A140B-6698-4692-8E38-64C7107C002C}"/>
              </a:ext>
            </a:extLst>
          </p:cNvPr>
          <p:cNvSpPr/>
          <p:nvPr/>
        </p:nvSpPr>
        <p:spPr>
          <a:xfrm>
            <a:off x="5701425" y="2483694"/>
            <a:ext cx="900000" cy="713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양파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918DDF4-D41A-40F4-A707-BC314354CEDD}"/>
              </a:ext>
            </a:extLst>
          </p:cNvPr>
          <p:cNvSpPr/>
          <p:nvPr/>
        </p:nvSpPr>
        <p:spPr>
          <a:xfrm>
            <a:off x="6683757" y="2483694"/>
            <a:ext cx="900000" cy="713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버섯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198595F-43A0-4E2A-A4CC-138CDAB85B10}"/>
              </a:ext>
            </a:extLst>
          </p:cNvPr>
          <p:cNvSpPr txBox="1"/>
          <p:nvPr/>
        </p:nvSpPr>
        <p:spPr>
          <a:xfrm>
            <a:off x="227847" y="5085910"/>
            <a:ext cx="8479963" cy="1589218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 b="0" i="0" u="none" strike="noStrike" baseline="0" dirty="0">
                <a:solidFill>
                  <a:srgbClr val="211D1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[</a:t>
            </a:r>
            <a:r>
              <a:rPr lang="ko-KR" altLang="en-US" sz="1000" b="0" i="0" u="none" strike="noStrike" baseline="0" dirty="0">
                <a:solidFill>
                  <a:srgbClr val="211D1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문제</a:t>
            </a:r>
            <a:r>
              <a:rPr lang="en-US" altLang="ko-KR" sz="1000" b="0" i="0" u="none" strike="noStrike" baseline="0" dirty="0">
                <a:solidFill>
                  <a:srgbClr val="211D1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]</a:t>
            </a:r>
          </a:p>
          <a:p>
            <a:pPr>
              <a:lnSpc>
                <a:spcPct val="120000"/>
              </a:lnSpc>
            </a:pPr>
            <a:endParaRPr lang="en-US" altLang="ko-KR" sz="1000" b="0" i="0" u="none" strike="noStrike" baseline="0" dirty="0">
              <a:solidFill>
                <a:srgbClr val="211D1E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00" i="0" u="none" strike="noStrike" baseline="0" dirty="0">
                <a:solidFill>
                  <a:srgbClr val="211D1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컴퓨팅 시스템을 이용하여 문제를 해결하면 사람이 직접 해결할 때보다 더 많은 양의 데이터를 더 빠르게 처리할 수 있다</a:t>
            </a:r>
            <a:r>
              <a:rPr lang="en-US" altLang="ko-KR" sz="1000" i="0" u="none" strike="noStrike" baseline="0" dirty="0">
                <a:solidFill>
                  <a:srgbClr val="211D1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 </a:t>
            </a:r>
            <a:r>
              <a:rPr lang="en-US" altLang="ko-KR" sz="1000" dirty="0">
                <a:solidFill>
                  <a:srgbClr val="211D1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lang="ko-KR" altLang="en-US" sz="1000" dirty="0">
                <a:solidFill>
                  <a:srgbClr val="211D1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정답</a:t>
            </a:r>
            <a:r>
              <a:rPr lang="en-US" altLang="ko-KR" sz="1000" dirty="0">
                <a:solidFill>
                  <a:srgbClr val="211D1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O)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00" dirty="0">
                <a:solidFill>
                  <a:srgbClr val="211D1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컴퓨팅 시스템에서 정보는 </a:t>
            </a:r>
            <a:r>
              <a:rPr lang="en-US" altLang="ko-KR" sz="1000" dirty="0">
                <a:solidFill>
                  <a:srgbClr val="211D1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“</a:t>
            </a:r>
            <a:r>
              <a:rPr lang="ko-KR" altLang="en-US" sz="1000" dirty="0">
                <a:solidFill>
                  <a:srgbClr val="211D1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입력 </a:t>
            </a:r>
            <a:r>
              <a:rPr lang="en-US" altLang="ko-KR" sz="1000" dirty="0">
                <a:solidFill>
                  <a:srgbClr val="211D1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>
                <a:solidFill>
                  <a:srgbClr val="211D1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출력 </a:t>
            </a:r>
            <a:r>
              <a:rPr lang="en-US" altLang="ko-KR" sz="1000" dirty="0">
                <a:solidFill>
                  <a:srgbClr val="211D1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>
                <a:solidFill>
                  <a:srgbClr val="211D1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처리</a:t>
            </a:r>
            <a:r>
              <a:rPr lang="en-US" altLang="ko-KR" sz="1000" dirty="0">
                <a:solidFill>
                  <a:srgbClr val="211D1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”</a:t>
            </a:r>
            <a:r>
              <a:rPr lang="ko-KR" altLang="en-US" sz="1000" dirty="0">
                <a:solidFill>
                  <a:srgbClr val="211D1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 순으로 작업이 이루어진다</a:t>
            </a:r>
            <a:r>
              <a:rPr lang="en-US" altLang="ko-KR" sz="1000" dirty="0">
                <a:solidFill>
                  <a:srgbClr val="211D1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. (</a:t>
            </a:r>
            <a:r>
              <a:rPr lang="ko-KR" altLang="en-US" sz="1000" dirty="0">
                <a:solidFill>
                  <a:srgbClr val="211D1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정답</a:t>
            </a:r>
            <a:r>
              <a:rPr lang="en-US" altLang="ko-KR" sz="1000" dirty="0">
                <a:solidFill>
                  <a:srgbClr val="211D1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: X)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00" i="0" u="none" strike="noStrike" baseline="0" dirty="0">
                <a:solidFill>
                  <a:srgbClr val="211D1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사용자가 컴퓨터를 편리하게 사용할 수 있도록 도와주는 소프트웨어이다</a:t>
            </a:r>
            <a:r>
              <a:rPr lang="en-US" altLang="ko-KR" sz="1000" i="0" u="none" strike="noStrike" baseline="0" dirty="0">
                <a:solidFill>
                  <a:srgbClr val="211D1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. ( </a:t>
            </a:r>
            <a:r>
              <a:rPr lang="ko-KR" altLang="en-US" sz="1000" i="0" u="none" strike="noStrike" baseline="0" dirty="0">
                <a:solidFill>
                  <a:srgbClr val="211D1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보기</a:t>
            </a:r>
            <a:r>
              <a:rPr lang="en-US" altLang="ko-KR" sz="1000" i="0" u="none" strike="noStrike" baseline="0" dirty="0">
                <a:solidFill>
                  <a:srgbClr val="211D1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: </a:t>
            </a:r>
            <a:r>
              <a:rPr lang="ko-KR" altLang="en-US" sz="1000" i="0" u="none" strike="noStrike" baseline="0" dirty="0">
                <a:solidFill>
                  <a:srgbClr val="211D1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하드웨어</a:t>
            </a:r>
            <a:r>
              <a:rPr lang="en-US" altLang="ko-KR" sz="1000" i="0" u="none" strike="noStrike" baseline="0" dirty="0">
                <a:solidFill>
                  <a:srgbClr val="211D1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000" i="0" u="none" strike="noStrike" baseline="0" dirty="0">
                <a:solidFill>
                  <a:srgbClr val="211D1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센서</a:t>
            </a:r>
            <a:r>
              <a:rPr lang="en-US" altLang="ko-KR" sz="1000" i="0" u="none" strike="noStrike" baseline="0" dirty="0">
                <a:solidFill>
                  <a:srgbClr val="211D1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000" i="0" u="none" strike="noStrike" baseline="0" dirty="0">
                <a:solidFill>
                  <a:srgbClr val="211D1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운영체제</a:t>
            </a:r>
            <a:r>
              <a:rPr lang="en-US" altLang="ko-KR" sz="1000" i="0" u="none" strike="noStrike" baseline="0" dirty="0">
                <a:solidFill>
                  <a:srgbClr val="211D1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000" i="0" u="none" strike="noStrike" baseline="0" dirty="0">
                <a:solidFill>
                  <a:srgbClr val="211D1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정답</a:t>
            </a:r>
            <a:r>
              <a:rPr lang="en-US" altLang="ko-KR" sz="1000" i="0" u="none" strike="noStrike" baseline="0" dirty="0">
                <a:solidFill>
                  <a:srgbClr val="211D1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: </a:t>
            </a:r>
            <a:r>
              <a:rPr lang="ko-KR" altLang="en-US" sz="1000" i="0" u="none" strike="noStrike" baseline="0" dirty="0">
                <a:solidFill>
                  <a:srgbClr val="211D1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운영체제</a:t>
            </a:r>
            <a:r>
              <a:rPr lang="en-US" altLang="ko-KR" sz="1000" dirty="0">
                <a:solidFill>
                  <a:srgbClr val="211D1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 )</a:t>
            </a:r>
            <a:r>
              <a:rPr lang="en-US" altLang="ko-KR" sz="1000" i="0" u="none" strike="noStrike" baseline="0" dirty="0">
                <a:solidFill>
                  <a:srgbClr val="211D1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Wingdings" panose="05000000000000000000" pitchFamily="2" charset="2"/>
              </a:rPr>
              <a:t> 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00" dirty="0">
                <a:solidFill>
                  <a:srgbClr val="211D1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주변 환경의 상태를 감지하는 피지컬 컴퓨팅 시스템의 입력 장치이다</a:t>
            </a:r>
            <a:r>
              <a:rPr lang="en-US" altLang="ko-KR" sz="1000" dirty="0">
                <a:solidFill>
                  <a:srgbClr val="211D1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 (</a:t>
            </a:r>
            <a:r>
              <a:rPr lang="ko-KR" altLang="en-US" sz="1000" dirty="0">
                <a:solidFill>
                  <a:srgbClr val="211D1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보기</a:t>
            </a:r>
            <a:r>
              <a:rPr lang="en-US" altLang="ko-KR" sz="1000" dirty="0">
                <a:solidFill>
                  <a:srgbClr val="211D1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  <a:r>
              <a:rPr lang="ko-KR" altLang="en-US" sz="1000" dirty="0">
                <a:solidFill>
                  <a:srgbClr val="211D1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센서</a:t>
            </a:r>
            <a:r>
              <a:rPr lang="en-US" altLang="ko-KR" sz="1000" dirty="0">
                <a:solidFill>
                  <a:srgbClr val="211D1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000" dirty="0" err="1">
                <a:solidFill>
                  <a:srgbClr val="211D1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마이크로컨트롤러</a:t>
            </a:r>
            <a:r>
              <a:rPr lang="en-US" altLang="ko-KR" sz="1000" dirty="0">
                <a:solidFill>
                  <a:srgbClr val="211D1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LED </a:t>
            </a:r>
            <a:r>
              <a:rPr lang="ko-KR" altLang="en-US" sz="1000" dirty="0">
                <a:solidFill>
                  <a:srgbClr val="211D1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디스플레이</a:t>
            </a:r>
            <a:r>
              <a:rPr lang="en-US" altLang="ko-KR" sz="1000" dirty="0">
                <a:solidFill>
                  <a:srgbClr val="211D1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000" dirty="0">
                <a:solidFill>
                  <a:srgbClr val="211D1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정답</a:t>
            </a:r>
            <a:r>
              <a:rPr lang="en-US" altLang="ko-KR" sz="1000" dirty="0">
                <a:solidFill>
                  <a:srgbClr val="211D1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  <a:r>
              <a:rPr lang="ko-KR" altLang="en-US" sz="1000" dirty="0">
                <a:solidFill>
                  <a:srgbClr val="211D1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센서</a:t>
            </a:r>
            <a:r>
              <a:rPr lang="en-US" altLang="ko-KR" sz="1000" dirty="0">
                <a:solidFill>
                  <a:srgbClr val="211D1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  <a:endParaRPr lang="en-US" altLang="ko-KR" sz="1000" i="0" u="none" strike="noStrike" baseline="0" dirty="0">
              <a:solidFill>
                <a:srgbClr val="211D1E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00" i="0" u="none" strike="noStrike" baseline="0" dirty="0">
                <a:solidFill>
                  <a:srgbClr val="211D1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피지컬 컴퓨팅 시스템에서 구동기는 </a:t>
            </a:r>
            <a:r>
              <a:rPr lang="en-US" altLang="ko-KR" sz="1000" i="0" u="none" strike="noStrike" baseline="0" dirty="0">
                <a:solidFill>
                  <a:srgbClr val="211D1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OO </a:t>
            </a:r>
            <a:r>
              <a:rPr lang="ko-KR" altLang="en-US" sz="1000" i="0" u="none" strike="noStrike" baseline="0" dirty="0">
                <a:solidFill>
                  <a:srgbClr val="211D1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장치이다</a:t>
            </a:r>
            <a:r>
              <a:rPr lang="en-US" altLang="ko-KR" sz="1000" i="0" u="none" strike="noStrike" baseline="0" dirty="0">
                <a:solidFill>
                  <a:srgbClr val="211D1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 (</a:t>
            </a:r>
            <a:r>
              <a:rPr lang="ko-KR" altLang="en-US" sz="1000" i="0" u="none" strike="noStrike" baseline="0" dirty="0">
                <a:solidFill>
                  <a:srgbClr val="211D1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보기</a:t>
            </a:r>
            <a:r>
              <a:rPr lang="en-US" altLang="ko-KR" sz="1000" i="0" u="none" strike="noStrike" baseline="0" dirty="0">
                <a:solidFill>
                  <a:srgbClr val="211D1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  <a:r>
              <a:rPr lang="ko-KR" altLang="en-US" sz="1000" i="0" u="none" strike="noStrike" baseline="0" dirty="0">
                <a:solidFill>
                  <a:srgbClr val="211D1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입력</a:t>
            </a:r>
            <a:r>
              <a:rPr lang="en-US" altLang="ko-KR" sz="1000" i="0" u="none" strike="noStrike" baseline="0" dirty="0">
                <a:solidFill>
                  <a:srgbClr val="211D1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000" i="0" u="none" strike="noStrike" baseline="0" dirty="0">
                <a:solidFill>
                  <a:srgbClr val="211D1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처리</a:t>
            </a:r>
            <a:r>
              <a:rPr lang="en-US" altLang="ko-KR" sz="1000" i="0" u="none" strike="noStrike" baseline="0" dirty="0">
                <a:solidFill>
                  <a:srgbClr val="211D1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000" i="0" u="none" strike="noStrike" baseline="0" dirty="0">
                <a:solidFill>
                  <a:srgbClr val="211D1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출력</a:t>
            </a:r>
            <a:r>
              <a:rPr lang="en-US" altLang="ko-KR" sz="1000" i="0" u="none" strike="noStrike" baseline="0" dirty="0">
                <a:solidFill>
                  <a:srgbClr val="211D1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000" i="0" u="none" strike="noStrike" baseline="0" dirty="0">
                <a:solidFill>
                  <a:srgbClr val="211D1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정답</a:t>
            </a:r>
            <a:r>
              <a:rPr lang="en-US" altLang="ko-KR" sz="1000" i="0" u="none" strike="noStrike" baseline="0" dirty="0">
                <a:solidFill>
                  <a:srgbClr val="211D1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  <a:r>
              <a:rPr lang="ko-KR" altLang="en-US" sz="1000" i="0" u="none" strike="noStrike" baseline="0" dirty="0">
                <a:solidFill>
                  <a:srgbClr val="211D1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출력 </a:t>
            </a:r>
            <a:r>
              <a:rPr lang="en-US" altLang="ko-KR" sz="1000" i="0" u="none" strike="noStrike" baseline="0" dirty="0">
                <a:solidFill>
                  <a:srgbClr val="211D1E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306C827-2BF8-4304-9247-665AE0453F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30" b="94675" l="915" r="95427">
                        <a14:foregroundMark x1="31707" y1="9467" x2="17988" y2="17751"/>
                        <a14:foregroundMark x1="17988" y1="17751" x2="7317" y2="56509"/>
                        <a14:foregroundMark x1="7317" y1="56509" x2="9146" y2="71006"/>
                        <a14:foregroundMark x1="9146" y1="71006" x2="22866" y2="86391"/>
                        <a14:foregroundMark x1="22866" y1="86391" x2="37500" y2="92899"/>
                        <a14:foregroundMark x1="37500" y1="92899" x2="89024" y2="72189"/>
                        <a14:foregroundMark x1="89024" y1="72189" x2="97256" y2="52071"/>
                        <a14:foregroundMark x1="97256" y1="52071" x2="75305" y2="20710"/>
                        <a14:foregroundMark x1="75305" y1="20710" x2="35061" y2="7396"/>
                        <a14:foregroundMark x1="35061" y1="7396" x2="17683" y2="9467"/>
                        <a14:foregroundMark x1="17683" y1="9467" x2="31098" y2="16568"/>
                        <a14:foregroundMark x1="19207" y1="15680" x2="6098" y2="32249"/>
                        <a14:foregroundMark x1="6098" y1="32249" x2="1524" y2="49704"/>
                        <a14:foregroundMark x1="1524" y1="49704" x2="3659" y2="62426"/>
                        <a14:foregroundMark x1="3659" y1="62426" x2="16159" y2="82544"/>
                        <a14:foregroundMark x1="16159" y1="82544" x2="27439" y2="89349"/>
                        <a14:foregroundMark x1="27439" y1="89349" x2="41463" y2="93491"/>
                        <a14:foregroundMark x1="41463" y1="93491" x2="64024" y2="91716"/>
                        <a14:foregroundMark x1="64024" y1="91716" x2="93902" y2="65385"/>
                        <a14:foregroundMark x1="93902" y1="65385" x2="95427" y2="45858"/>
                        <a14:foregroundMark x1="95427" y1="45858" x2="89024" y2="28107"/>
                        <a14:foregroundMark x1="89024" y1="28107" x2="76829" y2="12426"/>
                        <a14:foregroundMark x1="76829" y1="12426" x2="60671" y2="5325"/>
                        <a14:foregroundMark x1="60671" y1="5325" x2="40549" y2="7692"/>
                        <a14:foregroundMark x1="90549" y1="28994" x2="95427" y2="62130"/>
                        <a14:foregroundMark x1="95427" y1="62130" x2="92073" y2="70710"/>
                        <a14:foregroundMark x1="61280" y1="92012" x2="41463" y2="95266"/>
                        <a14:foregroundMark x1="41463" y1="95266" x2="33537" y2="90828"/>
                        <a14:foregroundMark x1="3659" y1="67160" x2="3049" y2="46746"/>
                        <a14:foregroundMark x1="3049" y1="46746" x2="7012" y2="33728"/>
                        <a14:foregroundMark x1="7012" y1="33728" x2="7012" y2="33728"/>
                        <a14:foregroundMark x1="4268" y1="34911" x2="915" y2="52663"/>
                        <a14:foregroundMark x1="915" y1="52663" x2="3659" y2="6775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5350" y="899726"/>
            <a:ext cx="3659787" cy="3771366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1FE473C-F563-4172-82FA-88E289D10C08}"/>
              </a:ext>
            </a:extLst>
          </p:cNvPr>
          <p:cNvSpPr/>
          <p:nvPr/>
        </p:nvSpPr>
        <p:spPr>
          <a:xfrm>
            <a:off x="5701425" y="3429000"/>
            <a:ext cx="1882332" cy="612058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음식 만들기</a:t>
            </a:r>
          </a:p>
        </p:txBody>
      </p:sp>
    </p:spTree>
    <p:extLst>
      <p:ext uri="{BB962C8B-B14F-4D97-AF65-F5344CB8AC3E}">
        <p14:creationId xmlns:p14="http://schemas.microsoft.com/office/powerpoint/2010/main" val="2327237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A91578A-B2F9-4DA1-9859-6C8232908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452437"/>
            <a:ext cx="10591800" cy="59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005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0000"/>
        </a:solidFill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1127</Words>
  <Application>Microsoft Office PowerPoint</Application>
  <PresentationFormat>와이드스크린</PresentationFormat>
  <Paragraphs>124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Pretendard</vt:lpstr>
      <vt:lpstr>Pretendard Variable Black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PC</cp:lastModifiedBy>
  <cp:revision>27</cp:revision>
  <dcterms:created xsi:type="dcterms:W3CDTF">2025-03-17T04:08:03Z</dcterms:created>
  <dcterms:modified xsi:type="dcterms:W3CDTF">2025-04-24T10:39:06Z</dcterms:modified>
</cp:coreProperties>
</file>