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4" r:id="rId8"/>
    <p:sldId id="263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B2F-A3A5-1058-4A75-1E6DF0B5F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1B82-0244-A5F8-7E9C-D67F83065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4973-2118-86A1-DA23-B7DC35E8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4C70-BA41-ABB5-9A70-64D113B4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94BF-EA9A-4850-C19F-CBA949CA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5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6168-5CBB-4FEE-BECA-3E6781F8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62D14-399C-97BA-D09E-7682FCB1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F82F-1571-F85A-9437-F787C58E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DB7F-D5C7-7741-B84C-37410FF7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50BC-80F0-CD8B-0760-6FA1356E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4F632-F0E7-4B85-815F-B17098FC4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004AD-6552-D5D1-EBC4-095DAB07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6EDB-BF76-04B3-B71B-264B477A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3BDC-E6FF-110D-7D50-5225CC53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BBA48-83B2-2E05-867C-25F3C0F5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1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4AA-9AA7-19BA-563D-026C9035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FDC4-6CD4-685A-38FD-22C7415D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DCCC-1261-7048-D912-4724DDBD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9581-892B-796E-0E16-2EAA8F6A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39959-C4FE-3EE1-5DA4-BD764494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7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38F3-A3D1-4869-CC34-7091AD7F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C7A7-356F-5890-C359-AAEAA220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F8AC-587F-BEBB-873A-97B087B3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1011-85BD-8895-5EA2-A81D57E9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FCE3F-48C7-5E07-66FC-1644D6F2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3F8C-4A3D-16D9-D6B0-936669DC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454C-DA66-9873-91FD-D616ED0DF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14081-F0A1-7D15-BBE0-A72AB9C82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CB0B8-D00B-B8D1-F649-03B2FE9E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33EC-9B03-BEF1-D67A-F25F8270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C802-6367-A920-3B24-C0429391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AF21-1056-EED8-34CC-F062FE3D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694C-F71F-80B5-F52E-BEE382A8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DA16-BBB9-EBEF-8BF0-E189729F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30606-9659-8DEF-253B-0CE880336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7F3D3-D8BB-85D6-A7E9-CCB0D35C8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4C6D4-B03A-2A0B-B669-F86B3D32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BB768-5A5E-0DC2-9CBF-E5ABF558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D5789-62FD-586F-52E0-7A4765C5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5799-E66F-D7DF-DCEA-EA528860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F888-0621-E524-5F40-B6F9064F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BA8DC-4E44-F2AE-E480-3D02E95F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ADF8E-7B8D-5F92-C28E-32A42C88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6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F949F-547B-D638-72BE-35F07E40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FCC0D-1B1E-B07B-BB11-23597A68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77A63-5334-3DC8-DDD9-10AABFB6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0349-45FE-577B-3BD5-09591CEC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164-ED36-0D8D-4741-774CF704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84420-FEF0-0A1A-33F8-954760234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9A54-E37F-9060-F10E-AB1B4000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58CCC-734B-D02C-32B4-BE98915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C59B-96AF-4D1E-3E75-31345BB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1EF-1E6D-188D-F70B-E129E732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79D9-0AEE-93FE-CE74-79CB3DCA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275B1-A610-1A4C-22C3-5D757498F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F945-F76D-2DC3-8737-9C8CFBE1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6CC5-4430-6FD5-694B-4D6D7230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B1BD1-35BB-34B3-B12B-4C518E29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0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7D480-1F48-3C5C-B241-E7673025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1E88-5883-58FF-ADF6-A6BBA5E6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BF07-7287-9398-939B-4E84F42D7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BA1F-8F06-4215-9B4F-D5994AB76C4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D5B0-B603-7013-22B8-F8D6C6EA0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0028-DB40-5D16-A434-835DF13D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9769-0264-46AB-82AB-237600C53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nimeshlohar/ell884-project3-counter-speech-generation" TargetMode="External"/><Relationship Id="rId2" Type="http://schemas.openxmlformats.org/officeDocument/2006/relationships/hyperlink" Target="https://github.com/lohar-animesh-27112001/IIT-DELHI/tree/main/SEM-II/ELL884%20-%20NLP/ELL884-Project3-Counter-Speech-Gener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www.overleaf.com/read/qdbsrrqqykxp#29736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marcoguerini/CONAN/blob/master/DIALOCONAN/DIALOCONAN.cs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lohar-animesh-27112001/IIT-DELHI/blob/main/SEM-II/ELL884%20-%20NLP/ELL884-Project3-Counter-Speech-Generation/Output.tx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660" y="447919"/>
            <a:ext cx="8742680" cy="1561518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46430" marR="5080" indent="-633730" algn="ctr">
              <a:lnSpc>
                <a:spcPts val="5860"/>
              </a:lnSpc>
              <a:spcBef>
                <a:spcPts val="820"/>
              </a:spcBef>
            </a:pP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b="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DialoCONAN</a:t>
            </a:r>
            <a:r>
              <a:rPr lang="en-IN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lang="en-IN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Generation Challenge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370" y="2369956"/>
            <a:ext cx="8557260" cy="12852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lang="en-IN" sz="3600" dirty="0">
                <a:latin typeface="Times New Roman"/>
                <a:cs typeface="Times New Roman"/>
              </a:rPr>
              <a:t>ELL884</a:t>
            </a:r>
            <a:endParaRPr sz="36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  <a:spcBef>
                <a:spcPts val="640"/>
              </a:spcBef>
            </a:pPr>
            <a:r>
              <a:rPr lang="en-IN" sz="3600" b="1" spc="-45" dirty="0">
                <a:latin typeface="Times New Roman"/>
                <a:cs typeface="Times New Roman"/>
              </a:rPr>
              <a:t>Prof. Tanmoy Chakraborty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258" y="4015716"/>
            <a:ext cx="10815484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443865" indent="-5080" algn="ctr">
              <a:lnSpc>
                <a:spcPct val="125200"/>
              </a:lnSpc>
              <a:spcBef>
                <a:spcPts val="100"/>
              </a:spcBef>
            </a:pPr>
            <a:r>
              <a:rPr lang="en-IN" sz="2400" dirty="0">
                <a:latin typeface="Times New Roman"/>
                <a:cs typeface="Times New Roman"/>
              </a:rPr>
              <a:t>Project – 3, </a:t>
            </a:r>
            <a:r>
              <a:rPr lang="en-IN" sz="2400" spc="-10" dirty="0">
                <a:latin typeface="Times New Roman"/>
                <a:cs typeface="Times New Roman"/>
              </a:rPr>
              <a:t>Group Name:- </a:t>
            </a:r>
            <a:r>
              <a:rPr lang="en-IN" sz="2400" spc="-10" dirty="0" err="1">
                <a:latin typeface="Times New Roman"/>
                <a:cs typeface="Times New Roman"/>
              </a:rPr>
              <a:t>C.Tech</a:t>
            </a:r>
            <a:r>
              <a:rPr lang="en-IN" sz="2400" spc="-10" dirty="0">
                <a:latin typeface="Times New Roman"/>
                <a:cs typeface="Times New Roman"/>
              </a:rPr>
              <a:t>-Z</a:t>
            </a:r>
          </a:p>
          <a:p>
            <a:pPr marL="452755" marR="443865" indent="-5080" algn="ctr">
              <a:lnSpc>
                <a:spcPct val="125200"/>
              </a:lnSpc>
              <a:spcBef>
                <a:spcPts val="100"/>
              </a:spcBef>
            </a:pPr>
            <a:r>
              <a:rPr lang="en-IN" sz="2400" spc="-10" dirty="0">
                <a:latin typeface="Times New Roman"/>
                <a:cs typeface="Times New Roman"/>
              </a:rPr>
              <a:t>Member1 Name:- Om Prakash, Entry No:- 2023EET2177</a:t>
            </a:r>
          </a:p>
          <a:p>
            <a:pPr marL="452755" marR="443865" indent="-5080" algn="ctr">
              <a:lnSpc>
                <a:spcPct val="125200"/>
              </a:lnSpc>
              <a:spcBef>
                <a:spcPts val="100"/>
              </a:spcBef>
            </a:pPr>
            <a:r>
              <a:rPr lang="en-IN" sz="2400" spc="-10" dirty="0">
                <a:latin typeface="Times New Roman"/>
                <a:cs typeface="Times New Roman"/>
              </a:rPr>
              <a:t>Member2 </a:t>
            </a:r>
            <a:r>
              <a:rPr sz="2400" spc="-10" dirty="0">
                <a:latin typeface="Times New Roman"/>
                <a:cs typeface="Times New Roman"/>
              </a:rPr>
              <a:t>Name:-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Animesh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Lohar</a:t>
            </a:r>
            <a:r>
              <a:rPr lang="en-IN" sz="2400" spc="-2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No:-</a:t>
            </a:r>
            <a:r>
              <a:rPr sz="2400" spc="-10" dirty="0">
                <a:latin typeface="Times New Roman"/>
                <a:cs typeface="Times New Roman"/>
              </a:rPr>
              <a:t> 2024EET2368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latin typeface="Times New Roman"/>
                <a:cs typeface="Times New Roman"/>
              </a:rPr>
              <a:t>M.Tech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Technology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1" i="0">
                <a:solidFill>
                  <a:srgbClr val="88888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dirty="0"/>
              <a:t>Department</a:t>
            </a:r>
            <a:r>
              <a:rPr lang="en-IN" spc="-65" dirty="0"/>
              <a:t> </a:t>
            </a:r>
            <a:r>
              <a:rPr lang="en-IN" dirty="0"/>
              <a:t>of</a:t>
            </a:r>
            <a:r>
              <a:rPr lang="en-IN" spc="-40" dirty="0"/>
              <a:t> </a:t>
            </a:r>
            <a:r>
              <a:rPr lang="en-IN" dirty="0"/>
              <a:t>Electrical </a:t>
            </a:r>
            <a:r>
              <a:rPr lang="en-IN" spc="-10" dirty="0"/>
              <a:t>Engineering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B5F36-D0F6-B7D0-CB26-7E2E3CD2B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D1FB-3DCD-EF31-EAFF-2BC2CBC44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003ECC-882F-E0EA-0E6C-128B23CE72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440471"/>
            <a:ext cx="967494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the DIALOCONAN multi-turn counter-narrative dataset and our BART-based generation approach.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initial results were very poor (BLEU=0), indicating the model failed to produce meaningful output under current settings.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highlights the challenges of this task: sufficient model capacity and correct setup are critical for generating valid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Link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- Latex Link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29F2D53-7F4F-0F2E-A636-B4671368AF2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1366CED-0369-720A-9D98-0DAB8C482176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219929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FE16B-4848-801F-5379-53DD88BB5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E74D-C02D-1713-1D19-98ABDE7D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E52536-FEE8-25BC-4918-D76EA8579C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717469"/>
            <a:ext cx="96749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Bonaldi et al. (2022). Human–Machine Collaboration for Building a Dialogue Dataset for Hate Speech Countering (DIALOCONAN)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Lewis et al. (2019). BART: Denoising Sequence-to-Sequence Pre-training for NLG (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= –0.5261: Lin (2004). ROUGE: A Package for Automatic Evaluation of Summaries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These metrics suggest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 meaningful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(outputs possibly empty or irrelevant).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0565E6D-3A47-CF7E-F06F-C796A009A4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3493388-6C3E-AA13-FE9D-58661976A4E5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13508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22A94-C137-A7CD-97CE-849FCB9B8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>
            <a:extLst>
              <a:ext uri="{FF2B5EF4-FFF2-40B4-BE49-F238E27FC236}">
                <a16:creationId xmlns:a16="http://schemas.microsoft.com/office/drawing/2014/main" id="{B9890A12-6500-44A9-1444-2C4E1212D7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8EF8B64-B30D-5374-C11D-071FC5DC0666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871706-EDD5-901F-67CE-0654E163C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302"/>
            <a:ext cx="9144000" cy="108139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566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421A-DFA7-759B-1233-700737D44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B0EF25-37F1-9C20-C224-7113B223C4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717470"/>
            <a:ext cx="96749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DIALOCONAN dataset: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 3,000 fictitious multi-turn dialogues between an online hater and an NGO. Dialogues cover 6 hate targets (Jews, LGBT+, Migrants, Muslims, POC, Women).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task: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generate a </a:t>
            </a:r>
            <a: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counter-narrative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 respectful, informative reply to hate speech. Such responses should be non-aggressive, truthful, and tailored to the hate targets.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Aid NGO operators by automating counter-narrative writing, going beyond binary classification to full </a:t>
            </a:r>
            <a: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8D7F9C31-56A9-1025-CADE-A31E1FA7C8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E9C7D11-78BE-60E4-B4A6-77E1C65EA088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31509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278F3-DF1F-D4B9-F831-22CBC6D2E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6DB4-CD3C-E17D-6048-6A90BB8E1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17DA7D-E61A-0DFD-DC6A-7AA9B56BAD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917527"/>
            <a:ext cx="967494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Given a multi-turn hate dialogue context, generate an appropriate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reply from the NGO operator. (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Dataset-Link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Unlike many datasets that pair a single hate sentence with one response, real dialogs. The model must handle context, maintain coherence, and produce informative replies.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Outputs must respect community guidelines (non-offensive, specific, truthful, and respectful towards targets)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8A85C845-F41E-ABB5-04DE-E243F76DCAD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7035A8C-8A04-3F90-D3CF-2D274D9A5944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288626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2611F-75A6-C38F-757C-6B54448AE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68D2-DBA2-9FC3-A2C2-F07AADA90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Format &amp; Preprocessing:-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95D0C7-4DAF-9803-E747-973C7C9FEC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517416"/>
            <a:ext cx="96749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DIALOCONAN provides CSV with fields: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dialogue_id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turn_id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text, TARGET, type. Each row is one turn in a dialogue.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Grouping dialogues: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 all rows by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dialogue_id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by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turn_id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reconstruct each conversation.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construction: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turn, concatenate all previous turns in that dialogue as model input. Optionally, insert special tokens or separators between turns.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Filtering/cleaning: 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(If needed) remove or normalize unusual tokens, ensure lowercasing matches model vocabulary.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D26DFEC7-6B98-929A-56CA-52490763DD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44F5AA25-4CFD-6C49-D4BD-EC34023A639A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20833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3D1DC-A704-208B-826F-F181809A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56C8-4410-5D17-D140-BDB048673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Architecture:- BART-base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6C3FBB-216B-9933-2E14-E24E416383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717470"/>
            <a:ext cx="96749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 overview: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BART is a pre-trained encoder-decoder Transformer (a hybrid of BERT and GPT). It uses a bidirectional encoder and an autoregressive decoder to reconstruct corrupted text.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base model has 6 encoder and 6 decoder layers (≈139M parameters). It was pretrained with text denoising objectives, making it effective for generation tasks.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use: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fine-tune BART-base, on dialogue-to-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pairs. The encoder reads the dialogue context, and the decoder generates the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916BD223-CE4E-E128-91FD-BAE9C06113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234B442F-7AAC-1B74-541C-0BD56FB50765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122072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C6731-DD88-B160-C00D-57A1A2A8E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8843-F9F5-ECA0-9AE5-076A88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Overview:-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92F75E-BAC4-51C7-0E98-13F04A39E9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615740"/>
            <a:ext cx="96749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Input/Output: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= tokenized dialogue context (concatenated previous turns). Output = tokenized target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loop: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feed (inputs, labels) into BART, compute cross-entropy loss on decoder output, and backpropagate to update all parameters.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use:-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BLEU (Bilingual Evaluation Understudy), ROUGE-L: Based on the Longest Common Subsequence (LCS), </a:t>
            </a:r>
            <a:r>
              <a:rPr kumimoji="0" lang="en-US" altLang="en-US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contextual embeddings. These metrics suggest failure to learn meaningful </a:t>
            </a:r>
            <a:r>
              <a:rPr kumimoji="0" lang="en-US" altLang="en-US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(outputs possibly empty or irrelevant).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A39E9B5A-F28E-99AA-DD6E-BBACC083DA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60EC27C-9725-F215-5C54-BBAE5A33BC6A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32990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55E11-4AB7-8978-6CBA-BED001E62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651D-94D4-A3C6-8ABB-098BF7B48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2503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&amp; Preprocessing Pipeline:-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ED7B4-0DB7-EE55-AC10-0A3D8F3A4C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794416"/>
            <a:ext cx="967494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Tokenizer: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BartTokenizer.from_pretrained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-base’). It adds special tokens (&lt;s&gt;, &lt;/s&gt;etc.), and maps words to IDs.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Lowercase and split text into tokens (BPE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subwords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tokens to input IDs, pad/truncate to max length. </a:t>
            </a: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attention masks. </a:t>
            </a:r>
          </a:p>
          <a:p>
            <a:pPr marL="800100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the same for target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labels.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313F54D-4636-137D-BFE0-26F19BF2F0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3A83BEA-2932-458B-EDA8-D79A64E84FB0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322979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D133-DA0A-2F42-2D92-9EB6B4A18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74A6-2395-F86D-9999-2C17E3CC2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Setup:-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344E9E-EC09-95BC-8BD1-C87C02A6BC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717470"/>
            <a:ext cx="96749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split ~80% train, 10% dev, 10% test (or use provided splits). E.g., ~2500 dialogues train, 300 dev, 300 test.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 fine-tuning settings: batch size ≈8 (small to fit GPU), learning rate ≈3×10⁻⁵, epochs = 3^(–5). Adjust via dev set.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optimizer, cross-entropy loss on labels. Possibly use gradient clipping.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on GPU(s) (e.g., 1×V100 or similar) to accelerate. Expect training to take several hours depending on hardware.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EA5656E1-36BD-8851-B576-F28E6D409E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40142C11-9AB3-BEB8-F283-EF9AEC10735D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307519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48E02-08EE-1FF9-56BF-E685E0C78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3FB6-5AED-7391-6CD3-D55FBDFCC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493098"/>
            <a:ext cx="9674942" cy="745767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EA5F62-55C6-8E1D-7E41-963B15D280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9535" y="1386185"/>
            <a:ext cx="967494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BLEU = 0.0: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n-gram overlaps; indicates generated outputs were essentially empty or completely dissimilar. (Brevity penalty says very short output gets $BP=1$ but $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p_n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=0$ yields BLEU=0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ROUGE-L = 0.02058: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low LCS overlap (nearly zero common subsequence).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= –0.5261: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score (unexpected), implying the model outputs were semantically very far from references (likely due to a bug or trivial output).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metrics suggest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 meaningful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counterspeech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(outputs possibly empty or irrelevant).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Link: (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13AE2B18-56EF-C938-50C2-FE4EDDE594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9950" y="257175"/>
            <a:ext cx="866775" cy="86677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DC4AD791-460D-BF8B-3135-1D9C9391469E}"/>
              </a:ext>
            </a:extLst>
          </p:cNvPr>
          <p:cNvSpPr txBox="1">
            <a:spLocks/>
          </p:cNvSpPr>
          <p:nvPr/>
        </p:nvSpPr>
        <p:spPr>
          <a:xfrm>
            <a:off x="4789170" y="6446137"/>
            <a:ext cx="2624454" cy="207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IN"/>
              <a:t>Department</a:t>
            </a:r>
            <a:r>
              <a:rPr lang="en-IN" spc="-65"/>
              <a:t> </a:t>
            </a:r>
            <a:r>
              <a:rPr lang="en-IN"/>
              <a:t>of</a:t>
            </a:r>
            <a:r>
              <a:rPr lang="en-IN" spc="-40"/>
              <a:t> </a:t>
            </a:r>
            <a:r>
              <a:rPr lang="en-IN"/>
              <a:t>Electrical </a:t>
            </a:r>
            <a:r>
              <a:rPr lang="en-IN" spc="-10"/>
              <a:t>Engineering</a:t>
            </a:r>
            <a:endParaRPr lang="en-IN" spc="-10" dirty="0"/>
          </a:p>
        </p:txBody>
      </p:sp>
    </p:spTree>
    <p:extLst>
      <p:ext uri="{BB962C8B-B14F-4D97-AF65-F5344CB8AC3E}">
        <p14:creationId xmlns:p14="http://schemas.microsoft.com/office/powerpoint/2010/main" val="201918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1025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Topic: DialoCONAN Counterspeech Generation Challenge</vt:lpstr>
      <vt:lpstr>Introduction:-</vt:lpstr>
      <vt:lpstr>Problem Statement:-</vt:lpstr>
      <vt:lpstr>Dataset Format &amp; Preprocessing:-</vt:lpstr>
      <vt:lpstr>Model Architecture:- BART-base</vt:lpstr>
      <vt:lpstr>Implementation Overview:-</vt:lpstr>
      <vt:lpstr>Tokenization &amp; Preprocessing Pipeline:-</vt:lpstr>
      <vt:lpstr>Training Setup:-</vt:lpstr>
      <vt:lpstr> Results:-</vt:lpstr>
      <vt:lpstr> Conclusion:-</vt:lpstr>
      <vt:lpstr> References:-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Animesh Lohar</dc:creator>
  <cp:lastModifiedBy>Animesh Lohar</cp:lastModifiedBy>
  <cp:revision>19</cp:revision>
  <dcterms:created xsi:type="dcterms:W3CDTF">2025-05-10T06:32:23Z</dcterms:created>
  <dcterms:modified xsi:type="dcterms:W3CDTF">2025-05-10T10:08:48Z</dcterms:modified>
</cp:coreProperties>
</file>