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9" r:id="rId4"/>
    <p:sldId id="260" r:id="rId5"/>
    <p:sldId id="264"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4DA76B-824B-45D4-9E08-9422E7F0E248}">
          <p14:sldIdLst>
            <p14:sldId id="256"/>
            <p14:sldId id="257"/>
            <p14:sldId id="259"/>
            <p14:sldId id="260"/>
            <p14:sldId id="264"/>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GB" altLang="en-US"/>
              <a:t>INDIAN INSTITUTE OF TECHNOLOGY, DELHI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snap.stanford.edu/data/ego-Facebook.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MKxZZ_h-ESIxt_ZOqs27yi21Qz520Hau#scrollTo=o6PUJwzbaaX2"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49300"/>
            <a:ext cx="9144000" cy="3208655"/>
          </a:xfrm>
        </p:spPr>
        <p:txBody>
          <a:bodyPr>
            <a:normAutofit fontScale="90000"/>
          </a:bodyPr>
          <a:lstStyle/>
          <a:p>
            <a:r>
              <a:rPr lang="en-GB" altLang="en-US" dirty="0">
                <a:latin typeface="Times New Roman" panose="02020603050405020304" charset="0"/>
                <a:cs typeface="Times New Roman" panose="02020603050405020304" charset="0"/>
              </a:rPr>
              <a:t>Topic: Friend Recommendation System in Social Networks</a:t>
            </a:r>
            <a:br>
              <a:rPr lang="en-GB" altLang="en-US" sz="2665" dirty="0">
                <a:latin typeface="Times New Roman" panose="02020603050405020304" charset="0"/>
                <a:cs typeface="Times New Roman" panose="02020603050405020304" charset="0"/>
              </a:rPr>
            </a:br>
            <a:r>
              <a:rPr lang="en-GB" altLang="en-US" sz="2665" dirty="0">
                <a:latin typeface="Times New Roman" panose="02020603050405020304" charset="0"/>
                <a:cs typeface="Times New Roman" panose="02020603050405020304" charset="0"/>
              </a:rPr>
              <a:t> </a:t>
            </a:r>
            <a:br>
              <a:rPr lang="en-GB" altLang="en-US" sz="2220" dirty="0">
                <a:latin typeface="Times New Roman" panose="02020603050405020304" charset="0"/>
                <a:cs typeface="Times New Roman" panose="02020603050405020304" charset="0"/>
              </a:rPr>
            </a:br>
            <a:r>
              <a:rPr lang="en-GB" altLang="en-US" sz="4000" dirty="0">
                <a:latin typeface="Times New Roman" panose="02020603050405020304" charset="0"/>
                <a:cs typeface="Times New Roman" panose="02020603050405020304" charset="0"/>
              </a:rPr>
              <a:t>Application Domain: Social Network Analysis</a:t>
            </a:r>
            <a:br>
              <a:rPr lang="en-GB" altLang="en-US" sz="1110" dirty="0">
                <a:latin typeface="Times New Roman" panose="02020603050405020304" charset="0"/>
                <a:cs typeface="Times New Roman" panose="02020603050405020304" charset="0"/>
              </a:rPr>
            </a:br>
            <a:r>
              <a:rPr lang="en-GB" altLang="en-US" sz="1110" dirty="0">
                <a:latin typeface="Times New Roman" panose="02020603050405020304" charset="0"/>
                <a:cs typeface="Times New Roman" panose="02020603050405020304" charset="0"/>
              </a:rPr>
              <a:t> </a:t>
            </a:r>
            <a:br>
              <a:rPr lang="en-GB" altLang="en-US" sz="4000" dirty="0">
                <a:latin typeface="Times New Roman" panose="02020603050405020304" charset="0"/>
                <a:cs typeface="Times New Roman" panose="02020603050405020304" charset="0"/>
              </a:rPr>
            </a:br>
            <a:r>
              <a:rPr lang="en-GB" altLang="en-US" sz="4000" b="1" dirty="0">
                <a:latin typeface="Times New Roman" panose="02020603050405020304" charset="0"/>
                <a:cs typeface="Times New Roman" panose="02020603050405020304" charset="0"/>
              </a:rPr>
              <a:t>Dr. Sougata Mukherjea</a:t>
            </a:r>
          </a:p>
        </p:txBody>
      </p:sp>
      <p:sp>
        <p:nvSpPr>
          <p:cNvPr id="3" name="Subtitle 2"/>
          <p:cNvSpPr>
            <a:spLocks noGrp="1"/>
          </p:cNvSpPr>
          <p:nvPr>
            <p:ph type="subTitle" idx="1"/>
          </p:nvPr>
        </p:nvSpPr>
        <p:spPr>
          <a:xfrm>
            <a:off x="1524000" y="4411345"/>
            <a:ext cx="9144000" cy="1402080"/>
          </a:xfrm>
        </p:spPr>
        <p:txBody>
          <a:bodyPr>
            <a:normAutofit/>
          </a:bodyPr>
          <a:lstStyle/>
          <a:p>
            <a:r>
              <a:rPr lang="en-GB" altLang="en-US" dirty="0">
                <a:latin typeface="Times New Roman" panose="02020603050405020304" charset="0"/>
                <a:cs typeface="Times New Roman" panose="02020603050405020304" charset="0"/>
              </a:rPr>
              <a:t>Name:- Animesh Lohar</a:t>
            </a:r>
          </a:p>
          <a:p>
            <a:r>
              <a:rPr lang="en-GB" altLang="en-US" dirty="0">
                <a:latin typeface="Times New Roman" panose="02020603050405020304" charset="0"/>
                <a:cs typeface="Times New Roman" panose="02020603050405020304" charset="0"/>
              </a:rPr>
              <a:t>Entry No:- 2024EET2368</a:t>
            </a:r>
          </a:p>
          <a:p>
            <a:r>
              <a:rPr lang="en-GB" altLang="en-US" dirty="0" err="1">
                <a:latin typeface="Times New Roman" panose="02020603050405020304" charset="0"/>
                <a:cs typeface="Times New Roman" panose="02020603050405020304" charset="0"/>
              </a:rPr>
              <a:t>M.Tech</a:t>
            </a:r>
            <a:r>
              <a:rPr lang="en-GB" altLang="en-US" dirty="0">
                <a:latin typeface="Times New Roman" panose="02020603050405020304" charset="0"/>
                <a:cs typeface="Times New Roman" panose="02020603050405020304" charset="0"/>
              </a:rPr>
              <a:t> in Computer Technology</a:t>
            </a:r>
          </a:p>
        </p:txBody>
      </p:sp>
      <p:sp>
        <p:nvSpPr>
          <p:cNvPr id="4" name="Footer Placeholder 3"/>
          <p:cNvSpPr>
            <a:spLocks noGrp="1"/>
          </p:cNvSpPr>
          <p:nvPr>
            <p:ph type="ftr" sz="quarter" idx="11"/>
          </p:nvPr>
        </p:nvSpPr>
        <p:spPr>
          <a:xfrm>
            <a:off x="4038600" y="6266815"/>
            <a:ext cx="4114800" cy="455295"/>
          </a:xfrm>
        </p:spPr>
        <p:txBody>
          <a:bodyPr/>
          <a:lstStyle/>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p>
        </p:txBody>
      </p:sp>
      <p:pic>
        <p:nvPicPr>
          <p:cNvPr id="5" name="Picture 4" descr="iit delhi logo"/>
          <p:cNvPicPr>
            <a:picLocks noChangeAspect="1"/>
          </p:cNvPicPr>
          <p:nvPr/>
        </p:nvPicPr>
        <p:blipFill>
          <a:blip r:embed="rId3"/>
          <a:stretch>
            <a:fillRect/>
          </a:stretch>
        </p:blipFill>
        <p:spPr>
          <a:xfrm>
            <a:off x="11029950" y="259080"/>
            <a:ext cx="869315" cy="8693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charset="0"/>
                <a:cs typeface="Times New Roman" panose="02020603050405020304" charset="0"/>
              </a:rPr>
              <a:t>Problem Statement</a:t>
            </a:r>
            <a:r>
              <a:rPr lang="en-GB" altLang="en-US" b="1" dirty="0">
                <a:latin typeface="Times New Roman" panose="02020603050405020304" charset="0"/>
                <a:cs typeface="Times New Roman" panose="02020603050405020304" charset="0"/>
              </a:rPr>
              <a:t>:-</a:t>
            </a:r>
          </a:p>
        </p:txBody>
      </p:sp>
      <p:sp>
        <p:nvSpPr>
          <p:cNvPr id="3" name="Content Placeholder 2"/>
          <p:cNvSpPr>
            <a:spLocks noGrp="1"/>
          </p:cNvSpPr>
          <p:nvPr>
            <p:ph idx="1"/>
          </p:nvPr>
        </p:nvSpPr>
        <p:spPr/>
        <p:txBody>
          <a:bodyPr>
            <a:normAutofit/>
          </a:bodyPr>
          <a:lstStyle/>
          <a:p>
            <a:pPr marL="0" indent="0" algn="just">
              <a:lnSpc>
                <a:spcPct val="100000"/>
              </a:lnSpc>
              <a:buNone/>
            </a:pPr>
            <a:r>
              <a:rPr lang="en-GB" altLang="en-US" dirty="0">
                <a:latin typeface="Times New Roman" panose="02020603050405020304" charset="0"/>
                <a:cs typeface="Times New Roman" panose="02020603050405020304" charset="0"/>
              </a:rPr>
              <a:t>             </a:t>
            </a:r>
            <a:r>
              <a:rPr lang="en-US" dirty="0">
                <a:latin typeface="Times New Roman" panose="02020603050405020304" charset="0"/>
                <a:cs typeface="Times New Roman" panose="02020603050405020304" charset="0"/>
              </a:rPr>
              <a:t>In large social networks, users often have many friends but may struggle to discover new connections. The goal is to identify potential friendships based on shared connections and behavior, enhancing user engagement through a friend recommendation system.</a:t>
            </a:r>
            <a:r>
              <a:rPr lang="en-GB" altLang="en-US" dirty="0">
                <a:latin typeface="Times New Roman" panose="02020603050405020304" charset="0"/>
                <a:cs typeface="Times New Roman" panose="02020603050405020304" charset="0"/>
              </a:rPr>
              <a:t> </a:t>
            </a:r>
          </a:p>
          <a:p>
            <a:pPr marL="0" indent="0" algn="just">
              <a:buNone/>
            </a:pPr>
            <a:r>
              <a:rPr lang="en-GB" altLang="en-US" sz="800" dirty="0">
                <a:latin typeface="Times New Roman" panose="02020603050405020304" charset="0"/>
                <a:cs typeface="Times New Roman" panose="02020603050405020304" charset="0"/>
              </a:rPr>
              <a:t> </a:t>
            </a:r>
          </a:p>
          <a:p>
            <a:pPr marL="0" indent="0" algn="just">
              <a:buNone/>
            </a:pPr>
            <a:r>
              <a:rPr lang="en-GB" altLang="en-US" sz="3200" b="1" dirty="0">
                <a:latin typeface="Times New Roman" panose="02020603050405020304" charset="0"/>
                <a:cs typeface="Times New Roman" panose="02020603050405020304" charset="0"/>
              </a:rPr>
              <a:t>Scope</a:t>
            </a:r>
            <a:r>
              <a:rPr lang="en-GB" altLang="en-US" sz="3200" dirty="0">
                <a:latin typeface="Times New Roman" panose="02020603050405020304" charset="0"/>
                <a:cs typeface="Times New Roman" panose="02020603050405020304" charset="0"/>
              </a:rPr>
              <a:t>:-</a:t>
            </a:r>
          </a:p>
          <a:p>
            <a:pPr algn="just">
              <a:lnSpc>
                <a:spcPct val="100000"/>
              </a:lnSpc>
            </a:pPr>
            <a:r>
              <a:rPr lang="en-US" dirty="0">
                <a:latin typeface="Times New Roman" panose="02020603050405020304" pitchFamily="18" charset="0"/>
                <a:cs typeface="Times New Roman" panose="02020603050405020304" pitchFamily="18" charset="0"/>
              </a:rPr>
              <a:t>Explore supervised learning models and graph-based embeddings.</a:t>
            </a:r>
          </a:p>
          <a:p>
            <a:pPr algn="just">
              <a:lnSpc>
                <a:spcPct val="100000"/>
              </a:lnSpc>
            </a:pPr>
            <a:r>
              <a:rPr lang="en-GB" altLang="en-US" dirty="0">
                <a:latin typeface="Times New Roman" panose="02020603050405020304" charset="0"/>
                <a:cs typeface="Times New Roman" panose="02020603050405020304" charset="0"/>
              </a:rPr>
              <a:t>Compare multiple machine learning algorithms for performance.</a:t>
            </a:r>
          </a:p>
          <a:p>
            <a:pPr algn="just">
              <a:lnSpc>
                <a:spcPct val="100000"/>
              </a:lnSpc>
            </a:pPr>
            <a:endParaRPr lang="en-GB" altLang="en-US" dirty="0">
              <a:latin typeface="Times New Roman" panose="02020603050405020304" charset="0"/>
              <a:cs typeface="Times New Roman" panose="02020603050405020304" charset="0"/>
            </a:endParaRPr>
          </a:p>
        </p:txBody>
      </p:sp>
      <p:pic>
        <p:nvPicPr>
          <p:cNvPr id="5" name="Picture 4" descr="iit delhi logo"/>
          <p:cNvPicPr>
            <a:picLocks noChangeAspect="1"/>
          </p:cNvPicPr>
          <p:nvPr/>
        </p:nvPicPr>
        <p:blipFill>
          <a:blip r:embed="rId2"/>
          <a:stretch>
            <a:fillRect/>
          </a:stretch>
        </p:blipFill>
        <p:spPr>
          <a:xfrm>
            <a:off x="11029950" y="259080"/>
            <a:ext cx="869315" cy="869315"/>
          </a:xfrm>
          <a:prstGeom prst="rect">
            <a:avLst/>
          </a:prstGeom>
        </p:spPr>
      </p:pic>
      <p:sp>
        <p:nvSpPr>
          <p:cNvPr id="6" name="Footer Placeholder 5"/>
          <p:cNvSpPr>
            <a:spLocks noGrp="1"/>
          </p:cNvSpPr>
          <p:nvPr>
            <p:ph type="ftr" sz="quarter" idx="11"/>
          </p:nvPr>
        </p:nvSpPr>
        <p:spPr>
          <a:xfrm>
            <a:off x="4038600" y="6266815"/>
            <a:ext cx="4114800" cy="455295"/>
          </a:xfrm>
        </p:spPr>
        <p:txBody>
          <a:bodyPr/>
          <a:lstStyle/>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panose="02020603050405020304" charset="0"/>
                <a:cs typeface="Times New Roman" panose="02020603050405020304" charset="0"/>
              </a:rPr>
              <a:t>Dataset Information</a:t>
            </a:r>
            <a:r>
              <a:rPr lang="en-GB" altLang="en-US" b="1">
                <a:latin typeface="Times New Roman" panose="02020603050405020304" charset="0"/>
                <a:cs typeface="Times New Roman" panose="02020603050405020304" charset="0"/>
              </a:rPr>
              <a:t>:-</a:t>
            </a:r>
          </a:p>
        </p:txBody>
      </p:sp>
      <p:sp>
        <p:nvSpPr>
          <p:cNvPr id="3" name="Content Placeholder 2"/>
          <p:cNvSpPr>
            <a:spLocks noGrp="1"/>
          </p:cNvSpPr>
          <p:nvPr>
            <p:ph idx="1"/>
          </p:nvPr>
        </p:nvSpPr>
        <p:spPr/>
        <p:txBody>
          <a:bodyPr>
            <a:normAutofit/>
          </a:bodyPr>
          <a:lstStyle/>
          <a:p>
            <a:pPr marL="514350" lvl="0" indent="-514350" algn="just">
              <a:lnSpc>
                <a:spcPct val="100000"/>
              </a:lnSpc>
              <a:buAutoNum type="arabicPeriod"/>
            </a:pPr>
            <a:r>
              <a:rPr lang="en-GB" altLang="en-US" sz="3200" b="1" dirty="0">
                <a:latin typeface="Times New Roman" panose="02020603050405020304" charset="0"/>
                <a:cs typeface="Times New Roman" panose="02020603050405020304" charset="0"/>
              </a:rPr>
              <a:t>Dataset</a:t>
            </a:r>
            <a:r>
              <a:rPr lang="en-GB" altLang="en-US" b="1" dirty="0">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rPr>
              <a:t>The Facebook Social Circles Dataset from the SNAP repository</a:t>
            </a:r>
            <a:r>
              <a:rPr lang="en-GB" altLang="en-US" dirty="0">
                <a:latin typeface="Times New Roman" panose="02020603050405020304" charset="0"/>
                <a:cs typeface="Times New Roman" panose="02020603050405020304" charset="0"/>
              </a:rPr>
              <a:t> has 10 networks, 4,039 nodes, 193 circles, and 84243 edges. ( </a:t>
            </a:r>
            <a:r>
              <a:rPr lang="en-GB" altLang="en-US" dirty="0">
                <a:latin typeface="Times New Roman" panose="02020603050405020304" charset="0"/>
                <a:cs typeface="Times New Roman" panose="02020603050405020304" charset="0"/>
                <a:hlinkClick r:id="rId2"/>
              </a:rPr>
              <a:t>Dataset Link</a:t>
            </a:r>
            <a:r>
              <a:rPr lang="en-GB" altLang="en-US" dirty="0">
                <a:latin typeface="Times New Roman" panose="02020603050405020304" charset="0"/>
                <a:cs typeface="Times New Roman" panose="02020603050405020304" charset="0"/>
              </a:rPr>
              <a:t> )</a:t>
            </a:r>
          </a:p>
          <a:p>
            <a:pPr lvl="1" algn="just">
              <a:lnSpc>
                <a:spcPct val="100000"/>
              </a:lnSpc>
            </a:pPr>
            <a:r>
              <a:rPr lang="en-GB" altLang="en-US" sz="3200" b="1" dirty="0">
                <a:latin typeface="Times New Roman" panose="02020603050405020304" charset="0"/>
                <a:cs typeface="Times New Roman" panose="02020603050405020304" charset="0"/>
              </a:rPr>
              <a:t>Nodes</a:t>
            </a:r>
            <a:r>
              <a:rPr lang="en-GB" altLang="en-US" sz="2800" b="1" dirty="0">
                <a:latin typeface="Times New Roman" panose="02020603050405020304" charset="0"/>
                <a:cs typeface="Times New Roman" panose="02020603050405020304" charset="0"/>
              </a:rPr>
              <a:t>: </a:t>
            </a:r>
            <a:r>
              <a:rPr lang="en-GB" altLang="en-US" sz="2800" dirty="0">
                <a:latin typeface="Times New Roman" panose="02020603050405020304" charset="0"/>
                <a:cs typeface="Times New Roman" panose="02020603050405020304" charset="0"/>
              </a:rPr>
              <a:t>Represent Facebook users.</a:t>
            </a:r>
          </a:p>
          <a:p>
            <a:pPr lvl="1" algn="just">
              <a:lnSpc>
                <a:spcPct val="100000"/>
              </a:lnSpc>
            </a:pPr>
            <a:r>
              <a:rPr lang="en-GB" altLang="en-US" sz="3200" b="1" dirty="0">
                <a:latin typeface="Times New Roman" panose="02020603050405020304" charset="0"/>
                <a:cs typeface="Times New Roman" panose="02020603050405020304" charset="0"/>
              </a:rPr>
              <a:t>Edges</a:t>
            </a:r>
            <a:r>
              <a:rPr lang="en-GB" altLang="en-US" sz="2800" b="1" dirty="0">
                <a:latin typeface="Times New Roman" panose="02020603050405020304" charset="0"/>
                <a:cs typeface="Times New Roman" panose="02020603050405020304" charset="0"/>
              </a:rPr>
              <a:t>: </a:t>
            </a:r>
            <a:r>
              <a:rPr lang="en-GB" altLang="en-US" sz="2800" dirty="0">
                <a:latin typeface="Times New Roman" panose="02020603050405020304" charset="0"/>
                <a:cs typeface="Times New Roman" panose="02020603050405020304" charset="0"/>
              </a:rPr>
              <a:t>Represent friends between users.</a:t>
            </a:r>
          </a:p>
          <a:p>
            <a:pPr lvl="1" algn="just">
              <a:lnSpc>
                <a:spcPct val="100000"/>
              </a:lnSpc>
            </a:pPr>
            <a:r>
              <a:rPr lang="en-GB" altLang="en-US" sz="3200" b="1" dirty="0">
                <a:latin typeface="Times New Roman" panose="02020603050405020304" charset="0"/>
                <a:cs typeface="Times New Roman" panose="02020603050405020304" charset="0"/>
              </a:rPr>
              <a:t>Features</a:t>
            </a:r>
            <a:r>
              <a:rPr lang="en-GB" altLang="en-US" sz="2800" b="1" dirty="0">
                <a:latin typeface="Times New Roman" panose="02020603050405020304" charset="0"/>
                <a:cs typeface="Times New Roman" panose="02020603050405020304" charset="0"/>
              </a:rPr>
              <a:t>: </a:t>
            </a:r>
            <a:r>
              <a:rPr lang="en-GB" altLang="en-US" sz="2800" dirty="0">
                <a:latin typeface="Times New Roman" panose="02020603050405020304" charset="0"/>
                <a:cs typeface="Times New Roman" panose="02020603050405020304" charset="0"/>
              </a:rPr>
              <a:t>Node-level attributes describing user properties.</a:t>
            </a:r>
          </a:p>
          <a:p>
            <a:pPr lvl="1" algn="just">
              <a:lnSpc>
                <a:spcPct val="100000"/>
              </a:lnSpc>
            </a:pPr>
            <a:r>
              <a:rPr lang="en-US" altLang="en-US" sz="3200" b="1" dirty="0">
                <a:latin typeface="Times New Roman" panose="02020603050405020304" charset="0"/>
                <a:cs typeface="Times New Roman" panose="02020603050405020304" charset="0"/>
              </a:rPr>
              <a:t>Challenges</a:t>
            </a:r>
            <a:r>
              <a:rPr lang="en-US" altLang="en-US" sz="2800" b="1" dirty="0">
                <a:latin typeface="Times New Roman" panose="02020603050405020304" charset="0"/>
                <a:cs typeface="Times New Roman" panose="02020603050405020304" charset="0"/>
              </a:rPr>
              <a:t>:</a:t>
            </a:r>
            <a:r>
              <a:rPr lang="en-US" altLang="en-US" sz="2800" dirty="0">
                <a:latin typeface="Times New Roman" panose="02020603050405020304" charset="0"/>
                <a:cs typeface="Times New Roman" panose="02020603050405020304" charset="0"/>
              </a:rPr>
              <a:t> Missing and noisy data, need for meaningful labels</a:t>
            </a:r>
            <a:endParaRPr lang="en-GB" altLang="en-US" sz="2800" dirty="0">
              <a:latin typeface="Times New Roman" panose="02020603050405020304" charset="0"/>
              <a:cs typeface="Times New Roman" panose="02020603050405020304" charset="0"/>
            </a:endParaRPr>
          </a:p>
          <a:p>
            <a:pPr lvl="1" algn="just">
              <a:lnSpc>
                <a:spcPct val="100000"/>
              </a:lnSpc>
            </a:pPr>
            <a:endParaRPr lang="en-GB" altLang="en-US" sz="28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4038600" y="6266815"/>
            <a:ext cx="4114800" cy="455295"/>
          </a:xfrm>
        </p:spPr>
        <p:txBody>
          <a:bodyPr/>
          <a:lstStyle/>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p>
        </p:txBody>
      </p:sp>
      <p:pic>
        <p:nvPicPr>
          <p:cNvPr id="5" name="Picture 4" descr="iit delhi logo"/>
          <p:cNvPicPr>
            <a:picLocks noChangeAspect="1"/>
          </p:cNvPicPr>
          <p:nvPr/>
        </p:nvPicPr>
        <p:blipFill>
          <a:blip r:embed="rId3"/>
          <a:stretch>
            <a:fillRect/>
          </a:stretch>
        </p:blipFill>
        <p:spPr>
          <a:xfrm>
            <a:off x="11029950" y="259080"/>
            <a:ext cx="869315" cy="869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charset="0"/>
                <a:cs typeface="Times New Roman" panose="02020603050405020304" charset="0"/>
              </a:rPr>
              <a:t>Methodology</a:t>
            </a:r>
            <a:r>
              <a:rPr lang="en-GB" altLang="en-US" b="1" dirty="0">
                <a:latin typeface="Times New Roman" panose="02020603050405020304" charset="0"/>
                <a:cs typeface="Times New Roman" panose="02020603050405020304" charset="0"/>
              </a:rPr>
              <a:t>:-</a:t>
            </a:r>
          </a:p>
        </p:txBody>
      </p:sp>
      <p:sp>
        <p:nvSpPr>
          <p:cNvPr id="3" name="Content Placeholder 2"/>
          <p:cNvSpPr>
            <a:spLocks noGrp="1"/>
          </p:cNvSpPr>
          <p:nvPr>
            <p:ph idx="1"/>
          </p:nvPr>
        </p:nvSpPr>
        <p:spPr>
          <a:xfrm>
            <a:off x="838200" y="1623695"/>
            <a:ext cx="10515600" cy="4553585"/>
          </a:xfrm>
        </p:spPr>
        <p:txBody>
          <a:bodyPr>
            <a:normAutofit fontScale="90000" lnSpcReduction="10000"/>
          </a:bodyPr>
          <a:lstStyle/>
          <a:p>
            <a:pPr marL="514350" indent="-514350" algn="just">
              <a:lnSpc>
                <a:spcPct val="110000"/>
              </a:lnSpc>
              <a:buAutoNum type="arabicPeriod"/>
            </a:pPr>
            <a:r>
              <a:rPr lang="en-US" b="1" dirty="0">
                <a:latin typeface="Times New Roman" panose="02020603050405020304" charset="0"/>
                <a:cs typeface="Times New Roman" panose="02020603050405020304" charset="0"/>
              </a:rPr>
              <a:t>Data Preprocessing:</a:t>
            </a:r>
          </a:p>
          <a:p>
            <a:pPr lvl="1" algn="just">
              <a:lnSpc>
                <a:spcPct val="100000"/>
              </a:lnSpc>
            </a:pPr>
            <a:r>
              <a:rPr lang="en-GB" altLang="en-US" dirty="0">
                <a:latin typeface="Times New Roman" panose="02020603050405020304" charset="0"/>
                <a:cs typeface="Times New Roman" panose="02020603050405020304" charset="0"/>
              </a:rPr>
              <a:t>Combined ego features and node features.</a:t>
            </a:r>
          </a:p>
          <a:p>
            <a:pPr lvl="1" algn="just">
              <a:lnSpc>
                <a:spcPct val="100000"/>
              </a:lnSpc>
            </a:pPr>
            <a:r>
              <a:rPr lang="en-GB" altLang="en-US" dirty="0">
                <a:latin typeface="Times New Roman" panose="02020603050405020304" charset="0"/>
                <a:cs typeface="Times New Roman" panose="02020603050405020304" charset="0"/>
              </a:rPr>
              <a:t>Aligned feature dimensions.</a:t>
            </a:r>
          </a:p>
          <a:p>
            <a:pPr lvl="1" algn="just">
              <a:lnSpc>
                <a:spcPct val="100000"/>
              </a:lnSpc>
            </a:pPr>
            <a:r>
              <a:rPr lang="en-GB" altLang="en-US" dirty="0">
                <a:latin typeface="Times New Roman" panose="02020603050405020304" charset="0"/>
                <a:cs typeface="Times New Roman" panose="02020603050405020304" charset="0"/>
              </a:rPr>
              <a:t>Generated dummy models for initial models.</a:t>
            </a:r>
          </a:p>
          <a:p>
            <a:pPr lvl="1" algn="just">
              <a:lnSpc>
                <a:spcPct val="110000"/>
              </a:lnSpc>
            </a:pPr>
            <a:r>
              <a:rPr lang="en-US" dirty="0">
                <a:latin typeface="Times New Roman" panose="02020603050405020304" charset="0"/>
                <a:cs typeface="Times New Roman" panose="02020603050405020304" charset="0"/>
              </a:rPr>
              <a:t>Visualize the social graph using tools like </a:t>
            </a:r>
            <a:r>
              <a:rPr lang="en-US" dirty="0" err="1">
                <a:latin typeface="Times New Roman" panose="02020603050405020304" charset="0"/>
                <a:cs typeface="Times New Roman" panose="02020603050405020304" charset="0"/>
              </a:rPr>
              <a:t>NetworkX</a:t>
            </a:r>
            <a:r>
              <a:rPr lang="en-US" dirty="0">
                <a:latin typeface="Times New Roman" panose="02020603050405020304" charset="0"/>
                <a:cs typeface="Times New Roman" panose="02020603050405020304" charset="0"/>
              </a:rPr>
              <a:t>.</a:t>
            </a:r>
          </a:p>
          <a:p>
            <a:pPr marL="514350" lvl="0" indent="-514350" algn="just">
              <a:lnSpc>
                <a:spcPct val="120000"/>
              </a:lnSpc>
              <a:buAutoNum type="arabicPeriod"/>
            </a:pPr>
            <a:r>
              <a:rPr lang="en-GB" altLang="en-US" b="1" dirty="0">
                <a:latin typeface="Times New Roman" panose="02020603050405020304" charset="0"/>
                <a:cs typeface="Times New Roman" panose="02020603050405020304" charset="0"/>
              </a:rPr>
              <a:t>Machine Learning models used:</a:t>
            </a:r>
          </a:p>
          <a:p>
            <a:pPr lvl="1" algn="just">
              <a:lnSpc>
                <a:spcPct val="120000"/>
              </a:lnSpc>
            </a:pPr>
            <a:r>
              <a:rPr lang="en-GB" altLang="en-US" dirty="0">
                <a:latin typeface="Times New Roman" panose="02020603050405020304" charset="0"/>
                <a:cs typeface="Times New Roman" panose="02020603050405020304" charset="0"/>
              </a:rPr>
              <a:t>Implement SVM, Random Forest Classifier, </a:t>
            </a:r>
            <a:r>
              <a:rPr lang="en-GB" altLang="en-US" dirty="0" err="1">
                <a:latin typeface="Times New Roman" panose="02020603050405020304" charset="0"/>
                <a:cs typeface="Times New Roman" panose="02020603050405020304" charset="0"/>
              </a:rPr>
              <a:t>XGBoost</a:t>
            </a:r>
            <a:r>
              <a:rPr lang="en-GB" altLang="en-US" dirty="0">
                <a:latin typeface="Times New Roman" panose="02020603050405020304" charset="0"/>
                <a:cs typeface="Times New Roman" panose="02020603050405020304" charset="0"/>
              </a:rPr>
              <a:t> with Node2vec and Preferential Attachment algorithms to predict potential future links (friendships).</a:t>
            </a:r>
          </a:p>
          <a:p>
            <a:pPr marL="457200" lvl="0" indent="-457200" algn="just">
              <a:lnSpc>
                <a:spcPct val="120000"/>
              </a:lnSpc>
              <a:buAutoNum type="arabicPeriod"/>
            </a:pPr>
            <a:r>
              <a:rPr lang="en-GB" altLang="en-US" b="1" dirty="0">
                <a:latin typeface="Times New Roman" panose="02020603050405020304" charset="0"/>
                <a:cs typeface="Times New Roman" panose="02020603050405020304" charset="0"/>
              </a:rPr>
              <a:t>Friend Recommendation System:</a:t>
            </a:r>
          </a:p>
          <a:p>
            <a:pPr lvl="1" algn="just">
              <a:lnSpc>
                <a:spcPct val="120000"/>
              </a:lnSpc>
            </a:pPr>
            <a:r>
              <a:rPr lang="en-GB" altLang="en-US" dirty="0">
                <a:latin typeface="Times New Roman" panose="02020603050405020304" charset="0"/>
                <a:cs typeface="Times New Roman" panose="02020603050405020304" charset="0"/>
              </a:rPr>
              <a:t>Build a system to suggest the top 10 friends based on predicted links.</a:t>
            </a:r>
          </a:p>
        </p:txBody>
      </p:sp>
      <p:pic>
        <p:nvPicPr>
          <p:cNvPr id="5" name="Picture 4" descr="iit delhi logo"/>
          <p:cNvPicPr>
            <a:picLocks noChangeAspect="1"/>
          </p:cNvPicPr>
          <p:nvPr/>
        </p:nvPicPr>
        <p:blipFill>
          <a:blip r:embed="rId2"/>
          <a:stretch>
            <a:fillRect/>
          </a:stretch>
        </p:blipFill>
        <p:spPr>
          <a:xfrm>
            <a:off x="11029950" y="259080"/>
            <a:ext cx="869315" cy="869315"/>
          </a:xfrm>
          <a:prstGeom prst="rect">
            <a:avLst/>
          </a:prstGeom>
        </p:spPr>
      </p:pic>
      <p:sp>
        <p:nvSpPr>
          <p:cNvPr id="4" name="Footer Placeholder 3"/>
          <p:cNvSpPr>
            <a:spLocks noGrp="1"/>
          </p:cNvSpPr>
          <p:nvPr>
            <p:ph type="ftr" sz="quarter" idx="11"/>
          </p:nvPr>
        </p:nvSpPr>
        <p:spPr>
          <a:xfrm>
            <a:off x="4038600" y="6266815"/>
            <a:ext cx="4114800" cy="455295"/>
          </a:xfrm>
        </p:spPr>
        <p:txBody>
          <a:bodyPr/>
          <a:lstStyle/>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B0DD-560C-7EFE-8124-D18C3C83935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 Details:-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04E007-425B-06C1-0B06-714BBCCCDEC5}"/>
              </a:ext>
            </a:extLst>
          </p:cNvPr>
          <p:cNvSpPr>
            <a:spLocks noGrp="1"/>
          </p:cNvSpPr>
          <p:nvPr>
            <p:ph idx="1"/>
          </p:nvPr>
        </p:nvSpPr>
        <p:spPr>
          <a:xfrm>
            <a:off x="838200" y="1791478"/>
            <a:ext cx="10515600" cy="4506685"/>
          </a:xfrm>
        </p:spPr>
        <p:txBody>
          <a:bodyPr>
            <a:noAutofit/>
          </a:bodyPr>
          <a:lstStyle/>
          <a:p>
            <a:pPr marL="457200" indent="-457200">
              <a:buFont typeface="+mj-lt"/>
              <a:buAutoNum type="arabicPeriod"/>
            </a:pPr>
            <a:r>
              <a:rPr lang="en-IN" b="1" dirty="0">
                <a:latin typeface="Times New Roman" panose="02020603050405020304" pitchFamily="18" charset="0"/>
                <a:cs typeface="Times New Roman" panose="02020603050405020304" pitchFamily="18" charset="0"/>
              </a:rPr>
              <a:t>Support Vector Machine (SVM):</a:t>
            </a:r>
            <a:r>
              <a:rPr lang="en-IN"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Linear SVM with a soft margin for non-linearly separable data.</a:t>
            </a:r>
          </a:p>
          <a:p>
            <a:pPr lvl="1"/>
            <a:r>
              <a:rPr lang="en-IN" b="1" dirty="0">
                <a:latin typeface="Times New Roman" panose="02020603050405020304" pitchFamily="18" charset="0"/>
                <a:cs typeface="Times New Roman" panose="02020603050405020304" pitchFamily="18" charset="0"/>
              </a:rPr>
              <a:t>Results:</a:t>
            </a:r>
            <a:r>
              <a:rPr lang="en-IN" dirty="0">
                <a:latin typeface="Times New Roman" panose="02020603050405020304" pitchFamily="18" charset="0"/>
                <a:cs typeface="Times New Roman" panose="02020603050405020304" pitchFamily="18" charset="0"/>
              </a:rPr>
              <a:t> Accuracy: 40 – 50 %</a:t>
            </a:r>
            <a:endParaRPr lang="en-IN" b="1"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b="1" dirty="0">
                <a:latin typeface="Times New Roman" panose="02020603050405020304" pitchFamily="18" charset="0"/>
                <a:cs typeface="Times New Roman" panose="02020603050405020304" pitchFamily="18" charset="0"/>
              </a:rPr>
              <a:t>Random Forest Classifier: </a:t>
            </a:r>
            <a:r>
              <a:rPr lang="en-IN" sz="2400" dirty="0">
                <a:latin typeface="Times New Roman" panose="02020603050405020304" pitchFamily="18" charset="0"/>
                <a:cs typeface="Times New Roman" panose="02020603050405020304" pitchFamily="18" charset="0"/>
              </a:rPr>
              <a:t>Ensemble of decision trees, Final prediction by majority vote.</a:t>
            </a:r>
          </a:p>
          <a:p>
            <a:pPr lvl="1"/>
            <a:r>
              <a:rPr lang="en-IN" b="1" dirty="0">
                <a:latin typeface="Times New Roman" panose="02020603050405020304" pitchFamily="18" charset="0"/>
                <a:cs typeface="Times New Roman" panose="02020603050405020304" pitchFamily="18" charset="0"/>
              </a:rPr>
              <a:t>Results: </a:t>
            </a:r>
            <a:r>
              <a:rPr lang="en-IN" dirty="0">
                <a:latin typeface="Times New Roman" panose="02020603050405020304" pitchFamily="18" charset="0"/>
                <a:cs typeface="Times New Roman" panose="02020603050405020304" pitchFamily="18" charset="0"/>
              </a:rPr>
              <a:t>Accuracy: 80 – 85 %</a:t>
            </a:r>
          </a:p>
          <a:p>
            <a:pPr marL="457200" indent="-457200">
              <a:buFont typeface="+mj-lt"/>
              <a:buAutoNum type="arabicPeriod"/>
            </a:pPr>
            <a:r>
              <a:rPr lang="en-IN" b="1" dirty="0" err="1">
                <a:latin typeface="Times New Roman" panose="02020603050405020304" pitchFamily="18" charset="0"/>
                <a:cs typeface="Times New Roman" panose="02020603050405020304" pitchFamily="18" charset="0"/>
              </a:rPr>
              <a:t>XGBoost</a:t>
            </a:r>
            <a:r>
              <a:rPr lang="en-IN" b="1" dirty="0">
                <a:latin typeface="Times New Roman" panose="02020603050405020304" pitchFamily="18" charset="0"/>
                <a:cs typeface="Times New Roman" panose="02020603050405020304" pitchFamily="18" charset="0"/>
              </a:rPr>
              <a:t> + Node2vec:</a:t>
            </a:r>
            <a:r>
              <a:rPr lang="en-IN"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XGBoost</a:t>
            </a:r>
            <a:r>
              <a:rPr lang="en-IN" sz="2400" dirty="0">
                <a:latin typeface="Times New Roman" panose="02020603050405020304" pitchFamily="18" charset="0"/>
                <a:cs typeface="Times New Roman" panose="02020603050405020304" pitchFamily="18" charset="0"/>
              </a:rPr>
              <a:t> gradient boosting framework optimizing tree-based models, and Node2vec generates embeddings by simulating random walks on graph.</a:t>
            </a:r>
          </a:p>
          <a:p>
            <a:pPr lvl="1"/>
            <a:r>
              <a:rPr lang="en-IN" b="1" dirty="0">
                <a:latin typeface="Times New Roman" panose="02020603050405020304" pitchFamily="18" charset="0"/>
                <a:cs typeface="Times New Roman" panose="02020603050405020304" pitchFamily="18" charset="0"/>
              </a:rPr>
              <a:t>Results: </a:t>
            </a:r>
            <a:r>
              <a:rPr lang="en-IN" dirty="0">
                <a:latin typeface="Times New Roman" panose="02020603050405020304" pitchFamily="18" charset="0"/>
                <a:cs typeface="Times New Roman" panose="02020603050405020304" pitchFamily="18" charset="0"/>
              </a:rPr>
              <a:t>Accuracy: 92 – 98 %</a:t>
            </a:r>
            <a:endParaRPr lang="en-IN" b="1" dirty="0">
              <a:latin typeface="Times New Roman" panose="02020603050405020304" pitchFamily="18" charset="0"/>
              <a:cs typeface="Times New Roman" panose="02020603050405020304" pitchFamily="18" charset="0"/>
            </a:endParaRPr>
          </a:p>
        </p:txBody>
      </p:sp>
      <p:pic>
        <p:nvPicPr>
          <p:cNvPr id="5" name="Picture 4" descr="iit delhi logo">
            <a:extLst>
              <a:ext uri="{FF2B5EF4-FFF2-40B4-BE49-F238E27FC236}">
                <a16:creationId xmlns:a16="http://schemas.microsoft.com/office/drawing/2014/main" id="{DCB585AA-8E92-8A39-4589-2E2D1C6FF62F}"/>
              </a:ext>
            </a:extLst>
          </p:cNvPr>
          <p:cNvPicPr>
            <a:picLocks noChangeAspect="1"/>
          </p:cNvPicPr>
          <p:nvPr/>
        </p:nvPicPr>
        <p:blipFill>
          <a:blip r:embed="rId2"/>
          <a:stretch>
            <a:fillRect/>
          </a:stretch>
        </p:blipFill>
        <p:spPr>
          <a:xfrm>
            <a:off x="11029950" y="259080"/>
            <a:ext cx="869315" cy="869315"/>
          </a:xfrm>
          <a:prstGeom prst="rect">
            <a:avLst/>
          </a:prstGeom>
        </p:spPr>
      </p:pic>
      <p:sp>
        <p:nvSpPr>
          <p:cNvPr id="6" name="Footer Placeholder 3">
            <a:extLst>
              <a:ext uri="{FF2B5EF4-FFF2-40B4-BE49-F238E27FC236}">
                <a16:creationId xmlns:a16="http://schemas.microsoft.com/office/drawing/2014/main" id="{FF497762-AE6D-29D8-6F87-BB3D2CED56BE}"/>
              </a:ext>
            </a:extLst>
          </p:cNvPr>
          <p:cNvSpPr>
            <a:spLocks noGrp="1"/>
          </p:cNvSpPr>
          <p:nvPr>
            <p:ph type="ftr" sz="quarter" idx="11"/>
          </p:nvPr>
        </p:nvSpPr>
        <p:spPr>
          <a:xfrm>
            <a:off x="4038600" y="6266815"/>
            <a:ext cx="4114800" cy="455295"/>
          </a:xfrm>
        </p:spPr>
        <p:txBody>
          <a:bodyPr/>
          <a:lstStyle/>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p>
        </p:txBody>
      </p:sp>
    </p:spTree>
    <p:extLst>
      <p:ext uri="{BB962C8B-B14F-4D97-AF65-F5344CB8AC3E}">
        <p14:creationId xmlns:p14="http://schemas.microsoft.com/office/powerpoint/2010/main" val="312303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Challenges and Limitations:-</a:t>
            </a:r>
            <a:endParaRPr lang="en-GB" alt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lgn="just">
              <a:lnSpc>
                <a:spcPct val="100000"/>
              </a:lnSpc>
              <a:buAutoNum type="arabicPeriod"/>
            </a:pPr>
            <a:r>
              <a:rPr lang="en-US" b="1" dirty="0">
                <a:latin typeface="Times New Roman" panose="02020603050405020304" pitchFamily="18" charset="0"/>
                <a:cs typeface="Times New Roman" panose="02020603050405020304" pitchFamily="18" charset="0"/>
              </a:rPr>
              <a:t>Dummy Labels:</a:t>
            </a:r>
            <a:r>
              <a:rPr lang="en-US" dirty="0">
                <a:latin typeface="Times New Roman" panose="02020603050405020304" pitchFamily="18" charset="0"/>
                <a:cs typeface="Times New Roman" panose="02020603050405020304" pitchFamily="18" charset="0"/>
              </a:rPr>
              <a:t> Randomly assigned; used meaningful labels from .circles file.</a:t>
            </a:r>
          </a:p>
          <a:p>
            <a:pPr marL="514350" indent="-514350" algn="just">
              <a:lnSpc>
                <a:spcPct val="100000"/>
              </a:lnSpc>
              <a:buAutoNum type="arabicPeriod"/>
            </a:pPr>
            <a:r>
              <a:rPr lang="en-US" b="1" dirty="0">
                <a:latin typeface="Times New Roman" panose="02020603050405020304" pitchFamily="18" charset="0"/>
                <a:cs typeface="Times New Roman" panose="02020603050405020304" pitchFamily="18" charset="0"/>
              </a:rPr>
              <a:t>Graph information </a:t>
            </a:r>
            <a:r>
              <a:rPr lang="en-IN" b="1" dirty="0">
                <a:latin typeface="Times New Roman" panose="02020603050405020304" pitchFamily="18" charset="0"/>
                <a:cs typeface="Times New Roman" panose="02020603050405020304" pitchFamily="18" charset="0"/>
              </a:rPr>
              <a:t>Underutilized</a:t>
            </a:r>
            <a:r>
              <a:rPr lang="en-US" dirty="0">
                <a:latin typeface="Times New Roman" panose="02020603050405020304" pitchFamily="18" charset="0"/>
                <a:cs typeface="Times New Roman" panose="02020603050405020304" pitchFamily="18" charset="0"/>
              </a:rPr>
              <a:t>: No use of adjacency matrix, Used graph-based features like degree and clustering coefficient.</a:t>
            </a:r>
          </a:p>
          <a:p>
            <a:pPr marL="514350" indent="-514350" algn="just">
              <a:lnSpc>
                <a:spcPct val="100000"/>
              </a:lnSpc>
              <a:buAutoNum type="arabicPeriod"/>
            </a:pPr>
            <a:r>
              <a:rPr lang="en-US" b="1" dirty="0">
                <a:latin typeface="Times New Roman" panose="02020603050405020304" pitchFamily="18" charset="0"/>
                <a:cs typeface="Times New Roman" panose="02020603050405020304" pitchFamily="18" charset="0"/>
              </a:rPr>
              <a:t>Feature engineering: </a:t>
            </a:r>
            <a:r>
              <a:rPr lang="en-US" dirty="0">
                <a:latin typeface="Times New Roman" panose="02020603050405020304" pitchFamily="18" charset="0"/>
                <a:cs typeface="Times New Roman" panose="02020603050405020304" pitchFamily="18" charset="0"/>
              </a:rPr>
              <a:t>No additional graph level feature exaction, features representing node connectivity and influence.</a:t>
            </a:r>
          </a:p>
        </p:txBody>
      </p:sp>
      <p:pic>
        <p:nvPicPr>
          <p:cNvPr id="5" name="Picture 4" descr="iit delhi logo"/>
          <p:cNvPicPr>
            <a:picLocks noChangeAspect="1"/>
          </p:cNvPicPr>
          <p:nvPr/>
        </p:nvPicPr>
        <p:blipFill>
          <a:blip r:embed="rId2"/>
          <a:stretch>
            <a:fillRect/>
          </a:stretch>
        </p:blipFill>
        <p:spPr>
          <a:xfrm>
            <a:off x="11029950" y="259080"/>
            <a:ext cx="869315" cy="869315"/>
          </a:xfrm>
          <a:prstGeom prst="rect">
            <a:avLst/>
          </a:prstGeom>
        </p:spPr>
      </p:pic>
      <p:sp>
        <p:nvSpPr>
          <p:cNvPr id="4" name="Footer Placeholder 3"/>
          <p:cNvSpPr>
            <a:spLocks noGrp="1"/>
          </p:cNvSpPr>
          <p:nvPr>
            <p:ph type="ftr" sz="quarter" idx="11"/>
          </p:nvPr>
        </p:nvSpPr>
        <p:spPr>
          <a:xfrm>
            <a:off x="4038600" y="6266815"/>
            <a:ext cx="4114800" cy="455295"/>
          </a:xfrm>
        </p:spPr>
        <p:txBody>
          <a:bodyPr/>
          <a:lstStyle/>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Results and Insights:-</a:t>
            </a:r>
            <a:endParaRPr lang="en-GB" altLang="en-US" b="1" dirty="0">
              <a:latin typeface="Times New Roman" panose="02020603050405020304" pitchFamily="18"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2B5655B7-FC78-2B33-6BF2-E4FA8D620A6B}"/>
              </a:ext>
            </a:extLst>
          </p:cNvPr>
          <p:cNvGraphicFramePr>
            <a:graphicFrameLocks noGrp="1"/>
          </p:cNvGraphicFramePr>
          <p:nvPr>
            <p:ph idx="1"/>
            <p:extLst>
              <p:ext uri="{D42A27DB-BD31-4B8C-83A1-F6EECF244321}">
                <p14:modId xmlns:p14="http://schemas.microsoft.com/office/powerpoint/2010/main" val="3704248685"/>
              </p:ext>
            </p:extLst>
          </p:nvPr>
        </p:nvGraphicFramePr>
        <p:xfrm>
          <a:off x="838200" y="1825625"/>
          <a:ext cx="10515600" cy="2286000"/>
        </p:xfrm>
        <a:graphic>
          <a:graphicData uri="http://schemas.openxmlformats.org/drawingml/2006/table">
            <a:tbl>
              <a:tblPr firstRow="1" bandRow="1">
                <a:tableStyleId>{F5AB1C69-6EDB-4FF4-983F-18BD219EF322}</a:tableStyleId>
              </a:tblPr>
              <a:tblGrid>
                <a:gridCol w="5257800">
                  <a:extLst>
                    <a:ext uri="{9D8B030D-6E8A-4147-A177-3AD203B41FA5}">
                      <a16:colId xmlns:a16="http://schemas.microsoft.com/office/drawing/2014/main" val="1993873981"/>
                    </a:ext>
                  </a:extLst>
                </a:gridCol>
                <a:gridCol w="5257800">
                  <a:extLst>
                    <a:ext uri="{9D8B030D-6E8A-4147-A177-3AD203B41FA5}">
                      <a16:colId xmlns:a16="http://schemas.microsoft.com/office/drawing/2014/main" val="2273755286"/>
                    </a:ext>
                  </a:extLst>
                </a:gridCol>
              </a:tblGrid>
              <a:tr h="370840">
                <a:tc>
                  <a:txBody>
                    <a:bodyPr/>
                    <a:lstStyle/>
                    <a:p>
                      <a:pPr algn="ctr"/>
                      <a:r>
                        <a:rPr lang="en-US" sz="2400" dirty="0">
                          <a:latin typeface="Times New Roman" panose="02020603050405020304" pitchFamily="18" charset="0"/>
                          <a:cs typeface="Times New Roman" panose="02020603050405020304" pitchFamily="18" charset="0"/>
                        </a:rPr>
                        <a:t>Models</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Accuracy</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37750283"/>
                  </a:ext>
                </a:extLst>
              </a:tr>
              <a:tr h="370840">
                <a:tc>
                  <a:txBody>
                    <a:bodyPr/>
                    <a:lstStyle/>
                    <a:p>
                      <a:pPr algn="ctr"/>
                      <a:r>
                        <a:rPr lang="en-US" sz="2400" dirty="0">
                          <a:latin typeface="Times New Roman" panose="02020603050405020304" pitchFamily="18" charset="0"/>
                          <a:cs typeface="Times New Roman" panose="02020603050405020304" pitchFamily="18" charset="0"/>
                        </a:rPr>
                        <a:t>SVM</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45 – 50 %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3936390"/>
                  </a:ext>
                </a:extLst>
              </a:tr>
              <a:tr h="370840">
                <a:tc>
                  <a:txBody>
                    <a:bodyPr/>
                    <a:lstStyle/>
                    <a:p>
                      <a:pPr algn="ctr"/>
                      <a:r>
                        <a:rPr lang="en-US" sz="2400" dirty="0">
                          <a:latin typeface="Times New Roman" panose="02020603050405020304" pitchFamily="18" charset="0"/>
                          <a:cs typeface="Times New Roman" panose="02020603050405020304" pitchFamily="18" charset="0"/>
                        </a:rPr>
                        <a:t>Random Forest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80 – 85 %</a:t>
                      </a:r>
                    </a:p>
                  </a:txBody>
                  <a:tcPr/>
                </a:tc>
                <a:extLst>
                  <a:ext uri="{0D108BD9-81ED-4DB2-BD59-A6C34878D82A}">
                    <a16:rowId xmlns:a16="http://schemas.microsoft.com/office/drawing/2014/main" val="3451926427"/>
                  </a:ext>
                </a:extLst>
              </a:tr>
              <a:tr h="370840">
                <a:tc>
                  <a:txBody>
                    <a:bodyPr/>
                    <a:lstStyle/>
                    <a:p>
                      <a:pPr algn="ctr"/>
                      <a:r>
                        <a:rPr lang="en-US" sz="2400" dirty="0" err="1">
                          <a:latin typeface="Times New Roman" panose="02020603050405020304" pitchFamily="18" charset="0"/>
                          <a:cs typeface="Times New Roman" panose="02020603050405020304" pitchFamily="18" charset="0"/>
                        </a:rPr>
                        <a:t>XGBoost</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92 – 95 %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03458892"/>
                  </a:ext>
                </a:extLst>
              </a:tr>
              <a:tr h="370840">
                <a:tc>
                  <a:txBody>
                    <a:bodyPr/>
                    <a:lstStyle/>
                    <a:p>
                      <a:pPr algn="ct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 Node2vec</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94 – 98 %</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6422426"/>
                  </a:ext>
                </a:extLst>
              </a:tr>
            </a:tbl>
          </a:graphicData>
        </a:graphic>
      </p:graphicFrame>
      <p:sp>
        <p:nvSpPr>
          <p:cNvPr id="4" name="Footer Placeholder 3"/>
          <p:cNvSpPr>
            <a:spLocks noGrp="1"/>
          </p:cNvSpPr>
          <p:nvPr>
            <p:ph type="ftr" sz="quarter" idx="11"/>
          </p:nvPr>
        </p:nvSpPr>
        <p:spPr/>
        <p:txBody>
          <a:bodyPr/>
          <a:lstStyle/>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p>
        </p:txBody>
      </p:sp>
      <p:pic>
        <p:nvPicPr>
          <p:cNvPr id="5" name="Picture 4" descr="iit delhi logo"/>
          <p:cNvPicPr>
            <a:picLocks noChangeAspect="1"/>
          </p:cNvPicPr>
          <p:nvPr/>
        </p:nvPicPr>
        <p:blipFill>
          <a:blip r:embed="rId2"/>
          <a:stretch>
            <a:fillRect/>
          </a:stretch>
        </p:blipFill>
        <p:spPr>
          <a:xfrm>
            <a:off x="11029950" y="259080"/>
            <a:ext cx="869315" cy="869315"/>
          </a:xfrm>
          <a:prstGeom prst="rect">
            <a:avLst/>
          </a:prstGeom>
        </p:spPr>
      </p:pic>
      <p:sp>
        <p:nvSpPr>
          <p:cNvPr id="12" name="TextBox 11">
            <a:extLst>
              <a:ext uri="{FF2B5EF4-FFF2-40B4-BE49-F238E27FC236}">
                <a16:creationId xmlns:a16="http://schemas.microsoft.com/office/drawing/2014/main" id="{1103E2C6-0B75-E2E1-3FC8-406D432F0983}"/>
              </a:ext>
            </a:extLst>
          </p:cNvPr>
          <p:cNvSpPr txBox="1"/>
          <p:nvPr/>
        </p:nvSpPr>
        <p:spPr>
          <a:xfrm>
            <a:off x="838200" y="4599992"/>
            <a:ext cx="10853057" cy="1384995"/>
          </a:xfrm>
          <a:prstGeom prst="rect">
            <a:avLst/>
          </a:prstGeom>
          <a:noFill/>
        </p:spPr>
        <p:txBody>
          <a:bodyPr wrap="square" rtlCol="0">
            <a:spAutoFit/>
          </a:bodyPr>
          <a:lstStyle/>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Key Insight:</a:t>
            </a:r>
            <a:r>
              <a:rPr lang="en-US" sz="2800" dirty="0">
                <a:latin typeface="Times New Roman" panose="02020603050405020304" pitchFamily="18" charset="0"/>
                <a:cs typeface="Times New Roman" panose="02020603050405020304" pitchFamily="18" charset="0"/>
              </a:rPr>
              <a:t> Combining graph – based embeddings (Node2vec) with advanced classifiers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yields the best performance.</a:t>
            </a:r>
          </a:p>
          <a:p>
            <a:pPr marL="457200" indent="-4572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Documentation:</a:t>
            </a:r>
            <a:r>
              <a:rPr lang="en-US" sz="2800" dirty="0">
                <a:latin typeface="Times New Roman" panose="02020603050405020304" pitchFamily="18" charset="0"/>
                <a:cs typeface="Times New Roman" panose="02020603050405020304" pitchFamily="18" charset="0"/>
              </a:rPr>
              <a:t> Project notebooks in Google </a:t>
            </a:r>
            <a:r>
              <a:rPr lang="en-US" sz="2800" dirty="0" err="1">
                <a:latin typeface="Times New Roman" panose="02020603050405020304" pitchFamily="18" charset="0"/>
                <a:cs typeface="Times New Roman" panose="02020603050405020304" pitchFamily="18" charset="0"/>
              </a:rPr>
              <a:t>Colab</a:t>
            </a:r>
            <a:r>
              <a:rPr lang="en-US" sz="28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hlinkClick r:id="rId3"/>
              </a:rPr>
              <a:t>link</a:t>
            </a:r>
            <a:r>
              <a:rPr lang="en-US" sz="2800" dirty="0">
                <a:latin typeface="Times New Roman" panose="02020603050405020304" pitchFamily="18" charset="0"/>
                <a:cs typeface="Times New Roman" panose="02020603050405020304" pitchFamily="18" charset="0"/>
              </a:rPr>
              <a:t> ).</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56588"/>
            <a:ext cx="10515600" cy="1688841"/>
          </a:xfrm>
        </p:spPr>
        <p:txBody>
          <a:bodyPr>
            <a:normAutofit fontScale="97500"/>
          </a:bodyPr>
          <a:lstStyle/>
          <a:p>
            <a:pPr marL="0" indent="0" algn="ctr">
              <a:lnSpc>
                <a:spcPct val="120000"/>
              </a:lnSpc>
              <a:buNone/>
            </a:pPr>
            <a:r>
              <a:rPr lang="en-GB" altLang="en-US" sz="9600" dirty="0">
                <a:latin typeface="Times New Roman" panose="02020603050405020304" charset="0"/>
                <a:cs typeface="Times New Roman" panose="02020603050405020304" charset="0"/>
              </a:rPr>
              <a:t>Thank You</a:t>
            </a:r>
          </a:p>
        </p:txBody>
      </p:sp>
      <p:pic>
        <p:nvPicPr>
          <p:cNvPr id="5" name="Picture 4" descr="iit delhi logo"/>
          <p:cNvPicPr>
            <a:picLocks noChangeAspect="1"/>
          </p:cNvPicPr>
          <p:nvPr/>
        </p:nvPicPr>
        <p:blipFill>
          <a:blip r:embed="rId2"/>
          <a:stretch>
            <a:fillRect/>
          </a:stretch>
        </p:blipFill>
        <p:spPr>
          <a:xfrm>
            <a:off x="11029950" y="259080"/>
            <a:ext cx="869315" cy="869315"/>
          </a:xfrm>
          <a:prstGeom prst="rect">
            <a:avLst/>
          </a:prstGeom>
        </p:spPr>
      </p:pic>
      <p:sp>
        <p:nvSpPr>
          <p:cNvPr id="4" name="Footer Placeholder 3"/>
          <p:cNvSpPr>
            <a:spLocks noGrp="1"/>
          </p:cNvSpPr>
          <p:nvPr>
            <p:ph type="ftr" sz="quarter" idx="11"/>
          </p:nvPr>
        </p:nvSpPr>
        <p:spPr>
          <a:xfrm>
            <a:off x="4038600" y="6266815"/>
            <a:ext cx="4114800" cy="455295"/>
          </a:xfrm>
        </p:spPr>
        <p:txBody>
          <a:bodyPr/>
          <a:lstStyle/>
          <a:p>
            <a:r>
              <a:rPr lang="en-IN" b="1" dirty="0">
                <a:latin typeface="Book Antiqua" panose="02040602050305030304" pitchFamily="18" charset="0"/>
              </a:rPr>
              <a:t>Department of </a:t>
            </a:r>
            <a:r>
              <a:rPr lang="en-GB" altLang="en-IN" b="1" dirty="0">
                <a:latin typeface="Book Antiqua" panose="02040602050305030304" pitchFamily="18" charset="0"/>
              </a:rPr>
              <a:t>Electrical Engineering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480</Words>
  <Application>Microsoft Office PowerPoint</Application>
  <PresentationFormat>Widescreen</PresentationFormat>
  <Paragraphs>60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 Antiqua</vt:lpstr>
      <vt:lpstr>Calibri</vt:lpstr>
      <vt:lpstr>Calibri Light</vt:lpstr>
      <vt:lpstr>Times New Roman</vt:lpstr>
      <vt:lpstr>Office Theme</vt:lpstr>
      <vt:lpstr>Topic: Friend Recommendation System in Social Networks   Application Domain: Social Network Analysis   Dr. Sougata Mukherjea</vt:lpstr>
      <vt:lpstr>Problem Statement:-</vt:lpstr>
      <vt:lpstr>Dataset Information:-</vt:lpstr>
      <vt:lpstr>Methodology:-</vt:lpstr>
      <vt:lpstr>Algorithm Details:-</vt:lpstr>
      <vt:lpstr>Challenges and Limitations:-</vt:lpstr>
      <vt:lpstr>Results and Insights:-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Friend Recommendation System in Social Networks   Application Domain: Social Network Analysis   Dr. Sougata Mukherjea</dc:title>
  <dc:creator/>
  <cp:lastModifiedBy>Animesh Lohar</cp:lastModifiedBy>
  <cp:revision>10</cp:revision>
  <dcterms:created xsi:type="dcterms:W3CDTF">2024-09-22T10:14:00Z</dcterms:created>
  <dcterms:modified xsi:type="dcterms:W3CDTF">2024-11-28T06:05:33Z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F6A2C3454FD64F648C39C1A67135D1F2_11</vt:lpwstr>
  </property>
  <property fmtid="{D5CDD505-2E9C-101B-9397-08002B2CF9AE}" pid="3" name="KSOProductBuildVer">
    <vt:lpwstr>1033-12.2.0.18283</vt:lpwstr>
  </property>
</Properties>
</file>