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GB" altLang="en-US"/>
              <a:t>INDIAN INSTITUTE OF TECHNOLOGY, DELHI</a:t>
            </a:r>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hyperlink" Target="https://snap.stanford.edu/data/ego-Facebook.html"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9300"/>
            <a:ext cx="9144000" cy="3208655"/>
          </a:xfrm>
        </p:spPr>
        <p:txBody>
          <a:bodyPr>
            <a:normAutofit fontScale="90000"/>
          </a:bodyPr>
          <a:lstStyle/>
          <a:p>
            <a:r>
              <a:rPr lang="en-GB" altLang="en-US" dirty="0">
                <a:latin typeface="Times New Roman" panose="02020603050405020304" charset="0"/>
                <a:cs typeface="Times New Roman" panose="02020603050405020304" charset="0"/>
              </a:rPr>
              <a:t>Topic: Friend Recommendation System in Social Networks</a:t>
            </a:r>
            <a:br>
              <a:rPr lang="en-GB" altLang="en-US" sz="2665" dirty="0">
                <a:latin typeface="Times New Roman" panose="02020603050405020304" charset="0"/>
                <a:cs typeface="Times New Roman" panose="02020603050405020304" charset="0"/>
              </a:rPr>
            </a:br>
            <a:r>
              <a:rPr lang="en-GB" altLang="en-US" sz="2665" dirty="0">
                <a:latin typeface="Times New Roman" panose="02020603050405020304" charset="0"/>
                <a:cs typeface="Times New Roman" panose="02020603050405020304" charset="0"/>
              </a:rPr>
              <a:t> </a:t>
            </a:r>
            <a:br>
              <a:rPr lang="en-GB" altLang="en-US" sz="2220" dirty="0">
                <a:latin typeface="Times New Roman" panose="02020603050405020304" charset="0"/>
                <a:cs typeface="Times New Roman" panose="02020603050405020304" charset="0"/>
              </a:rPr>
            </a:br>
            <a:r>
              <a:rPr lang="en-GB" altLang="en-US" sz="4000" dirty="0">
                <a:latin typeface="Times New Roman" panose="02020603050405020304" charset="0"/>
                <a:cs typeface="Times New Roman" panose="02020603050405020304" charset="0"/>
              </a:rPr>
              <a:t>Application Domain: Social Network Analysis</a:t>
            </a:r>
            <a:br>
              <a:rPr lang="en-GB" altLang="en-US" sz="1110" dirty="0">
                <a:latin typeface="Times New Roman" panose="02020603050405020304" charset="0"/>
                <a:cs typeface="Times New Roman" panose="02020603050405020304" charset="0"/>
              </a:rPr>
            </a:br>
            <a:r>
              <a:rPr lang="en-GB" altLang="en-US" sz="1110" dirty="0">
                <a:latin typeface="Times New Roman" panose="02020603050405020304" charset="0"/>
                <a:cs typeface="Times New Roman" panose="02020603050405020304" charset="0"/>
              </a:rPr>
              <a:t> </a:t>
            </a:r>
            <a:br>
              <a:rPr lang="en-GB" altLang="en-US" sz="4000" dirty="0">
                <a:latin typeface="Times New Roman" panose="02020603050405020304" charset="0"/>
                <a:cs typeface="Times New Roman" panose="02020603050405020304" charset="0"/>
              </a:rPr>
            </a:br>
            <a:r>
              <a:rPr lang="en-GB" altLang="en-US" sz="4000" b="1" dirty="0">
                <a:latin typeface="Times New Roman" panose="02020603050405020304" charset="0"/>
                <a:cs typeface="Times New Roman" panose="02020603050405020304" charset="0"/>
              </a:rPr>
              <a:t>Dr. Sougata Mukherjea</a:t>
            </a:r>
            <a:endParaRPr lang="en-GB" altLang="en-US" sz="4000"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524000" y="4411345"/>
            <a:ext cx="9144000" cy="1402080"/>
          </a:xfrm>
        </p:spPr>
        <p:txBody>
          <a:bodyPr>
            <a:normAutofit lnSpcReduction="10000"/>
          </a:bodyPr>
          <a:lstStyle/>
          <a:p>
            <a:r>
              <a:rPr lang="en-GB" altLang="en-US">
                <a:latin typeface="Times New Roman" panose="02020603050405020304" charset="0"/>
                <a:cs typeface="Times New Roman" panose="02020603050405020304" charset="0"/>
              </a:rPr>
              <a:t>Name:- Animesh Lohar</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Entry No:- 2024EET2368</a:t>
            </a:r>
            <a:endParaRPr lang="en-GB" altLang="en-US">
              <a:latin typeface="Times New Roman" panose="02020603050405020304" charset="0"/>
              <a:cs typeface="Times New Roman" panose="02020603050405020304" charset="0"/>
            </a:endParaRPr>
          </a:p>
          <a:p>
            <a:r>
              <a:rPr lang="en-GB" altLang="en-US">
                <a:latin typeface="Times New Roman" panose="02020603050405020304" charset="0"/>
                <a:cs typeface="Times New Roman" panose="02020603050405020304" charset="0"/>
              </a:rPr>
              <a:t>M.Tech in Computer Technology</a:t>
            </a:r>
            <a:endParaRPr lang="en-GB" altLang="en-US">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4038600" y="6266815"/>
            <a:ext cx="4114800" cy="455295"/>
          </a:xfrm>
        </p:spPr>
        <p:txBody>
          <a:bodyPr/>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endParaRPr lang="en-GB" altLang="en-IN" b="1" dirty="0">
              <a:latin typeface="Book Antiqua" panose="02040602050305030304" pitchFamily="18" charset="0"/>
            </a:endParaRPr>
          </a:p>
        </p:txBody>
      </p:sp>
      <p:pic>
        <p:nvPicPr>
          <p:cNvPr id="5" name="Picture 4" descr="iit delhi logo"/>
          <p:cNvPicPr>
            <a:picLocks noChangeAspect="1"/>
          </p:cNvPicPr>
          <p:nvPr/>
        </p:nvPicPr>
        <p:blipFill>
          <a:blip r:embed="rId1"/>
          <a:stretch>
            <a:fillRect/>
          </a:stretch>
        </p:blipFill>
        <p:spPr>
          <a:xfrm>
            <a:off x="11029950" y="259080"/>
            <a:ext cx="869315" cy="8693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Problem Statement</a:t>
            </a:r>
            <a:r>
              <a:rPr lang="en-GB" altLang="en-US" b="1">
                <a:latin typeface="Times New Roman" panose="02020603050405020304" charset="0"/>
                <a:cs typeface="Times New Roman" panose="02020603050405020304" charset="0"/>
              </a:rPr>
              <a:t>:-</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lnSpcReduction="10000"/>
          </a:bodyPr>
          <a:p>
            <a:pPr marL="0" indent="0" algn="just">
              <a:lnSpc>
                <a:spcPct val="100000"/>
              </a:lnSpc>
              <a:buNone/>
            </a:pPr>
            <a:r>
              <a:rPr lang="en-GB" altLang="en-US">
                <a:latin typeface="Times New Roman" panose="02020603050405020304" charset="0"/>
                <a:cs typeface="Times New Roman" panose="02020603050405020304" charset="0"/>
              </a:rPr>
              <a:t>             </a:t>
            </a:r>
            <a:r>
              <a:rPr lang="en-US">
                <a:latin typeface="Times New Roman" panose="02020603050405020304" charset="0"/>
                <a:cs typeface="Times New Roman" panose="02020603050405020304" charset="0"/>
              </a:rPr>
              <a:t>In large social networks, users often have many friends but may struggle to discover new connections. The goal is to identify potential friendships based on shared connections and behavior, enhancing user engagement through a friend recommendation system.</a:t>
            </a:r>
            <a:r>
              <a:rPr lang="en-GB" altLang="en-US">
                <a:latin typeface="Times New Roman" panose="02020603050405020304" charset="0"/>
                <a:cs typeface="Times New Roman" panose="02020603050405020304" charset="0"/>
              </a:rPr>
              <a:t> </a:t>
            </a:r>
            <a:endParaRPr lang="en-GB" altLang="en-US">
              <a:latin typeface="Times New Roman" panose="02020603050405020304" charset="0"/>
              <a:cs typeface="Times New Roman" panose="02020603050405020304" charset="0"/>
            </a:endParaRPr>
          </a:p>
          <a:p>
            <a:pPr marL="0" indent="0" algn="just">
              <a:buNone/>
            </a:pPr>
            <a:r>
              <a:rPr lang="en-GB" altLang="en-US" sz="800">
                <a:latin typeface="Times New Roman" panose="02020603050405020304" charset="0"/>
                <a:cs typeface="Times New Roman" panose="02020603050405020304" charset="0"/>
              </a:rPr>
              <a:t> </a:t>
            </a:r>
            <a:endParaRPr lang="en-GB" altLang="en-US" sz="800">
              <a:latin typeface="Times New Roman" panose="02020603050405020304" charset="0"/>
              <a:cs typeface="Times New Roman" panose="02020603050405020304" charset="0"/>
            </a:endParaRPr>
          </a:p>
          <a:p>
            <a:pPr marL="0" indent="0" algn="just">
              <a:buNone/>
            </a:pPr>
            <a:r>
              <a:rPr lang="en-GB" altLang="en-US" b="1">
                <a:latin typeface="Times New Roman" panose="02020603050405020304" charset="0"/>
                <a:cs typeface="Times New Roman" panose="02020603050405020304" charset="0"/>
              </a:rPr>
              <a:t>Challenges</a:t>
            </a:r>
            <a:r>
              <a:rPr lang="en-GB" altLang="en-US">
                <a:latin typeface="Times New Roman" panose="02020603050405020304" charset="0"/>
                <a:cs typeface="Times New Roman" panose="02020603050405020304" charset="0"/>
              </a:rPr>
              <a:t>:-</a:t>
            </a:r>
            <a:endParaRPr lang="en-GB" altLang="en-US">
              <a:latin typeface="Times New Roman" panose="02020603050405020304" charset="0"/>
              <a:cs typeface="Times New Roman" panose="02020603050405020304" charset="0"/>
            </a:endParaRPr>
          </a:p>
          <a:p>
            <a:pPr algn="just">
              <a:lnSpc>
                <a:spcPct val="100000"/>
              </a:lnSpc>
            </a:pPr>
            <a:r>
              <a:rPr lang="en-GB" altLang="en-US">
                <a:latin typeface="Times New Roman" panose="02020603050405020304" charset="0"/>
                <a:cs typeface="Times New Roman" panose="02020603050405020304" charset="0"/>
              </a:rPr>
              <a:t>How to identify relevant friendship recommendations?</a:t>
            </a:r>
            <a:endParaRPr lang="en-GB" altLang="en-US">
              <a:latin typeface="Times New Roman" panose="02020603050405020304" charset="0"/>
              <a:cs typeface="Times New Roman" panose="02020603050405020304" charset="0"/>
            </a:endParaRPr>
          </a:p>
          <a:p>
            <a:pPr algn="just">
              <a:lnSpc>
                <a:spcPct val="100000"/>
              </a:lnSpc>
            </a:pPr>
            <a:r>
              <a:rPr lang="en-GB" altLang="en-US">
                <a:latin typeface="Times New Roman" panose="02020603050405020304" charset="0"/>
                <a:cs typeface="Times New Roman" panose="02020603050405020304" charset="0"/>
              </a:rPr>
              <a:t>Balancing between accuracy and computational efficiency for large networks.</a:t>
            </a:r>
            <a:endParaRPr lang="en-GB" altLang="en-US">
              <a:latin typeface="Times New Roman" panose="02020603050405020304" charset="0"/>
              <a:cs typeface="Times New Roman" panose="02020603050405020304" charset="0"/>
            </a:endParaRPr>
          </a:p>
        </p:txBody>
      </p:sp>
      <p:pic>
        <p:nvPicPr>
          <p:cNvPr id="5" name="Picture 4" descr="iit delhi logo"/>
          <p:cNvPicPr>
            <a:picLocks noChangeAspect="1"/>
          </p:cNvPicPr>
          <p:nvPr/>
        </p:nvPicPr>
        <p:blipFill>
          <a:blip r:embed="rId1"/>
          <a:stretch>
            <a:fillRect/>
          </a:stretch>
        </p:blipFill>
        <p:spPr>
          <a:xfrm>
            <a:off x="11029950" y="259080"/>
            <a:ext cx="869315" cy="869315"/>
          </a:xfrm>
          <a:prstGeom prst="rect">
            <a:avLst/>
          </a:prstGeom>
        </p:spPr>
      </p:pic>
      <p:sp>
        <p:nvSpPr>
          <p:cNvPr id="6" name="Footer Placeholder 5"/>
          <p:cNvSpPr>
            <a:spLocks noGrp="1"/>
          </p:cNvSpPr>
          <p:nvPr>
            <p:ph type="ftr" sz="quarter" idx="11"/>
          </p:nvPr>
        </p:nvSpPr>
        <p:spPr>
          <a:xfrm>
            <a:off x="4038600" y="6266815"/>
            <a:ext cx="4114800" cy="455295"/>
          </a:xfrm>
        </p:spPr>
        <p:txBody>
          <a:bodyPr/>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endParaRPr lang="en-GB" altLang="en-IN" b="1" dirty="0">
              <a:latin typeface="Book Antiqua" panose="0204060205030503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Dataset Information</a:t>
            </a:r>
            <a:r>
              <a:rPr lang="en-GB" altLang="en-US" b="1">
                <a:latin typeface="Times New Roman" panose="02020603050405020304" charset="0"/>
                <a:cs typeface="Times New Roman" panose="02020603050405020304" charset="0"/>
              </a:rPr>
              <a:t>:-</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514350" lvl="0" indent="-514350" algn="just">
              <a:lnSpc>
                <a:spcPct val="100000"/>
              </a:lnSpc>
              <a:buAutoNum type="arabicPeriod"/>
            </a:pPr>
            <a:r>
              <a:rPr lang="en-GB" altLang="en-US" b="1">
                <a:latin typeface="Times New Roman" panose="02020603050405020304" charset="0"/>
                <a:cs typeface="Times New Roman" panose="02020603050405020304" charset="0"/>
              </a:rPr>
              <a:t>Dataset: </a:t>
            </a:r>
            <a:r>
              <a:rPr lang="en-GB" altLang="en-US">
                <a:solidFill>
                  <a:srgbClr val="002060"/>
                </a:solidFill>
                <a:latin typeface="Times New Roman" panose="02020603050405020304" charset="0"/>
                <a:cs typeface="Times New Roman" panose="02020603050405020304" charset="0"/>
                <a:hlinkClick r:id="rId1" action="ppaction://hlinkfile"/>
              </a:rPr>
              <a:t>Facebook Social Circles</a:t>
            </a:r>
            <a:r>
              <a:rPr lang="en-GB" altLang="en-US">
                <a:latin typeface="Times New Roman" panose="02020603050405020304" charset="0"/>
                <a:cs typeface="Times New Roman" panose="02020603050405020304" charset="0"/>
              </a:rPr>
              <a:t> Dataset from the SNAP repository.</a:t>
            </a:r>
            <a:endParaRPr lang="en-GB" altLang="en-US">
              <a:latin typeface="Times New Roman" panose="02020603050405020304" charset="0"/>
              <a:cs typeface="Times New Roman" panose="02020603050405020304" charset="0"/>
            </a:endParaRPr>
          </a:p>
          <a:p>
            <a:pPr marL="514350" lvl="0" indent="-514350" algn="just">
              <a:lnSpc>
                <a:spcPct val="100000"/>
              </a:lnSpc>
              <a:buAutoNum type="arabicPeriod"/>
            </a:pPr>
            <a:r>
              <a:rPr lang="en-GB" altLang="en-US" b="1">
                <a:latin typeface="Times New Roman" panose="02020603050405020304" charset="0"/>
                <a:cs typeface="Times New Roman" panose="02020603050405020304" charset="0"/>
              </a:rPr>
              <a:t>Key Features:</a:t>
            </a:r>
            <a:endParaRPr lang="en-GB" altLang="en-US">
              <a:latin typeface="Times New Roman" panose="02020603050405020304" charset="0"/>
              <a:cs typeface="Times New Roman" panose="02020603050405020304" charset="0"/>
            </a:endParaRPr>
          </a:p>
          <a:p>
            <a:pPr lvl="1" algn="just">
              <a:lnSpc>
                <a:spcPct val="100000"/>
              </a:lnSpc>
            </a:pPr>
            <a:r>
              <a:rPr lang="en-GB" altLang="en-US" sz="2800">
                <a:latin typeface="Times New Roman" panose="02020603050405020304" charset="0"/>
                <a:cs typeface="Times New Roman" panose="02020603050405020304" charset="0"/>
              </a:rPr>
              <a:t>Users as nodes and friendships as edges.</a:t>
            </a:r>
            <a:endParaRPr lang="en-GB" altLang="en-US" sz="2800">
              <a:latin typeface="Times New Roman" panose="02020603050405020304" charset="0"/>
              <a:cs typeface="Times New Roman" panose="02020603050405020304" charset="0"/>
            </a:endParaRPr>
          </a:p>
          <a:p>
            <a:pPr lvl="1" algn="just">
              <a:lnSpc>
                <a:spcPct val="100000"/>
              </a:lnSpc>
            </a:pPr>
            <a:r>
              <a:rPr lang="en-GB" altLang="en-US" sz="2800">
                <a:latin typeface="Times New Roman" panose="02020603050405020304" charset="0"/>
                <a:cs typeface="Times New Roman" panose="02020603050405020304" charset="0"/>
              </a:rPr>
              <a:t>The dataset contains multiple ego networks, where each user’s social circle is represented.</a:t>
            </a:r>
            <a:endParaRPr lang="en-GB" altLang="en-US" sz="2800">
              <a:latin typeface="Times New Roman" panose="02020603050405020304" charset="0"/>
              <a:cs typeface="Times New Roman" panose="02020603050405020304" charset="0"/>
            </a:endParaRPr>
          </a:p>
          <a:p>
            <a:pPr lvl="1" algn="just">
              <a:lnSpc>
                <a:spcPct val="100000"/>
              </a:lnSpc>
            </a:pPr>
            <a:r>
              <a:rPr lang="en-GB" altLang="en-US" sz="2800">
                <a:latin typeface="Times New Roman" panose="02020603050405020304" charset="0"/>
                <a:cs typeface="Times New Roman" panose="02020603050405020304" charset="0"/>
              </a:rPr>
              <a:t>Using this real-world data to simulate friend recommendations based on connections and shared characteristics.</a:t>
            </a:r>
            <a:endParaRPr lang="en-GB" altLang="en-US" sz="28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4038600" y="6266815"/>
            <a:ext cx="4114800" cy="455295"/>
          </a:xfrm>
        </p:spPr>
        <p:txBody>
          <a:bodyPr/>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endParaRPr lang="en-GB" altLang="en-IN" b="1" dirty="0">
              <a:latin typeface="Book Antiqua" panose="02040602050305030304" pitchFamily="18" charset="0"/>
            </a:endParaRPr>
          </a:p>
        </p:txBody>
      </p:sp>
      <p:pic>
        <p:nvPicPr>
          <p:cNvPr id="5" name="Picture 4" descr="iit delhi logo"/>
          <p:cNvPicPr>
            <a:picLocks noChangeAspect="1"/>
          </p:cNvPicPr>
          <p:nvPr/>
        </p:nvPicPr>
        <p:blipFill>
          <a:blip r:embed="rId2"/>
          <a:stretch>
            <a:fillRect/>
          </a:stretch>
        </p:blipFill>
        <p:spPr>
          <a:xfrm>
            <a:off x="11029950" y="259080"/>
            <a:ext cx="869315" cy="8693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Methodology</a:t>
            </a:r>
            <a:r>
              <a:rPr lang="en-GB" altLang="en-US" b="1">
                <a:latin typeface="Times New Roman" panose="02020603050405020304" charset="0"/>
                <a:cs typeface="Times New Roman" panose="02020603050405020304" charset="0"/>
              </a:rPr>
              <a:t>:-</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23695"/>
            <a:ext cx="10515600" cy="4553585"/>
          </a:xfrm>
        </p:spPr>
        <p:txBody>
          <a:bodyPr>
            <a:normAutofit fontScale="90000"/>
          </a:bodyPr>
          <a:p>
            <a:pPr marL="514350" indent="-514350" algn="just">
              <a:lnSpc>
                <a:spcPct val="110000"/>
              </a:lnSpc>
              <a:buAutoNum type="arabicPeriod"/>
            </a:pPr>
            <a:r>
              <a:rPr lang="en-US" b="1">
                <a:latin typeface="Times New Roman" panose="02020603050405020304" charset="0"/>
                <a:cs typeface="Times New Roman" panose="02020603050405020304" charset="0"/>
              </a:rPr>
              <a:t>Data Preprocessing:</a:t>
            </a:r>
            <a:endParaRPr lang="en-US" b="1">
              <a:latin typeface="Times New Roman" panose="02020603050405020304" charset="0"/>
              <a:cs typeface="Times New Roman" panose="02020603050405020304" charset="0"/>
            </a:endParaRPr>
          </a:p>
          <a:p>
            <a:pPr lvl="1" algn="just">
              <a:lnSpc>
                <a:spcPct val="110000"/>
              </a:lnSpc>
            </a:pPr>
            <a:r>
              <a:rPr lang="en-US">
                <a:latin typeface="Times New Roman" panose="02020603050405020304" charset="0"/>
                <a:cs typeface="Times New Roman" panose="02020603050405020304" charset="0"/>
              </a:rPr>
              <a:t>Load and clean the Facebook dataset</a:t>
            </a:r>
            <a:r>
              <a:rPr lang="en-GB" altLang="en-US">
                <a:latin typeface="Times New Roman" panose="02020603050405020304" charset="0"/>
                <a:cs typeface="Times New Roman" panose="02020603050405020304" charset="0"/>
              </a:rPr>
              <a:t> using NetworkX, Numpy</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lvl="1" algn="just">
              <a:lnSpc>
                <a:spcPct val="110000"/>
              </a:lnSpc>
            </a:pPr>
            <a:r>
              <a:rPr lang="en-US">
                <a:latin typeface="Times New Roman" panose="02020603050405020304" charset="0"/>
                <a:cs typeface="Times New Roman" panose="02020603050405020304" charset="0"/>
              </a:rPr>
              <a:t>Visualize the social graph using tools like NetworkX</a:t>
            </a:r>
            <a:r>
              <a:rPr lang="en-GB" altLang="en-US">
                <a:latin typeface="Times New Roman" panose="02020603050405020304" charset="0"/>
                <a:cs typeface="Times New Roman" panose="02020603050405020304" charset="0"/>
              </a:rPr>
              <a:t> and Gephi</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marL="514350" lvl="0" indent="-514350" algn="just">
              <a:lnSpc>
                <a:spcPct val="120000"/>
              </a:lnSpc>
              <a:buAutoNum type="arabicPeriod"/>
            </a:pPr>
            <a:r>
              <a:rPr lang="en-GB" altLang="en-US" b="1">
                <a:latin typeface="Times New Roman" panose="02020603050405020304" charset="0"/>
                <a:cs typeface="Times New Roman" panose="02020603050405020304" charset="0"/>
              </a:rPr>
              <a:t>Link Prediction Algorithms:</a:t>
            </a:r>
            <a:endParaRPr lang="en-GB" altLang="en-US" b="1">
              <a:latin typeface="Times New Roman" panose="02020603050405020304" charset="0"/>
              <a:cs typeface="Times New Roman" panose="02020603050405020304" charset="0"/>
            </a:endParaRPr>
          </a:p>
          <a:p>
            <a:pPr lvl="1" algn="just">
              <a:lnSpc>
                <a:spcPct val="120000"/>
              </a:lnSpc>
            </a:pPr>
            <a:r>
              <a:rPr lang="en-GB" altLang="en-US">
                <a:latin typeface="Times New Roman" panose="02020603050405020304" charset="0"/>
                <a:cs typeface="Times New Roman" panose="02020603050405020304" charset="0"/>
              </a:rPr>
              <a:t>Implement Jaccard Coefficient, Adamic-Adar, and Preferential Attachment algorithms to predict potential future links (friendships).</a:t>
            </a:r>
            <a:endParaRPr lang="en-GB" altLang="en-US">
              <a:latin typeface="Times New Roman" panose="02020603050405020304" charset="0"/>
              <a:cs typeface="Times New Roman" panose="02020603050405020304" charset="0"/>
            </a:endParaRPr>
          </a:p>
          <a:p>
            <a:pPr marL="457200" lvl="0" indent="-457200" algn="just">
              <a:lnSpc>
                <a:spcPct val="120000"/>
              </a:lnSpc>
              <a:buAutoNum type="arabicPeriod"/>
            </a:pPr>
            <a:r>
              <a:rPr lang="en-GB" altLang="en-US" b="1">
                <a:latin typeface="Times New Roman" panose="02020603050405020304" charset="0"/>
                <a:cs typeface="Times New Roman" panose="02020603050405020304" charset="0"/>
              </a:rPr>
              <a:t>Friend Recommendation System:</a:t>
            </a:r>
            <a:endParaRPr lang="en-GB" altLang="en-US" b="1">
              <a:latin typeface="Times New Roman" panose="02020603050405020304" charset="0"/>
              <a:cs typeface="Times New Roman" panose="02020603050405020304" charset="0"/>
            </a:endParaRPr>
          </a:p>
          <a:p>
            <a:pPr lvl="1" algn="just">
              <a:lnSpc>
                <a:spcPct val="120000"/>
              </a:lnSpc>
            </a:pPr>
            <a:r>
              <a:rPr lang="en-GB" altLang="en-US">
                <a:latin typeface="Times New Roman" panose="02020603050405020304" charset="0"/>
                <a:cs typeface="Times New Roman" panose="02020603050405020304" charset="0"/>
              </a:rPr>
              <a:t>Build a system to suggest friends based on predicted links.</a:t>
            </a:r>
            <a:endParaRPr lang="en-GB" altLang="en-US">
              <a:latin typeface="Times New Roman" panose="02020603050405020304" charset="0"/>
              <a:cs typeface="Times New Roman" panose="02020603050405020304" charset="0"/>
            </a:endParaRPr>
          </a:p>
          <a:p>
            <a:pPr lvl="1" algn="just">
              <a:lnSpc>
                <a:spcPct val="120000"/>
              </a:lnSpc>
            </a:pPr>
            <a:r>
              <a:rPr lang="en-GB" altLang="en-US">
                <a:latin typeface="Times New Roman" panose="02020603050405020304" charset="0"/>
                <a:cs typeface="Times New Roman" panose="02020603050405020304" charset="0"/>
              </a:rPr>
              <a:t>Visualize recommendations and the overall network using graph visualization tools.</a:t>
            </a:r>
            <a:endParaRPr lang="en-GB" altLang="en-US">
              <a:latin typeface="Times New Roman" panose="02020603050405020304" charset="0"/>
              <a:cs typeface="Times New Roman" panose="02020603050405020304" charset="0"/>
            </a:endParaRPr>
          </a:p>
        </p:txBody>
      </p:sp>
      <p:pic>
        <p:nvPicPr>
          <p:cNvPr id="5" name="Picture 4" descr="iit delhi logo"/>
          <p:cNvPicPr>
            <a:picLocks noChangeAspect="1"/>
          </p:cNvPicPr>
          <p:nvPr/>
        </p:nvPicPr>
        <p:blipFill>
          <a:blip r:embed="rId1"/>
          <a:stretch>
            <a:fillRect/>
          </a:stretch>
        </p:blipFill>
        <p:spPr>
          <a:xfrm>
            <a:off x="11029950" y="259080"/>
            <a:ext cx="869315" cy="869315"/>
          </a:xfrm>
          <a:prstGeom prst="rect">
            <a:avLst/>
          </a:prstGeom>
        </p:spPr>
      </p:pic>
      <p:sp>
        <p:nvSpPr>
          <p:cNvPr id="4" name="Footer Placeholder 3"/>
          <p:cNvSpPr>
            <a:spLocks noGrp="1"/>
          </p:cNvSpPr>
          <p:nvPr>
            <p:ph type="ftr" sz="quarter" idx="11"/>
          </p:nvPr>
        </p:nvSpPr>
        <p:spPr>
          <a:xfrm>
            <a:off x="4038600" y="6266815"/>
            <a:ext cx="4114800" cy="455295"/>
          </a:xfrm>
        </p:spPr>
        <p:txBody>
          <a:bodyPr/>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endParaRPr lang="en-GB" altLang="en-IN" b="1" dirty="0">
              <a:latin typeface="Book Antiqua" panose="0204060205030503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Success Criteria</a:t>
            </a:r>
            <a:r>
              <a:rPr lang="en-GB" altLang="en-US" b="1">
                <a:latin typeface="Times New Roman" panose="02020603050405020304" charset="0"/>
                <a:cs typeface="Times New Roman" panose="02020603050405020304" charset="0"/>
              </a:rPr>
              <a:t>:-</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514350" indent="-514350" algn="just">
              <a:lnSpc>
                <a:spcPct val="100000"/>
              </a:lnSpc>
              <a:buAutoNum type="arabicPeriod"/>
            </a:pPr>
            <a:r>
              <a:rPr lang="en-US" b="1">
                <a:latin typeface="Times New Roman" panose="02020603050405020304" charset="0"/>
                <a:cs typeface="Times New Roman" panose="02020603050405020304" charset="0"/>
              </a:rPr>
              <a:t>Accuracy: </a:t>
            </a:r>
            <a:r>
              <a:rPr lang="en-US">
                <a:latin typeface="Times New Roman" panose="02020603050405020304" charset="0"/>
                <a:cs typeface="Times New Roman" panose="02020603050405020304" charset="0"/>
              </a:rPr>
              <a:t>Achieving high accuracy for link prediction (friendship recommendation) using AUC (Area Under the Curve) and precision-recall metrics.</a:t>
            </a:r>
            <a:endParaRPr lang="en-US">
              <a:latin typeface="Times New Roman" panose="02020603050405020304" charset="0"/>
              <a:cs typeface="Times New Roman" panose="02020603050405020304" charset="0"/>
            </a:endParaRPr>
          </a:p>
          <a:p>
            <a:pPr marL="514350" indent="-514350" algn="just">
              <a:lnSpc>
                <a:spcPct val="100000"/>
              </a:lnSpc>
              <a:buAutoNum type="arabicPeriod"/>
            </a:pPr>
            <a:r>
              <a:rPr lang="en-US" b="1">
                <a:latin typeface="Times New Roman" panose="02020603050405020304" charset="0"/>
                <a:cs typeface="Times New Roman" panose="02020603050405020304" charset="0"/>
              </a:rPr>
              <a:t>Efficiency: </a:t>
            </a:r>
            <a:r>
              <a:rPr lang="en-US">
                <a:latin typeface="Times New Roman" panose="02020603050405020304" charset="0"/>
                <a:cs typeface="Times New Roman" panose="02020603050405020304" charset="0"/>
              </a:rPr>
              <a:t>The system should scale efficiently for large networks, providing recommendations in real time.</a:t>
            </a:r>
            <a:endParaRPr lang="en-US">
              <a:latin typeface="Times New Roman" panose="02020603050405020304" charset="0"/>
              <a:cs typeface="Times New Roman" panose="02020603050405020304" charset="0"/>
            </a:endParaRPr>
          </a:p>
          <a:p>
            <a:pPr marL="514350" indent="-514350" algn="just">
              <a:lnSpc>
                <a:spcPct val="100000"/>
              </a:lnSpc>
              <a:buAutoNum type="arabicPeriod"/>
            </a:pPr>
            <a:r>
              <a:rPr lang="en-US" b="1">
                <a:latin typeface="Times New Roman" panose="02020603050405020304" charset="0"/>
                <a:cs typeface="Times New Roman" panose="02020603050405020304" charset="0"/>
              </a:rPr>
              <a:t>User-Friendliness:</a:t>
            </a:r>
            <a:r>
              <a:rPr lang="en-US">
                <a:latin typeface="Times New Roman" panose="02020603050405020304" charset="0"/>
                <a:cs typeface="Times New Roman" panose="02020603050405020304" charset="0"/>
              </a:rPr>
              <a:t> Deliver an easily interpretable recommendation system with visualizations of the network.</a:t>
            </a:r>
            <a:endParaRPr lang="en-US">
              <a:latin typeface="Times New Roman" panose="02020603050405020304" charset="0"/>
              <a:cs typeface="Times New Roman" panose="02020603050405020304" charset="0"/>
            </a:endParaRPr>
          </a:p>
        </p:txBody>
      </p:sp>
      <p:pic>
        <p:nvPicPr>
          <p:cNvPr id="5" name="Picture 4" descr="iit delhi logo"/>
          <p:cNvPicPr>
            <a:picLocks noChangeAspect="1"/>
          </p:cNvPicPr>
          <p:nvPr/>
        </p:nvPicPr>
        <p:blipFill>
          <a:blip r:embed="rId1"/>
          <a:stretch>
            <a:fillRect/>
          </a:stretch>
        </p:blipFill>
        <p:spPr>
          <a:xfrm>
            <a:off x="11029950" y="259080"/>
            <a:ext cx="869315" cy="869315"/>
          </a:xfrm>
          <a:prstGeom prst="rect">
            <a:avLst/>
          </a:prstGeom>
        </p:spPr>
      </p:pic>
      <p:sp>
        <p:nvSpPr>
          <p:cNvPr id="4" name="Footer Placeholder 3"/>
          <p:cNvSpPr>
            <a:spLocks noGrp="1"/>
          </p:cNvSpPr>
          <p:nvPr>
            <p:ph type="ftr" sz="quarter" idx="11"/>
          </p:nvPr>
        </p:nvSpPr>
        <p:spPr>
          <a:xfrm>
            <a:off x="4038600" y="6266815"/>
            <a:ext cx="4114800" cy="455295"/>
          </a:xfrm>
        </p:spPr>
        <p:txBody>
          <a:bodyPr/>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endParaRPr lang="en-GB" altLang="en-IN" b="1" dirty="0">
              <a:latin typeface="Book Antiqua" panose="020406020503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Expected Outcomes</a:t>
            </a:r>
            <a:r>
              <a:rPr lang="en-GB" altLang="en-US" b="1">
                <a:latin typeface="Times New Roman" panose="02020603050405020304" charset="0"/>
                <a:cs typeface="Times New Roman" panose="02020603050405020304" charset="0"/>
              </a:rPr>
              <a:t>:-</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lnSpc>
                <a:spcPct val="100000"/>
              </a:lnSpc>
            </a:pPr>
            <a:r>
              <a:rPr lang="en-US">
                <a:latin typeface="Times New Roman" panose="02020603050405020304" charset="0"/>
                <a:cs typeface="Times New Roman" panose="02020603050405020304" charset="0"/>
              </a:rPr>
              <a:t>A functional Friend Recommendation System that suggests potential connections.</a:t>
            </a:r>
            <a:endParaRPr lang="en-US">
              <a:latin typeface="Times New Roman" panose="02020603050405020304" charset="0"/>
              <a:cs typeface="Times New Roman" panose="02020603050405020304" charset="0"/>
            </a:endParaRPr>
          </a:p>
          <a:p>
            <a:pPr algn="just">
              <a:lnSpc>
                <a:spcPct val="100000"/>
              </a:lnSpc>
            </a:pPr>
            <a:r>
              <a:rPr lang="en-US">
                <a:latin typeface="Times New Roman" panose="02020603050405020304" charset="0"/>
                <a:cs typeface="Times New Roman" panose="02020603050405020304" charset="0"/>
              </a:rPr>
              <a:t>A detailed report on the performance of different link prediction algorithms.</a:t>
            </a:r>
            <a:endParaRPr lang="en-US">
              <a:latin typeface="Times New Roman" panose="02020603050405020304" charset="0"/>
              <a:cs typeface="Times New Roman" panose="02020603050405020304" charset="0"/>
            </a:endParaRPr>
          </a:p>
          <a:p>
            <a:pPr algn="just">
              <a:lnSpc>
                <a:spcPct val="100000"/>
              </a:lnSpc>
            </a:pPr>
            <a:r>
              <a:rPr lang="en-US">
                <a:latin typeface="Times New Roman" panose="02020603050405020304" charset="0"/>
                <a:cs typeface="Times New Roman" panose="02020603050405020304" charset="0"/>
              </a:rPr>
              <a:t>Visualizations of the network showing predicted friendships.</a:t>
            </a:r>
            <a:endParaRPr lang="en-US">
              <a:latin typeface="Times New Roman" panose="02020603050405020304" charset="0"/>
              <a:cs typeface="Times New Roman" panose="02020603050405020304" charset="0"/>
            </a:endParaRPr>
          </a:p>
          <a:p>
            <a:pPr algn="just">
              <a:lnSpc>
                <a:spcPct val="100000"/>
              </a:lnSpc>
            </a:pPr>
            <a:r>
              <a:rPr lang="en-US">
                <a:latin typeface="Times New Roman" panose="02020603050405020304" charset="0"/>
                <a:cs typeface="Times New Roman" panose="02020603050405020304" charset="0"/>
              </a:rPr>
              <a:t>A user-friendly interface or dashboard for friend recommendations.</a:t>
            </a:r>
            <a:endParaRPr lang="en-US">
              <a:latin typeface="Times New Roman" panose="02020603050405020304" charset="0"/>
              <a:cs typeface="Times New Roman" panose="02020603050405020304" charset="0"/>
            </a:endParaRPr>
          </a:p>
        </p:txBody>
      </p:sp>
      <p:pic>
        <p:nvPicPr>
          <p:cNvPr id="5" name="Picture 4" descr="iit delhi logo"/>
          <p:cNvPicPr>
            <a:picLocks noChangeAspect="1"/>
          </p:cNvPicPr>
          <p:nvPr/>
        </p:nvPicPr>
        <p:blipFill>
          <a:blip r:embed="rId1"/>
          <a:stretch>
            <a:fillRect/>
          </a:stretch>
        </p:blipFill>
        <p:spPr>
          <a:xfrm>
            <a:off x="11029950" y="259080"/>
            <a:ext cx="869315" cy="869315"/>
          </a:xfrm>
          <a:prstGeom prst="rect">
            <a:avLst/>
          </a:prstGeom>
        </p:spPr>
      </p:pic>
      <p:sp>
        <p:nvSpPr>
          <p:cNvPr id="4" name="Footer Placeholder 3"/>
          <p:cNvSpPr>
            <a:spLocks noGrp="1"/>
          </p:cNvSpPr>
          <p:nvPr>
            <p:ph type="ftr" sz="quarter" idx="11"/>
          </p:nvPr>
        </p:nvSpPr>
        <p:spPr>
          <a:xfrm>
            <a:off x="4038600" y="6266815"/>
            <a:ext cx="4114800" cy="455295"/>
          </a:xfrm>
        </p:spPr>
        <p:txBody>
          <a:bodyPr/>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endParaRPr lang="en-GB" altLang="en-IN" b="1" dirty="0">
              <a:latin typeface="Book Antiqua" panose="0204060205030503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Literature Review</a:t>
            </a:r>
            <a:r>
              <a:rPr lang="en-GB" altLang="en-US" b="1">
                <a:latin typeface="Times New Roman" panose="02020603050405020304" charset="0"/>
                <a:cs typeface="Times New Roman" panose="02020603050405020304" charset="0"/>
              </a:rPr>
              <a:t>:-</a:t>
            </a:r>
            <a:endParaRPr lang="en-GB" alt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691640"/>
            <a:ext cx="10515600" cy="4485640"/>
          </a:xfrm>
        </p:spPr>
        <p:txBody>
          <a:bodyPr>
            <a:normAutofit fontScale="90000"/>
          </a:bodyPr>
          <a:p>
            <a:pPr algn="just">
              <a:lnSpc>
                <a:spcPct val="120000"/>
              </a:lnSpc>
            </a:pPr>
            <a:r>
              <a:rPr lang="en-GB" altLang="en-US" b="1">
                <a:latin typeface="Times New Roman" panose="02020603050405020304" charset="0"/>
                <a:cs typeface="Times New Roman" panose="02020603050405020304" charset="0"/>
              </a:rPr>
              <a:t>Dr. Sougata Mukherjea (2008): </a:t>
            </a:r>
            <a:r>
              <a:rPr lang="en-GB" altLang="en-US">
                <a:latin typeface="Times New Roman" panose="02020603050405020304" charset="0"/>
                <a:cs typeface="Times New Roman" panose="02020603050405020304" charset="0"/>
              </a:rPr>
              <a:t>Extracting dense communities from telecom call graphs.</a:t>
            </a:r>
            <a:endParaRPr lang="en-GB" altLang="en-US">
              <a:latin typeface="Times New Roman" panose="02020603050405020304" charset="0"/>
              <a:cs typeface="Times New Roman" panose="02020603050405020304" charset="0"/>
            </a:endParaRPr>
          </a:p>
          <a:p>
            <a:pPr algn="just">
              <a:lnSpc>
                <a:spcPct val="120000"/>
              </a:lnSpc>
            </a:pPr>
            <a:r>
              <a:rPr lang="en-GB" altLang="en-US" b="1">
                <a:latin typeface="Times New Roman" panose="02020603050405020304" charset="0"/>
                <a:cs typeface="Times New Roman" panose="02020603050405020304" charset="0"/>
              </a:rPr>
              <a:t>Dr. Sougata Mukherjea (2010): </a:t>
            </a:r>
            <a:r>
              <a:rPr lang="en-GB" altLang="en-US">
                <a:latin typeface="Times New Roman" panose="02020603050405020304" charset="0"/>
                <a:cs typeface="Times New Roman" panose="02020603050405020304" charset="0"/>
              </a:rPr>
              <a:t>Discovery and analysis of tightly knit communities in telecom social networks.</a:t>
            </a:r>
            <a:endParaRPr lang="en-GB" altLang="en-US">
              <a:latin typeface="Times New Roman" panose="02020603050405020304" charset="0"/>
              <a:cs typeface="Times New Roman" panose="02020603050405020304" charset="0"/>
            </a:endParaRPr>
          </a:p>
          <a:p>
            <a:pPr algn="just">
              <a:lnSpc>
                <a:spcPct val="120000"/>
              </a:lnSpc>
            </a:pPr>
            <a:r>
              <a:rPr lang="en-GB" altLang="en-US" b="1">
                <a:latin typeface="Times New Roman" panose="02020603050405020304" charset="0"/>
                <a:cs typeface="Times New Roman" panose="02020603050405020304" charset="0"/>
              </a:rPr>
              <a:t>Liben-Nowell and Kleinberg (2007):</a:t>
            </a:r>
            <a:r>
              <a:rPr lang="en-GB" altLang="en-US">
                <a:latin typeface="Times New Roman" panose="02020603050405020304" charset="0"/>
                <a:cs typeface="Times New Roman" panose="02020603050405020304" charset="0"/>
              </a:rPr>
              <a:t> They explore link prediction techniques in social networks using node similarity and common neighbors.</a:t>
            </a:r>
            <a:endParaRPr lang="en-GB" altLang="en-US">
              <a:latin typeface="Times New Roman" panose="02020603050405020304" charset="0"/>
              <a:cs typeface="Times New Roman" panose="02020603050405020304" charset="0"/>
            </a:endParaRPr>
          </a:p>
          <a:p>
            <a:pPr algn="just">
              <a:lnSpc>
                <a:spcPct val="120000"/>
              </a:lnSpc>
            </a:pPr>
            <a:r>
              <a:rPr lang="en-GB" altLang="en-US" b="1">
                <a:latin typeface="Times New Roman" panose="02020603050405020304" charset="0"/>
                <a:cs typeface="Times New Roman" panose="02020603050405020304" charset="0"/>
              </a:rPr>
              <a:t>Chen et al. (2020):</a:t>
            </a:r>
            <a:r>
              <a:rPr lang="en-GB" altLang="en-US">
                <a:latin typeface="Times New Roman" panose="02020603050405020304" charset="0"/>
                <a:cs typeface="Times New Roman" panose="02020603050405020304" charset="0"/>
              </a:rPr>
              <a:t> Recent advancements in recommendation systems for online social networks based on graph embeddings and node similarity.</a:t>
            </a:r>
            <a:endParaRPr lang="en-GB" altLang="en-US">
              <a:latin typeface="Times New Roman" panose="02020603050405020304" charset="0"/>
              <a:cs typeface="Times New Roman" panose="02020603050405020304" charset="0"/>
            </a:endParaRPr>
          </a:p>
        </p:txBody>
      </p:sp>
      <p:pic>
        <p:nvPicPr>
          <p:cNvPr id="5" name="Picture 4" descr="iit delhi logo"/>
          <p:cNvPicPr>
            <a:picLocks noChangeAspect="1"/>
          </p:cNvPicPr>
          <p:nvPr/>
        </p:nvPicPr>
        <p:blipFill>
          <a:blip r:embed="rId1"/>
          <a:stretch>
            <a:fillRect/>
          </a:stretch>
        </p:blipFill>
        <p:spPr>
          <a:xfrm>
            <a:off x="11029950" y="259080"/>
            <a:ext cx="869315" cy="869315"/>
          </a:xfrm>
          <a:prstGeom prst="rect">
            <a:avLst/>
          </a:prstGeom>
        </p:spPr>
      </p:pic>
      <p:sp>
        <p:nvSpPr>
          <p:cNvPr id="4" name="Footer Placeholder 3"/>
          <p:cNvSpPr>
            <a:spLocks noGrp="1"/>
          </p:cNvSpPr>
          <p:nvPr>
            <p:ph type="ftr" sz="quarter" idx="11"/>
          </p:nvPr>
        </p:nvSpPr>
        <p:spPr>
          <a:xfrm>
            <a:off x="4038600" y="6266815"/>
            <a:ext cx="4114800" cy="455295"/>
          </a:xfrm>
        </p:spPr>
        <p:txBody>
          <a:bodyPr/>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endParaRPr lang="en-GB" altLang="en-IN" b="1" dirty="0">
              <a:latin typeface="Book Antiqua" panose="0204060205030503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2861</Words>
  <Application>WPS Presentation</Application>
  <PresentationFormat>Widescreen</PresentationFormat>
  <Paragraphs>67</Paragraphs>
  <Slides>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Times New Roman</vt:lpstr>
      <vt:lpstr>Book Antiqua</vt:lpstr>
      <vt:lpstr>Microsoft YaHei</vt:lpstr>
      <vt:lpstr>Arial Unicode MS</vt:lpstr>
      <vt:lpstr>Calibri Light</vt:lpstr>
      <vt:lpstr>Calibri</vt:lpstr>
      <vt:lpstr>Office Theme</vt:lpstr>
      <vt:lpstr>Topic: Friend Recommendation System in Social Networks   Application Domain: Social Network Analysis   Dr. Sougata Mukherjea</vt:lpstr>
      <vt:lpstr>Problem Statement:-</vt:lpstr>
      <vt:lpstr>Dataset Information:-</vt:lpstr>
      <vt:lpstr>Methodology:-</vt:lpstr>
      <vt:lpstr>Success Criteria:-</vt:lpstr>
      <vt:lpstr>Expected Outcomes:-</vt:lpstr>
      <vt:lpstr>Literature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Friend Recommendation System in Social Networks   Application Domain: Social Network Analysis   Dr. Sougata Mukherjea</dc:title>
  <dc:creator/>
  <cp:lastModifiedBy>WPS_1645643839</cp:lastModifiedBy>
  <cp:revision>4</cp:revision>
  <dcterms:created xsi:type="dcterms:W3CDTF">2024-09-22T10:14:00Z</dcterms:created>
  <dcterms:modified xsi:type="dcterms:W3CDTF">2024-09-22T17:03:30Z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F6A2C3454FD64F648C39C1A67135D1F2_11</vt:lpwstr>
  </property>
  <property fmtid="{D5CDD505-2E9C-101B-9397-08002B2CF9AE}" pid="3" name="KSOProductBuildVer">
    <vt:lpwstr>1033-12.2.0.18283</vt:lpwstr>
  </property>
</Properties>
</file>