
<file path=[Content_Types].xml><?xml version="1.0" encoding="utf-8"?>
<Types xmlns="http://schemas.openxmlformats.org/package/2006/content-types">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Lst>
        </p14:section>
      </p14:sectionLst>
    </p:ext>
    <p:ext uri="{EFAFB233-063F-42B5-8137-9DF3F51BA10A}">
      <p15:sldGuideLst xmlns:p15="http://schemas.microsoft.com/office/powerpoint/2012/main" xmlns="">
        <p15:guide id="1" orient="horz" pos="2341">
          <p15:clr>
            <a:srgbClr val="A4A3A4"/>
          </p15:clr>
        </p15:guide>
        <p15:guide id="2" pos="365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F497D"/>
    <a:srgbClr val="4BACC6"/>
    <a:srgbClr val="FFFFFF"/>
    <a:srgbClr val="0B79AA"/>
    <a:srgbClr val="CAD1A1"/>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0" autoAdjust="0"/>
    <p:restoredTop sz="93792" autoAdjust="0"/>
  </p:normalViewPr>
  <p:slideViewPr>
    <p:cSldViewPr>
      <p:cViewPr varScale="1">
        <p:scale>
          <a:sx n="69" d="100"/>
          <a:sy n="69" d="100"/>
        </p:scale>
        <p:origin x="-738"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53" name="think-cell Slide" r:id="rId6"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8197"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9221"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45" name="think-cell Slide" r:id="rId4"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077" name="think-cell Slide" r:id="rId7"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2293"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3317"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41" name="think-cell Slide" r:id="rId4" imgW="360" imgH="360" progId="">
              <p:embed/>
            </p:oleObj>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01" name="think-cell Slide" r:id="rId7"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25" name="think-cell Slide" r:id="rId9"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49" name="think-cell Slide" r:id="rId5"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7173" name="think-cell Slide" r:id="rId4" imgW="360" imgH="360" progId="">
              <p:embed/>
            </p:oleObj>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29"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1269"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abhishek-singh1997"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loharaishwarya" TargetMode="Externa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76800" y="3048000"/>
            <a:ext cx="4114800" cy="2514600"/>
          </a:xfrm>
        </p:spPr>
        <p:txBody>
          <a:bodyPr/>
          <a:lstStyle/>
          <a:p>
            <a:pPr eaLnBrk="1" hangingPunct="1">
              <a:lnSpc>
                <a:spcPct val="114000"/>
              </a:lnSpc>
            </a:pPr>
            <a:r>
              <a:rPr lang="en-IN" altLang="en-US" sz="1200" b="1" dirty="0" smtClean="0"/>
              <a:t>Online Flight Booking System</a:t>
            </a:r>
          </a:p>
          <a:p>
            <a:pPr eaLnBrk="1" hangingPunct="1">
              <a:lnSpc>
                <a:spcPct val="114000"/>
              </a:lnSpc>
            </a:pPr>
            <a:r>
              <a:rPr lang="en-IN" altLang="en-US" sz="1200" dirty="0" smtClean="0"/>
              <a:t> </a:t>
            </a:r>
            <a:r>
              <a:rPr lang="en-IN" altLang="en-US" sz="1200" dirty="0" smtClean="0"/>
              <a:t>C</a:t>
            </a:r>
            <a:r>
              <a:rPr lang="en-IN" altLang="en-US" sz="1200" dirty="0" smtClean="0"/>
              <a:t>ompleted Case Study on </a:t>
            </a:r>
            <a:r>
              <a:rPr lang="en-IN" altLang="en-US" sz="1200" b="1" dirty="0" smtClean="0"/>
              <a:t>Flight Booking System   </a:t>
            </a:r>
            <a:r>
              <a:rPr lang="en-IN" altLang="en-US" sz="1200" dirty="0" smtClean="0"/>
              <a:t>which is a Web Based System .This System used </a:t>
            </a:r>
            <a:r>
              <a:rPr lang="en-IN" altLang="en-US" sz="1200" dirty="0" smtClean="0"/>
              <a:t>for Booking the flight and also user can login and search the flights and booked the flight. </a:t>
            </a:r>
            <a:r>
              <a:rPr lang="en-IN" altLang="en-US" sz="1200" dirty="0" smtClean="0"/>
              <a:t>This System along with API </a:t>
            </a:r>
            <a:r>
              <a:rPr lang="en-IN" altLang="en-US" sz="1200" dirty="0" smtClean="0"/>
              <a:t>G</a:t>
            </a:r>
            <a:r>
              <a:rPr lang="en-IN" altLang="en-US" sz="1200" dirty="0" smtClean="0"/>
              <a:t>ateway,Swagger ,responsive UI with HTML5,CSS ,Bootstrap and Angular used as User Interface.</a:t>
            </a:r>
            <a:endParaRPr lang="en-IN" altLang="en-US" sz="1200" dirty="0" smtClean="0"/>
          </a:p>
          <a:p>
            <a:pPr>
              <a:lnSpc>
                <a:spcPct val="114000"/>
              </a:lnSpc>
            </a:pPr>
            <a:endParaRPr lang="en-IN" altLang="en-US" sz="1200" b="1" dirty="0" smtClean="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76600" y="1600200"/>
            <a:ext cx="3962400" cy="228600"/>
          </a:xfrm>
        </p:spPr>
        <p:txBody>
          <a:bodyPr/>
          <a:lstStyle/>
          <a:p>
            <a:pPr eaLnBrk="1" hangingPunct="1"/>
            <a:r>
              <a:rPr lang="en-US" altLang="nl-NL" sz="1200" dirty="0" smtClean="0"/>
              <a:t>aishwarya.mahadeo-lohar@capgemini.com</a:t>
            </a:r>
            <a:endParaRPr lang="nl-NL" altLang="nl-NL" sz="1200"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smtClean="0"/>
              <a:t>8788578312</a:t>
            </a:r>
            <a:endParaRPr lang="en-US" altLang="nl-NL" dirty="0"/>
          </a:p>
        </p:txBody>
      </p:sp>
      <p:sp>
        <p:nvSpPr>
          <p:cNvPr id="7175" name="Text Placeholder 26"/>
          <p:cNvSpPr>
            <a:spLocks noGrp="1"/>
          </p:cNvSpPr>
          <p:nvPr>
            <p:ph type="body" sz="quarter" idx="50"/>
          </p:nvPr>
        </p:nvSpPr>
        <p:spPr>
          <a:xfrm>
            <a:off x="304800" y="2773544"/>
            <a:ext cx="4192282" cy="3894772"/>
          </a:xfrm>
        </p:spPr>
        <p:txBody>
          <a:bodyPr/>
          <a:lstStyle/>
          <a:p>
            <a:pPr marL="171450" indent="-171450">
              <a:buFont typeface="Arial" panose="020B0604020202020204" pitchFamily="34" charset="0"/>
              <a:buChar char="•"/>
            </a:pPr>
            <a:endParaRPr lang="en-US" sz="1200" dirty="0" smtClean="0">
              <a:cs typeface="Times New Roman" pitchFamily="18" charset="0"/>
            </a:endParaRPr>
          </a:p>
          <a:p>
            <a:pPr marL="171450" indent="-171450">
              <a:buFont typeface="Arial" panose="020B0604020202020204" pitchFamily="34" charset="0"/>
              <a:buChar char="•"/>
            </a:pPr>
            <a:r>
              <a:rPr lang="en-US" sz="1200" dirty="0" smtClean="0">
                <a:cs typeface="Times New Roman" pitchFamily="18" charset="0"/>
              </a:rPr>
              <a:t>Practical understanding of RDBMS concepts using  </a:t>
            </a:r>
            <a:r>
              <a:rPr lang="en-US" sz="1200" b="1" dirty="0" smtClean="0">
                <a:cs typeface="Times New Roman" pitchFamily="18" charset="0"/>
              </a:rPr>
              <a:t>SQL Server</a:t>
            </a:r>
          </a:p>
          <a:p>
            <a:pPr marL="171450" indent="-171450">
              <a:buFont typeface="Arial" panose="020B0604020202020204" pitchFamily="34" charset="0"/>
              <a:buChar char="•"/>
            </a:pPr>
            <a:endParaRPr lang="en-US" sz="1200" b="1" dirty="0" smtClean="0">
              <a:cs typeface="Times New Roman" pitchFamily="18" charset="0"/>
            </a:endParaRPr>
          </a:p>
          <a:p>
            <a:pPr marL="171450" indent="-171450">
              <a:buFont typeface="Arial" panose="020B0604020202020204" pitchFamily="34" charset="0"/>
              <a:buChar char="•"/>
            </a:pPr>
            <a:r>
              <a:rPr lang="en-US" sz="1200" dirty="0" smtClean="0">
                <a:cs typeface="Times New Roman" pitchFamily="18" charset="0"/>
              </a:rPr>
              <a:t>Hands </a:t>
            </a:r>
            <a:r>
              <a:rPr lang="en-US" sz="1200" dirty="0">
                <a:cs typeface="Times New Roman" pitchFamily="18" charset="0"/>
              </a:rPr>
              <a:t>on experience on </a:t>
            </a:r>
            <a:r>
              <a:rPr lang="en-US" sz="1200" b="1" dirty="0">
                <a:cs typeface="Times New Roman" pitchFamily="18" charset="0"/>
              </a:rPr>
              <a:t>C</a:t>
            </a:r>
            <a:r>
              <a:rPr lang="en-US" sz="1200" b="1" dirty="0" smtClean="0">
                <a:cs typeface="Times New Roman" pitchFamily="18" charset="0"/>
              </a:rPr>
              <a:t>#, ADO.NET, LINQ, Entity framework, SQL Server</a:t>
            </a:r>
          </a:p>
          <a:p>
            <a:pPr marL="171450" indent="-171450"/>
            <a:endParaRPr lang="en-US" sz="1200" b="1" dirty="0" smtClean="0">
              <a:cs typeface="Times New Roman" pitchFamily="18" charset="0"/>
            </a:endParaRPr>
          </a:p>
          <a:p>
            <a:pPr marL="171450" indent="-171450">
              <a:buFont typeface="Arial" panose="020B0604020202020204" pitchFamily="34" charset="0"/>
              <a:buChar char="•"/>
            </a:pPr>
            <a:r>
              <a:rPr lang="en-US" sz="1200" dirty="0" smtClean="0">
                <a:cs typeface="Times New Roman" pitchFamily="18" charset="0"/>
              </a:rPr>
              <a:t>Understanding of </a:t>
            </a:r>
            <a:r>
              <a:rPr lang="en-US" sz="1200" b="1" dirty="0" smtClean="0">
                <a:cs typeface="Times New Roman" pitchFamily="18" charset="0"/>
              </a:rPr>
              <a:t>Core Java </a:t>
            </a:r>
            <a:r>
              <a:rPr lang="en-US" sz="1200" dirty="0" smtClean="0">
                <a:cs typeface="Times New Roman" pitchFamily="18" charset="0"/>
              </a:rPr>
              <a:t>Concepts</a:t>
            </a:r>
            <a:r>
              <a:rPr lang="en-US" sz="1200" dirty="0" smtClean="0">
                <a:cs typeface="Times New Roman" pitchFamily="18" charset="0"/>
              </a:rPr>
              <a:t>.</a:t>
            </a:r>
          </a:p>
          <a:p>
            <a:pPr marL="171450" indent="-171450">
              <a:buFont typeface="Arial" panose="020B0604020202020204" pitchFamily="34" charset="0"/>
              <a:buChar char="•"/>
            </a:pPr>
            <a:endParaRPr lang="en-US" sz="1200" dirty="0" smtClean="0">
              <a:cs typeface="Times New Roman" pitchFamily="18" charset="0"/>
            </a:endParaRPr>
          </a:p>
          <a:p>
            <a:pPr marL="171450" indent="-171450">
              <a:buFont typeface="Arial" panose="020B0604020202020204" pitchFamily="34" charset="0"/>
              <a:buChar char="•"/>
            </a:pPr>
            <a:r>
              <a:rPr lang="en-US" sz="1200" dirty="0" smtClean="0">
                <a:cs typeface="Times New Roman" pitchFamily="18" charset="0"/>
              </a:rPr>
              <a:t>Understanding of </a:t>
            </a:r>
            <a:r>
              <a:rPr lang="en-US" sz="1200" b="1" dirty="0" smtClean="0">
                <a:cs typeface="Times New Roman" pitchFamily="18" charset="0"/>
              </a:rPr>
              <a:t>HTML,CSS </a:t>
            </a:r>
            <a:r>
              <a:rPr lang="en-US" sz="1200" dirty="0" smtClean="0">
                <a:cs typeface="Times New Roman" pitchFamily="18" charset="0"/>
              </a:rPr>
              <a:t>and</a:t>
            </a:r>
            <a:r>
              <a:rPr lang="en-US" sz="1200" b="1" dirty="0" smtClean="0">
                <a:cs typeface="Times New Roman" pitchFamily="18" charset="0"/>
              </a:rPr>
              <a:t> Angular</a:t>
            </a:r>
            <a:r>
              <a:rPr lang="en-US" sz="1200" dirty="0" smtClean="0">
                <a:cs typeface="Times New Roman" pitchFamily="18" charset="0"/>
              </a:rPr>
              <a:t>.</a:t>
            </a:r>
            <a:endParaRPr lang="en-US" sz="1200" dirty="0" smtClean="0">
              <a:cs typeface="Times New Roman" pitchFamily="18" charset="0"/>
            </a:endParaRPr>
          </a:p>
          <a:p>
            <a:pPr marL="171450" indent="-171450">
              <a:buFont typeface="Arial" panose="020B0604020202020204" pitchFamily="34" charset="0"/>
              <a:buChar char="•"/>
            </a:pPr>
            <a:endParaRPr lang="en-US" sz="1200" b="1" dirty="0">
              <a:cs typeface="Times New Roman" pitchFamily="18" charset="0"/>
            </a:endParaRPr>
          </a:p>
          <a:p>
            <a:pPr marL="171450" indent="-171450">
              <a:buFont typeface="Arial" panose="020B0604020202020204" pitchFamily="34" charset="0"/>
              <a:buChar char="•"/>
            </a:pPr>
            <a:r>
              <a:rPr lang="en-US" sz="1200" dirty="0" smtClean="0">
                <a:cs typeface="Times New Roman" pitchFamily="18" charset="0"/>
              </a:rPr>
              <a:t>Understanding of </a:t>
            </a:r>
            <a:r>
              <a:rPr lang="en-US" sz="1200" b="1" dirty="0" smtClean="0">
                <a:cs typeface="Times New Roman" pitchFamily="18" charset="0"/>
              </a:rPr>
              <a:t>Git and GitHub</a:t>
            </a:r>
          </a:p>
          <a:p>
            <a:pPr marL="171450" indent="-171450">
              <a:buFont typeface="Arial" panose="020B0604020202020204" pitchFamily="34" charset="0"/>
              <a:buChar char="•"/>
            </a:pPr>
            <a:endParaRPr lang="en-US" sz="1200" dirty="0" smtClean="0">
              <a:cs typeface="Times New Roman" pitchFamily="18" charset="0"/>
              <a:sym typeface="+mn-ea"/>
            </a:endParaRPr>
          </a:p>
          <a:p>
            <a:pPr marL="171450" indent="-171450"/>
            <a:endParaRPr lang="en-US" sz="1200" b="1" dirty="0">
              <a:cs typeface="Times New Roman" pitchFamily="18" charset="0"/>
            </a:endParaRPr>
          </a:p>
          <a:p>
            <a:pPr marL="171450" indent="-171450">
              <a:buFont typeface="Arial" panose="020B0604020202020204" pitchFamily="34" charset="0"/>
              <a:buChar char="•"/>
            </a:pPr>
            <a:endParaRPr lang="en-US" sz="1200" b="1" dirty="0">
              <a:cs typeface="Times New Roman" pitchFamily="18" charset="0"/>
            </a:endParaRPr>
          </a:p>
          <a:p>
            <a:endParaRPr lang="en-US" altLang="nl-NL" sz="1200" dirty="0">
              <a:cs typeface="Times New Roman" pitchFamily="18" charset="0"/>
            </a:endParaRPr>
          </a:p>
          <a:p>
            <a:endParaRPr lang="en-US" altLang="nl-NL" sz="1200" dirty="0">
              <a:cs typeface="Times New Roman" pitchFamily="18" charset="0"/>
            </a:endParaRP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smtClean="0"/>
              <a:t>Aishwarya Mahadeo Lohar</a:t>
            </a:r>
            <a:endParaRPr lang="en-US" altLang="en-IN" dirty="0"/>
          </a:p>
        </p:txBody>
      </p:sp>
      <p:pic>
        <p:nvPicPr>
          <p:cNvPr id="7182" name="Picture 4" descr="Free icon download | Linkedin">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60767"/>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50" dirty="0" smtClean="0">
                <a:solidFill>
                  <a:prstClr val="black"/>
                </a:solidFill>
                <a:latin typeface="Verdana" panose="020B0604030504040204" pitchFamily="34" charset="0"/>
              </a:rPr>
              <a:t> Engineering</a:t>
            </a:r>
            <a:r>
              <a:rPr kumimoji="0" lang="en-US" altLang="nl-NL" sz="105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Computer Science  : </a:t>
            </a: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2016 - 2020</a:t>
            </a:r>
          </a:p>
        </p:txBody>
      </p:sp>
      <p:sp>
        <p:nvSpPr>
          <p:cNvPr id="6" name="Rectangle 5"/>
          <p:cNvSpPr/>
          <p:nvPr/>
        </p:nvSpPr>
        <p:spPr>
          <a:xfrm>
            <a:off x="9296400" y="1143000"/>
            <a:ext cx="114300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1"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8674" name="Picture 2" descr="C:\Users\Acer\Documents\Aishwarya Lohar\All Documents\Aishwarya Lohar Photo.png"/>
          <p:cNvPicPr>
            <a:picLocks noGrp="1" noChangeAspect="1" noChangeArrowheads="1"/>
          </p:cNvPicPr>
          <p:nvPr>
            <p:ph type="pic" sz="quarter" idx="46"/>
          </p:nvPr>
        </p:nvPicPr>
        <p:blipFill>
          <a:blip r:embed="rId5"/>
          <a:stretch>
            <a:fillRect/>
          </a:stretch>
        </p:blipFill>
        <p:spPr bwMode="auto">
          <a:xfrm>
            <a:off x="457199" y="228600"/>
            <a:ext cx="1524001" cy="1718235"/>
          </a:xfrm>
          <a:prstGeom prst="ellipse">
            <a:avLst/>
          </a:prstGeom>
          <a:ln w="38100" cap="sq">
            <a:no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32" name="Picture 7">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l="23582" t="2058" r="24332" b="4875"/>
          <a:stretch>
            <a:fillRect/>
          </a:stretch>
        </p:blipFill>
        <p:spPr bwMode="auto">
          <a:xfrm>
            <a:off x="4495800" y="6248400"/>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Rectangle 32"/>
          <p:cNvSpPr/>
          <p:nvPr/>
        </p:nvSpPr>
        <p:spPr>
          <a:xfrm>
            <a:off x="5029200" y="6400800"/>
            <a:ext cx="2666999" cy="261610"/>
          </a:xfrm>
          <a:prstGeom prst="rect">
            <a:avLst/>
          </a:prstGeom>
        </p:spPr>
        <p:txBody>
          <a:bodyPr wrap="square">
            <a:spAutoFit/>
          </a:bodyPr>
          <a:lstStyle/>
          <a:p>
            <a:pPr lvl="0">
              <a:defRPr/>
            </a:pPr>
            <a:r>
              <a:rPr lang="en-IN" altLang="en-US" sz="1100" dirty="0" smtClean="0">
                <a:solidFill>
                  <a:prstClr val="black"/>
                </a:solidFill>
                <a:latin typeface="Verdana" panose="020B0604030504040204" pitchFamily="34" charset="0"/>
              </a:rPr>
              <a:t>Check out my work on GitHub</a:t>
            </a:r>
            <a:endParaRPr lang="en-IN" altLang="en-US" sz="1100" dirty="0">
              <a:solidFill>
                <a:prstClr val="black"/>
              </a:solidFill>
              <a:latin typeface="Verdana" panose="020B060403050404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xmlns="" val="172333717"/>
              </p:ext>
            </p:extLst>
          </p:nvPr>
        </p:nvGraphicFramePr>
        <p:xfrm>
          <a:off x="9220200" y="1524000"/>
          <a:ext cx="2971800" cy="4569695"/>
        </p:xfrm>
        <a:graphic>
          <a:graphicData uri="http://schemas.openxmlformats.org/drawingml/2006/table">
            <a:tbl>
              <a:tblPr firstRow="1" bandRow="1">
                <a:tableStyleId>{0E3FDE45-AF77-4B5C-9715-49D594BDF05E}</a:tableStyleId>
              </a:tblPr>
              <a:tblGrid>
                <a:gridCol w="1269943">
                  <a:extLst>
                    <a:ext uri="{9D8B030D-6E8A-4147-A177-3AD203B41FA5}">
                      <a16:colId xmlns:a16="http://schemas.microsoft.com/office/drawing/2014/main" xmlns="" val="20000"/>
                    </a:ext>
                  </a:extLst>
                </a:gridCol>
                <a:gridCol w="1701857">
                  <a:extLst>
                    <a:ext uri="{9D8B030D-6E8A-4147-A177-3AD203B41FA5}">
                      <a16:colId xmlns:a16="http://schemas.microsoft.com/office/drawing/2014/main" xmlns="" val="20001"/>
                    </a:ext>
                  </a:extLst>
                </a:gridCol>
              </a:tblGrid>
              <a:tr h="914400">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C</a:t>
                      </a:r>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a:t>
                      </a:r>
                    </a:p>
                    <a:p>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C#</a:t>
                      </a:r>
                      <a:r>
                        <a:rPr lang="en-US" sz="800" b="0" dirty="0" smtClean="0">
                          <a:solidFill>
                            <a:schemeClr val="tx1"/>
                          </a:solidFill>
                        </a:rPr>
                        <a:t> Basics, OOPS, Exception Handling, Collections &amp; Generics, Delegates , Events,</a:t>
                      </a:r>
                      <a:r>
                        <a:rPr lang="en-US" sz="800" b="0" baseline="0" dirty="0" smtClean="0">
                          <a:solidFill>
                            <a:schemeClr val="tx1"/>
                          </a:solidFill>
                        </a:rPr>
                        <a:t> </a:t>
                      </a:r>
                      <a:r>
                        <a:rPr lang="en-US" sz="800" b="0" dirty="0" smtClean="0">
                          <a:solidFill>
                            <a:schemeClr val="tx1"/>
                          </a:solidFill>
                        </a:rPr>
                        <a:t>File IO and Serialization</a:t>
                      </a:r>
                    </a:p>
                    <a:p>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6619847"/>
                  </a:ext>
                </a:extLst>
              </a:tr>
              <a:tr h="768325">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a:t>
                      </a:r>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NET Framework</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solidFill>
                            <a:schemeClr val="tx1"/>
                          </a:solidFill>
                        </a:rPr>
                        <a:t>Architecture which includes CTS,CLS , FCL , BCL and CLR</a:t>
                      </a:r>
                    </a:p>
                    <a:p>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62141945"/>
                  </a:ext>
                </a:extLst>
              </a:tr>
              <a:tr h="573086">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Database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SQL Server , SQL Basics</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573086">
                <a:tc>
                  <a:txBody>
                    <a:bodyPr/>
                    <a:lstStyle/>
                    <a:p>
                      <a:r>
                        <a:rPr kumimoji="0" lang="en-US" altLang="en-US" sz="800" b="0" u="none" strike="noStrike" kern="1200" cap="none" spc="0" normalizeH="0" baseline="0" noProof="0" dirty="0" smtClean="0">
                          <a:ln>
                            <a:noFill/>
                          </a:ln>
                          <a:solidFill>
                            <a:schemeClr val="tx1"/>
                          </a:solidFill>
                          <a:effectLst/>
                          <a:uLnTx/>
                          <a:uFillTx/>
                        </a:rPr>
                        <a:t>Java</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u="none" strike="noStrike" kern="1200" cap="none" spc="0" normalizeH="0" baseline="0" noProof="0" dirty="0" smtClean="0">
                          <a:ln>
                            <a:noFill/>
                          </a:ln>
                          <a:solidFill>
                            <a:schemeClr val="tx1"/>
                          </a:solidFill>
                          <a:effectLst/>
                          <a:uLnTx/>
                          <a:uFillTx/>
                        </a:rPr>
                        <a:t>Java Basics, OOPS, Constructor, Arrays, Loops</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3086">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UI </a:t>
                      </a:r>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Technology</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smtClean="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smtClean="0">
                          <a:ln>
                            <a:noFill/>
                          </a:ln>
                          <a:solidFill>
                            <a:schemeClr val="tx1"/>
                          </a:solidFill>
                          <a:effectLst/>
                          <a:uLnTx/>
                          <a:uFillTx/>
                          <a:latin typeface="+mn-lt"/>
                          <a:ea typeface="+mn-ea"/>
                          <a:cs typeface="+mn-cs"/>
                        </a:rPr>
                        <a:t>HTML </a:t>
                      </a:r>
                      <a:r>
                        <a:rPr kumimoji="0" lang="en-US" sz="800" u="none" strike="noStrike" kern="1200" cap="none" spc="0" normalizeH="0" baseline="0" dirty="0">
                          <a:ln>
                            <a:noFill/>
                          </a:ln>
                          <a:solidFill>
                            <a:schemeClr val="tx1"/>
                          </a:solidFill>
                          <a:effectLst/>
                          <a:uLnTx/>
                          <a:uFillTx/>
                          <a:latin typeface="+mn-lt"/>
                          <a:ea typeface="+mn-ea"/>
                          <a:cs typeface="+mn-cs"/>
                        </a:rPr>
                        <a:t>5 &amp; </a:t>
                      </a:r>
                      <a:r>
                        <a:rPr kumimoji="0" lang="en-US" sz="800" u="none" strike="noStrike" kern="1200" cap="none" spc="0" normalizeH="0" baseline="0" dirty="0" smtClean="0">
                          <a:ln>
                            <a:noFill/>
                          </a:ln>
                          <a:solidFill>
                            <a:schemeClr val="tx1"/>
                          </a:solidFill>
                          <a:effectLst/>
                          <a:uLnTx/>
                          <a:uFillTx/>
                          <a:latin typeface="+mn-lt"/>
                          <a:ea typeface="+mn-ea"/>
                          <a:cs typeface="+mn-cs"/>
                        </a:rPr>
                        <a:t>CSS</a:t>
                      </a:r>
                      <a:endParaRPr kumimoji="0" lang="en-US" sz="800" u="none" strike="noStrike" kern="1200" cap="none" spc="0" normalizeH="0" baseline="0" dirty="0">
                        <a:ln>
                          <a:noFill/>
                        </a:ln>
                        <a:solidFill>
                          <a:schemeClr val="tx1"/>
                        </a:solidFill>
                        <a:effectLst/>
                        <a:uLnTx/>
                        <a:uFillTx/>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618504">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Tools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800" b="0" i="0" u="none" strike="noStrike" kern="1200" cap="none" spc="0" normalizeH="0" baseline="0" dirty="0" smtClean="0">
                          <a:ln>
                            <a:noFill/>
                          </a:ln>
                          <a:solidFill>
                            <a:schemeClr val="tx1"/>
                          </a:solidFill>
                          <a:effectLst/>
                          <a:uLnTx/>
                          <a:uFillTx/>
                          <a:latin typeface="Verdana" panose="020B0604030504040204" pitchFamily="34" charset="0"/>
                          <a:ea typeface="+mn-ea"/>
                          <a:cs typeface="+mn-cs"/>
                        </a:rPr>
                        <a:t>Git, IDE</a:t>
                      </a:r>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549208">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Add On skills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rPr>
                        <a:t> Peer learning</a:t>
                      </a:r>
                    </a:p>
                    <a:p>
                      <a:endParaRPr kumimoji="0" lang="en-US" sz="800" b="0" i="0" u="none" strike="noStrike" kern="1200" cap="none" spc="0" normalizeH="0" baseline="0" dirty="0">
                        <a:ln>
                          <a:noFill/>
                        </a:ln>
                        <a:solidFill>
                          <a:schemeClr val="tx1"/>
                        </a:solidFill>
                        <a:effectLst/>
                        <a:uLnTx/>
                        <a:uFillTx/>
                        <a:latin typeface="Verdana" panose="020B0604030504040204" pitchFamily="3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550</TotalTime>
  <Words>198</Words>
  <Application>Microsoft Office PowerPoint</Application>
  <PresentationFormat>Custom</PresentationFormat>
  <Paragraphs>55</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Acer</cp:lastModifiedBy>
  <cp:revision>180</cp:revision>
  <dcterms:created xsi:type="dcterms:W3CDTF">2020-09-22T06:24:00Z</dcterms:created>
  <dcterms:modified xsi:type="dcterms:W3CDTF">2022-06-10T04:44:08Z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