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28" d="100"/>
          <a:sy n="28" d="100"/>
        </p:scale>
        <p:origin x="43" y="13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9502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9475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759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9894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2642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4100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5389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83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447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554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10/18/2020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38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10/18/2020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19423144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9437A898-F95E-4B83-8A1C-E1D4E36F3D00}"/>
              </a:ext>
            </a:extLst>
          </p:cNvPr>
          <p:cNvPicPr>
            <a:picLocks noChangeAspect="1"/>
          </p:cNvPicPr>
          <p:nvPr/>
        </p:nvPicPr>
        <p:blipFill rotWithShape="1">
          <a:blip r:embed="rId2"/>
          <a:srcRect l="23255" r="17411"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D0B74F94-B51A-426F-BFBF-131F274C1DA3}"/>
              </a:ext>
            </a:extLst>
          </p:cNvPr>
          <p:cNvSpPr>
            <a:spLocks noGrp="1"/>
          </p:cNvSpPr>
          <p:nvPr>
            <p:ph type="ctrTitle"/>
          </p:nvPr>
        </p:nvSpPr>
        <p:spPr>
          <a:xfrm>
            <a:off x="6858000" y="1524000"/>
            <a:ext cx="4572000" cy="2286000"/>
          </a:xfrm>
        </p:spPr>
        <p:txBody>
          <a:bodyPr>
            <a:normAutofit/>
          </a:bodyPr>
          <a:lstStyle/>
          <a:p>
            <a:pPr algn="l"/>
            <a:r>
              <a:rPr lang="en-US" sz="4400"/>
              <a:t>Predicting Traffic Accident Severity</a:t>
            </a:r>
            <a:endParaRPr lang="en-GB" sz="4400"/>
          </a:p>
        </p:txBody>
      </p:sp>
      <p:sp>
        <p:nvSpPr>
          <p:cNvPr id="3" name="Subtitle 2">
            <a:extLst>
              <a:ext uri="{FF2B5EF4-FFF2-40B4-BE49-F238E27FC236}">
                <a16:creationId xmlns:a16="http://schemas.microsoft.com/office/drawing/2014/main" id="{23DA43A3-9BB3-4E1F-962B-6C03CBD3E49D}"/>
              </a:ext>
            </a:extLst>
          </p:cNvPr>
          <p:cNvSpPr>
            <a:spLocks noGrp="1"/>
          </p:cNvSpPr>
          <p:nvPr>
            <p:ph type="subTitle" idx="1"/>
          </p:nvPr>
        </p:nvSpPr>
        <p:spPr>
          <a:xfrm>
            <a:off x="6858000" y="4571999"/>
            <a:ext cx="4572000" cy="1524000"/>
          </a:xfrm>
        </p:spPr>
        <p:txBody>
          <a:bodyPr>
            <a:normAutofit/>
          </a:bodyPr>
          <a:lstStyle/>
          <a:p>
            <a:pPr algn="l"/>
            <a:r>
              <a:rPr lang="en-US" dirty="0"/>
              <a:t>Done By: </a:t>
            </a:r>
            <a:r>
              <a:rPr lang="en-US" dirty="0" err="1"/>
              <a:t>LohDejin</a:t>
            </a:r>
            <a:endParaRPr lang="en-GB"/>
          </a:p>
        </p:txBody>
      </p:sp>
    </p:spTree>
    <p:extLst>
      <p:ext uri="{BB962C8B-B14F-4D97-AF65-F5344CB8AC3E}">
        <p14:creationId xmlns:p14="http://schemas.microsoft.com/office/powerpoint/2010/main" val="122139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7C147-DF84-4853-A482-737F84EC3802}"/>
              </a:ext>
            </a:extLst>
          </p:cNvPr>
          <p:cNvSpPr>
            <a:spLocks noGrp="1"/>
          </p:cNvSpPr>
          <p:nvPr>
            <p:ph idx="1"/>
          </p:nvPr>
        </p:nvSpPr>
        <p:spPr>
          <a:xfrm>
            <a:off x="762000" y="1519958"/>
            <a:ext cx="10718800" cy="4118842"/>
          </a:xfrm>
        </p:spPr>
        <p:txBody>
          <a:bodyPr>
            <a:normAutofit fontScale="92500" lnSpcReduction="20000"/>
          </a:bodyPr>
          <a:lstStyle/>
          <a:p>
            <a:r>
              <a:rPr lang="en-US" dirty="0"/>
              <a:t>Traffic accidents are... Cause of 1.35 million deaths globally in 2016. Main cause of death among those aged 15–29 years. Predicted to become the 7th leading cause of death by 2030. Predicting the accident severity in advance could be used to send the exact required staff and equipment to the place of the accident, thus saving a significant amount of lives each year. Road safety should be a prior interest for governments, local authorities and private companies investing in technologies that can help reduce accidents and improve overall driver safety. </a:t>
            </a:r>
            <a:endParaRPr lang="en-GB" dirty="0"/>
          </a:p>
        </p:txBody>
      </p:sp>
    </p:spTree>
    <p:extLst>
      <p:ext uri="{BB962C8B-B14F-4D97-AF65-F5344CB8AC3E}">
        <p14:creationId xmlns:p14="http://schemas.microsoft.com/office/powerpoint/2010/main" val="45492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45C4-E1DF-4A85-B1E3-D3B9443BB067}"/>
              </a:ext>
            </a:extLst>
          </p:cNvPr>
          <p:cNvSpPr>
            <a:spLocks noGrp="1"/>
          </p:cNvSpPr>
          <p:nvPr>
            <p:ph type="title"/>
          </p:nvPr>
        </p:nvSpPr>
        <p:spPr/>
        <p:txBody>
          <a:bodyPr/>
          <a:lstStyle/>
          <a:p>
            <a:r>
              <a:rPr lang="en-US" dirty="0"/>
              <a:t>Data</a:t>
            </a:r>
            <a:endParaRPr lang="en-GB" dirty="0"/>
          </a:p>
        </p:txBody>
      </p:sp>
      <p:sp>
        <p:nvSpPr>
          <p:cNvPr id="3" name="Content Placeholder 2">
            <a:extLst>
              <a:ext uri="{FF2B5EF4-FFF2-40B4-BE49-F238E27FC236}">
                <a16:creationId xmlns:a16="http://schemas.microsoft.com/office/drawing/2014/main" id="{44F6B55F-B84F-47B4-BB56-CFF4E2D44BF5}"/>
              </a:ext>
            </a:extLst>
          </p:cNvPr>
          <p:cNvSpPr>
            <a:spLocks noGrp="1"/>
          </p:cNvSpPr>
          <p:nvPr>
            <p:ph idx="1"/>
          </p:nvPr>
        </p:nvSpPr>
        <p:spPr>
          <a:xfrm>
            <a:off x="541866" y="2133600"/>
            <a:ext cx="11108267" cy="4250267"/>
          </a:xfrm>
        </p:spPr>
        <p:txBody>
          <a:bodyPr/>
          <a:lstStyle/>
          <a:p>
            <a:r>
              <a:rPr lang="en-US" dirty="0"/>
              <a:t>All the recorded accidents in France from 2005 to 2016, both years included. Initial dataset from the Kaggle, here. Pre-</a:t>
            </a:r>
            <a:r>
              <a:rPr lang="en-US" dirty="0" err="1"/>
              <a:t>selcted</a:t>
            </a:r>
            <a:r>
              <a:rPr lang="en-US" dirty="0"/>
              <a:t> features on my GitHub, here In total 49 features, 839,985 rows in the Kaggle dataset Redundant and not relevant features were dropped 29 features pre-selected On the data cleaning missing values and outliers were replaced. </a:t>
            </a:r>
            <a:endParaRPr lang="en-GB" dirty="0"/>
          </a:p>
        </p:txBody>
      </p:sp>
    </p:spTree>
    <p:extLst>
      <p:ext uri="{BB962C8B-B14F-4D97-AF65-F5344CB8AC3E}">
        <p14:creationId xmlns:p14="http://schemas.microsoft.com/office/powerpoint/2010/main" val="35633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DF4B-276E-438D-8DD3-AD173D43A6F9}"/>
              </a:ext>
            </a:extLst>
          </p:cNvPr>
          <p:cNvSpPr>
            <a:spLocks noGrp="1"/>
          </p:cNvSpPr>
          <p:nvPr>
            <p:ph type="title"/>
          </p:nvPr>
        </p:nvSpPr>
        <p:spPr/>
        <p:txBody>
          <a:bodyPr/>
          <a:lstStyle/>
          <a:p>
            <a:r>
              <a:rPr lang="en-US" dirty="0"/>
              <a:t>EDA Target</a:t>
            </a:r>
            <a:endParaRPr lang="en-GB" dirty="0"/>
          </a:p>
        </p:txBody>
      </p:sp>
      <p:pic>
        <p:nvPicPr>
          <p:cNvPr id="4" name="Content Placeholder 3">
            <a:extLst>
              <a:ext uri="{FF2B5EF4-FFF2-40B4-BE49-F238E27FC236}">
                <a16:creationId xmlns:a16="http://schemas.microsoft.com/office/drawing/2014/main" id="{250C544C-529F-4136-A0A3-3A866410AB20}"/>
              </a:ext>
            </a:extLst>
          </p:cNvPr>
          <p:cNvPicPr>
            <a:picLocks noGrp="1" noChangeAspect="1"/>
          </p:cNvPicPr>
          <p:nvPr>
            <p:ph idx="1"/>
          </p:nvPr>
        </p:nvPicPr>
        <p:blipFill>
          <a:blip r:embed="rId2"/>
          <a:stretch>
            <a:fillRect/>
          </a:stretch>
        </p:blipFill>
        <p:spPr>
          <a:xfrm>
            <a:off x="1696316" y="2003786"/>
            <a:ext cx="5618884" cy="4387512"/>
          </a:xfrm>
          <a:prstGeom prst="rect">
            <a:avLst/>
          </a:prstGeom>
        </p:spPr>
      </p:pic>
    </p:spTree>
    <p:extLst>
      <p:ext uri="{BB962C8B-B14F-4D97-AF65-F5344CB8AC3E}">
        <p14:creationId xmlns:p14="http://schemas.microsoft.com/office/powerpoint/2010/main" val="1719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0808-E3A3-403A-998E-1B42D898D2CB}"/>
              </a:ext>
            </a:extLst>
          </p:cNvPr>
          <p:cNvSpPr>
            <a:spLocks noGrp="1"/>
          </p:cNvSpPr>
          <p:nvPr>
            <p:ph type="title"/>
          </p:nvPr>
        </p:nvSpPr>
        <p:spPr>
          <a:xfrm>
            <a:off x="446713" y="12886"/>
            <a:ext cx="10668000" cy="1524000"/>
          </a:xfrm>
        </p:spPr>
        <p:txBody>
          <a:bodyPr/>
          <a:lstStyle/>
          <a:p>
            <a:r>
              <a:rPr lang="en-GB" dirty="0"/>
              <a:t>EDA-Seasonality </a:t>
            </a:r>
          </a:p>
        </p:txBody>
      </p:sp>
      <p:pic>
        <p:nvPicPr>
          <p:cNvPr id="4" name="Content Placeholder 3">
            <a:extLst>
              <a:ext uri="{FF2B5EF4-FFF2-40B4-BE49-F238E27FC236}">
                <a16:creationId xmlns:a16="http://schemas.microsoft.com/office/drawing/2014/main" id="{8BB9B80C-6837-4C61-8800-95A75ECF7EE7}"/>
              </a:ext>
            </a:extLst>
          </p:cNvPr>
          <p:cNvPicPr>
            <a:picLocks noGrp="1" noChangeAspect="1"/>
          </p:cNvPicPr>
          <p:nvPr>
            <p:ph idx="1"/>
          </p:nvPr>
        </p:nvPicPr>
        <p:blipFill>
          <a:blip r:embed="rId2"/>
          <a:stretch>
            <a:fillRect/>
          </a:stretch>
        </p:blipFill>
        <p:spPr>
          <a:xfrm>
            <a:off x="1418359" y="1388532"/>
            <a:ext cx="7590174" cy="5425676"/>
          </a:xfrm>
          <a:prstGeom prst="rect">
            <a:avLst/>
          </a:prstGeom>
        </p:spPr>
      </p:pic>
    </p:spTree>
    <p:extLst>
      <p:ext uri="{BB962C8B-B14F-4D97-AF65-F5344CB8AC3E}">
        <p14:creationId xmlns:p14="http://schemas.microsoft.com/office/powerpoint/2010/main" val="278998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77B984-1E9A-425E-8D61-47B61BC7A08A}"/>
              </a:ext>
            </a:extLst>
          </p:cNvPr>
          <p:cNvPicPr>
            <a:picLocks noChangeAspect="1"/>
          </p:cNvPicPr>
          <p:nvPr/>
        </p:nvPicPr>
        <p:blipFill>
          <a:blip r:embed="rId2"/>
          <a:stretch>
            <a:fillRect/>
          </a:stretch>
        </p:blipFill>
        <p:spPr>
          <a:xfrm>
            <a:off x="2120731" y="1383722"/>
            <a:ext cx="7950537" cy="3217703"/>
          </a:xfrm>
          <a:prstGeom prst="rect">
            <a:avLst/>
          </a:prstGeom>
        </p:spPr>
      </p:pic>
    </p:spTree>
    <p:extLst>
      <p:ext uri="{BB962C8B-B14F-4D97-AF65-F5344CB8AC3E}">
        <p14:creationId xmlns:p14="http://schemas.microsoft.com/office/powerpoint/2010/main" val="97371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BE4AB-9207-4D7B-BE79-BF34D8FD7368}"/>
              </a:ext>
            </a:extLst>
          </p:cNvPr>
          <p:cNvPicPr>
            <a:picLocks noChangeAspect="1"/>
          </p:cNvPicPr>
          <p:nvPr/>
        </p:nvPicPr>
        <p:blipFill>
          <a:blip r:embed="rId2"/>
          <a:stretch>
            <a:fillRect/>
          </a:stretch>
        </p:blipFill>
        <p:spPr>
          <a:xfrm>
            <a:off x="2256559" y="936046"/>
            <a:ext cx="7678882" cy="5415331"/>
          </a:xfrm>
          <a:prstGeom prst="rect">
            <a:avLst/>
          </a:prstGeom>
        </p:spPr>
      </p:pic>
    </p:spTree>
    <p:extLst>
      <p:ext uri="{BB962C8B-B14F-4D97-AF65-F5344CB8AC3E}">
        <p14:creationId xmlns:p14="http://schemas.microsoft.com/office/powerpoint/2010/main" val="97358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2FED-DDBA-482A-94B6-9920C4430D89}"/>
              </a:ext>
            </a:extLst>
          </p:cNvPr>
          <p:cNvSpPr>
            <a:spLocks noGrp="1"/>
          </p:cNvSpPr>
          <p:nvPr>
            <p:ph type="title"/>
          </p:nvPr>
        </p:nvSpPr>
        <p:spPr/>
        <p:txBody>
          <a:bodyPr/>
          <a:lstStyle/>
          <a:p>
            <a:r>
              <a:rPr lang="en-US" dirty="0"/>
              <a:t>Classification Models</a:t>
            </a:r>
            <a:endParaRPr lang="en-GB" dirty="0"/>
          </a:p>
        </p:txBody>
      </p:sp>
      <p:sp>
        <p:nvSpPr>
          <p:cNvPr id="3" name="Content Placeholder 2">
            <a:extLst>
              <a:ext uri="{FF2B5EF4-FFF2-40B4-BE49-F238E27FC236}">
                <a16:creationId xmlns:a16="http://schemas.microsoft.com/office/drawing/2014/main" id="{56328276-B492-4127-B919-A22D2695E595}"/>
              </a:ext>
            </a:extLst>
          </p:cNvPr>
          <p:cNvSpPr>
            <a:spLocks noGrp="1"/>
          </p:cNvSpPr>
          <p:nvPr>
            <p:ph idx="1"/>
          </p:nvPr>
        </p:nvSpPr>
        <p:spPr/>
        <p:txBody>
          <a:bodyPr>
            <a:normAutofit fontScale="92500"/>
          </a:bodyPr>
          <a:lstStyle/>
          <a:p>
            <a:r>
              <a:rPr lang="en-US" dirty="0"/>
              <a:t>Random Forest: 10 decision trees maximum depth of 12 features </a:t>
            </a:r>
          </a:p>
          <a:p>
            <a:r>
              <a:rPr lang="en-US" dirty="0"/>
              <a:t>Logistic Regression c=0.001</a:t>
            </a:r>
          </a:p>
          <a:p>
            <a:r>
              <a:rPr lang="en-US" dirty="0"/>
              <a:t> K-Nearest Neighbor K=16 </a:t>
            </a:r>
          </a:p>
          <a:p>
            <a:r>
              <a:rPr lang="en-US" dirty="0"/>
              <a:t>Supervised Vector Machine </a:t>
            </a:r>
          </a:p>
          <a:p>
            <a:pPr marL="0" indent="0">
              <a:buNone/>
            </a:pPr>
            <a:r>
              <a:rPr lang="en-US" dirty="0"/>
              <a:t>Due to computation inefficiency, training size was reduced to 75,000 samples.</a:t>
            </a:r>
            <a:endParaRPr lang="en-GB" dirty="0"/>
          </a:p>
        </p:txBody>
      </p:sp>
    </p:spTree>
    <p:extLst>
      <p:ext uri="{BB962C8B-B14F-4D97-AF65-F5344CB8AC3E}">
        <p14:creationId xmlns:p14="http://schemas.microsoft.com/office/powerpoint/2010/main" val="286111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5A66-832C-4F67-8EBA-EBBC9BC7B267}"/>
              </a:ext>
            </a:extLst>
          </p:cNvPr>
          <p:cNvSpPr>
            <a:spLocks noGrp="1"/>
          </p:cNvSpPr>
          <p:nvPr>
            <p:ph type="title"/>
          </p:nvPr>
        </p:nvSpPr>
        <p:spPr>
          <a:xfrm>
            <a:off x="762000" y="0"/>
            <a:ext cx="10668000" cy="1524000"/>
          </a:xfrm>
        </p:spPr>
        <p:txBody>
          <a:bodyPr/>
          <a:lstStyle/>
          <a:p>
            <a:r>
              <a:rPr lang="en-US" dirty="0"/>
              <a:t>Results</a:t>
            </a:r>
            <a:endParaRPr lang="en-GB" dirty="0"/>
          </a:p>
        </p:txBody>
      </p:sp>
      <p:pic>
        <p:nvPicPr>
          <p:cNvPr id="4" name="Content Placeholder 3">
            <a:extLst>
              <a:ext uri="{FF2B5EF4-FFF2-40B4-BE49-F238E27FC236}">
                <a16:creationId xmlns:a16="http://schemas.microsoft.com/office/drawing/2014/main" id="{BA350BE3-B9C0-4453-A3C1-4624931E1C34}"/>
              </a:ext>
            </a:extLst>
          </p:cNvPr>
          <p:cNvPicPr>
            <a:picLocks noGrp="1" noChangeAspect="1"/>
          </p:cNvPicPr>
          <p:nvPr>
            <p:ph idx="1"/>
          </p:nvPr>
        </p:nvPicPr>
        <p:blipFill>
          <a:blip r:embed="rId2"/>
          <a:stretch>
            <a:fillRect/>
          </a:stretch>
        </p:blipFill>
        <p:spPr>
          <a:xfrm>
            <a:off x="1290205" y="1524000"/>
            <a:ext cx="7687540" cy="5286918"/>
          </a:xfrm>
          <a:prstGeom prst="rect">
            <a:avLst/>
          </a:prstGeom>
        </p:spPr>
      </p:pic>
    </p:spTree>
    <p:extLst>
      <p:ext uri="{BB962C8B-B14F-4D97-AF65-F5344CB8AC3E}">
        <p14:creationId xmlns:p14="http://schemas.microsoft.com/office/powerpoint/2010/main" val="3712881144"/>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412624"/>
      </a:dk2>
      <a:lt2>
        <a:srgbClr val="E8E4E2"/>
      </a:lt2>
      <a:accent1>
        <a:srgbClr val="3B80B1"/>
      </a:accent1>
      <a:accent2>
        <a:srgbClr val="46B2B2"/>
      </a:accent2>
      <a:accent3>
        <a:srgbClr val="4D61C3"/>
      </a:accent3>
      <a:accent4>
        <a:srgbClr val="B13B3C"/>
      </a:accent4>
      <a:accent5>
        <a:srgbClr val="C37C4D"/>
      </a:accent5>
      <a:accent6>
        <a:srgbClr val="B19C3B"/>
      </a:accent6>
      <a:hlink>
        <a:srgbClr val="BA713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TotalTime>
  <Words>213</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Sitka Subheading</vt:lpstr>
      <vt:lpstr>PebbleVTI</vt:lpstr>
      <vt:lpstr>Predicting Traffic Accident Severity</vt:lpstr>
      <vt:lpstr>PowerPoint Presentation</vt:lpstr>
      <vt:lpstr>Data</vt:lpstr>
      <vt:lpstr>EDA Target</vt:lpstr>
      <vt:lpstr>EDA-Seasonality </vt:lpstr>
      <vt:lpstr>PowerPoint Presentation</vt:lpstr>
      <vt:lpstr>PowerPoint Presentation</vt:lpstr>
      <vt:lpstr>Classification Models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dc:title>
  <dc:creator>LOH DE JIN</dc:creator>
  <cp:lastModifiedBy>LOH DE JIN</cp:lastModifiedBy>
  <cp:revision>1</cp:revision>
  <dcterms:created xsi:type="dcterms:W3CDTF">2020-10-18T14:56:37Z</dcterms:created>
  <dcterms:modified xsi:type="dcterms:W3CDTF">2020-10-18T15:02:10Z</dcterms:modified>
</cp:coreProperties>
</file>