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5" r:id="rId3"/>
    <p:sldId id="268" r:id="rId4"/>
    <p:sldId id="269" r:id="rId5"/>
    <p:sldId id="271" r:id="rId6"/>
    <p:sldId id="272" r:id="rId7"/>
    <p:sldId id="278" r:id="rId8"/>
    <p:sldId id="273" r:id="rId9"/>
    <p:sldId id="274" r:id="rId10"/>
    <p:sldId id="275" r:id="rId11"/>
    <p:sldId id="276" r:id="rId12"/>
    <p:sldId id="277"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orthyselvi1998@gmail.com"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4D4D4D"/>
    <a:srgbClr val="FFFFFF"/>
    <a:srgbClr val="2F528F"/>
    <a:srgbClr val="4472C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0" autoAdjust="0"/>
    <p:restoredTop sz="94660"/>
  </p:normalViewPr>
  <p:slideViewPr>
    <p:cSldViewPr snapToGrid="0">
      <p:cViewPr varScale="1">
        <p:scale>
          <a:sx n="84" d="100"/>
          <a:sy n="84" d="100"/>
        </p:scale>
        <p:origin x="509"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8EBC4-8923-4531-9695-DE317DDF09A1}" type="datetimeFigureOut">
              <a:rPr lang="en-IN" smtClean="0"/>
              <a:t>14-07-2022</a:t>
            </a:fld>
            <a:endParaRPr lang="en-IN"/>
          </a:p>
        </p:txBody>
      </p:sp>
      <p:sp>
        <p:nvSpPr>
          <p:cNvPr id="104871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7C021-ED26-4711-AF90-5396A26F2929}" type="slidenum">
              <a:rPr lang="en-IN" smtClean="0"/>
              <a:t>‹#›</a:t>
            </a:fld>
            <a:endParaRPr lang="en-IN"/>
          </a:p>
        </p:txBody>
      </p:sp>
    </p:spTree>
    <p:extLst>
      <p:ext uri="{BB962C8B-B14F-4D97-AF65-F5344CB8AC3E}">
        <p14:creationId xmlns:p14="http://schemas.microsoft.com/office/powerpoint/2010/main" val="10609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5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59" name="Date Placeholder 3"/>
          <p:cNvSpPr>
            <a:spLocks noGrp="1"/>
          </p:cNvSpPr>
          <p:nvPr>
            <p:ph type="dt" sz="half" idx="10"/>
          </p:nvPr>
        </p:nvSpPr>
        <p:spPr/>
        <p:txBody>
          <a:bodyPr/>
          <a:lstStyle/>
          <a:p>
            <a:fld id="{75489585-D630-42A4-9F5C-F8625E635D2C}" type="datetimeFigureOut">
              <a:rPr lang="en-IN" smtClean="0"/>
              <a:t>14-07-2022</a:t>
            </a:fld>
            <a:endParaRPr lang="en-IN"/>
          </a:p>
        </p:txBody>
      </p:sp>
      <p:sp>
        <p:nvSpPr>
          <p:cNvPr id="1048660" name="Footer Placeholder 4"/>
          <p:cNvSpPr>
            <a:spLocks noGrp="1"/>
          </p:cNvSpPr>
          <p:nvPr>
            <p:ph type="ftr" sz="quarter" idx="11"/>
          </p:nvPr>
        </p:nvSpPr>
        <p:spPr/>
        <p:txBody>
          <a:bodyPr/>
          <a:lstStyle/>
          <a:p>
            <a:endParaRPr lang="en-IN"/>
          </a:p>
        </p:txBody>
      </p:sp>
      <p:sp>
        <p:nvSpPr>
          <p:cNvPr id="104866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a:t>Click to edit Master title style</a:t>
            </a:r>
            <a:endParaRPr lang="en-IN"/>
          </a:p>
        </p:txBody>
      </p:sp>
      <p:sp>
        <p:nvSpPr>
          <p:cNvPr id="104867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3"/>
          <p:cNvSpPr>
            <a:spLocks noGrp="1"/>
          </p:cNvSpPr>
          <p:nvPr>
            <p:ph type="dt" sz="half" idx="10"/>
          </p:nvPr>
        </p:nvSpPr>
        <p:spPr/>
        <p:txBody>
          <a:bodyPr/>
          <a:lstStyle/>
          <a:p>
            <a:fld id="{75489585-D630-42A4-9F5C-F8625E635D2C}" type="datetimeFigureOut">
              <a:rPr lang="en-IN" smtClean="0"/>
              <a:t>14-07-2022</a:t>
            </a:fld>
            <a:endParaRPr lang="en-IN"/>
          </a:p>
        </p:txBody>
      </p:sp>
      <p:sp>
        <p:nvSpPr>
          <p:cNvPr id="1048680" name="Footer Placeholder 4"/>
          <p:cNvSpPr>
            <a:spLocks noGrp="1"/>
          </p:cNvSpPr>
          <p:nvPr>
            <p:ph type="ftr" sz="quarter" idx="11"/>
          </p:nvPr>
        </p:nvSpPr>
        <p:spPr/>
        <p:txBody>
          <a:bodyPr/>
          <a:lstStyle/>
          <a:p>
            <a:endParaRPr lang="en-IN"/>
          </a:p>
        </p:txBody>
      </p:sp>
      <p:sp>
        <p:nvSpPr>
          <p:cNvPr id="104868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6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8" name="Date Placeholder 3"/>
          <p:cNvSpPr>
            <a:spLocks noGrp="1"/>
          </p:cNvSpPr>
          <p:nvPr>
            <p:ph type="dt" sz="half" idx="10"/>
          </p:nvPr>
        </p:nvSpPr>
        <p:spPr/>
        <p:txBody>
          <a:bodyPr/>
          <a:lstStyle/>
          <a:p>
            <a:fld id="{75489585-D630-42A4-9F5C-F8625E635D2C}" type="datetimeFigureOut">
              <a:rPr lang="en-IN" smtClean="0"/>
              <a:t>14-07-2022</a:t>
            </a:fld>
            <a:endParaRPr lang="en-IN"/>
          </a:p>
        </p:txBody>
      </p:sp>
      <p:sp>
        <p:nvSpPr>
          <p:cNvPr id="1048669" name="Footer Placeholder 4"/>
          <p:cNvSpPr>
            <a:spLocks noGrp="1"/>
          </p:cNvSpPr>
          <p:nvPr>
            <p:ph type="ftr" sz="quarter" idx="11"/>
          </p:nvPr>
        </p:nvSpPr>
        <p:spPr/>
        <p:txBody>
          <a:bodyPr/>
          <a:lstStyle/>
          <a:p>
            <a:endParaRPr lang="en-IN"/>
          </a:p>
        </p:txBody>
      </p:sp>
      <p:sp>
        <p:nvSpPr>
          <p:cNvPr id="1048670"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endParaRPr lang="en-IN"/>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9" name="Date Placeholder 3"/>
          <p:cNvSpPr>
            <a:spLocks noGrp="1"/>
          </p:cNvSpPr>
          <p:nvPr>
            <p:ph type="dt" sz="half" idx="10"/>
          </p:nvPr>
        </p:nvSpPr>
        <p:spPr/>
        <p:txBody>
          <a:bodyPr/>
          <a:lstStyle/>
          <a:p>
            <a:fld id="{75489585-D630-42A4-9F5C-F8625E635D2C}" type="datetimeFigureOut">
              <a:rPr lang="en-IN" smtClean="0"/>
              <a:t>14-07-2022</a:t>
            </a:fld>
            <a:endParaRPr lang="en-IN"/>
          </a:p>
        </p:txBody>
      </p:sp>
      <p:sp>
        <p:nvSpPr>
          <p:cNvPr id="1048600" name="Footer Placeholder 4"/>
          <p:cNvSpPr>
            <a:spLocks noGrp="1"/>
          </p:cNvSpPr>
          <p:nvPr>
            <p:ph type="ftr" sz="quarter" idx="11"/>
          </p:nvPr>
        </p:nvSpPr>
        <p:spPr/>
        <p:txBody>
          <a:bodyPr/>
          <a:lstStyle/>
          <a:p>
            <a:endParaRPr lang="en-IN"/>
          </a:p>
        </p:txBody>
      </p:sp>
      <p:sp>
        <p:nvSpPr>
          <p:cNvPr id="104860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8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lstStyle/>
          <a:p>
            <a:fld id="{75489585-D630-42A4-9F5C-F8625E635D2C}" type="datetimeFigureOut">
              <a:rPr lang="en-IN" smtClean="0"/>
              <a:t>14-07-2022</a:t>
            </a:fld>
            <a:endParaRPr lang="en-IN"/>
          </a:p>
        </p:txBody>
      </p:sp>
      <p:sp>
        <p:nvSpPr>
          <p:cNvPr id="1048685" name="Footer Placeholder 4"/>
          <p:cNvSpPr>
            <a:spLocks noGrp="1"/>
          </p:cNvSpPr>
          <p:nvPr>
            <p:ph type="ftr" sz="quarter" idx="11"/>
          </p:nvPr>
        </p:nvSpPr>
        <p:spPr/>
        <p:txBody>
          <a:bodyPr/>
          <a:lstStyle/>
          <a:p>
            <a:endParaRPr lang="en-IN"/>
          </a:p>
        </p:txBody>
      </p:sp>
      <p:sp>
        <p:nvSpPr>
          <p:cNvPr id="1048686"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endParaRPr lang="en-IN"/>
          </a:p>
        </p:txBody>
      </p:sp>
      <p:sp>
        <p:nvSpPr>
          <p:cNvPr id="104868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0" name="Date Placeholder 4"/>
          <p:cNvSpPr>
            <a:spLocks noGrp="1"/>
          </p:cNvSpPr>
          <p:nvPr>
            <p:ph type="dt" sz="half" idx="10"/>
          </p:nvPr>
        </p:nvSpPr>
        <p:spPr/>
        <p:txBody>
          <a:bodyPr/>
          <a:lstStyle/>
          <a:p>
            <a:fld id="{75489585-D630-42A4-9F5C-F8625E635D2C}" type="datetimeFigureOut">
              <a:rPr lang="en-IN" smtClean="0"/>
              <a:t>14-07-2022</a:t>
            </a:fld>
            <a:endParaRPr lang="en-IN"/>
          </a:p>
        </p:txBody>
      </p:sp>
      <p:sp>
        <p:nvSpPr>
          <p:cNvPr id="1048691" name="Footer Placeholder 5"/>
          <p:cNvSpPr>
            <a:spLocks noGrp="1"/>
          </p:cNvSpPr>
          <p:nvPr>
            <p:ph type="ftr" sz="quarter" idx="11"/>
          </p:nvPr>
        </p:nvSpPr>
        <p:spPr/>
        <p:txBody>
          <a:bodyPr/>
          <a:lstStyle/>
          <a:p>
            <a:endParaRPr lang="en-IN"/>
          </a:p>
        </p:txBody>
      </p:sp>
      <p:sp>
        <p:nvSpPr>
          <p:cNvPr id="1048692"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3"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9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Date Placeholder 6"/>
          <p:cNvSpPr>
            <a:spLocks noGrp="1"/>
          </p:cNvSpPr>
          <p:nvPr>
            <p:ph type="dt" sz="half" idx="10"/>
          </p:nvPr>
        </p:nvSpPr>
        <p:spPr/>
        <p:txBody>
          <a:bodyPr/>
          <a:lstStyle/>
          <a:p>
            <a:fld id="{75489585-D630-42A4-9F5C-F8625E635D2C}" type="datetimeFigureOut">
              <a:rPr lang="en-IN" smtClean="0"/>
              <a:t>14-07-2022</a:t>
            </a:fld>
            <a:endParaRPr lang="en-IN"/>
          </a:p>
        </p:txBody>
      </p:sp>
      <p:sp>
        <p:nvSpPr>
          <p:cNvPr id="1048699" name="Footer Placeholder 7"/>
          <p:cNvSpPr>
            <a:spLocks noGrp="1"/>
          </p:cNvSpPr>
          <p:nvPr>
            <p:ph type="ftr" sz="quarter" idx="11"/>
          </p:nvPr>
        </p:nvSpPr>
        <p:spPr/>
        <p:txBody>
          <a:bodyPr/>
          <a:lstStyle/>
          <a:p>
            <a:endParaRPr lang="en-IN"/>
          </a:p>
        </p:txBody>
      </p:sp>
      <p:sp>
        <p:nvSpPr>
          <p:cNvPr id="1048700" name="Slide Number Placeholder 8"/>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IN"/>
          </a:p>
        </p:txBody>
      </p:sp>
      <p:sp>
        <p:nvSpPr>
          <p:cNvPr id="1048663" name="Date Placeholder 2"/>
          <p:cNvSpPr>
            <a:spLocks noGrp="1"/>
          </p:cNvSpPr>
          <p:nvPr>
            <p:ph type="dt" sz="half" idx="10"/>
          </p:nvPr>
        </p:nvSpPr>
        <p:spPr/>
        <p:txBody>
          <a:bodyPr/>
          <a:lstStyle/>
          <a:p>
            <a:fld id="{75489585-D630-42A4-9F5C-F8625E635D2C}" type="datetimeFigureOut">
              <a:rPr lang="en-IN" smtClean="0"/>
              <a:t>14-07-2022</a:t>
            </a:fld>
            <a:endParaRPr lang="en-IN"/>
          </a:p>
        </p:txBody>
      </p:sp>
      <p:sp>
        <p:nvSpPr>
          <p:cNvPr id="1048664" name="Footer Placeholder 3"/>
          <p:cNvSpPr>
            <a:spLocks noGrp="1"/>
          </p:cNvSpPr>
          <p:nvPr>
            <p:ph type="ftr" sz="quarter" idx="11"/>
          </p:nvPr>
        </p:nvSpPr>
        <p:spPr/>
        <p:txBody>
          <a:bodyPr/>
          <a:lstStyle/>
          <a:p>
            <a:endParaRPr lang="en-IN"/>
          </a:p>
        </p:txBody>
      </p:sp>
      <p:sp>
        <p:nvSpPr>
          <p:cNvPr id="1048665" name="Slide Number Placeholder 4"/>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1" name="Date Placeholder 1"/>
          <p:cNvSpPr>
            <a:spLocks noGrp="1"/>
          </p:cNvSpPr>
          <p:nvPr>
            <p:ph type="dt" sz="half" idx="10"/>
          </p:nvPr>
        </p:nvSpPr>
        <p:spPr/>
        <p:txBody>
          <a:bodyPr/>
          <a:lstStyle/>
          <a:p>
            <a:fld id="{75489585-D630-42A4-9F5C-F8625E635D2C}" type="datetimeFigureOut">
              <a:rPr lang="en-IN" smtClean="0"/>
              <a:t>14-07-2022</a:t>
            </a:fld>
            <a:endParaRPr lang="en-IN"/>
          </a:p>
        </p:txBody>
      </p:sp>
      <p:sp>
        <p:nvSpPr>
          <p:cNvPr id="1048702" name="Footer Placeholder 2"/>
          <p:cNvSpPr>
            <a:spLocks noGrp="1"/>
          </p:cNvSpPr>
          <p:nvPr>
            <p:ph type="ftr" sz="quarter" idx="11"/>
          </p:nvPr>
        </p:nvSpPr>
        <p:spPr/>
        <p:txBody>
          <a:bodyPr/>
          <a:lstStyle/>
          <a:p>
            <a:endParaRPr lang="en-IN"/>
          </a:p>
        </p:txBody>
      </p:sp>
      <p:sp>
        <p:nvSpPr>
          <p:cNvPr id="1048703" name="Slide Number Placeholder 3"/>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7" name="Date Placeholder 4"/>
          <p:cNvSpPr>
            <a:spLocks noGrp="1"/>
          </p:cNvSpPr>
          <p:nvPr>
            <p:ph type="dt" sz="half" idx="10"/>
          </p:nvPr>
        </p:nvSpPr>
        <p:spPr/>
        <p:txBody>
          <a:bodyPr/>
          <a:lstStyle/>
          <a:p>
            <a:fld id="{75489585-D630-42A4-9F5C-F8625E635D2C}" type="datetimeFigureOut">
              <a:rPr lang="en-IN" smtClean="0"/>
              <a:t>14-07-2022</a:t>
            </a:fld>
            <a:endParaRPr lang="en-IN"/>
          </a:p>
        </p:txBody>
      </p:sp>
      <p:sp>
        <p:nvSpPr>
          <p:cNvPr id="1048708" name="Footer Placeholder 5"/>
          <p:cNvSpPr>
            <a:spLocks noGrp="1"/>
          </p:cNvSpPr>
          <p:nvPr>
            <p:ph type="ftr" sz="quarter" idx="11"/>
          </p:nvPr>
        </p:nvSpPr>
        <p:spPr/>
        <p:txBody>
          <a:bodyPr/>
          <a:lstStyle/>
          <a:p>
            <a:endParaRPr lang="en-IN"/>
          </a:p>
        </p:txBody>
      </p:sp>
      <p:sp>
        <p:nvSpPr>
          <p:cNvPr id="1048709"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7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7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4" name="Date Placeholder 4"/>
          <p:cNvSpPr>
            <a:spLocks noGrp="1"/>
          </p:cNvSpPr>
          <p:nvPr>
            <p:ph type="dt" sz="half" idx="10"/>
          </p:nvPr>
        </p:nvSpPr>
        <p:spPr/>
        <p:txBody>
          <a:bodyPr/>
          <a:lstStyle/>
          <a:p>
            <a:fld id="{75489585-D630-42A4-9F5C-F8625E635D2C}" type="datetimeFigureOut">
              <a:rPr lang="en-IN" smtClean="0"/>
              <a:t>14-07-2022</a:t>
            </a:fld>
            <a:endParaRPr lang="en-IN"/>
          </a:p>
        </p:txBody>
      </p:sp>
      <p:sp>
        <p:nvSpPr>
          <p:cNvPr id="1048675" name="Footer Placeholder 5"/>
          <p:cNvSpPr>
            <a:spLocks noGrp="1"/>
          </p:cNvSpPr>
          <p:nvPr>
            <p:ph type="ftr" sz="quarter" idx="11"/>
          </p:nvPr>
        </p:nvSpPr>
        <p:spPr/>
        <p:txBody>
          <a:bodyPr/>
          <a:lstStyle/>
          <a:p>
            <a:endParaRPr lang="en-IN"/>
          </a:p>
        </p:txBody>
      </p:sp>
      <p:sp>
        <p:nvSpPr>
          <p:cNvPr id="1048676"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89585-D630-42A4-9F5C-F8625E635D2C}" type="datetimeFigureOut">
              <a:rPr lang="en-IN" smtClean="0"/>
              <a:t>14-07-2022</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078FE-0DF6-4F2D-896A-641D353EC6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5.gif"/><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2" name="Picture 5"/>
          <p:cNvPicPr>
            <a:picLocks noChangeAspect="1"/>
          </p:cNvPicPr>
          <p:nvPr/>
        </p:nvPicPr>
        <p:blipFill>
          <a:blip r:embed="rId2"/>
          <a:stretch>
            <a:fillRect/>
          </a:stretch>
        </p:blipFill>
        <p:spPr>
          <a:xfrm>
            <a:off x="6186" y="0"/>
            <a:ext cx="12192000" cy="6868160"/>
          </a:xfrm>
          <a:prstGeom prst="rect">
            <a:avLst/>
          </a:prstGeom>
        </p:spPr>
      </p:pic>
      <p:sp>
        <p:nvSpPr>
          <p:cNvPr id="1048581" name="Oval 6"/>
          <p:cNvSpPr/>
          <p:nvPr/>
        </p:nvSpPr>
        <p:spPr>
          <a:xfrm>
            <a:off x="2913661" y="448652"/>
            <a:ext cx="6372498" cy="6372498"/>
          </a:xfrm>
          <a:prstGeom prst="ellipse">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48582" name="Oval 11"/>
          <p:cNvSpPr/>
          <p:nvPr/>
        </p:nvSpPr>
        <p:spPr>
          <a:xfrm>
            <a:off x="1684568" y="3756937"/>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3" name="Oval 12"/>
          <p:cNvSpPr/>
          <p:nvPr/>
        </p:nvSpPr>
        <p:spPr>
          <a:xfrm>
            <a:off x="1999441" y="3530527"/>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4" name="Oval 13"/>
          <p:cNvSpPr/>
          <p:nvPr/>
        </p:nvSpPr>
        <p:spPr>
          <a:xfrm>
            <a:off x="2109241" y="3884036"/>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Oval 14"/>
          <p:cNvSpPr/>
          <p:nvPr/>
        </p:nvSpPr>
        <p:spPr>
          <a:xfrm>
            <a:off x="10025745" y="2659096"/>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6" name="Oval 15"/>
          <p:cNvSpPr/>
          <p:nvPr/>
        </p:nvSpPr>
        <p:spPr>
          <a:xfrm>
            <a:off x="10340618" y="2432686"/>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7" name="Oval 16"/>
          <p:cNvSpPr/>
          <p:nvPr/>
        </p:nvSpPr>
        <p:spPr>
          <a:xfrm>
            <a:off x="10122397" y="2446924"/>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8" name="Oval 17"/>
          <p:cNvSpPr/>
          <p:nvPr/>
        </p:nvSpPr>
        <p:spPr>
          <a:xfrm>
            <a:off x="2647203" y="210981"/>
            <a:ext cx="6830099" cy="6830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Oval 7"/>
          <p:cNvSpPr/>
          <p:nvPr/>
        </p:nvSpPr>
        <p:spPr>
          <a:xfrm>
            <a:off x="8024948" y="259080"/>
            <a:ext cx="2447108" cy="24471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Oval 8"/>
          <p:cNvSpPr/>
          <p:nvPr/>
        </p:nvSpPr>
        <p:spPr>
          <a:xfrm>
            <a:off x="8222724" y="448652"/>
            <a:ext cx="2085703" cy="208570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97153" name="Picture 23"/>
          <p:cNvPicPr>
            <a:picLocks noChangeAspect="1"/>
          </p:cNvPicPr>
          <p:nvPr/>
        </p:nvPicPr>
        <p:blipFill>
          <a:blip r:embed="rId3" cstate="print"/>
          <a:stretch>
            <a:fillRect/>
          </a:stretch>
        </p:blipFill>
        <p:spPr>
          <a:xfrm>
            <a:off x="8395327" y="1543507"/>
            <a:ext cx="1674498" cy="509156"/>
          </a:xfrm>
          <a:prstGeom prst="rect">
            <a:avLst/>
          </a:prstGeom>
        </p:spPr>
      </p:pic>
      <p:pic>
        <p:nvPicPr>
          <p:cNvPr id="2097154" name="Picture 4" descr="EMPCOL"/>
          <p:cNvPicPr>
            <a:picLocks noChangeAspect="1" noChangeArrowheads="1"/>
          </p:cNvPicPr>
          <p:nvPr/>
        </p:nvPicPr>
        <p:blipFill>
          <a:blip r:embed="rId4"/>
          <a:srcRect l="16667" t="13344" r="21428" b="14809"/>
          <a:stretch>
            <a:fillRect/>
          </a:stretch>
        </p:blipFill>
        <p:spPr bwMode="auto">
          <a:xfrm>
            <a:off x="8780507" y="624526"/>
            <a:ext cx="904138" cy="852705"/>
          </a:xfrm>
          <a:prstGeom prst="rect">
            <a:avLst/>
          </a:prstGeom>
          <a:noFill/>
          <a:ln>
            <a:noFill/>
          </a:ln>
        </p:spPr>
      </p:pic>
      <p:sp>
        <p:nvSpPr>
          <p:cNvPr id="1048592" name="Oval 10"/>
          <p:cNvSpPr/>
          <p:nvPr/>
        </p:nvSpPr>
        <p:spPr>
          <a:xfrm>
            <a:off x="1682930" y="4217125"/>
            <a:ext cx="2085703" cy="2085703"/>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lumMod val="75000"/>
                </a:schemeClr>
              </a:solidFill>
              <a:latin typeface="Times New Roman" panose="02020603050405020304" pitchFamily="18" charset="0"/>
              <a:ea typeface="Times New Roman" panose="02020603050405020304" pitchFamily="18" charset="0"/>
            </a:endParaRPr>
          </a:p>
        </p:txBody>
      </p:sp>
      <p:sp>
        <p:nvSpPr>
          <p:cNvPr id="1048593" name="Oval 9"/>
          <p:cNvSpPr/>
          <p:nvPr/>
        </p:nvSpPr>
        <p:spPr>
          <a:xfrm>
            <a:off x="1502228" y="4036423"/>
            <a:ext cx="2447108" cy="24471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4" name="TextBox 25"/>
          <p:cNvSpPr txBox="1"/>
          <p:nvPr/>
        </p:nvSpPr>
        <p:spPr>
          <a:xfrm>
            <a:off x="1502228" y="5425137"/>
            <a:ext cx="2506291" cy="739140"/>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DEPARTMENT OF</a:t>
            </a:r>
          </a:p>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CSE</a:t>
            </a:r>
          </a:p>
          <a:p>
            <a:endParaRPr lang="en-IN" sz="1600" dirty="0"/>
          </a:p>
        </p:txBody>
      </p:sp>
      <p:pic>
        <p:nvPicPr>
          <p:cNvPr id="2097155" name="Picture 27"/>
          <p:cNvPicPr>
            <a:picLocks noChangeAspect="1"/>
          </p:cNvPicPr>
          <p:nvPr/>
        </p:nvPicPr>
        <p:blipFill rotWithShape="1">
          <a:blip r:embed="rId5"/>
          <a:srcRect l="18910" t="18910" r="18884" b="18884"/>
          <a:stretch>
            <a:fillRect/>
          </a:stretch>
        </p:blipFill>
        <p:spPr>
          <a:xfrm>
            <a:off x="2221284" y="4378435"/>
            <a:ext cx="1040190" cy="1040190"/>
          </a:xfrm>
          <a:prstGeom prst="rect">
            <a:avLst/>
          </a:prstGeom>
        </p:spPr>
      </p:pic>
      <p:sp>
        <p:nvSpPr>
          <p:cNvPr id="22" name="Title 1"/>
          <p:cNvSpPr txBox="1">
            <a:spLocks/>
          </p:cNvSpPr>
          <p:nvPr/>
        </p:nvSpPr>
        <p:spPr>
          <a:xfrm>
            <a:off x="3261474" y="1191600"/>
            <a:ext cx="5380679" cy="23389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smtClean="0">
                <a:solidFill>
                  <a:schemeClr val="bg1"/>
                </a:solidFill>
                <a:effectLst>
                  <a:glow rad="63500">
                    <a:schemeClr val="accent4">
                      <a:satMod val="175000"/>
                      <a:alpha val="40000"/>
                    </a:schemeClr>
                  </a:glow>
                </a:effectLst>
                <a:latin typeface="Times New Roman" panose="02020603050405020304" pitchFamily="18" charset="0"/>
                <a:ea typeface="Times New Roman" panose="02020603050405020304" pitchFamily="18" charset="0"/>
              </a:rPr>
              <a:t>BLOOD BANK MANAGEMENT SYSTEM</a:t>
            </a:r>
            <a:r>
              <a:rPr lang="en-IN" sz="1000" b="1" smtClean="0">
                <a:solidFill>
                  <a:srgbClr val="000000"/>
                </a:solidFill>
                <a:effectLst>
                  <a:glow rad="63500">
                    <a:schemeClr val="accent4">
                      <a:satMod val="175000"/>
                      <a:alpha val="40000"/>
                    </a:schemeClr>
                  </a:glow>
                </a:effectLst>
                <a:latin typeface="Times New Roman" panose="02020603050405020304" pitchFamily="18" charset="0"/>
                <a:ea typeface="Times New Roman" panose="02020603050405020304" pitchFamily="18" charset="0"/>
              </a:rPr>
              <a:t/>
            </a:r>
            <a:br>
              <a:rPr lang="en-IN" sz="1000" b="1" smtClean="0">
                <a:solidFill>
                  <a:srgbClr val="000000"/>
                </a:solidFill>
                <a:effectLst>
                  <a:glow rad="63500">
                    <a:schemeClr val="accent4">
                      <a:satMod val="175000"/>
                      <a:alpha val="40000"/>
                    </a:schemeClr>
                  </a:glow>
                </a:effectLst>
                <a:latin typeface="Times New Roman" panose="02020603050405020304" pitchFamily="18" charset="0"/>
                <a:ea typeface="Times New Roman" panose="02020603050405020304" pitchFamily="18" charset="0"/>
              </a:rPr>
            </a:br>
            <a:endParaRPr lang="en-IN" sz="2400" b="1" dirty="0">
              <a:solidFill>
                <a:schemeClr val="bg1"/>
              </a:solidFill>
              <a:latin typeface="+mn-lt"/>
              <a:cs typeface="Times New Roman" panose="02020603050405020304" pitchFamily="18" charset="0"/>
            </a:endParaRPr>
          </a:p>
        </p:txBody>
      </p:sp>
      <p:sp>
        <p:nvSpPr>
          <p:cNvPr id="24" name="Subtitle 2"/>
          <p:cNvSpPr txBox="1">
            <a:spLocks/>
          </p:cNvSpPr>
          <p:nvPr/>
        </p:nvSpPr>
        <p:spPr>
          <a:xfrm>
            <a:off x="4454770" y="2575966"/>
            <a:ext cx="4603251" cy="3045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smtClean="0">
                <a:solidFill>
                  <a:schemeClr val="bg1"/>
                </a:solidFill>
              </a:rPr>
              <a:t>Presented By:</a:t>
            </a:r>
          </a:p>
          <a:p>
            <a:pPr marL="0" indent="0">
              <a:lnSpc>
                <a:spcPct val="100000"/>
              </a:lnSpc>
              <a:buFont typeface="Arial" panose="020B0604020202020204" pitchFamily="34" charset="0"/>
              <a:buNone/>
            </a:pPr>
            <a:r>
              <a:rPr lang="en-US" sz="1600" b="1" dirty="0" smtClean="0">
                <a:solidFill>
                  <a:schemeClr val="bg1"/>
                </a:solidFill>
              </a:rPr>
              <a:t>LOHESHWARI </a:t>
            </a:r>
            <a:r>
              <a:rPr lang="en-US" sz="1600" b="1" dirty="0" smtClean="0">
                <a:solidFill>
                  <a:schemeClr val="bg1"/>
                </a:solidFill>
              </a:rPr>
              <a:t>AG </a:t>
            </a:r>
            <a:endParaRPr lang="en-US" sz="1600" b="1" dirty="0" smtClean="0">
              <a:solidFill>
                <a:schemeClr val="bg1"/>
              </a:solidFill>
            </a:endParaRPr>
          </a:p>
          <a:p>
            <a:pPr marL="0" indent="0">
              <a:lnSpc>
                <a:spcPct val="100000"/>
              </a:lnSpc>
              <a:buFont typeface="Arial" panose="020B0604020202020204" pitchFamily="34" charset="0"/>
              <a:buNone/>
            </a:pPr>
            <a:r>
              <a:rPr lang="en-US" sz="1600" b="1" dirty="0" smtClean="0">
                <a:solidFill>
                  <a:schemeClr val="bg1"/>
                </a:solidFill>
              </a:rPr>
              <a:t>510419104042</a:t>
            </a:r>
          </a:p>
          <a:p>
            <a:pPr marL="0" indent="0">
              <a:lnSpc>
                <a:spcPct val="100000"/>
              </a:lnSpc>
              <a:buFont typeface="Arial" panose="020B0604020202020204" pitchFamily="34" charset="0"/>
              <a:buNone/>
            </a:pPr>
            <a:r>
              <a:rPr lang="en-US" sz="1600" b="1" dirty="0" smtClean="0">
                <a:solidFill>
                  <a:schemeClr val="bg1"/>
                </a:solidFill>
              </a:rPr>
              <a:t>DEPARTMENT OF CSE</a:t>
            </a:r>
          </a:p>
          <a:p>
            <a:pPr marL="0" indent="0">
              <a:lnSpc>
                <a:spcPct val="100000"/>
              </a:lnSpc>
              <a:buFont typeface="Arial" panose="020B0604020202020204" pitchFamily="34" charset="0"/>
              <a:buNone/>
            </a:pPr>
            <a:r>
              <a:rPr lang="en-US" sz="1600" b="1" dirty="0" smtClean="0">
                <a:solidFill>
                  <a:schemeClr val="bg1"/>
                </a:solidFill>
              </a:rPr>
              <a:t>ARUNAI ENGINERING COLLEGE</a:t>
            </a:r>
          </a:p>
          <a:p>
            <a:pPr marL="0" indent="0">
              <a:lnSpc>
                <a:spcPct val="100000"/>
              </a:lnSpc>
              <a:buFont typeface="Arial" panose="020B0604020202020204" pitchFamily="34" charset="0"/>
              <a:buNone/>
            </a:pPr>
            <a:r>
              <a:rPr lang="en-US" sz="1600" b="1" dirty="0" smtClean="0">
                <a:solidFill>
                  <a:schemeClr val="bg1"/>
                </a:solidFill>
              </a:rPr>
              <a:t>THIRUVANAMALAI</a:t>
            </a:r>
          </a:p>
          <a:p>
            <a:pPr marL="0" indent="0">
              <a:lnSpc>
                <a:spcPct val="100000"/>
              </a:lnSpc>
              <a:buFont typeface="Arial" panose="020B0604020202020204" pitchFamily="34" charset="0"/>
              <a:buNone/>
            </a:pPr>
            <a:endParaRPr lang="en-US" sz="1600" b="1" dirty="0" smtClean="0">
              <a:solidFill>
                <a:schemeClr val="bg1"/>
              </a:solidFill>
            </a:endParaRPr>
          </a:p>
          <a:p>
            <a:pPr marL="0" indent="0">
              <a:lnSpc>
                <a:spcPct val="100000"/>
              </a:lnSpc>
              <a:buFont typeface="Arial" panose="020B0604020202020204" pitchFamily="34" charset="0"/>
              <a:buNone/>
            </a:pPr>
            <a:endParaRPr lang="en-US" sz="1600" b="1"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2364"/>
            <a:ext cx="12192000" cy="677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latin typeface="Times New Roman" pitchFamily="18" charset="0"/>
                <a:cs typeface="Times New Roman" pitchFamily="18" charset="0"/>
              </a:rPr>
              <a:t>ADVANTAGE</a:t>
            </a:r>
            <a:endParaRPr lang="en-US" sz="3200" b="1" dirty="0">
              <a:solidFill>
                <a:schemeClr val="bg1"/>
              </a:solidFill>
              <a:effectLst>
                <a:outerShdw blurRad="38100" dist="38100" dir="2700000" algn="tl">
                  <a:srgbClr val="000000">
                    <a:alpha val="43137"/>
                  </a:srgbClr>
                </a:outerShdw>
              </a:effectLst>
            </a:endParaRPr>
          </a:p>
        </p:txBody>
      </p:sp>
      <p:sp>
        <p:nvSpPr>
          <p:cNvPr id="3" name="Rectangle 2"/>
          <p:cNvSpPr/>
          <p:nvPr/>
        </p:nvSpPr>
        <p:spPr>
          <a:xfrm>
            <a:off x="257907" y="879231"/>
            <a:ext cx="11652739" cy="3554819"/>
          </a:xfrm>
          <a:prstGeom prst="rect">
            <a:avLst/>
          </a:prstGeom>
        </p:spPr>
        <p:txBody>
          <a:bodyPr wrap="square">
            <a:spAutoFit/>
          </a:bodyPr>
          <a:lstStyle/>
          <a:p>
            <a:pPr>
              <a:lnSpc>
                <a:spcPct val="150000"/>
              </a:lnSpc>
              <a:buFont typeface="Wingdings" pitchFamily="2" charset="2"/>
              <a:buChar char="Ø"/>
            </a:pPr>
            <a:r>
              <a:rPr lang="en-US" sz="2500" dirty="0"/>
              <a:t>This project has a login page which allows only the registered user to login and thereby preventing unauthorized access.</a:t>
            </a:r>
          </a:p>
          <a:p>
            <a:pPr>
              <a:lnSpc>
                <a:spcPct val="150000"/>
              </a:lnSpc>
              <a:buFont typeface="Wingdings" pitchFamily="2" charset="2"/>
              <a:buChar char="Ø"/>
            </a:pPr>
            <a:r>
              <a:rPr lang="en-US" sz="2500" dirty="0"/>
              <a:t>This system can be used to view all the donor details and accordingly select the right donor.</a:t>
            </a:r>
          </a:p>
          <a:p>
            <a:pPr>
              <a:lnSpc>
                <a:spcPct val="150000"/>
              </a:lnSpc>
              <a:buFont typeface="Wingdings" pitchFamily="2" charset="2"/>
              <a:buChar char="Ø"/>
            </a:pPr>
            <a:r>
              <a:rPr lang="en-US" sz="2500" dirty="0"/>
              <a:t>The android mobile user will be able make quick </a:t>
            </a:r>
            <a:r>
              <a:rPr lang="en-US" sz="2500" dirty="0" smtClean="0"/>
              <a:t>decision </a:t>
            </a:r>
            <a:r>
              <a:rPr lang="en-US" sz="2500" dirty="0"/>
              <a:t>in selecting a donor.</a:t>
            </a:r>
          </a:p>
          <a:p>
            <a:pPr>
              <a:lnSpc>
                <a:spcPct val="150000"/>
              </a:lnSpc>
              <a:buFont typeface="Wingdings" pitchFamily="2" charset="2"/>
              <a:buChar char="Ø"/>
            </a:pPr>
            <a:r>
              <a:rPr lang="en-US" sz="2500" dirty="0"/>
              <a:t>Usage of this application will greatly reduce </a:t>
            </a:r>
            <a:r>
              <a:rPr lang="en-US" sz="2500" dirty="0" err="1" smtClean="0"/>
              <a:t>timein</a:t>
            </a:r>
            <a:r>
              <a:rPr lang="en-US" sz="2500" dirty="0" smtClean="0"/>
              <a:t> </a:t>
            </a:r>
            <a:r>
              <a:rPr lang="en-US" sz="2500" dirty="0"/>
              <a:t>selecting the right donor.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9323" y="4434050"/>
            <a:ext cx="5228492" cy="223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105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2364"/>
            <a:ext cx="12192000" cy="677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CONCLUSION</a:t>
            </a:r>
            <a:endParaRPr lang="en-US" sz="3200" b="1" dirty="0">
              <a:solidFill>
                <a:schemeClr val="bg1"/>
              </a:solidFill>
              <a:effectLst>
                <a:outerShdw blurRad="38100" dist="38100" dir="2700000" algn="tl">
                  <a:srgbClr val="000000">
                    <a:alpha val="43137"/>
                  </a:srgbClr>
                </a:outerShdw>
              </a:effectLst>
            </a:endParaRPr>
          </a:p>
        </p:txBody>
      </p:sp>
      <p:sp>
        <p:nvSpPr>
          <p:cNvPr id="3" name="Rectangle 2"/>
          <p:cNvSpPr/>
          <p:nvPr/>
        </p:nvSpPr>
        <p:spPr>
          <a:xfrm>
            <a:off x="679938" y="843677"/>
            <a:ext cx="11007969" cy="5286062"/>
          </a:xfrm>
          <a:prstGeom prst="rect">
            <a:avLst/>
          </a:prstGeom>
        </p:spPr>
        <p:txBody>
          <a:bodyPr wrap="square">
            <a:spAutoFit/>
          </a:bodyPr>
          <a:lstStyle/>
          <a:p>
            <a:pPr marL="342900" indent="-342900">
              <a:lnSpc>
                <a:spcPct val="150000"/>
              </a:lnSpc>
              <a:buFont typeface="Wingdings" pitchFamily="2" charset="2"/>
              <a:buChar char="Ø"/>
            </a:pPr>
            <a:r>
              <a:rPr lang="en-US" sz="2500" dirty="0"/>
              <a:t>This proposed Blood Bank Management System gives a reliable platform for both donors and acceptors. </a:t>
            </a:r>
            <a:endParaRPr lang="en-US" sz="2500" dirty="0" smtClean="0"/>
          </a:p>
          <a:p>
            <a:pPr marL="342900" indent="-342900">
              <a:lnSpc>
                <a:spcPct val="150000"/>
              </a:lnSpc>
              <a:buFont typeface="Wingdings" pitchFamily="2" charset="2"/>
              <a:buChar char="Ø"/>
            </a:pPr>
            <a:r>
              <a:rPr lang="en-US" sz="2500" dirty="0" smtClean="0"/>
              <a:t>The </a:t>
            </a:r>
            <a:r>
              <a:rPr lang="en-US" sz="2500" dirty="0"/>
              <a:t>BMMS is a web-based application that helps to minimize human errors and problems pertaining to data redundancy. </a:t>
            </a:r>
            <a:endParaRPr lang="en-US" sz="2500" dirty="0" smtClean="0"/>
          </a:p>
          <a:p>
            <a:pPr marL="342900" indent="-342900">
              <a:lnSpc>
                <a:spcPct val="150000"/>
              </a:lnSpc>
              <a:buFont typeface="Wingdings" pitchFamily="2" charset="2"/>
              <a:buChar char="Ø"/>
            </a:pPr>
            <a:r>
              <a:rPr lang="en-US" sz="2500" dirty="0" smtClean="0"/>
              <a:t>It </a:t>
            </a:r>
            <a:r>
              <a:rPr lang="en-US" sz="2500" dirty="0"/>
              <a:t>is a fast-paced and efficient way to communicate without any security threats as the data entered will be verified and frequently updated thereby increasing the probability of saving one's life. </a:t>
            </a:r>
            <a:endParaRPr lang="en-US" sz="2500" dirty="0" smtClean="0"/>
          </a:p>
          <a:p>
            <a:pPr marL="342900" indent="-342900">
              <a:lnSpc>
                <a:spcPct val="150000"/>
              </a:lnSpc>
              <a:buFont typeface="Wingdings" pitchFamily="2" charset="2"/>
              <a:buChar char="Ø"/>
            </a:pPr>
            <a:r>
              <a:rPr lang="en-US" sz="2500" dirty="0" smtClean="0"/>
              <a:t>Moreover</a:t>
            </a:r>
            <a:r>
              <a:rPr lang="en-US" sz="2500" dirty="0"/>
              <a:t>, the availability of a location-based system where the nearest blood bank can be located through Google maps</a:t>
            </a:r>
            <a:endParaRPr lang="en-IN" sz="2500" dirty="0"/>
          </a:p>
        </p:txBody>
      </p:sp>
    </p:spTree>
    <p:extLst>
      <p:ext uri="{BB962C8B-B14F-4D97-AF65-F5344CB8AC3E}">
        <p14:creationId xmlns:p14="http://schemas.microsoft.com/office/powerpoint/2010/main" val="3190923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0779" y="156485"/>
            <a:ext cx="3038011" cy="369332"/>
          </a:xfrm>
          <a:prstGeom prst="rect">
            <a:avLst/>
          </a:prstGeom>
        </p:spPr>
        <p:txBody>
          <a:bodyPr wrap="none">
            <a:spAutoFit/>
          </a:bodyPr>
          <a:lstStyle/>
          <a:p>
            <a:pPr algn="ctr"/>
            <a:r>
              <a:rPr lang="en-IN" b="1" dirty="0">
                <a:solidFill>
                  <a:srgbClr val="C00000"/>
                </a:solidFill>
                <a:latin typeface="Times New Roman" pitchFamily="18" charset="0"/>
                <a:cs typeface="Times New Roman" pitchFamily="18" charset="0"/>
              </a:rPr>
              <a:t>FUTURE ENHANCEMENT</a:t>
            </a:r>
          </a:p>
        </p:txBody>
      </p:sp>
      <p:sp>
        <p:nvSpPr>
          <p:cNvPr id="3" name="Rectangle 5"/>
          <p:cNvSpPr/>
          <p:nvPr/>
        </p:nvSpPr>
        <p:spPr>
          <a:xfrm>
            <a:off x="0" y="2364"/>
            <a:ext cx="12192000" cy="677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latin typeface="Times New Roman" pitchFamily="18" charset="0"/>
                <a:cs typeface="Times New Roman" pitchFamily="18" charset="0"/>
              </a:rPr>
              <a:t>FUTURE ENHANCEMENT</a:t>
            </a:r>
          </a:p>
        </p:txBody>
      </p:sp>
      <p:sp>
        <p:nvSpPr>
          <p:cNvPr id="4" name="Rectangle 3"/>
          <p:cNvSpPr/>
          <p:nvPr/>
        </p:nvSpPr>
        <p:spPr>
          <a:xfrm>
            <a:off x="222738" y="809707"/>
            <a:ext cx="11687908" cy="4131900"/>
          </a:xfrm>
          <a:prstGeom prst="rect">
            <a:avLst/>
          </a:prstGeom>
        </p:spPr>
        <p:txBody>
          <a:bodyPr wrap="square">
            <a:spAutoFit/>
          </a:bodyPr>
          <a:lstStyle/>
          <a:p>
            <a:pPr>
              <a:lnSpc>
                <a:spcPct val="150000"/>
              </a:lnSpc>
              <a:buFont typeface="Wingdings" pitchFamily="2" charset="2"/>
              <a:buChar char="Ø"/>
            </a:pPr>
            <a:r>
              <a:rPr lang="en-US" sz="2500" dirty="0"/>
              <a:t>User login: This allows only the registered users to login in order to use this location tracking application.</a:t>
            </a:r>
          </a:p>
          <a:p>
            <a:pPr>
              <a:lnSpc>
                <a:spcPct val="150000"/>
              </a:lnSpc>
              <a:buFont typeface="Wingdings" pitchFamily="2" charset="2"/>
              <a:buChar char="Ø"/>
            </a:pPr>
            <a:r>
              <a:rPr lang="en-US" sz="2500" dirty="0"/>
              <a:t>Donor details: This module helps the donor to insert all the necessary details that is personal information and medical information plus the blood group which together helps to select a donor.</a:t>
            </a:r>
          </a:p>
          <a:p>
            <a:pPr>
              <a:lnSpc>
                <a:spcPct val="150000"/>
              </a:lnSpc>
              <a:buFont typeface="Wingdings" pitchFamily="2" charset="2"/>
              <a:buChar char="Ø"/>
            </a:pPr>
            <a:r>
              <a:rPr lang="en-US" sz="2500" dirty="0"/>
              <a:t>Procurer details: The android mobile user can view all </a:t>
            </a:r>
            <a:r>
              <a:rPr lang="en-US" sz="2500" dirty="0" smtClean="0"/>
              <a:t>the </a:t>
            </a:r>
            <a:r>
              <a:rPr lang="en-US" sz="2500" dirty="0"/>
              <a:t>donor details and select the required donor on </a:t>
            </a:r>
            <a:r>
              <a:rPr lang="en-US" sz="2500" dirty="0" smtClean="0"/>
              <a:t>the basis </a:t>
            </a:r>
            <a:r>
              <a:rPr lang="en-US" sz="2500" dirty="0"/>
              <a:t>of the donor’s information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2719" y="4264391"/>
            <a:ext cx="1994266" cy="2269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055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5"/>
          <p:cNvPicPr>
            <a:picLocks noChangeAspect="1"/>
          </p:cNvPicPr>
          <p:nvPr/>
        </p:nvPicPr>
        <p:blipFill>
          <a:blip r:embed="rId2"/>
          <a:stretch>
            <a:fillRect/>
          </a:stretch>
        </p:blipFill>
        <p:spPr>
          <a:xfrm>
            <a:off x="0" y="-4668"/>
            <a:ext cx="12192000" cy="6868160"/>
          </a:xfrm>
          <a:prstGeom prst="rect">
            <a:avLst/>
          </a:prstGeom>
        </p:spPr>
      </p:pic>
      <p:sp>
        <p:nvSpPr>
          <p:cNvPr id="1048642" name="Oval 6"/>
          <p:cNvSpPr/>
          <p:nvPr/>
        </p:nvSpPr>
        <p:spPr>
          <a:xfrm>
            <a:off x="2867480" y="433028"/>
            <a:ext cx="6372498" cy="6372498"/>
          </a:xfrm>
          <a:prstGeom prst="ellipse">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48643" name="Oval 11"/>
          <p:cNvSpPr/>
          <p:nvPr/>
        </p:nvSpPr>
        <p:spPr>
          <a:xfrm>
            <a:off x="1684568" y="3756937"/>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44" name="Oval 12"/>
          <p:cNvSpPr/>
          <p:nvPr/>
        </p:nvSpPr>
        <p:spPr>
          <a:xfrm>
            <a:off x="1999441" y="3530527"/>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5" name="Oval 13"/>
          <p:cNvSpPr/>
          <p:nvPr/>
        </p:nvSpPr>
        <p:spPr>
          <a:xfrm>
            <a:off x="2109241" y="3884036"/>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6" name="Oval 14"/>
          <p:cNvSpPr/>
          <p:nvPr/>
        </p:nvSpPr>
        <p:spPr>
          <a:xfrm>
            <a:off x="10025745" y="2659096"/>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47" name="Oval 15"/>
          <p:cNvSpPr/>
          <p:nvPr/>
        </p:nvSpPr>
        <p:spPr>
          <a:xfrm>
            <a:off x="10340618" y="2432686"/>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8" name="Oval 16"/>
          <p:cNvSpPr/>
          <p:nvPr/>
        </p:nvSpPr>
        <p:spPr>
          <a:xfrm>
            <a:off x="10132022" y="2446924"/>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9" name="Oval 17"/>
          <p:cNvSpPr/>
          <p:nvPr/>
        </p:nvSpPr>
        <p:spPr>
          <a:xfrm>
            <a:off x="2647203" y="210981"/>
            <a:ext cx="6830099" cy="6830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0" name="Oval 7"/>
          <p:cNvSpPr/>
          <p:nvPr/>
        </p:nvSpPr>
        <p:spPr>
          <a:xfrm>
            <a:off x="8024948" y="259080"/>
            <a:ext cx="2447108" cy="24471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1" name="Oval 8"/>
          <p:cNvSpPr/>
          <p:nvPr/>
        </p:nvSpPr>
        <p:spPr>
          <a:xfrm>
            <a:off x="8222724" y="448652"/>
            <a:ext cx="2085703" cy="208570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97162" name="Picture 23"/>
          <p:cNvPicPr>
            <a:picLocks noChangeAspect="1"/>
          </p:cNvPicPr>
          <p:nvPr/>
        </p:nvPicPr>
        <p:blipFill>
          <a:blip r:embed="rId3" cstate="print"/>
          <a:stretch>
            <a:fillRect/>
          </a:stretch>
        </p:blipFill>
        <p:spPr>
          <a:xfrm>
            <a:off x="8395327" y="1543507"/>
            <a:ext cx="1674498" cy="509156"/>
          </a:xfrm>
          <a:prstGeom prst="rect">
            <a:avLst/>
          </a:prstGeom>
        </p:spPr>
      </p:pic>
      <p:pic>
        <p:nvPicPr>
          <p:cNvPr id="2097163" name="Picture 4" descr="EMPCOL"/>
          <p:cNvPicPr>
            <a:picLocks noChangeAspect="1" noChangeArrowheads="1"/>
          </p:cNvPicPr>
          <p:nvPr/>
        </p:nvPicPr>
        <p:blipFill>
          <a:blip r:embed="rId4"/>
          <a:srcRect l="16667" t="13344" r="21428" b="14809"/>
          <a:stretch>
            <a:fillRect/>
          </a:stretch>
        </p:blipFill>
        <p:spPr bwMode="auto">
          <a:xfrm>
            <a:off x="8780507" y="624526"/>
            <a:ext cx="904138" cy="852705"/>
          </a:xfrm>
          <a:prstGeom prst="rect">
            <a:avLst/>
          </a:prstGeom>
          <a:noFill/>
          <a:ln>
            <a:noFill/>
          </a:ln>
        </p:spPr>
      </p:pic>
      <p:sp>
        <p:nvSpPr>
          <p:cNvPr id="1048652" name="Oval 10"/>
          <p:cNvSpPr/>
          <p:nvPr/>
        </p:nvSpPr>
        <p:spPr>
          <a:xfrm>
            <a:off x="1682930" y="4217125"/>
            <a:ext cx="2085703" cy="2085703"/>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lumMod val="75000"/>
                </a:schemeClr>
              </a:solidFill>
              <a:latin typeface="Times New Roman" panose="02020603050405020304" pitchFamily="18" charset="0"/>
              <a:ea typeface="Times New Roman" panose="02020603050405020304" pitchFamily="18" charset="0"/>
            </a:endParaRPr>
          </a:p>
        </p:txBody>
      </p:sp>
      <p:sp>
        <p:nvSpPr>
          <p:cNvPr id="1048653" name="Oval 9"/>
          <p:cNvSpPr/>
          <p:nvPr/>
        </p:nvSpPr>
        <p:spPr>
          <a:xfrm>
            <a:off x="1502228" y="4036423"/>
            <a:ext cx="2447108" cy="24471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4" name="TextBox 25"/>
          <p:cNvSpPr txBox="1"/>
          <p:nvPr/>
        </p:nvSpPr>
        <p:spPr>
          <a:xfrm>
            <a:off x="1502228" y="5425137"/>
            <a:ext cx="2506291" cy="739140"/>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DEPARTMENT OF</a:t>
            </a:r>
          </a:p>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CSE</a:t>
            </a:r>
          </a:p>
          <a:p>
            <a:endParaRPr lang="en-IN" sz="1600" dirty="0"/>
          </a:p>
        </p:txBody>
      </p:sp>
      <p:pic>
        <p:nvPicPr>
          <p:cNvPr id="2097164" name="Picture 27"/>
          <p:cNvPicPr>
            <a:picLocks noChangeAspect="1"/>
          </p:cNvPicPr>
          <p:nvPr/>
        </p:nvPicPr>
        <p:blipFill rotWithShape="1">
          <a:blip r:embed="rId5"/>
          <a:srcRect l="18910" t="18910" r="18884" b="18884"/>
          <a:stretch>
            <a:fillRect/>
          </a:stretch>
        </p:blipFill>
        <p:spPr>
          <a:xfrm>
            <a:off x="2221284" y="4378435"/>
            <a:ext cx="1040190" cy="1040190"/>
          </a:xfrm>
          <a:prstGeom prst="rect">
            <a:avLst/>
          </a:prstGeom>
        </p:spPr>
      </p:pic>
      <p:sp>
        <p:nvSpPr>
          <p:cNvPr id="1048655" name="TextBox 26"/>
          <p:cNvSpPr txBox="1"/>
          <p:nvPr/>
        </p:nvSpPr>
        <p:spPr>
          <a:xfrm>
            <a:off x="2814272" y="5255943"/>
            <a:ext cx="6730525" cy="662941"/>
          </a:xfrm>
          <a:prstGeom prst="rect">
            <a:avLst/>
          </a:prstGeom>
          <a:noFill/>
        </p:spPr>
        <p:txBody>
          <a:bodyPr wrap="square">
            <a:spAutoFit/>
          </a:bodyPr>
          <a:lstStyle/>
          <a:p>
            <a:pPr algn="ctr"/>
            <a:r>
              <a:rPr lang="en-IN" sz="4000" b="1" dirty="0">
                <a:solidFill>
                  <a:schemeClr val="bg1"/>
                </a:solidFill>
                <a:latin typeface="Calibri Light (Headings)"/>
              </a:rPr>
              <a:t>THANK YOU</a:t>
            </a:r>
          </a:p>
        </p:txBody>
      </p:sp>
      <p:pic>
        <p:nvPicPr>
          <p:cNvPr id="21" name="Picture 20">
            <a:extLst>
              <a:ext uri="{FF2B5EF4-FFF2-40B4-BE49-F238E27FC236}">
                <a16:creationId xmlns="" xmlns:a16="http://schemas.microsoft.com/office/drawing/2014/main" id="{BEF96E76-B745-B89C-AA69-79DAAFE5FE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3608" y="1050878"/>
            <a:ext cx="2615012" cy="403379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Rectangle 5"/>
          <p:cNvSpPr/>
          <p:nvPr/>
        </p:nvSpPr>
        <p:spPr>
          <a:xfrm>
            <a:off x="0" y="2364"/>
            <a:ext cx="12192000" cy="677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ABSTRACT</a:t>
            </a:r>
            <a:endParaRPr lang="en-US" sz="3200" b="1" dirty="0">
              <a:solidFill>
                <a:schemeClr val="bg1"/>
              </a:solidFill>
              <a:effectLst>
                <a:outerShdw blurRad="38100" dist="38100" dir="2700000" algn="tl">
                  <a:srgbClr val="000000">
                    <a:alpha val="43137"/>
                  </a:srgbClr>
                </a:outerShdw>
              </a:effectLst>
            </a:endParaRPr>
          </a:p>
        </p:txBody>
      </p:sp>
      <p:sp>
        <p:nvSpPr>
          <p:cNvPr id="1048637" name="Title 1"/>
          <p:cNvSpPr txBox="1"/>
          <p:nvPr/>
        </p:nvSpPr>
        <p:spPr>
          <a:xfrm>
            <a:off x="-62753" y="-398756"/>
            <a:ext cx="12254753"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00" b="1" dirty="0">
              <a:solidFill>
                <a:schemeClr val="bg1"/>
              </a:solidFill>
            </a:endParaRPr>
          </a:p>
        </p:txBody>
      </p:sp>
      <p:sp>
        <p:nvSpPr>
          <p:cNvPr id="2" name="Rectangle 1"/>
          <p:cNvSpPr/>
          <p:nvPr/>
        </p:nvSpPr>
        <p:spPr>
          <a:xfrm>
            <a:off x="140677" y="738554"/>
            <a:ext cx="11676184" cy="6532558"/>
          </a:xfrm>
          <a:prstGeom prst="rect">
            <a:avLst/>
          </a:prstGeom>
        </p:spPr>
        <p:txBody>
          <a:bodyPr wrap="square">
            <a:spAutoFit/>
          </a:bodyPr>
          <a:lstStyle/>
          <a:p>
            <a:pPr>
              <a:lnSpc>
                <a:spcPct val="150000"/>
              </a:lnSpc>
              <a:buFont typeface="Wingdings" pitchFamily="2" charset="2"/>
              <a:buChar char="Ø"/>
            </a:pPr>
            <a:r>
              <a:rPr lang="en-US" sz="2200" dirty="0"/>
              <a:t>This project is aimed to developing an online Blood Donation Information.</a:t>
            </a:r>
          </a:p>
          <a:p>
            <a:pPr>
              <a:lnSpc>
                <a:spcPct val="150000"/>
              </a:lnSpc>
              <a:buFont typeface="Wingdings" pitchFamily="2" charset="2"/>
              <a:buChar char="Ø"/>
            </a:pPr>
            <a:r>
              <a:rPr lang="en-US" sz="2200" dirty="0"/>
              <a:t> The entire project has been developed keeping in view of the distributed client server computing technology, in mind.</a:t>
            </a:r>
          </a:p>
          <a:p>
            <a:pPr>
              <a:lnSpc>
                <a:spcPct val="150000"/>
              </a:lnSpc>
              <a:buFont typeface="Wingdings" pitchFamily="2" charset="2"/>
              <a:buChar char="Ø"/>
            </a:pPr>
            <a:r>
              <a:rPr lang="en-US" sz="2200" dirty="0"/>
              <a:t> The Blood Donation Agent is to create an e-Information about the donor and organization that are related </a:t>
            </a:r>
            <a:r>
              <a:rPr lang="en-US" sz="2200" dirty="0" smtClean="0"/>
              <a:t>to donating </a:t>
            </a:r>
            <a:r>
              <a:rPr lang="en-US" sz="2200" dirty="0"/>
              <a:t>the </a:t>
            </a:r>
            <a:r>
              <a:rPr lang="en-US" sz="2200" dirty="0" smtClean="0"/>
              <a:t>blood</a:t>
            </a:r>
          </a:p>
          <a:p>
            <a:pPr>
              <a:lnSpc>
                <a:spcPct val="150000"/>
              </a:lnSpc>
              <a:buFont typeface="Wingdings" pitchFamily="2" charset="2"/>
              <a:buChar char="Ø"/>
            </a:pPr>
            <a:r>
              <a:rPr lang="en-US" sz="2200" dirty="0"/>
              <a:t>Through this application any person who is interested in donating the blood can register himself in the same way if any organization wants to register itself with this site </a:t>
            </a:r>
            <a:endParaRPr lang="en-US" sz="2200" dirty="0" smtClean="0"/>
          </a:p>
          <a:p>
            <a:pPr>
              <a:lnSpc>
                <a:spcPct val="150000"/>
              </a:lnSpc>
              <a:buFont typeface="Wingdings" pitchFamily="2" charset="2"/>
              <a:buChar char="Ø"/>
            </a:pPr>
            <a:r>
              <a:rPr lang="en-US" sz="2200" dirty="0" smtClean="0"/>
              <a:t>Moreover </a:t>
            </a:r>
            <a:r>
              <a:rPr lang="en-US" sz="2200" dirty="0"/>
              <a:t>if any general consumer wants to make request blood online </a:t>
            </a:r>
            <a:endParaRPr lang="en-US" sz="2200" dirty="0" smtClean="0"/>
          </a:p>
          <a:p>
            <a:pPr>
              <a:lnSpc>
                <a:spcPct val="150000"/>
              </a:lnSpc>
              <a:buFont typeface="Wingdings" pitchFamily="2" charset="2"/>
              <a:buChar char="Ø"/>
            </a:pPr>
            <a:r>
              <a:rPr lang="en-US" sz="2200" dirty="0" smtClean="0"/>
              <a:t>he </a:t>
            </a:r>
            <a:r>
              <a:rPr lang="en-US" sz="2200" dirty="0"/>
              <a:t>can also take the help of this site.</a:t>
            </a:r>
          </a:p>
          <a:p>
            <a:pPr>
              <a:lnSpc>
                <a:spcPct val="150000"/>
              </a:lnSpc>
              <a:buFont typeface="Wingdings" pitchFamily="2" charset="2"/>
              <a:buChar char="Ø"/>
            </a:pPr>
            <a:r>
              <a:rPr lang="en-US" sz="2200" dirty="0"/>
              <a:t> Admin is the main authority who can </a:t>
            </a:r>
            <a:r>
              <a:rPr lang="en-US" sz="2200" dirty="0" smtClean="0"/>
              <a:t>do addition</a:t>
            </a:r>
            <a:r>
              <a:rPr lang="en-US" sz="2200" dirty="0"/>
              <a:t>, deletion, and </a:t>
            </a:r>
            <a:endParaRPr lang="en-US" sz="2200" dirty="0" smtClean="0"/>
          </a:p>
          <a:p>
            <a:pPr>
              <a:lnSpc>
                <a:spcPct val="150000"/>
              </a:lnSpc>
            </a:pPr>
            <a:r>
              <a:rPr lang="en-US" sz="2200" dirty="0" smtClean="0"/>
              <a:t>modification </a:t>
            </a:r>
            <a:r>
              <a:rPr lang="en-US" sz="2200" dirty="0"/>
              <a:t>if required</a:t>
            </a:r>
            <a:r>
              <a:rPr lang="en-US" sz="2200" dirty="0" smtClean="0"/>
              <a:t>.</a:t>
            </a:r>
          </a:p>
          <a:p>
            <a:pPr>
              <a:lnSpc>
                <a:spcPct val="150000"/>
              </a:lnSpc>
            </a:pPr>
            <a:endParaRPr lang="en-US" sz="1900" dirty="0"/>
          </a:p>
          <a:p>
            <a:pPr>
              <a:lnSpc>
                <a:spcPct val="150000"/>
              </a:lnSpc>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908" y="3847856"/>
            <a:ext cx="2579076" cy="267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2364"/>
            <a:ext cx="12192000" cy="689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latin typeface="Times New Roman" pitchFamily="18" charset="0"/>
                <a:cs typeface="Times New Roman" pitchFamily="18" charset="0"/>
              </a:rPr>
              <a:t>DOMAIN</a:t>
            </a:r>
            <a:endParaRPr lang="en-US" sz="3200" b="1" dirty="0">
              <a:solidFill>
                <a:schemeClr val="bg1"/>
              </a:solidFill>
              <a:effectLst>
                <a:outerShdw blurRad="38100" dist="38100" dir="2700000" algn="tl">
                  <a:srgbClr val="000000">
                    <a:alpha val="43137"/>
                  </a:srgbClr>
                </a:outerShdw>
              </a:effectLst>
            </a:endParaRPr>
          </a:p>
        </p:txBody>
      </p:sp>
      <p:pic>
        <p:nvPicPr>
          <p:cNvPr id="4" name="Picture 3" descr="WhatsApp Image 2022-05-02 at 4.59.11 AM (1).jpeg"/>
          <p:cNvPicPr>
            <a:picLocks noChangeAspect="1"/>
          </p:cNvPicPr>
          <p:nvPr/>
        </p:nvPicPr>
        <p:blipFill>
          <a:blip r:embed="rId2"/>
          <a:stretch>
            <a:fillRect/>
          </a:stretch>
        </p:blipFill>
        <p:spPr>
          <a:xfrm>
            <a:off x="1817077" y="1559045"/>
            <a:ext cx="8159261" cy="4548355"/>
          </a:xfrm>
          <a:prstGeom prst="rect">
            <a:avLst/>
          </a:prstGeom>
        </p:spPr>
      </p:pic>
      <p:sp>
        <p:nvSpPr>
          <p:cNvPr id="6" name="Rectangle 5"/>
          <p:cNvSpPr/>
          <p:nvPr/>
        </p:nvSpPr>
        <p:spPr>
          <a:xfrm>
            <a:off x="2206903" y="957392"/>
            <a:ext cx="6774355" cy="754053"/>
          </a:xfrm>
          <a:prstGeom prst="rect">
            <a:avLst/>
          </a:prstGeom>
        </p:spPr>
        <p:txBody>
          <a:bodyPr wrap="none">
            <a:spAutoFit/>
          </a:bodyPr>
          <a:lstStyle/>
          <a:p>
            <a:pPr marL="285750" indent="-285750">
              <a:buFont typeface="Wingdings" pitchFamily="2" charset="2"/>
              <a:buChar char="Ø"/>
            </a:pPr>
            <a:r>
              <a:rPr lang="en-US" sz="2500" dirty="0"/>
              <a:t>In our project we were using  </a:t>
            </a:r>
            <a:r>
              <a:rPr lang="en-US" sz="2500" dirty="0" smtClean="0"/>
              <a:t>WEB Development</a:t>
            </a:r>
          </a:p>
          <a:p>
            <a:pPr marL="285750" indent="-285750">
              <a:buFont typeface="Wingdings" pitchFamily="2" charset="2"/>
              <a:buChar char="Ø"/>
            </a:pPr>
            <a:endParaRPr lang="en-IN" dirty="0"/>
          </a:p>
        </p:txBody>
      </p:sp>
    </p:spTree>
    <p:extLst>
      <p:ext uri="{BB962C8B-B14F-4D97-AF65-F5344CB8AC3E}">
        <p14:creationId xmlns:p14="http://schemas.microsoft.com/office/powerpoint/2010/main" val="2029315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2364"/>
            <a:ext cx="12192000" cy="677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latin typeface="Times New Roman" pitchFamily="18" charset="0"/>
                <a:cs typeface="Times New Roman" pitchFamily="18" charset="0"/>
              </a:rPr>
              <a:t>PROBLEM STATEMENT</a:t>
            </a:r>
          </a:p>
        </p:txBody>
      </p:sp>
      <p:sp>
        <p:nvSpPr>
          <p:cNvPr id="3" name="Rectangle 3"/>
          <p:cNvSpPr txBox="1">
            <a:spLocks noChangeArrowheads="1"/>
          </p:cNvSpPr>
          <p:nvPr/>
        </p:nvSpPr>
        <p:spPr>
          <a:xfrm>
            <a:off x="304799" y="971550"/>
            <a:ext cx="11769969" cy="3657600"/>
          </a:xfrm>
          <a:prstGeom prst="rect">
            <a:avLst/>
          </a:prstGeom>
        </p:spPr>
        <p:txBody>
          <a:bodyPr/>
          <a:lstStyle/>
          <a:p>
            <a:pPr marL="0" marR="0" lvl="1" indent="0" algn="just" defTabSz="914400" rtl="0" eaLnBrk="1" fontAlgn="auto" latinLnBrk="0" hangingPunct="1">
              <a:lnSpc>
                <a:spcPct val="100000"/>
              </a:lnSpc>
              <a:spcBef>
                <a:spcPct val="20000"/>
              </a:spcBef>
              <a:spcAft>
                <a:spcPts val="0"/>
              </a:spcAft>
              <a:buClr>
                <a:schemeClr val="tx2"/>
              </a:buClr>
              <a:buSzTx/>
              <a:tabLst/>
              <a:defRPr/>
            </a:pPr>
            <a:r>
              <a:rPr kumimoji="0" lang="en-US" altLang="en-US" sz="2500" b="0" i="0" u="sng" strike="noStrike" kern="1200" cap="none" spc="0" normalizeH="0" baseline="0" noProof="0" dirty="0">
                <a:ln>
                  <a:noFill/>
                </a:ln>
                <a:solidFill>
                  <a:schemeClr val="tx1"/>
                </a:solidFill>
                <a:effectLst/>
                <a:uLnTx/>
                <a:uFillTx/>
                <a:latin typeface="Times New Roman" pitchFamily="18" charset="0"/>
                <a:cs typeface="Times New Roman" pitchFamily="18" charset="0"/>
              </a:rPr>
              <a:t>Problem</a:t>
            </a:r>
          </a:p>
          <a:p>
            <a:pPr marL="0" marR="0" lvl="1" indent="0" algn="just" defTabSz="914400" rtl="0" eaLnBrk="1" fontAlgn="auto" latinLnBrk="0" hangingPunct="1">
              <a:lnSpc>
                <a:spcPct val="100000"/>
              </a:lnSpc>
              <a:spcBef>
                <a:spcPct val="20000"/>
              </a:spcBef>
              <a:spcAft>
                <a:spcPts val="0"/>
              </a:spcAft>
              <a:buSzTx/>
              <a:buFont typeface="Wingdings" pitchFamily="2" charset="2"/>
              <a:buChar char="Ø"/>
              <a:tabLst/>
              <a:defRPr/>
            </a:pPr>
            <a:r>
              <a:rPr lang="en-US" altLang="en-US" sz="2500" dirty="0">
                <a:latin typeface="Times New Roman" pitchFamily="18" charset="0"/>
                <a:cs typeface="Times New Roman" pitchFamily="18" charset="0"/>
              </a:rPr>
              <a:t>     </a:t>
            </a:r>
            <a:r>
              <a:rPr kumimoji="0" lang="en-US" altLang="en-US" sz="2500" b="0" i="0" strike="noStrike" kern="1200" cap="none" spc="0" normalizeH="0" baseline="0" noProof="0" dirty="0">
                <a:ln>
                  <a:noFill/>
                </a:ln>
                <a:effectLst/>
                <a:uLnTx/>
                <a:uFillTx/>
                <a:latin typeface="Times New Roman" pitchFamily="18" charset="0"/>
                <a:cs typeface="Times New Roman" pitchFamily="18" charset="0"/>
              </a:rPr>
              <a:t>The </a:t>
            </a:r>
            <a:r>
              <a:rPr kumimoji="0" lang="en-US" altLang="en-US" sz="2500" b="0" i="0" u="none" strike="noStrike" kern="1200" cap="none" spc="0" normalizeH="0" baseline="0" noProof="0" dirty="0">
                <a:ln>
                  <a:noFill/>
                </a:ln>
                <a:effectLst/>
                <a:uLnTx/>
                <a:uFillTx/>
                <a:latin typeface="Times New Roman" pitchFamily="18" charset="0"/>
                <a:cs typeface="Times New Roman" pitchFamily="18" charset="0"/>
              </a:rPr>
              <a:t>major problem in old Blood banking systems was that, they don’t follow the  </a:t>
            </a:r>
          </a:p>
          <a:p>
            <a:pPr marL="0" marR="0" lvl="1" indent="0" algn="just" defTabSz="914400" rtl="0" eaLnBrk="1" fontAlgn="auto" latinLnBrk="0" hangingPunct="1">
              <a:lnSpc>
                <a:spcPct val="100000"/>
              </a:lnSpc>
              <a:spcBef>
                <a:spcPct val="20000"/>
              </a:spcBef>
              <a:spcAft>
                <a:spcPts val="0"/>
              </a:spcAft>
              <a:buSzTx/>
              <a:tabLst/>
              <a:defRPr/>
            </a:pPr>
            <a:r>
              <a:rPr lang="en-US" altLang="en-US" sz="2500" dirty="0">
                <a:latin typeface="Times New Roman" pitchFamily="18" charset="0"/>
                <a:cs typeface="Times New Roman" pitchFamily="18" charset="0"/>
              </a:rPr>
              <a:t>        </a:t>
            </a:r>
            <a:r>
              <a:rPr kumimoji="0" lang="en-US" altLang="en-US" sz="2500" b="0" i="0" u="none" strike="noStrike" kern="1200" cap="none" spc="0" normalizeH="0" baseline="0" noProof="0" dirty="0">
                <a:ln>
                  <a:noFill/>
                </a:ln>
                <a:effectLst/>
                <a:uLnTx/>
                <a:uFillTx/>
                <a:latin typeface="Times New Roman" pitchFamily="18" charset="0"/>
                <a:cs typeface="Times New Roman" pitchFamily="18" charset="0"/>
              </a:rPr>
              <a:t>actual needs of users.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500" b="0" i="0" u="none" strike="noStrike" kern="1200" cap="none" spc="0" normalizeH="0" baseline="0" noProof="0" dirty="0">
                <a:ln>
                  <a:noFill/>
                </a:ln>
                <a:effectLst/>
                <a:uLnTx/>
                <a:uFillTx/>
                <a:latin typeface="Times New Roman" pitchFamily="18" charset="0"/>
                <a:cs typeface="Times New Roman" pitchFamily="18" charset="0"/>
              </a:rPr>
              <a:t>Traditional blood banking systems were developed by 1 or 2 perspective.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500" b="0" i="0" u="none" strike="noStrike" kern="1200" cap="none" spc="0" normalizeH="0" baseline="0" noProof="0" dirty="0">
                <a:ln>
                  <a:noFill/>
                </a:ln>
                <a:effectLst/>
                <a:uLnTx/>
                <a:uFillTx/>
                <a:latin typeface="Times New Roman" pitchFamily="18" charset="0"/>
                <a:cs typeface="Times New Roman" pitchFamily="18" charset="0"/>
              </a:rPr>
              <a:t>Tracking the database was complicated when the details are maintained manually.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500" b="0" i="0" u="none" strike="noStrike" kern="1200" cap="none" spc="0" normalizeH="0" baseline="0" noProof="0" dirty="0">
                <a:ln>
                  <a:noFill/>
                </a:ln>
                <a:effectLst/>
                <a:uLnTx/>
                <a:uFillTx/>
                <a:latin typeface="Times New Roman" pitchFamily="18" charset="0"/>
                <a:cs typeface="Times New Roman" pitchFamily="18" charset="0"/>
              </a:rPr>
              <a:t>There was shortage and sometimes unavailability of rare blood groups due to less modules i.e. patient and donors.</a:t>
            </a:r>
          </a:p>
          <a:p>
            <a:pPr marL="342900" lvl="0" indent="-342900">
              <a:spcBef>
                <a:spcPct val="20000"/>
              </a:spcBef>
              <a:buFont typeface="Wingdings" pitchFamily="2" charset="2"/>
              <a:buChar char="Ø"/>
            </a:pPr>
            <a:r>
              <a:rPr lang="en-US" sz="2500" dirty="0">
                <a:latin typeface="Times New Roman" pitchFamily="18" charset="0"/>
                <a:cs typeface="Times New Roman" pitchFamily="18" charset="0"/>
              </a:rPr>
              <a:t>The BBMS interface will be constructed to cater for the blood house staff to post about the blood donation events.</a:t>
            </a:r>
          </a:p>
          <a:p>
            <a:pPr marL="342900" lvl="0" indent="-342900">
              <a:spcBef>
                <a:spcPct val="20000"/>
              </a:spcBef>
              <a:buFont typeface="Wingdings" pitchFamily="2" charset="2"/>
              <a:buChar char="Ø"/>
            </a:pPr>
            <a:r>
              <a:rPr lang="en-US" sz="2500" dirty="0">
                <a:latin typeface="Times New Roman" pitchFamily="18" charset="0"/>
                <a:cs typeface="Times New Roman" pitchFamily="18" charset="0"/>
              </a:rPr>
              <a:t> These details can be viewed by the public so that they know and they can allocate some time to go and donate their blood</a:t>
            </a:r>
            <a:r>
              <a:rPr lang="en-US" sz="2500" dirty="0">
                <a:solidFill>
                  <a:srgbClr val="FF0000"/>
                </a:solidFill>
                <a:latin typeface="Times New Roman" pitchFamily="18" charset="0"/>
                <a:cs typeface="Times New Roman" pitchFamily="18" charset="0"/>
              </a:rPr>
              <a:t>.</a:t>
            </a:r>
            <a:endParaRPr kumimoji="0" lang="en-US" sz="2500" b="0" i="0" u="none" strike="noStrike" kern="1200" cap="none" spc="0" normalizeH="0" noProof="0" dirty="0">
              <a:ln>
                <a:noFill/>
              </a:ln>
              <a:solidFill>
                <a:srgbClr val="FF0000"/>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86957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2364"/>
            <a:ext cx="12192000" cy="677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latin typeface="Times New Roman" pitchFamily="18" charset="0"/>
                <a:cs typeface="Times New Roman" pitchFamily="18" charset="0"/>
              </a:rPr>
              <a:t>PROBLEM STATEMENT</a:t>
            </a:r>
          </a:p>
        </p:txBody>
      </p:sp>
      <p:sp>
        <p:nvSpPr>
          <p:cNvPr id="3" name="Rectangle 2"/>
          <p:cNvSpPr/>
          <p:nvPr/>
        </p:nvSpPr>
        <p:spPr>
          <a:xfrm>
            <a:off x="380999" y="1352550"/>
            <a:ext cx="11494477" cy="2169825"/>
          </a:xfrm>
          <a:prstGeom prst="rect">
            <a:avLst/>
          </a:prstGeom>
        </p:spPr>
        <p:txBody>
          <a:bodyPr wrap="square">
            <a:spAutoFit/>
          </a:bodyPr>
          <a:lstStyle/>
          <a:p>
            <a:pPr marL="0" lvl="1" algn="just">
              <a:spcBef>
                <a:spcPct val="20000"/>
              </a:spcBef>
              <a:buClr>
                <a:schemeClr val="tx2"/>
              </a:buClr>
              <a:defRPr/>
            </a:pPr>
            <a:r>
              <a:rPr lang="en-US" altLang="en-US" sz="2500" u="sng" dirty="0">
                <a:latin typeface="Times New Roman" panose="02020603050405020304" pitchFamily="18" charset="0"/>
                <a:cs typeface="Times New Roman" panose="02020603050405020304" pitchFamily="18" charset="0"/>
              </a:rPr>
              <a:t>Solution</a:t>
            </a:r>
          </a:p>
          <a:p>
            <a:pPr marL="342900" lvl="0" indent="-342900" algn="just">
              <a:spcBef>
                <a:spcPct val="20000"/>
              </a:spcBef>
              <a:buFont typeface="Wingdings" pitchFamily="2" charset="2"/>
              <a:buChar char="Ø"/>
              <a:defRPr/>
            </a:pPr>
            <a:r>
              <a:rPr lang="en-GB" altLang="en-US" sz="2500" dirty="0">
                <a:latin typeface="Times New Roman" panose="02020603050405020304" pitchFamily="18" charset="0"/>
                <a:cs typeface="Times New Roman" panose="02020603050405020304" pitchFamily="18" charset="0"/>
              </a:rPr>
              <a:t>A better idea is </a:t>
            </a:r>
            <a:r>
              <a:rPr lang="en-AU" altLang="en-US" sz="2500" dirty="0">
                <a:latin typeface="Times New Roman" panose="02020603050405020304" pitchFamily="18" charset="0"/>
                <a:cs typeface="Times New Roman" panose="02020603050405020304" pitchFamily="18" charset="0"/>
              </a:rPr>
              <a:t>to use the application which </a:t>
            </a:r>
            <a:r>
              <a:rPr lang="en-GB" altLang="en-US" sz="2500" dirty="0">
                <a:latin typeface="Times New Roman" panose="02020603050405020304" pitchFamily="18" charset="0"/>
                <a:cs typeface="Times New Roman" panose="02020603050405020304" pitchFamily="18" charset="0"/>
              </a:rPr>
              <a:t>Mobile device is very popular with people too.</a:t>
            </a:r>
          </a:p>
          <a:p>
            <a:pPr marL="342900" lvl="0" indent="-342900" algn="just">
              <a:spcBef>
                <a:spcPct val="20000"/>
              </a:spcBef>
              <a:buFont typeface="Wingdings" pitchFamily="2" charset="2"/>
              <a:buChar char="Ø"/>
              <a:defRPr/>
            </a:pPr>
            <a:r>
              <a:rPr lang="en-US" altLang="en-US" sz="2500" dirty="0">
                <a:latin typeface="Times New Roman" panose="02020603050405020304" pitchFamily="18" charset="0"/>
                <a:cs typeface="Times New Roman" panose="02020603050405020304" pitchFamily="18" charset="0"/>
              </a:rPr>
              <a:t>This application is providing each entity the facility to approach nearby blood donors so that it will become much easier to search rare blood groups in the hour of need.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640" y="3522373"/>
            <a:ext cx="4626719" cy="285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5565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2364"/>
            <a:ext cx="12192000" cy="677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latin typeface="Times New Roman" pitchFamily="18" charset="0"/>
                <a:cs typeface="Times New Roman" pitchFamily="18" charset="0"/>
              </a:rPr>
              <a:t>OUR IDEA</a:t>
            </a:r>
          </a:p>
        </p:txBody>
      </p:sp>
      <p:sp>
        <p:nvSpPr>
          <p:cNvPr id="3" name="Rectangle 2"/>
          <p:cNvSpPr/>
          <p:nvPr/>
        </p:nvSpPr>
        <p:spPr>
          <a:xfrm>
            <a:off x="246185" y="797169"/>
            <a:ext cx="11641015" cy="6440225"/>
          </a:xfrm>
          <a:prstGeom prst="rect">
            <a:avLst/>
          </a:prstGeom>
        </p:spPr>
        <p:txBody>
          <a:bodyPr wrap="square">
            <a:spAutoFit/>
          </a:bodyPr>
          <a:lstStyle/>
          <a:p>
            <a:pPr>
              <a:lnSpc>
                <a:spcPct val="150000"/>
              </a:lnSpc>
              <a:buFont typeface="Wingdings" pitchFamily="2" charset="2"/>
              <a:buChar char="Ø"/>
            </a:pPr>
            <a:r>
              <a:rPr lang="en-US" sz="2500" dirty="0">
                <a:latin typeface="Times New Roman" pitchFamily="18" charset="0"/>
                <a:cs typeface="Times New Roman" pitchFamily="18" charset="0"/>
              </a:rPr>
              <a:t>Web-based Blood Donation Management System is a management system website that enables individuals who want to donate blood to help the needy. </a:t>
            </a:r>
          </a:p>
          <a:p>
            <a:pPr>
              <a:lnSpc>
                <a:spcPct val="150000"/>
              </a:lnSpc>
              <a:buFont typeface="Wingdings" pitchFamily="2" charset="2"/>
              <a:buChar char="Ø"/>
            </a:pPr>
            <a:r>
              <a:rPr lang="en-US" sz="2500" dirty="0">
                <a:latin typeface="Times New Roman" pitchFamily="18" charset="0"/>
                <a:cs typeface="Times New Roman" pitchFamily="18" charset="0"/>
              </a:rPr>
              <a:t>It also enables hospitals to record and store the data for people who want to communicate with them, and it also provides a centralized blood bank database. </a:t>
            </a:r>
          </a:p>
          <a:p>
            <a:pPr>
              <a:lnSpc>
                <a:spcPct val="150000"/>
              </a:lnSpc>
              <a:buFont typeface="Wingdings" pitchFamily="2" charset="2"/>
              <a:buChar char="Ø"/>
            </a:pPr>
            <a:r>
              <a:rPr lang="en-US" sz="2500" dirty="0">
                <a:latin typeface="Times New Roman" pitchFamily="18" charset="0"/>
                <a:cs typeface="Times New Roman" pitchFamily="18" charset="0"/>
              </a:rPr>
              <a:t>The system is developed by using HTML, PHP and MySQL as a database system to manage and store the data. </a:t>
            </a:r>
          </a:p>
          <a:p>
            <a:pPr>
              <a:lnSpc>
                <a:spcPct val="150000"/>
              </a:lnSpc>
              <a:buFont typeface="Wingdings" pitchFamily="2" charset="2"/>
              <a:buChar char="Ø"/>
            </a:pPr>
            <a:r>
              <a:rPr lang="en-US" sz="2500" dirty="0">
                <a:latin typeface="Times New Roman" pitchFamily="18" charset="0"/>
                <a:cs typeface="Times New Roman" pitchFamily="18" charset="0"/>
              </a:rPr>
              <a:t>The Waterfall Methodology, which is the traditional version and </a:t>
            </a:r>
            <a:endParaRPr lang="en-US" sz="2500" dirty="0" smtClean="0">
              <a:latin typeface="Times New Roman" pitchFamily="18" charset="0"/>
              <a:cs typeface="Times New Roman" pitchFamily="18" charset="0"/>
            </a:endParaRPr>
          </a:p>
          <a:p>
            <a:pPr>
              <a:lnSpc>
                <a:spcPct val="150000"/>
              </a:lnSpc>
            </a:pPr>
            <a:r>
              <a:rPr lang="en-US" sz="2500" dirty="0" smtClean="0">
                <a:latin typeface="Times New Roman" pitchFamily="18" charset="0"/>
                <a:cs typeface="Times New Roman" pitchFamily="18" charset="0"/>
              </a:rPr>
              <a:t>The classic </a:t>
            </a:r>
            <a:r>
              <a:rPr lang="en-US" sz="2500" dirty="0">
                <a:latin typeface="Times New Roman" pitchFamily="18" charset="0"/>
                <a:cs typeface="Times New Roman" pitchFamily="18" charset="0"/>
              </a:rPr>
              <a:t>approach of a system development life cycle, is used to </a:t>
            </a:r>
          </a:p>
          <a:p>
            <a:pPr>
              <a:lnSpc>
                <a:spcPct val="150000"/>
              </a:lnSpc>
            </a:pPr>
            <a:r>
              <a:rPr lang="en-US" sz="2500" dirty="0">
                <a:latin typeface="Times New Roman" pitchFamily="18" charset="0"/>
                <a:cs typeface="Times New Roman" pitchFamily="18" charset="0"/>
              </a:rPr>
              <a:t>develop and build the web-based blood </a:t>
            </a:r>
            <a:r>
              <a:rPr lang="en-US" sz="2500" dirty="0" smtClean="0">
                <a:latin typeface="Times New Roman" pitchFamily="18" charset="0"/>
                <a:cs typeface="Times New Roman" pitchFamily="18" charset="0"/>
              </a:rPr>
              <a:t>bank</a:t>
            </a:r>
          </a:p>
          <a:p>
            <a:pPr>
              <a:lnSpc>
                <a:spcPct val="150000"/>
              </a:lnSpc>
            </a:pPr>
            <a:endParaRPr lang="en-US" sz="2500" dirty="0">
              <a:latin typeface="Times New Roman" pitchFamily="18" charset="0"/>
              <a:cs typeface="Times New Roman" pitchFamily="18" charset="0"/>
            </a:endParaRPr>
          </a:p>
          <a:p>
            <a:pPr>
              <a:lnSpc>
                <a:spcPct val="150000"/>
              </a:lnSpc>
            </a:pPr>
            <a:endParaRPr lang="en-IN" sz="25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4709" y="3730176"/>
            <a:ext cx="2803158" cy="269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509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231" y="785445"/>
            <a:ext cx="11769969" cy="5286062"/>
          </a:xfrm>
          <a:prstGeom prst="rect">
            <a:avLst/>
          </a:prstGeom>
        </p:spPr>
        <p:txBody>
          <a:bodyPr wrap="square">
            <a:spAutoFit/>
          </a:bodyPr>
          <a:lstStyle/>
          <a:p>
            <a:pPr>
              <a:lnSpc>
                <a:spcPct val="150000"/>
              </a:lnSpc>
              <a:buFont typeface="Wingdings" pitchFamily="2" charset="2"/>
              <a:buChar char="Ø"/>
            </a:pPr>
            <a:r>
              <a:rPr lang="en-US" sz="2500" dirty="0">
                <a:latin typeface="Times New Roman" pitchFamily="18" charset="0"/>
                <a:cs typeface="Times New Roman" pitchFamily="18" charset="0"/>
              </a:rPr>
              <a:t>The system targets three types of user: the public who wants to donate blood, the recipients who need the donated blood, and the hospitals who that work as an intermediary to manage the communication between the donors and recipients. </a:t>
            </a:r>
          </a:p>
          <a:p>
            <a:pPr>
              <a:lnSpc>
                <a:spcPct val="150000"/>
              </a:lnSpc>
              <a:buFont typeface="Wingdings" pitchFamily="2" charset="2"/>
              <a:buChar char="Ø"/>
            </a:pPr>
            <a:r>
              <a:rPr lang="en-US" sz="2500" dirty="0">
                <a:latin typeface="Times New Roman" pitchFamily="18" charset="0"/>
                <a:cs typeface="Times New Roman" pitchFamily="18" charset="0"/>
              </a:rPr>
              <a:t>The main objectives for developing the website is to educate the community on the benefits of blood donation </a:t>
            </a:r>
          </a:p>
          <a:p>
            <a:pPr>
              <a:lnSpc>
                <a:spcPct val="150000"/>
              </a:lnSpc>
              <a:buFont typeface="Wingdings" pitchFamily="2" charset="2"/>
              <a:buChar char="Ø"/>
            </a:pPr>
            <a:r>
              <a:rPr lang="en-US" sz="2500" dirty="0">
                <a:latin typeface="Times New Roman" pitchFamily="18" charset="0"/>
                <a:cs typeface="Times New Roman" pitchFamily="18" charset="0"/>
              </a:rPr>
              <a:t>develop a Web-Based Blood Bank System to manage </a:t>
            </a:r>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records of donors and recipients</a:t>
            </a:r>
          </a:p>
          <a:p>
            <a:pPr>
              <a:lnSpc>
                <a:spcPct val="150000"/>
              </a:lnSpc>
              <a:buFont typeface="Wingdings" pitchFamily="2" charset="2"/>
              <a:buChar char="Ø"/>
            </a:pPr>
            <a:r>
              <a:rPr lang="en-US" sz="2500" dirty="0">
                <a:latin typeface="Times New Roman" pitchFamily="18" charset="0"/>
                <a:cs typeface="Times New Roman" pitchFamily="18" charset="0"/>
              </a:rPr>
              <a:t>encourage voluntary blood donation</a:t>
            </a:r>
          </a:p>
          <a:p>
            <a:pPr>
              <a:lnSpc>
                <a:spcPct val="150000"/>
              </a:lnSpc>
              <a:buFont typeface="Wingdings" pitchFamily="2" charset="2"/>
              <a:buChar char="Ø"/>
            </a:pPr>
            <a:r>
              <a:rPr lang="en-US" sz="2500" dirty="0">
                <a:latin typeface="Times New Roman" pitchFamily="18" charset="0"/>
                <a:cs typeface="Times New Roman" pitchFamily="18" charset="0"/>
              </a:rPr>
              <a:t> easily accessing any information about blood type</a:t>
            </a:r>
          </a:p>
        </p:txBody>
      </p:sp>
      <p:sp>
        <p:nvSpPr>
          <p:cNvPr id="3" name="Rectangle 5"/>
          <p:cNvSpPr/>
          <p:nvPr/>
        </p:nvSpPr>
        <p:spPr>
          <a:xfrm>
            <a:off x="0" y="2364"/>
            <a:ext cx="12192000" cy="677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latin typeface="Times New Roman" pitchFamily="18" charset="0"/>
                <a:cs typeface="Times New Roman" pitchFamily="18" charset="0"/>
              </a:rPr>
              <a:t>OUR IDEA</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846" y="4142501"/>
            <a:ext cx="2644410" cy="253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3798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2364"/>
            <a:ext cx="12192000" cy="677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REQUIREMENTS</a:t>
            </a:r>
            <a:endParaRPr lang="en-US" sz="3200" b="1" dirty="0">
              <a:solidFill>
                <a:schemeClr val="bg1"/>
              </a:solidFill>
              <a:effectLst>
                <a:outerShdw blurRad="38100" dist="38100" dir="2700000" algn="tl">
                  <a:srgbClr val="000000">
                    <a:alpha val="43137"/>
                  </a:srgbClr>
                </a:outerShdw>
              </a:effectLst>
            </a:endParaRPr>
          </a:p>
        </p:txBody>
      </p:sp>
      <p:sp>
        <p:nvSpPr>
          <p:cNvPr id="3" name="Rectangle 2"/>
          <p:cNvSpPr/>
          <p:nvPr/>
        </p:nvSpPr>
        <p:spPr>
          <a:xfrm>
            <a:off x="668215" y="890954"/>
            <a:ext cx="8475785" cy="4708981"/>
          </a:xfrm>
          <a:prstGeom prst="rect">
            <a:avLst/>
          </a:prstGeom>
        </p:spPr>
        <p:txBody>
          <a:bodyPr wrap="square">
            <a:spAutoFit/>
          </a:bodyPr>
          <a:lstStyle/>
          <a:p>
            <a:pPr>
              <a:buFont typeface="Wingdings" pitchFamily="2" charset="2"/>
              <a:buChar char="v"/>
            </a:pPr>
            <a:r>
              <a:rPr lang="en-US" sz="3000" dirty="0"/>
              <a:t>Software Requirements:</a:t>
            </a:r>
          </a:p>
          <a:p>
            <a:pPr>
              <a:buFont typeface="Wingdings" pitchFamily="2" charset="2"/>
              <a:buChar char="Ø"/>
            </a:pPr>
            <a:r>
              <a:rPr lang="en-US" sz="3000" dirty="0">
                <a:solidFill>
                  <a:schemeClr val="accent1"/>
                </a:solidFill>
              </a:rPr>
              <a:t>Windows 10 or higher.</a:t>
            </a:r>
          </a:p>
          <a:p>
            <a:pPr>
              <a:buFont typeface="Wingdings" pitchFamily="2" charset="2"/>
              <a:buChar char="Ø"/>
            </a:pPr>
            <a:r>
              <a:rPr lang="en-US" sz="3000" dirty="0">
                <a:solidFill>
                  <a:schemeClr val="accent1"/>
                </a:solidFill>
              </a:rPr>
              <a:t>PHP</a:t>
            </a:r>
          </a:p>
          <a:p>
            <a:pPr>
              <a:buFont typeface="Wingdings" pitchFamily="2" charset="2"/>
              <a:buChar char="Ø"/>
            </a:pPr>
            <a:r>
              <a:rPr lang="en-US" sz="3000" dirty="0">
                <a:solidFill>
                  <a:schemeClr val="accent1"/>
                </a:solidFill>
              </a:rPr>
              <a:t>XAAMP Server.</a:t>
            </a:r>
          </a:p>
          <a:p>
            <a:pPr>
              <a:buFont typeface="Wingdings" pitchFamily="2" charset="2"/>
              <a:buChar char="Ø"/>
            </a:pPr>
            <a:r>
              <a:rPr lang="en-US" sz="3000" dirty="0">
                <a:solidFill>
                  <a:schemeClr val="accent1"/>
                </a:solidFill>
              </a:rPr>
              <a:t>MySQL database</a:t>
            </a:r>
            <a:r>
              <a:rPr lang="en-US" sz="3000" dirty="0"/>
              <a:t>.</a:t>
            </a:r>
          </a:p>
          <a:p>
            <a:endParaRPr lang="en-US" sz="3000" dirty="0"/>
          </a:p>
          <a:p>
            <a:pPr>
              <a:buFont typeface="Wingdings" pitchFamily="2" charset="2"/>
              <a:buChar char="v"/>
            </a:pPr>
            <a:r>
              <a:rPr lang="en-US" sz="3000" dirty="0"/>
              <a:t>Hardware Components:</a:t>
            </a:r>
          </a:p>
          <a:p>
            <a:pPr>
              <a:buFont typeface="Wingdings" pitchFamily="2" charset="2"/>
              <a:buChar char="Ø"/>
            </a:pPr>
            <a:r>
              <a:rPr lang="en-US" sz="3000" dirty="0">
                <a:solidFill>
                  <a:schemeClr val="accent1"/>
                </a:solidFill>
              </a:rPr>
              <a:t>Processor –Corei3</a:t>
            </a:r>
          </a:p>
          <a:p>
            <a:pPr>
              <a:buFont typeface="Wingdings" pitchFamily="2" charset="2"/>
              <a:buChar char="Ø"/>
            </a:pPr>
            <a:r>
              <a:rPr lang="en-US" sz="3000" dirty="0">
                <a:solidFill>
                  <a:schemeClr val="accent1"/>
                </a:solidFill>
              </a:rPr>
              <a:t>Hard Disk – 160 GB</a:t>
            </a:r>
          </a:p>
          <a:p>
            <a:pPr>
              <a:buFont typeface="Wingdings" pitchFamily="2" charset="2"/>
              <a:buChar char="Ø"/>
            </a:pPr>
            <a:r>
              <a:rPr lang="en-US" sz="3000" dirty="0">
                <a:solidFill>
                  <a:schemeClr val="accent1"/>
                </a:solidFill>
              </a:rPr>
              <a:t>Memory – 1GBRAM</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262" y="679939"/>
            <a:ext cx="5081953" cy="2661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41915"/>
            <a:ext cx="4208585" cy="2477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0986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2364"/>
            <a:ext cx="12192000" cy="677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latin typeface="Times New Roman" pitchFamily="18" charset="0"/>
                <a:cs typeface="Times New Roman" pitchFamily="18" charset="0"/>
              </a:rPr>
              <a:t>FLOW CHART</a:t>
            </a:r>
            <a:endParaRPr lang="en-US" sz="3200" b="1" dirty="0">
              <a:solidFill>
                <a:schemeClr val="bg1"/>
              </a:solidFill>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28" y="714924"/>
            <a:ext cx="11804885" cy="6143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4509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TotalTime>
  <Words>789</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Calibri Light (Headings)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Framework for Feedback System Using KIOSK</dc:title>
  <dc:creator>LENOVO</dc:creator>
  <cp:lastModifiedBy>Microsoft account</cp:lastModifiedBy>
  <cp:revision>26</cp:revision>
  <dcterms:created xsi:type="dcterms:W3CDTF">2020-02-05T06:53:57Z</dcterms:created>
  <dcterms:modified xsi:type="dcterms:W3CDTF">2022-07-14T15:24:11Z</dcterms:modified>
</cp:coreProperties>
</file>