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59" r:id="rId5"/>
    <p:sldId id="262" r:id="rId6"/>
    <p:sldId id="263" r:id="rId7"/>
    <p:sldId id="264" r:id="rId8"/>
    <p:sldId id="265" r:id="rId9"/>
    <p:sldId id="266" r:id="rId10"/>
    <p:sldId id="267" r:id="rId11"/>
    <p:sldId id="261" r:id="rId12"/>
    <p:sldId id="268" r:id="rId13"/>
    <p:sldId id="269" r:id="rId14"/>
    <p:sldId id="270" r:id="rId15"/>
    <p:sldId id="272" r:id="rId16"/>
    <p:sldId id="275" r:id="rId17"/>
    <p:sldId id="274" r:id="rId18"/>
    <p:sldId id="276" r:id="rId19"/>
    <p:sldId id="277" r:id="rId20"/>
    <p:sldId id="278" r:id="rId21"/>
    <p:sldId id="280" r:id="rId22"/>
    <p:sldId id="283" r:id="rId23"/>
    <p:sldId id="282" r:id="rId24"/>
    <p:sldId id="281" r:id="rId25"/>
    <p:sldId id="273" r:id="rId26"/>
    <p:sldId id="284" r:id="rId27"/>
    <p:sldId id="285" r:id="rId28"/>
    <p:sldId id="286" r:id="rId29"/>
    <p:sldId id="288" r:id="rId30"/>
    <p:sldId id="289" r:id="rId31"/>
    <p:sldId id="291" r:id="rId32"/>
    <p:sldId id="296" r:id="rId33"/>
    <p:sldId id="297" r:id="rId34"/>
    <p:sldId id="298" r:id="rId35"/>
    <p:sldId id="292" r:id="rId36"/>
    <p:sldId id="294" r:id="rId37"/>
    <p:sldId id="295" r:id="rId38"/>
    <p:sldId id="305" r:id="rId39"/>
    <p:sldId id="303" r:id="rId40"/>
    <p:sldId id="304" r:id="rId41"/>
    <p:sldId id="293" r:id="rId42"/>
    <p:sldId id="306" r:id="rId43"/>
    <p:sldId id="307" r:id="rId44"/>
    <p:sldId id="310" r:id="rId45"/>
    <p:sldId id="313" r:id="rId46"/>
    <p:sldId id="314" r:id="rId47"/>
    <p:sldId id="316" r:id="rId48"/>
    <p:sldId id="317" r:id="rId49"/>
    <p:sldId id="318" r:id="rId50"/>
    <p:sldId id="309" r:id="rId51"/>
    <p:sldId id="28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1176" autoAdjust="0"/>
  </p:normalViewPr>
  <p:slideViewPr>
    <p:cSldViewPr snapToGrid="0">
      <p:cViewPr varScale="1">
        <p:scale>
          <a:sx n="67" d="100"/>
          <a:sy n="67" d="100"/>
        </p:scale>
        <p:origin x="12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1F830-8159-4DA2-998C-CFEE87F768E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A1914-E4FD-47C4-A0F7-11F240B48BCE}" type="slidenum">
              <a:rPr lang="en-IN" smtClean="0"/>
              <a:t>‹#›</a:t>
            </a:fld>
            <a:endParaRPr lang="en-IN"/>
          </a:p>
        </p:txBody>
      </p:sp>
    </p:spTree>
    <p:extLst>
      <p:ext uri="{BB962C8B-B14F-4D97-AF65-F5344CB8AC3E}">
        <p14:creationId xmlns:p14="http://schemas.microsoft.com/office/powerpoint/2010/main" val="315926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CESE 4050 : MASTI</a:t>
            </a:r>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1</a:t>
            </a:fld>
            <a:endParaRPr lang="en-IN"/>
          </a:p>
        </p:txBody>
      </p:sp>
    </p:spTree>
    <p:extLst>
      <p:ext uri="{BB962C8B-B14F-4D97-AF65-F5344CB8AC3E}">
        <p14:creationId xmlns:p14="http://schemas.microsoft.com/office/powerpoint/2010/main" val="2836629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NOTE: CO2 Emissions (gCO2)=Total Data Transferred (GB)×Energy Intensity (kWh/GB)×Carbon Intensity (gCO2/kWh)CO2 Emissions (gCO2)</a:t>
            </a:r>
          </a:p>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24</a:t>
            </a:fld>
            <a:endParaRPr lang="en-IN"/>
          </a:p>
        </p:txBody>
      </p:sp>
    </p:spTree>
    <p:extLst>
      <p:ext uri="{BB962C8B-B14F-4D97-AF65-F5344CB8AC3E}">
        <p14:creationId xmlns:p14="http://schemas.microsoft.com/office/powerpoint/2010/main" val="391704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apple-system"/>
              </a:rPr>
              <a:t>DIMPACT : time the service is used rather than data transfer volume.</a:t>
            </a:r>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30</a:t>
            </a:fld>
            <a:endParaRPr lang="en-IN"/>
          </a:p>
        </p:txBody>
      </p:sp>
    </p:spTree>
    <p:extLst>
      <p:ext uri="{BB962C8B-B14F-4D97-AF65-F5344CB8AC3E}">
        <p14:creationId xmlns:p14="http://schemas.microsoft.com/office/powerpoint/2010/main" val="38868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31</a:t>
            </a:fld>
            <a:endParaRPr lang="en-IN"/>
          </a:p>
        </p:txBody>
      </p:sp>
    </p:spTree>
    <p:extLst>
      <p:ext uri="{BB962C8B-B14F-4D97-AF65-F5344CB8AC3E}">
        <p14:creationId xmlns:p14="http://schemas.microsoft.com/office/powerpoint/2010/main" val="348406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36</a:t>
            </a:fld>
            <a:endParaRPr lang="en-IN"/>
          </a:p>
        </p:txBody>
      </p:sp>
    </p:spTree>
    <p:extLst>
      <p:ext uri="{BB962C8B-B14F-4D97-AF65-F5344CB8AC3E}">
        <p14:creationId xmlns:p14="http://schemas.microsoft.com/office/powerpoint/2010/main" val="569006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Only top 1000 used as generating reports took considerable amount of time</a:t>
            </a:r>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37</a:t>
            </a:fld>
            <a:endParaRPr lang="en-IN"/>
          </a:p>
        </p:txBody>
      </p:sp>
    </p:spTree>
    <p:extLst>
      <p:ext uri="{BB962C8B-B14F-4D97-AF65-F5344CB8AC3E}">
        <p14:creationId xmlns:p14="http://schemas.microsoft.com/office/powerpoint/2010/main" val="1276466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1. Data Transfer per Visit: Measured in gigabytes (GB), this metric quantifies the amount of data transferred from the server to the user for each page load. It serves as the foundation for calculating energy use and emissions, as it directly correlates to the amount of work data centers, networks, and devices must perform.</a:t>
            </a:r>
          </a:p>
          <a:p>
            <a:pPr marL="0" indent="0">
              <a:buNone/>
            </a:pPr>
            <a:endParaRPr lang="en-US" sz="1200" dirty="0"/>
          </a:p>
          <a:p>
            <a:pPr marL="0" indent="0">
              <a:buNone/>
            </a:pPr>
            <a:r>
              <a:rPr lang="en-US" sz="1200" dirty="0"/>
              <a:t>2. Energy Intensity of Web Data (kWh/GB): This represents the average amount of energy (in kilowatt-hours, kWh) required to transmit one gigabyte of data across the internet, including the energy consumed by data centers, network infrastructure, and end-user devices. It is a critical metric for understanding the energy demand of digital activities.</a:t>
            </a:r>
          </a:p>
          <a:p>
            <a:pPr marL="0" indent="0">
              <a:buNone/>
            </a:pPr>
            <a:endParaRPr lang="en-US" sz="1200" dirty="0"/>
          </a:p>
          <a:p>
            <a:pPr marL="0" indent="0">
              <a:buNone/>
            </a:pPr>
            <a:r>
              <a:rPr lang="en-US" sz="1200" dirty="0"/>
              <a:t>3. Carbon Intensity of Electricity (gCO2/kWh): This measures the average emissions (in grams of CO2) produced to generate one kilowatt-hour of electricity. It varies depending on the energy mix (renewable vs. non-renewable sources) used by the data center and the national grid, affecting the carbon footprint of web hosting and data transmission.</a:t>
            </a:r>
          </a:p>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38</a:t>
            </a:fld>
            <a:endParaRPr lang="en-IN"/>
          </a:p>
        </p:txBody>
      </p:sp>
    </p:spTree>
    <p:extLst>
      <p:ext uri="{BB962C8B-B14F-4D97-AF65-F5344CB8AC3E}">
        <p14:creationId xmlns:p14="http://schemas.microsoft.com/office/powerpoint/2010/main" val="131990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Each reading takes about 5 mins to load </a:t>
            </a:r>
            <a:r>
              <a:rPr lang="en-US" dirty="0">
                <a:sym typeface="Wingdings" panose="05000000000000000000" pitchFamily="2" charset="2"/>
              </a:rPr>
              <a:t> therefore 1000 websites </a:t>
            </a:r>
            <a:r>
              <a:rPr lang="en-US" dirty="0" err="1">
                <a:sym typeface="Wingdings" panose="05000000000000000000" pitchFamily="2" charset="2"/>
              </a:rPr>
              <a:t>taked</a:t>
            </a:r>
            <a:r>
              <a:rPr lang="en-US" dirty="0">
                <a:sym typeface="Wingdings" panose="05000000000000000000" pitchFamily="2" charset="2"/>
              </a:rPr>
              <a:t> around 5000 mins (83 </a:t>
            </a:r>
            <a:r>
              <a:rPr lang="en-US" dirty="0" err="1">
                <a:sym typeface="Wingdings" panose="05000000000000000000" pitchFamily="2" charset="2"/>
              </a:rPr>
              <a:t>hrs</a:t>
            </a:r>
            <a:r>
              <a:rPr lang="en-US" dirty="0">
                <a:sym typeface="Wingdings" panose="05000000000000000000" pitchFamily="2" charset="2"/>
              </a:rPr>
              <a:t>)</a:t>
            </a:r>
          </a:p>
          <a:p>
            <a:pPr marL="171450" indent="-171450">
              <a:buFontTx/>
              <a:buChar char="-"/>
            </a:pP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CFCA1914-E4FD-47C4-A0F7-11F240B48BCE}" type="slidenum">
              <a:rPr lang="en-IN" smtClean="0"/>
              <a:t>39</a:t>
            </a:fld>
            <a:endParaRPr lang="en-IN"/>
          </a:p>
        </p:txBody>
      </p:sp>
    </p:spTree>
    <p:extLst>
      <p:ext uri="{BB962C8B-B14F-4D97-AF65-F5344CB8AC3E}">
        <p14:creationId xmlns:p14="http://schemas.microsoft.com/office/powerpoint/2010/main" val="223866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For next week, our analysis will include a focused review on the top and bottom 1000 sites by size, energy, and CO2 output, highlighting the influence of outliers on the overall dataset's environmental footprint</a:t>
            </a:r>
          </a:p>
          <a:p>
            <a:endParaRPr lang="en-US" b="0" i="0" dirty="0">
              <a:solidFill>
                <a:srgbClr val="ECECEC"/>
              </a:solidFill>
              <a:effectLst/>
              <a:latin typeface="Söhne"/>
            </a:endParaRPr>
          </a:p>
          <a:p>
            <a:r>
              <a:rPr lang="en-US" b="0" i="0" dirty="0">
                <a:solidFill>
                  <a:srgbClr val="ECECEC"/>
                </a:solidFill>
                <a:effectLst/>
                <a:latin typeface="Söhne"/>
              </a:rPr>
              <a:t>For next week, we will explore the prevalence of green hosting among websites, assessing the space occupied and CO2 emissions reduced by those opting for environmentally friendly hosting solutions.</a:t>
            </a:r>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41</a:t>
            </a:fld>
            <a:endParaRPr lang="en-IN"/>
          </a:p>
        </p:txBody>
      </p:sp>
    </p:spTree>
    <p:extLst>
      <p:ext uri="{BB962C8B-B14F-4D97-AF65-F5344CB8AC3E}">
        <p14:creationId xmlns:p14="http://schemas.microsoft.com/office/powerpoint/2010/main" val="635918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website list used has been sourced from the </a:t>
            </a:r>
            <a:r>
              <a:rPr lang="en-US" dirty="0" err="1"/>
              <a:t>Tranco</a:t>
            </a:r>
            <a:r>
              <a:rPr lang="en-US" dirty="0"/>
              <a:t> list of 1 million most popular websites. This is a list which uses averaged data from four other ranking providers (Alexa, Cisco Umbrella, Majestic and Quantcast).</a:t>
            </a:r>
          </a:p>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43</a:t>
            </a:fld>
            <a:endParaRPr lang="en-IN"/>
          </a:p>
        </p:txBody>
      </p:sp>
    </p:spTree>
    <p:extLst>
      <p:ext uri="{BB962C8B-B14F-4D97-AF65-F5344CB8AC3E}">
        <p14:creationId xmlns:p14="http://schemas.microsoft.com/office/powerpoint/2010/main" val="1755358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 used : </a:t>
            </a:r>
            <a:r>
              <a:rPr lang="en-US" b="0" i="0" dirty="0">
                <a:solidFill>
                  <a:srgbClr val="ECECEC"/>
                </a:solidFill>
                <a:effectLst/>
                <a:latin typeface="Söhne"/>
              </a:rPr>
              <a:t>grams of CO2 per page view (g CO2_per_Page_View_g)</a:t>
            </a:r>
          </a:p>
          <a:p>
            <a:endParaRPr lang="en-US" b="0" i="0" dirty="0">
              <a:solidFill>
                <a:srgbClr val="ECECEC"/>
              </a:solidFill>
              <a:effectLst/>
              <a:latin typeface="Söhne"/>
            </a:endParaRPr>
          </a:p>
          <a:p>
            <a:r>
              <a:rPr lang="en-US" dirty="0"/>
              <a:t>We will say we tested for few sites which gave outliers for website carbon and in other calculators, and results say some were in the average range and other were in the outlier range and there is no pattern. </a:t>
            </a:r>
          </a:p>
          <a:p>
            <a:endParaRPr lang="en-US" dirty="0"/>
          </a:p>
          <a:p>
            <a:r>
              <a:rPr lang="en-US" dirty="0"/>
              <a:t>Clipped few values as boxes were not seen properly</a:t>
            </a:r>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44</a:t>
            </a:fld>
            <a:endParaRPr lang="en-IN"/>
          </a:p>
        </p:txBody>
      </p:sp>
    </p:spTree>
    <p:extLst>
      <p:ext uri="{BB962C8B-B14F-4D97-AF65-F5344CB8AC3E}">
        <p14:creationId xmlns:p14="http://schemas.microsoft.com/office/powerpoint/2010/main" val="185288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https://www.keycdn.com/support/the-growth-of-web-page-size </a:t>
            </a:r>
            <a:r>
              <a:rPr lang="en-IN" dirty="0">
                <a:sym typeface="Wingdings" panose="05000000000000000000" pitchFamily="2" charset="2"/>
              </a:rPr>
              <a:t> </a:t>
            </a:r>
            <a:r>
              <a:rPr lang="en-IN" dirty="0" err="1">
                <a:sym typeface="Wingdings" panose="05000000000000000000" pitchFamily="2" charset="2"/>
              </a:rPr>
              <a:t>ver</a:t>
            </a:r>
            <a:r>
              <a:rPr lang="en-IN" dirty="0">
                <a:sym typeface="Wingdings" panose="05000000000000000000" pitchFamily="2" charset="2"/>
              </a:rPr>
              <a:t> good article to understand what is webpage size and its impacts</a:t>
            </a:r>
          </a:p>
          <a:p>
            <a:endParaRPr lang="en-IN" dirty="0">
              <a:sym typeface="Wingdings" panose="05000000000000000000" pitchFamily="2" charset="2"/>
            </a:endParaRPr>
          </a:p>
          <a:p>
            <a:r>
              <a:rPr lang="en-IN" dirty="0">
                <a:sym typeface="Wingdings" panose="05000000000000000000" pitchFamily="2" charset="2"/>
              </a:rPr>
              <a:t>Basically studying and measuring protocols</a:t>
            </a:r>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2</a:t>
            </a:fld>
            <a:endParaRPr lang="en-IN"/>
          </a:p>
        </p:txBody>
      </p:sp>
    </p:spTree>
    <p:extLst>
      <p:ext uri="{BB962C8B-B14F-4D97-AF65-F5344CB8AC3E}">
        <p14:creationId xmlns:p14="http://schemas.microsoft.com/office/powerpoint/2010/main" val="3620673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Amp vs Non-Amp tags were filtered using a certain HTML tag present in the website &lt;html amp&gt;.</a:t>
            </a:r>
          </a:p>
          <a:p>
            <a:endParaRPr lang="en-US" dirty="0"/>
          </a:p>
          <a:p>
            <a:r>
              <a:rPr lang="en-US" dirty="0"/>
              <a:t>To scrape AMP pages using their identifying tags, you would typically use a web scraping tool or library that can parse HTML, such as Beautiful Soup in Python. Here's a high-level overview of the steps you'd take:</a:t>
            </a:r>
          </a:p>
          <a:p>
            <a:endParaRPr lang="en-US" dirty="0"/>
          </a:p>
          <a:p>
            <a:r>
              <a:rPr lang="en-US" dirty="0"/>
              <a:t>1. **Send a HTTP Request**: Use a library like `requests` in Python to send an HTTP GET request to fetch the content of the webpage you're interested in.</a:t>
            </a:r>
          </a:p>
          <a:p>
            <a:endParaRPr lang="en-US" dirty="0"/>
          </a:p>
          <a:p>
            <a:r>
              <a:rPr lang="en-US" dirty="0"/>
              <a:t>2. **Parse the HTML Content**: Once you have the HTML content, you can use Beautiful Soup to parse it and search for the specific AMP HTML tags.</a:t>
            </a:r>
          </a:p>
          <a:p>
            <a:endParaRPr lang="en-US" dirty="0"/>
          </a:p>
          <a:p>
            <a:r>
              <a:rPr lang="en-US" dirty="0"/>
              <a:t>3. **Identify AMP Pages**: Check for the `&lt;html amp&gt;` or `&lt;html ⚡&gt;` tag near the beginning of the HTML document. You can also look for other AMP-specific tags like `&lt;script async </a:t>
            </a:r>
            <a:r>
              <a:rPr lang="en-US" dirty="0" err="1"/>
              <a:t>src</a:t>
            </a:r>
            <a:r>
              <a:rPr lang="en-US" dirty="0"/>
              <a:t>="https://cdn.ampproject.org/v0.js"&gt;&lt;/script&gt;`.</a:t>
            </a:r>
          </a:p>
          <a:p>
            <a:endParaRPr lang="en-US" dirty="0"/>
          </a:p>
          <a:p>
            <a:r>
              <a:rPr lang="en-US" dirty="0"/>
              <a:t>4. **Extract Information**: After confirming a page is an AMP page, you can proceed to extract the data you're interested in using CSS selectors or XPath expressions.</a:t>
            </a:r>
          </a:p>
          <a:p>
            <a:endParaRPr lang="en-US" dirty="0"/>
          </a:p>
          <a:p>
            <a:r>
              <a:rPr lang="en-US" dirty="0"/>
              <a:t>5. **Respect `robots.txt`**: It's important to check the website's `robots.txt` file before scraping, to ensure you're allowed to scrape their pages and to follow any rules they've set out regarding scraping frequency and allowed pages.</a:t>
            </a:r>
          </a:p>
          <a:p>
            <a:endParaRPr lang="en-US" dirty="0"/>
          </a:p>
          <a:p>
            <a:r>
              <a:rPr lang="en-US" dirty="0"/>
              <a:t>6. **Handle Pagination**: If you're scraping multiple pages, you'll need to handle pagination. This might involve finding the link to the next page and repeating the request and parse process.</a:t>
            </a:r>
          </a:p>
          <a:p>
            <a:endParaRPr lang="en-US" dirty="0"/>
          </a:p>
          <a:p>
            <a:r>
              <a:rPr lang="en-US" dirty="0"/>
              <a:t>Here's an example of Python code that uses `requests` and `</a:t>
            </a:r>
            <a:r>
              <a:rPr lang="en-US" dirty="0" err="1"/>
              <a:t>BeautifulSoup</a:t>
            </a:r>
            <a:r>
              <a:rPr lang="en-US" dirty="0"/>
              <a:t>` to check if a given URL is an AMP page:</a:t>
            </a:r>
          </a:p>
          <a:p>
            <a:endParaRPr lang="en-US" dirty="0"/>
          </a:p>
          <a:p>
            <a:r>
              <a:rPr lang="en-US" dirty="0"/>
              <a:t>```python</a:t>
            </a:r>
          </a:p>
          <a:p>
            <a:r>
              <a:rPr lang="en-US" dirty="0"/>
              <a:t>import requests</a:t>
            </a:r>
          </a:p>
          <a:p>
            <a:r>
              <a:rPr lang="en-US" dirty="0"/>
              <a:t>from bs4 import </a:t>
            </a:r>
            <a:r>
              <a:rPr lang="en-US" dirty="0" err="1"/>
              <a:t>BeautifulSoup</a:t>
            </a:r>
            <a:endParaRPr lang="en-US" dirty="0"/>
          </a:p>
          <a:p>
            <a:endParaRPr lang="en-US" dirty="0"/>
          </a:p>
          <a:p>
            <a:r>
              <a:rPr lang="en-US" dirty="0"/>
              <a:t># URL of the page to check</a:t>
            </a:r>
          </a:p>
          <a:p>
            <a:r>
              <a:rPr lang="en-US" dirty="0" err="1"/>
              <a:t>url</a:t>
            </a:r>
            <a:r>
              <a:rPr lang="en-US" dirty="0"/>
              <a:t> = 'https://example.com'</a:t>
            </a:r>
          </a:p>
          <a:p>
            <a:endParaRPr lang="en-US" dirty="0"/>
          </a:p>
          <a:p>
            <a:r>
              <a:rPr lang="en-US" dirty="0"/>
              <a:t># Send the GET request</a:t>
            </a:r>
          </a:p>
          <a:p>
            <a:r>
              <a:rPr lang="en-US" dirty="0"/>
              <a:t>response = </a:t>
            </a:r>
            <a:r>
              <a:rPr lang="en-US" dirty="0" err="1"/>
              <a:t>requests.get</a:t>
            </a:r>
            <a:r>
              <a:rPr lang="en-US" dirty="0"/>
              <a:t>(</a:t>
            </a:r>
            <a:r>
              <a:rPr lang="en-US" dirty="0" err="1"/>
              <a:t>url</a:t>
            </a:r>
            <a:r>
              <a:rPr lang="en-US" dirty="0"/>
              <a:t>)</a:t>
            </a:r>
          </a:p>
          <a:p>
            <a:endParaRPr lang="en-US" dirty="0"/>
          </a:p>
          <a:p>
            <a:r>
              <a:rPr lang="en-US" dirty="0"/>
              <a:t># Parse the HTML content</a:t>
            </a:r>
          </a:p>
          <a:p>
            <a:r>
              <a:rPr lang="en-US" dirty="0"/>
              <a:t>soup = </a:t>
            </a:r>
            <a:r>
              <a:rPr lang="en-US" dirty="0" err="1"/>
              <a:t>BeautifulSoup</a:t>
            </a:r>
            <a:r>
              <a:rPr lang="en-US" dirty="0"/>
              <a:t>(</a:t>
            </a:r>
            <a:r>
              <a:rPr lang="en-US" dirty="0" err="1"/>
              <a:t>response.content</a:t>
            </a:r>
            <a:r>
              <a:rPr lang="en-US" dirty="0"/>
              <a:t>, '</a:t>
            </a:r>
            <a:r>
              <a:rPr lang="en-US" dirty="0" err="1"/>
              <a:t>html.parser</a:t>
            </a:r>
            <a:r>
              <a:rPr lang="en-US" dirty="0"/>
              <a:t>')</a:t>
            </a:r>
          </a:p>
          <a:p>
            <a:endParaRPr lang="en-US" dirty="0"/>
          </a:p>
          <a:p>
            <a:r>
              <a:rPr lang="en-US" dirty="0"/>
              <a:t># Check for the AMP tag</a:t>
            </a:r>
          </a:p>
          <a:p>
            <a:r>
              <a:rPr lang="en-US" dirty="0" err="1"/>
              <a:t>is_amp</a:t>
            </a:r>
            <a:r>
              <a:rPr lang="en-US" dirty="0"/>
              <a:t> = bool(</a:t>
            </a:r>
            <a:r>
              <a:rPr lang="en-US" dirty="0" err="1"/>
              <a:t>soup.find</a:t>
            </a:r>
            <a:r>
              <a:rPr lang="en-US" dirty="0"/>
              <a:t>('html').get('amp')) or bool(</a:t>
            </a:r>
            <a:r>
              <a:rPr lang="en-US" dirty="0" err="1"/>
              <a:t>soup.find</a:t>
            </a:r>
            <a:r>
              <a:rPr lang="en-US" dirty="0"/>
              <a:t>('html').get('⚡'))</a:t>
            </a:r>
          </a:p>
          <a:p>
            <a:endParaRPr lang="en-US" dirty="0"/>
          </a:p>
          <a:p>
            <a:r>
              <a:rPr lang="en-US" dirty="0"/>
              <a:t>print(</a:t>
            </a:r>
            <a:r>
              <a:rPr lang="en-US" dirty="0" err="1"/>
              <a:t>f'The</a:t>
            </a:r>
            <a:r>
              <a:rPr lang="en-US" dirty="0"/>
              <a:t> page is an AMP page: {</a:t>
            </a:r>
            <a:r>
              <a:rPr lang="en-US" dirty="0" err="1"/>
              <a:t>is_amp</a:t>
            </a:r>
            <a:r>
              <a:rPr lang="en-US" dirty="0"/>
              <a:t>}')</a:t>
            </a:r>
          </a:p>
          <a:p>
            <a:r>
              <a:rPr lang="en-US" dirty="0"/>
              <a:t>```</a:t>
            </a:r>
          </a:p>
          <a:p>
            <a:endParaRPr lang="en-US" dirty="0"/>
          </a:p>
          <a:p>
            <a:r>
              <a:rPr lang="en-US" dirty="0"/>
              <a:t>Make sure that you're following the website's terms of service and legal considerations when scraping content, and manage the request frequency to avoid overloading the server.</a:t>
            </a:r>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45</a:t>
            </a:fld>
            <a:endParaRPr lang="en-IN"/>
          </a:p>
        </p:txBody>
      </p:sp>
    </p:spTree>
    <p:extLst>
      <p:ext uri="{BB962C8B-B14F-4D97-AF65-F5344CB8AC3E}">
        <p14:creationId xmlns:p14="http://schemas.microsoft.com/office/powerpoint/2010/main" val="2277314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50</a:t>
            </a:fld>
            <a:endParaRPr lang="en-IN"/>
          </a:p>
        </p:txBody>
      </p:sp>
    </p:spTree>
    <p:extLst>
      <p:ext uri="{BB962C8B-B14F-4D97-AF65-F5344CB8AC3E}">
        <p14:creationId xmlns:p14="http://schemas.microsoft.com/office/powerpoint/2010/main" val="155353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latin typeface="Söhne"/>
              </a:rPr>
              <a:t>Key Differences and Considerations</a:t>
            </a:r>
          </a:p>
          <a:p>
            <a:pPr algn="l">
              <a:buFont typeface="Arial" panose="020B0604020202020204" pitchFamily="34" charset="0"/>
              <a:buChar char="•"/>
            </a:pPr>
            <a:r>
              <a:rPr lang="en-US" b="1" i="0" dirty="0">
                <a:solidFill>
                  <a:srgbClr val="ECECEC"/>
                </a:solidFill>
                <a:effectLst/>
                <a:latin typeface="Söhne"/>
              </a:rPr>
              <a:t>Protocol Overhead</a:t>
            </a:r>
            <a:r>
              <a:rPr lang="en-US" b="0" i="0" dirty="0">
                <a:solidFill>
                  <a:srgbClr val="ECECEC"/>
                </a:solidFill>
                <a:effectLst/>
                <a:latin typeface="Söhne"/>
              </a:rPr>
              <a:t>: QUIC aims to reduce the overhead associated with connection establishment, encryption, and stream multiplexing compared to TCP, which can improve performance, especially in mobile networks or on lossy connections.</a:t>
            </a:r>
          </a:p>
          <a:p>
            <a:pPr algn="l">
              <a:buFont typeface="Arial" panose="020B0604020202020204" pitchFamily="34" charset="0"/>
              <a:buChar char="•"/>
            </a:pPr>
            <a:r>
              <a:rPr lang="en-US" b="1" i="0" dirty="0">
                <a:solidFill>
                  <a:srgbClr val="ECECEC"/>
                </a:solidFill>
                <a:effectLst/>
                <a:latin typeface="Söhne"/>
              </a:rPr>
              <a:t>Deployment and Support</a:t>
            </a:r>
            <a:r>
              <a:rPr lang="en-US" b="0" i="0" dirty="0">
                <a:solidFill>
                  <a:srgbClr val="ECECEC"/>
                </a:solidFill>
                <a:effectLst/>
                <a:latin typeface="Söhne"/>
              </a:rPr>
              <a:t>: TCP is universally supported and is the backbone of current Internet communications. QUIC, being newer, is supported by modern web browsers and some web servers, but its adoption is increasing, especially with HTTP/3, which uses QUIC as its underlying transport protocol.</a:t>
            </a:r>
          </a:p>
          <a:p>
            <a:pPr algn="l">
              <a:buFont typeface="Arial" panose="020B0604020202020204" pitchFamily="34" charset="0"/>
              <a:buChar char="•"/>
            </a:pPr>
            <a:r>
              <a:rPr lang="en-US" b="1" i="0" dirty="0">
                <a:solidFill>
                  <a:srgbClr val="ECECEC"/>
                </a:solidFill>
                <a:effectLst/>
                <a:latin typeface="Söhne"/>
              </a:rPr>
              <a:t>Network Middleboxes</a:t>
            </a:r>
            <a:r>
              <a:rPr lang="en-US" b="0" i="0" dirty="0">
                <a:solidFill>
                  <a:srgbClr val="ECECEC"/>
                </a:solidFill>
                <a:effectLst/>
                <a:latin typeface="Söhne"/>
              </a:rPr>
              <a:t>: Some network devices (firewalls, NATs, proxies) are optimized for TCP and might not handle UDP-based protocols like QUIC effectively, potentially leading to issues with QUIC traffic.</a:t>
            </a:r>
          </a:p>
          <a:p>
            <a:pPr algn="l"/>
            <a:r>
              <a:rPr lang="en-US" b="0" i="0" dirty="0">
                <a:solidFill>
                  <a:srgbClr val="ECECEC"/>
                </a:solidFill>
                <a:effectLst/>
                <a:latin typeface="Söhne"/>
              </a:rPr>
              <a:t>In summary, TCP is a proven, reliable, and widely used protocol for ensuring data integrity and order in communications over the Internet. QUIC, on the other hand, introduces innovations aimed at reducing latency, improving security, and solving some of TCP's limitations, especially in the context of modern web applications and services.</a:t>
            </a:r>
          </a:p>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3</a:t>
            </a:fld>
            <a:endParaRPr lang="en-IN"/>
          </a:p>
        </p:txBody>
      </p:sp>
    </p:spTree>
    <p:extLst>
      <p:ext uri="{BB962C8B-B14F-4D97-AF65-F5344CB8AC3E}">
        <p14:creationId xmlns:p14="http://schemas.microsoft.com/office/powerpoint/2010/main" val="34916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Inspiration from Existing Studies and Reports</a:t>
            </a:r>
          </a:p>
          <a:p>
            <a:endParaRPr lang="en-US" dirty="0"/>
          </a:p>
          <a:p>
            <a:r>
              <a:rPr lang="en-US" dirty="0"/>
              <a:t>The selection of tools and measurements is inspired by existing literature and reports, such as those from ACM conferences and HTTP Archive. These sources demonstrate the importance of comprehensive, longitudinal data analysis for understanding web trends, as well as the need for detailed, technical analysis of specific technologies (like QUIC or AMP) to grasp their real-world implications. The tools chosen reflect a balance between breadth of data (e.g., HTTP Archive for trends) and depth of technical insight (e.g., Wireshark for protocol analysis), aiming to provide a holistic view of web performance and standards adherence.</a:t>
            </a:r>
            <a:endParaRPr lang="en-IN" dirty="0"/>
          </a:p>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5</a:t>
            </a:fld>
            <a:endParaRPr lang="en-IN"/>
          </a:p>
        </p:txBody>
      </p:sp>
    </p:spTree>
    <p:extLst>
      <p:ext uri="{BB962C8B-B14F-4D97-AF65-F5344CB8AC3E}">
        <p14:creationId xmlns:p14="http://schemas.microsoft.com/office/powerpoint/2010/main" val="286100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https://www.webpagetest.org/</a:t>
            </a:r>
          </a:p>
          <a:p>
            <a:endParaRPr lang="en-IN" dirty="0"/>
          </a:p>
          <a:p>
            <a:r>
              <a:rPr lang="en-IN" dirty="0"/>
              <a:t>https://search.google.com/test/amp</a:t>
            </a:r>
          </a:p>
        </p:txBody>
      </p:sp>
      <p:sp>
        <p:nvSpPr>
          <p:cNvPr id="4" name="Slide Number Placeholder 3"/>
          <p:cNvSpPr>
            <a:spLocks noGrp="1"/>
          </p:cNvSpPr>
          <p:nvPr>
            <p:ph type="sldNum" sz="quarter" idx="5"/>
          </p:nvPr>
        </p:nvSpPr>
        <p:spPr/>
        <p:txBody>
          <a:bodyPr/>
          <a:lstStyle/>
          <a:p>
            <a:fld id="{CFCA1914-E4FD-47C4-A0F7-11F240B48BCE}" type="slidenum">
              <a:rPr lang="en-IN" smtClean="0"/>
              <a:t>6</a:t>
            </a:fld>
            <a:endParaRPr lang="en-IN"/>
          </a:p>
        </p:txBody>
      </p:sp>
    </p:spTree>
    <p:extLst>
      <p:ext uri="{BB962C8B-B14F-4D97-AF65-F5344CB8AC3E}">
        <p14:creationId xmlns:p14="http://schemas.microsoft.com/office/powerpoint/2010/main" val="117710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the security.txt standard, "Contact" is a required field that specifies how to reach the website's security team, typically via an email address or a web page. This information is crucial for reporting security vulnerabilities. "Expires" indicates when the security.txt file should be considered stale and is used to ensure the information remains up-to-date. It's a date or datetime indicating the validity period of the security.txt file, encouraging regular review and renewal by the site's administrators.</a:t>
            </a:r>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10</a:t>
            </a:fld>
            <a:endParaRPr lang="en-IN"/>
          </a:p>
        </p:txBody>
      </p:sp>
    </p:spTree>
    <p:extLst>
      <p:ext uri="{BB962C8B-B14F-4D97-AF65-F5344CB8AC3E}">
        <p14:creationId xmlns:p14="http://schemas.microsoft.com/office/powerpoint/2010/main" val="295279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CA1914-E4FD-47C4-A0F7-11F240B48BCE}" type="slidenum">
              <a:rPr lang="en-IN" smtClean="0"/>
              <a:t>11</a:t>
            </a:fld>
            <a:endParaRPr lang="en-IN"/>
          </a:p>
        </p:txBody>
      </p:sp>
    </p:spTree>
    <p:extLst>
      <p:ext uri="{BB962C8B-B14F-4D97-AF65-F5344CB8AC3E}">
        <p14:creationId xmlns:p14="http://schemas.microsoft.com/office/powerpoint/2010/main" val="96441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73DCC-6285-8751-F302-F9DD03ADF7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79B404-FC41-961E-9452-D5733BC2B7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AF59BF-37AD-1BA1-FE50-C815D94AFAE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55D2173-14D4-28F6-0755-F59189777386}"/>
              </a:ext>
            </a:extLst>
          </p:cNvPr>
          <p:cNvSpPr>
            <a:spLocks noGrp="1"/>
          </p:cNvSpPr>
          <p:nvPr>
            <p:ph type="sldNum" sz="quarter" idx="5"/>
          </p:nvPr>
        </p:nvSpPr>
        <p:spPr/>
        <p:txBody>
          <a:bodyPr/>
          <a:lstStyle/>
          <a:p>
            <a:fld id="{CFCA1914-E4FD-47C4-A0F7-11F240B48BCE}" type="slidenum">
              <a:rPr lang="en-IN" smtClean="0"/>
              <a:t>15</a:t>
            </a:fld>
            <a:endParaRPr lang="en-IN"/>
          </a:p>
        </p:txBody>
      </p:sp>
    </p:spTree>
    <p:extLst>
      <p:ext uri="{BB962C8B-B14F-4D97-AF65-F5344CB8AC3E}">
        <p14:creationId xmlns:p14="http://schemas.microsoft.com/office/powerpoint/2010/main" val="17182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https://www.18thdigitech.com/blog/is-google-amp-still-a-thing-in-2023/#:~:text=The%20short%20answer%20is%20No,have%20it%20in%20mobile%20searches.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 https://dl.acm.org/doi/abs/10.1145/3300061.3300137</a:t>
            </a:r>
          </a:p>
        </p:txBody>
      </p:sp>
      <p:sp>
        <p:nvSpPr>
          <p:cNvPr id="4" name="Slide Number Placeholder 3"/>
          <p:cNvSpPr>
            <a:spLocks noGrp="1"/>
          </p:cNvSpPr>
          <p:nvPr>
            <p:ph type="sldNum" sz="quarter" idx="5"/>
          </p:nvPr>
        </p:nvSpPr>
        <p:spPr/>
        <p:txBody>
          <a:bodyPr/>
          <a:lstStyle/>
          <a:p>
            <a:fld id="{CFCA1914-E4FD-47C4-A0F7-11F240B48BCE}" type="slidenum">
              <a:rPr lang="en-IN" smtClean="0"/>
              <a:t>17</a:t>
            </a:fld>
            <a:endParaRPr lang="en-IN"/>
          </a:p>
        </p:txBody>
      </p:sp>
    </p:spTree>
    <p:extLst>
      <p:ext uri="{BB962C8B-B14F-4D97-AF65-F5344CB8AC3E}">
        <p14:creationId xmlns:p14="http://schemas.microsoft.com/office/powerpoint/2010/main" val="3262068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02B38E7-E909-4D4B-9D9D-D4CA4701548A}" type="datetimeFigureOut">
              <a:rPr lang="en-IN" smtClean="0"/>
              <a:t>05-04-2024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056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2B38E7-E909-4D4B-9D9D-D4CA4701548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46931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2B38E7-E909-4D4B-9D9D-D4CA4701548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278565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2B38E7-E909-4D4B-9D9D-D4CA4701548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DB6D8-600F-408D-8AD3-EEA481B2C9E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830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2B38E7-E909-4D4B-9D9D-D4CA4701548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852639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2B38E7-E909-4D4B-9D9D-D4CA4701548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485745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2B38E7-E909-4D4B-9D9D-D4CA4701548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3723658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38E7-E909-4D4B-9D9D-D4CA4701548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25969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38E7-E909-4D4B-9D9D-D4CA4701548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89350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38E7-E909-4D4B-9D9D-D4CA4701548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1801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2B38E7-E909-4D4B-9D9D-D4CA4701548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93966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B38E7-E909-4D4B-9D9D-D4CA4701548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50901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B38E7-E909-4D4B-9D9D-D4CA4701548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59346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2B38E7-E909-4D4B-9D9D-D4CA4701548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369625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B38E7-E909-4D4B-9D9D-D4CA4701548A}"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27230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2B38E7-E909-4D4B-9D9D-D4CA4701548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239439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2B38E7-E909-4D4B-9D9D-D4CA4701548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DB6D8-600F-408D-8AD3-EEA481B2C9E2}" type="slidenum">
              <a:rPr lang="en-IN" smtClean="0"/>
              <a:t>‹#›</a:t>
            </a:fld>
            <a:endParaRPr lang="en-IN"/>
          </a:p>
        </p:txBody>
      </p:sp>
    </p:spTree>
    <p:extLst>
      <p:ext uri="{BB962C8B-B14F-4D97-AF65-F5344CB8AC3E}">
        <p14:creationId xmlns:p14="http://schemas.microsoft.com/office/powerpoint/2010/main" val="196643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2B38E7-E909-4D4B-9D9D-D4CA4701548A}" type="datetimeFigureOut">
              <a:rPr lang="en-IN" smtClean="0"/>
              <a:t>05-04-2024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7DB6D8-600F-408D-8AD3-EEA481B2C9E2}" type="slidenum">
              <a:rPr lang="en-IN" smtClean="0"/>
              <a:t>‹#›</a:t>
            </a:fld>
            <a:endParaRPr lang="en-IN"/>
          </a:p>
        </p:txBody>
      </p:sp>
    </p:spTree>
    <p:extLst>
      <p:ext uri="{BB962C8B-B14F-4D97-AF65-F5344CB8AC3E}">
        <p14:creationId xmlns:p14="http://schemas.microsoft.com/office/powerpoint/2010/main" val="5631647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gespeed.web.dev/" TargetMode="External"/><Relationship Id="rId2" Type="http://schemas.openxmlformats.org/officeDocument/2006/relationships/hyperlink" Target="https://www.webpagetest.org/" TargetMode="External"/><Relationship Id="rId1" Type="http://schemas.openxmlformats.org/officeDocument/2006/relationships/slideLayout" Target="../slideLayouts/slideLayout2.xml"/><Relationship Id="rId4" Type="http://schemas.openxmlformats.org/officeDocument/2006/relationships/hyperlink" Target="https://www.wappalyzer.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gespeed.web.dev/" TargetMode="External"/><Relationship Id="rId2" Type="http://schemas.openxmlformats.org/officeDocument/2006/relationships/hyperlink" Target="https://www.webpagetest.org/" TargetMode="External"/><Relationship Id="rId1" Type="http://schemas.openxmlformats.org/officeDocument/2006/relationships/slideLayout" Target="../slideLayouts/slideLayout2.xml"/><Relationship Id="rId4" Type="http://schemas.openxmlformats.org/officeDocument/2006/relationships/hyperlink" Target="https://www.wappalyzer.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l.acm.org/doi/10.1145/3300061.3300137" TargetMode="External"/><Relationship Id="rId2" Type="http://schemas.openxmlformats.org/officeDocument/2006/relationships/hyperlink" Target="https://www.conductor.com/academy/accelerated-mobile-pages/" TargetMode="External"/><Relationship Id="rId1" Type="http://schemas.openxmlformats.org/officeDocument/2006/relationships/slideLayout" Target="../slideLayouts/slideLayout2.xml"/><Relationship Id="rId6" Type="http://schemas.openxmlformats.org/officeDocument/2006/relationships/hyperlink" Target="https://gtmetrix.com/top1000.html" TargetMode="External"/><Relationship Id="rId5" Type="http://schemas.openxmlformats.org/officeDocument/2006/relationships/hyperlink" Target="https://validator.ampproject.org/" TargetMode="External"/><Relationship Id="rId4" Type="http://schemas.openxmlformats.org/officeDocument/2006/relationships/hyperlink" Target="https://www.wmtips.com/top/umbrella-ra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isrt.org/psr-press/journals/easl-vol-3-issue-2-2020/new-perspectives-on-internet-electricity-use-in-2030/" TargetMode="External"/><Relationship Id="rId2" Type="http://schemas.openxmlformats.org/officeDocument/2006/relationships/hyperlink" Target="https://www.websitecarbon.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sustainablewebdesign.org/calculating-digital-emissions/" TargetMode="External"/><Relationship Id="rId3" Type="http://schemas.openxmlformats.org/officeDocument/2006/relationships/hyperlink" Target="https://dl.acm.org/doi/10.1145/3300061.3300137" TargetMode="External"/><Relationship Id="rId7" Type="http://schemas.openxmlformats.org/officeDocument/2006/relationships/hyperlink" Target="https://www.thegreenwebfoundation.org/" TargetMode="External"/><Relationship Id="rId2" Type="http://schemas.openxmlformats.org/officeDocument/2006/relationships/hyperlink" Target="https://www.conductor.com/academy/accelerated-mobile-pages/" TargetMode="External"/><Relationship Id="rId1" Type="http://schemas.openxmlformats.org/officeDocument/2006/relationships/slideLayout" Target="../slideLayouts/slideLayout2.xml"/><Relationship Id="rId6" Type="http://schemas.openxmlformats.org/officeDocument/2006/relationships/hyperlink" Target="https://gtmetrix.com/top1000.html" TargetMode="External"/><Relationship Id="rId5" Type="http://schemas.openxmlformats.org/officeDocument/2006/relationships/hyperlink" Target="https://validator.ampproject.org/" TargetMode="External"/><Relationship Id="rId4" Type="http://schemas.openxmlformats.org/officeDocument/2006/relationships/hyperlink" Target="https://www.wmtips.com/top/umbrella-ran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8DF6-468A-C55F-8F8C-186CF457287C}"/>
              </a:ext>
            </a:extLst>
          </p:cNvPr>
          <p:cNvSpPr>
            <a:spLocks noGrp="1"/>
          </p:cNvSpPr>
          <p:nvPr>
            <p:ph type="ctrTitle"/>
          </p:nvPr>
        </p:nvSpPr>
        <p:spPr>
          <a:xfrm>
            <a:off x="1311068" y="1052717"/>
            <a:ext cx="9922286" cy="2387600"/>
          </a:xfrm>
        </p:spPr>
        <p:txBody>
          <a:bodyPr/>
          <a:lstStyle/>
          <a:p>
            <a:r>
              <a:rPr lang="en-US" dirty="0"/>
              <a:t>PROJECT : STATISTICS ON WEBPAGES</a:t>
            </a:r>
            <a:br>
              <a:rPr lang="en-US" dirty="0"/>
            </a:br>
            <a:r>
              <a:rPr lang="en-US" dirty="0"/>
              <a:t>			</a:t>
            </a:r>
            <a:r>
              <a:rPr lang="en-US" sz="4000" b="1" dirty="0"/>
              <a:t>   - TEAM PLAN</a:t>
            </a:r>
            <a:endParaRPr lang="en-IN" sz="4000" b="1" dirty="0"/>
          </a:p>
        </p:txBody>
      </p:sp>
      <p:sp>
        <p:nvSpPr>
          <p:cNvPr id="3" name="Subtitle 2">
            <a:extLst>
              <a:ext uri="{FF2B5EF4-FFF2-40B4-BE49-F238E27FC236}">
                <a16:creationId xmlns:a16="http://schemas.microsoft.com/office/drawing/2014/main" id="{25824C45-BD06-B403-3849-0AC014ABE1AC}"/>
              </a:ext>
            </a:extLst>
          </p:cNvPr>
          <p:cNvSpPr>
            <a:spLocks noGrp="1"/>
          </p:cNvSpPr>
          <p:nvPr>
            <p:ph type="subTitle" idx="1"/>
          </p:nvPr>
        </p:nvSpPr>
        <p:spPr/>
        <p:txBody>
          <a:bodyPr/>
          <a:lstStyle/>
          <a:p>
            <a:pPr algn="ctr"/>
            <a:r>
              <a:rPr lang="en-US" b="1" dirty="0"/>
              <a:t>Group : 3</a:t>
            </a:r>
          </a:p>
          <a:p>
            <a:pPr algn="r"/>
            <a:r>
              <a:rPr lang="en-US" dirty="0"/>
              <a:t>Lohit Gandham</a:t>
            </a:r>
          </a:p>
          <a:p>
            <a:pPr algn="r"/>
            <a:r>
              <a:rPr lang="en-US" dirty="0" err="1"/>
              <a:t>Yashwanth</a:t>
            </a:r>
            <a:r>
              <a:rPr lang="en-US" dirty="0"/>
              <a:t> </a:t>
            </a:r>
            <a:r>
              <a:rPr lang="en-US" dirty="0" err="1"/>
              <a:t>gopinath</a:t>
            </a:r>
            <a:endParaRPr lang="en-IN" dirty="0"/>
          </a:p>
        </p:txBody>
      </p:sp>
    </p:spTree>
    <p:extLst>
      <p:ext uri="{BB962C8B-B14F-4D97-AF65-F5344CB8AC3E}">
        <p14:creationId xmlns:p14="http://schemas.microsoft.com/office/powerpoint/2010/main" val="289148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63C3-EA05-77A9-ED31-411965C40FA5}"/>
              </a:ext>
            </a:extLst>
          </p:cNvPr>
          <p:cNvSpPr>
            <a:spLocks noGrp="1"/>
          </p:cNvSpPr>
          <p:nvPr>
            <p:ph type="title"/>
          </p:nvPr>
        </p:nvSpPr>
        <p:spPr/>
        <p:txBody>
          <a:bodyPr>
            <a:normAutofit/>
          </a:bodyPr>
          <a:lstStyle/>
          <a:p>
            <a:r>
              <a:rPr lang="en-US" dirty="0"/>
              <a:t>PAPER: </a:t>
            </a:r>
            <a:r>
              <a:rPr lang="en-US" sz="2000" b="0" i="0" dirty="0">
                <a:solidFill>
                  <a:srgbClr val="ECECEC"/>
                </a:solidFill>
                <a:effectLst/>
                <a:latin typeface="Söhne"/>
              </a:rPr>
              <a:t>Who You Gonna Call? An Empirical Evaluation of Website security.txt Deployment</a:t>
            </a:r>
            <a:endParaRPr lang="en-IN" sz="2000" dirty="0"/>
          </a:p>
        </p:txBody>
      </p:sp>
      <p:sp>
        <p:nvSpPr>
          <p:cNvPr id="3" name="Content Placeholder 2">
            <a:extLst>
              <a:ext uri="{FF2B5EF4-FFF2-40B4-BE49-F238E27FC236}">
                <a16:creationId xmlns:a16="http://schemas.microsoft.com/office/drawing/2014/main" id="{F00B0100-F9FC-0CB9-EE71-0CD75FDE9C26}"/>
              </a:ext>
            </a:extLst>
          </p:cNvPr>
          <p:cNvSpPr>
            <a:spLocks noGrp="1"/>
          </p:cNvSpPr>
          <p:nvPr>
            <p:ph idx="1"/>
          </p:nvPr>
        </p:nvSpPr>
        <p:spPr/>
        <p:txBody>
          <a:bodyPr>
            <a:normAutofit fontScale="92500" lnSpcReduction="20000"/>
          </a:bodyPr>
          <a:lstStyle/>
          <a:p>
            <a:r>
              <a:rPr lang="en-US" dirty="0"/>
              <a:t>This paper presents a comprehensive analysis of how websites implement the security.txt standard, aimed at improving vulnerability disclosure.</a:t>
            </a:r>
          </a:p>
          <a:p>
            <a:r>
              <a:rPr lang="en-US" dirty="0"/>
              <a:t> Over 15 months, the researchers crawled the </a:t>
            </a:r>
            <a:r>
              <a:rPr lang="en-US" b="1" dirty="0"/>
              <a:t>Alexa Top 100K websites </a:t>
            </a:r>
            <a:r>
              <a:rPr lang="en-US" dirty="0"/>
              <a:t>to monitor security.txt adoption, examining the content and compliance of the files found. </a:t>
            </a:r>
          </a:p>
          <a:p>
            <a:r>
              <a:rPr lang="en-US" dirty="0"/>
              <a:t>They discovered growing adoption among top-ranked sites, yet inconsistencies in required fields like Contact and Expires. </a:t>
            </a:r>
          </a:p>
          <a:p>
            <a:r>
              <a:rPr lang="en-US" dirty="0"/>
              <a:t>The study used a </a:t>
            </a:r>
            <a:r>
              <a:rPr lang="en-US" b="1" dirty="0" err="1"/>
              <a:t>wget</a:t>
            </a:r>
            <a:r>
              <a:rPr lang="en-US" b="1" dirty="0"/>
              <a:t>-based crawler </a:t>
            </a:r>
            <a:r>
              <a:rPr lang="en-US" dirty="0"/>
              <a:t>to systematically retrieve security.txt files, analyzing their content to assess adherence to the proposed standard and the practical implications for vulnerability reporting.</a:t>
            </a:r>
            <a:endParaRPr lang="en-IN" dirty="0"/>
          </a:p>
        </p:txBody>
      </p:sp>
    </p:spTree>
    <p:extLst>
      <p:ext uri="{BB962C8B-B14F-4D97-AF65-F5344CB8AC3E}">
        <p14:creationId xmlns:p14="http://schemas.microsoft.com/office/powerpoint/2010/main" val="297927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5744-B862-CF62-35D1-EDF68B94D6FF}"/>
              </a:ext>
            </a:extLst>
          </p:cNvPr>
          <p:cNvSpPr>
            <a:spLocks noGrp="1"/>
          </p:cNvSpPr>
          <p:nvPr>
            <p:ph type="title"/>
          </p:nvPr>
        </p:nvSpPr>
        <p:spPr/>
        <p:txBody>
          <a:bodyPr/>
          <a:lstStyle/>
          <a:p>
            <a:r>
              <a:rPr lang="en-US" dirty="0"/>
              <a:t>Quantification Methodologies</a:t>
            </a:r>
            <a:br>
              <a:rPr lang="en-US" dirty="0"/>
            </a:br>
            <a:endParaRPr lang="en-IN" dirty="0"/>
          </a:p>
        </p:txBody>
      </p:sp>
      <p:sp>
        <p:nvSpPr>
          <p:cNvPr id="3" name="Content Placeholder 2">
            <a:extLst>
              <a:ext uri="{FF2B5EF4-FFF2-40B4-BE49-F238E27FC236}">
                <a16:creationId xmlns:a16="http://schemas.microsoft.com/office/drawing/2014/main" id="{A6DF7F4B-67D8-32C6-4F19-50D24A327BD5}"/>
              </a:ext>
            </a:extLst>
          </p:cNvPr>
          <p:cNvSpPr>
            <a:spLocks noGrp="1"/>
          </p:cNvSpPr>
          <p:nvPr>
            <p:ph idx="1"/>
          </p:nvPr>
        </p:nvSpPr>
        <p:spPr/>
        <p:txBody>
          <a:bodyPr>
            <a:normAutofit/>
          </a:bodyPr>
          <a:lstStyle/>
          <a:p>
            <a:r>
              <a:rPr lang="en-US" b="1" dirty="0"/>
              <a:t>Statistical Analysis:</a:t>
            </a:r>
            <a:r>
              <a:rPr lang="en-US" dirty="0"/>
              <a:t> Use means, medians, percentiles to describe data distributions. Apply regression analysis or correlation coefficients to explore relationships between variables.</a:t>
            </a:r>
          </a:p>
          <a:p>
            <a:r>
              <a:rPr lang="en-US" b="1" dirty="0"/>
              <a:t>Comparative Analysis</a:t>
            </a:r>
            <a:r>
              <a:rPr lang="en-US" dirty="0"/>
              <a:t>: Compare data across different dimensions (time, website category, technology used) to identify trends or differences.</a:t>
            </a:r>
          </a:p>
          <a:p>
            <a:r>
              <a:rPr lang="en-US" b="1" dirty="0"/>
              <a:t>Visualization</a:t>
            </a:r>
            <a:r>
              <a:rPr lang="en-US" dirty="0"/>
              <a:t>: Employ graphs and charts to visualize trends, comparisons, and distributions, making insights accessible to a broader audience.</a:t>
            </a:r>
          </a:p>
          <a:p>
            <a:endParaRPr lang="en-IN" dirty="0"/>
          </a:p>
        </p:txBody>
      </p:sp>
    </p:spTree>
    <p:extLst>
      <p:ext uri="{BB962C8B-B14F-4D97-AF65-F5344CB8AC3E}">
        <p14:creationId xmlns:p14="http://schemas.microsoft.com/office/powerpoint/2010/main" val="344037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8E7-FC01-51E1-820D-DBC2ADB8D635}"/>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6D8711F8-6644-06DE-5B80-AF5E5EDB250B}"/>
              </a:ext>
            </a:extLst>
          </p:cNvPr>
          <p:cNvSpPr>
            <a:spLocks noGrp="1"/>
          </p:cNvSpPr>
          <p:nvPr>
            <p:ph idx="1"/>
          </p:nvPr>
        </p:nvSpPr>
        <p:spPr/>
        <p:txBody>
          <a:bodyPr>
            <a:normAutofit/>
          </a:bodyPr>
          <a:lstStyle/>
          <a:p>
            <a:r>
              <a:rPr lang="en-US" dirty="0"/>
              <a:t>How many websites to compare ? (any thumb rule or limit ?) (like a </a:t>
            </a:r>
            <a:r>
              <a:rPr lang="en-IN" dirty="0"/>
              <a:t>representative sample of websites) </a:t>
            </a:r>
            <a:endParaRPr lang="en-US" dirty="0"/>
          </a:p>
          <a:p>
            <a:r>
              <a:rPr lang="en-US" dirty="0"/>
              <a:t>Any recommended tools to analyze ?</a:t>
            </a:r>
          </a:p>
          <a:p>
            <a:r>
              <a:rPr lang="en-US" dirty="0"/>
              <a:t>Scope in goal mentioned ? </a:t>
            </a:r>
            <a:r>
              <a:rPr lang="en-US" sz="1200" dirty="0">
                <a:hlinkClick r:id="rId2" action="ppaction://hlinksldjump"/>
              </a:rPr>
              <a:t>(goals)</a:t>
            </a:r>
            <a:endParaRPr lang="en-IN" sz="1200" dirty="0"/>
          </a:p>
        </p:txBody>
      </p:sp>
    </p:spTree>
    <p:extLst>
      <p:ext uri="{BB962C8B-B14F-4D97-AF65-F5344CB8AC3E}">
        <p14:creationId xmlns:p14="http://schemas.microsoft.com/office/powerpoint/2010/main" val="38110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61FE-3AD2-1279-C454-E26A57639342}"/>
              </a:ext>
            </a:extLst>
          </p:cNvPr>
          <p:cNvSpPr>
            <a:spLocks noGrp="1"/>
          </p:cNvSpPr>
          <p:nvPr>
            <p:ph type="title"/>
          </p:nvPr>
        </p:nvSpPr>
        <p:spPr/>
        <p:txBody>
          <a:bodyPr/>
          <a:lstStyle/>
          <a:p>
            <a:r>
              <a:rPr lang="en-US" dirty="0"/>
              <a:t>ACTIVE AND PASSIVE MEASUREMENTS</a:t>
            </a:r>
            <a:endParaRPr lang="en-IN" dirty="0"/>
          </a:p>
        </p:txBody>
      </p:sp>
      <p:sp>
        <p:nvSpPr>
          <p:cNvPr id="3" name="Content Placeholder 2">
            <a:extLst>
              <a:ext uri="{FF2B5EF4-FFF2-40B4-BE49-F238E27FC236}">
                <a16:creationId xmlns:a16="http://schemas.microsoft.com/office/drawing/2014/main" id="{402530C3-C679-FC8D-3FAC-164ABCD9910D}"/>
              </a:ext>
            </a:extLst>
          </p:cNvPr>
          <p:cNvSpPr>
            <a:spLocks noGrp="1"/>
          </p:cNvSpPr>
          <p:nvPr>
            <p:ph idx="1"/>
          </p:nvPr>
        </p:nvSpPr>
        <p:spPr/>
        <p:txBody>
          <a:bodyPr>
            <a:normAutofit fontScale="25000" lnSpcReduction="20000"/>
          </a:bodyPr>
          <a:lstStyle/>
          <a:p>
            <a:r>
              <a:rPr lang="en-US" dirty="0"/>
              <a:t>Active and passive measurements are two fundamental approaches in network research and analysis, each with distinct methodologies and implications for data collection. Understanding these concepts is crucial for designing and executing a comprehensive web measurement project like the one discussed. Here’s how each applies to the various components of the proposed research:</a:t>
            </a:r>
          </a:p>
          <a:p>
            <a:endParaRPr lang="en-US" dirty="0"/>
          </a:p>
          <a:p>
            <a:r>
              <a:rPr lang="en-US" dirty="0"/>
              <a:t>### Active Measurements</a:t>
            </a:r>
          </a:p>
          <a:p>
            <a:endParaRPr lang="en-US" dirty="0"/>
          </a:p>
          <a:p>
            <a:r>
              <a:rPr lang="en-US" dirty="0"/>
              <a:t>Active measurements involve sending test traffic through the network or to a web server and observing how it behaves or performs under certain conditions. This method directly interacts with the network or system to collect data.</a:t>
            </a:r>
          </a:p>
          <a:p>
            <a:endParaRPr lang="en-US" dirty="0"/>
          </a:p>
          <a:p>
            <a:r>
              <a:rPr lang="en-US" dirty="0"/>
              <a:t>**In the Context of the Proposed Research**:</a:t>
            </a:r>
          </a:p>
          <a:p>
            <a:endParaRPr lang="en-US" dirty="0"/>
          </a:p>
          <a:p>
            <a:r>
              <a:rPr lang="en-US" dirty="0"/>
              <a:t>1. **Web Page Performance and AMP Impact**: Using tools like </a:t>
            </a:r>
            <a:r>
              <a:rPr lang="en-US" dirty="0" err="1"/>
              <a:t>WebPageTest</a:t>
            </a:r>
            <a:r>
              <a:rPr lang="en-US" dirty="0"/>
              <a:t> to simulate page loads and measure performance metrics (e.g., load times, time to first byte) for both AMP and non-AMP pages. This involves actively requesting web pages from servers and measuring the response.</a:t>
            </a:r>
          </a:p>
          <a:p>
            <a:endParaRPr lang="en-US" dirty="0"/>
          </a:p>
          <a:p>
            <a:r>
              <a:rPr lang="en-US" dirty="0"/>
              <a:t>2. **QUIC vs. TCP Performance**: Actively testing website loading or data transfer performance over both protocols. This could involve setting up controlled experiments where a client requests data from a server supporting both protocols under similar conditions to compare performance metrics like latency, throughput, and connection establishment time.</a:t>
            </a:r>
          </a:p>
          <a:p>
            <a:endParaRPr lang="en-US" dirty="0"/>
          </a:p>
          <a:p>
            <a:r>
              <a:rPr lang="en-US" dirty="0"/>
              <a:t>3. **Ad Proportions**: Actively loading web pages with and without ad-blocking tools or extensions to measure the difference in data transferred, number of requests, and loading times, thus quantifying the impact of advertisements.</a:t>
            </a:r>
          </a:p>
          <a:p>
            <a:endParaRPr lang="en-US" dirty="0"/>
          </a:p>
          <a:p>
            <a:r>
              <a:rPr lang="en-US" dirty="0"/>
              <a:t>### Passive Measurements</a:t>
            </a:r>
          </a:p>
          <a:p>
            <a:endParaRPr lang="en-US" dirty="0"/>
          </a:p>
          <a:p>
            <a:r>
              <a:rPr lang="en-US" dirty="0"/>
              <a:t>Passive measurements involve observing and recording traffic or data without manipulating the traffic flow or injecting additional traffic. This method relies on existing traffic and behaviors, providing insights without influencing system performance.</a:t>
            </a:r>
          </a:p>
          <a:p>
            <a:endParaRPr lang="en-US" dirty="0"/>
          </a:p>
          <a:p>
            <a:r>
              <a:rPr lang="en-US" dirty="0"/>
              <a:t>**In the Context of the Proposed Research**:</a:t>
            </a:r>
          </a:p>
          <a:p>
            <a:endParaRPr lang="en-US" dirty="0"/>
          </a:p>
          <a:p>
            <a:r>
              <a:rPr lang="en-US" dirty="0"/>
              <a:t>1. **Web Page Sizes and Content Composition**: Analyzing datasets from HTTP Archive, which collects data passively by archiving web pages and tracking how web technologies are used without actively interacting with the sites beyond normal web crawling.</a:t>
            </a:r>
          </a:p>
          <a:p>
            <a:endParaRPr lang="en-US" dirty="0"/>
          </a:p>
          <a:p>
            <a:r>
              <a:rPr lang="en-US" dirty="0"/>
              <a:t>2. **Standards Adherence (robots.txt and security.txt)**: Crawling websites to check for the existence and content of `robots.txt` and `security.txt` without altering the site's behavior. This can be considered a form of passive analysis, as it involves collecting information available through normal web access methods.</a:t>
            </a:r>
          </a:p>
          <a:p>
            <a:endParaRPr lang="en-US" dirty="0"/>
          </a:p>
          <a:p>
            <a:r>
              <a:rPr lang="en-US" dirty="0"/>
              <a:t>3. **Protocol Usage (QUIC vs. TCP)**: Using network protocol analyzers like Wireshark to capture traffic passively on a network to identify whether QUIC or TCP is being used. This does not involve generating new traffic but rather analyzing existing traffic flows.</a:t>
            </a:r>
          </a:p>
          <a:p>
            <a:endParaRPr lang="en-US" dirty="0"/>
          </a:p>
          <a:p>
            <a:r>
              <a:rPr lang="en-US" dirty="0"/>
              <a:t>### Why These Measurements are Made</a:t>
            </a:r>
          </a:p>
          <a:p>
            <a:endParaRPr lang="en-US" dirty="0"/>
          </a:p>
          <a:p>
            <a:r>
              <a:rPr lang="en-US" dirty="0"/>
              <a:t>- **Active Measurements** are crucial for understanding how web technologies perform under specific conditions or how changes (like implementing AMP or switching to QUIC) can affect user experience and performance. They help simulate user interactions and measure outcomes, providing data on how web optimizations can impact loading times, efficiency, and user satisfaction.</a:t>
            </a:r>
          </a:p>
          <a:p>
            <a:endParaRPr lang="en-US" dirty="0"/>
          </a:p>
          <a:p>
            <a:r>
              <a:rPr lang="en-US" dirty="0"/>
              <a:t>- **Passive Measurements** are essential for gaining insights into the current state of the web, including trends in web page size, content distribution, and adherence to standards. They allow for the observation of real-world data and behaviors without influencing them, offering a snapshot of the web's current practices and technologies.</a:t>
            </a:r>
          </a:p>
          <a:p>
            <a:endParaRPr lang="en-US" dirty="0"/>
          </a:p>
          <a:p>
            <a:r>
              <a:rPr lang="en-US" dirty="0"/>
              <a:t>Both active and passive measurements provide complementary perspectives on web performance, standards adherence, and optimization practices. Active measurements offer controlled experiments to test specific hypotheses or compare technologies, while passive measurements provide a broad view of the web's existing state and natural behaviors. Together, they form a comprehensive approach to web measurement and analysis.</a:t>
            </a:r>
            <a:endParaRPr lang="en-IN" dirty="0"/>
          </a:p>
        </p:txBody>
      </p:sp>
    </p:spTree>
    <p:extLst>
      <p:ext uri="{BB962C8B-B14F-4D97-AF65-F5344CB8AC3E}">
        <p14:creationId xmlns:p14="http://schemas.microsoft.com/office/powerpoint/2010/main" val="172929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B031-E652-3D72-7F47-2B96E8C2F5EF}"/>
              </a:ext>
            </a:extLst>
          </p:cNvPr>
          <p:cNvSpPr>
            <a:spLocks noGrp="1"/>
          </p:cNvSpPr>
          <p:nvPr>
            <p:ph type="title"/>
          </p:nvPr>
        </p:nvSpPr>
        <p:spPr/>
        <p:txBody>
          <a:bodyPr/>
          <a:lstStyle/>
          <a:p>
            <a:r>
              <a:rPr lang="en-US" dirty="0"/>
              <a:t>WEEK 2 </a:t>
            </a:r>
            <a:endParaRPr lang="en-IN" dirty="0"/>
          </a:p>
        </p:txBody>
      </p:sp>
      <p:sp>
        <p:nvSpPr>
          <p:cNvPr id="4" name="Title 1">
            <a:extLst>
              <a:ext uri="{FF2B5EF4-FFF2-40B4-BE49-F238E27FC236}">
                <a16:creationId xmlns:a16="http://schemas.microsoft.com/office/drawing/2014/main" id="{30506A1E-2062-A860-92C9-807716F4654C}"/>
              </a:ext>
            </a:extLst>
          </p:cNvPr>
          <p:cNvSpPr txBox="1">
            <a:spLocks/>
          </p:cNvSpPr>
          <p:nvPr/>
        </p:nvSpPr>
        <p:spPr>
          <a:xfrm>
            <a:off x="2621708" y="1520077"/>
            <a:ext cx="7426532" cy="22289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PROJECT : STATISTICS ON WEBPAGES</a:t>
            </a:r>
            <a:br>
              <a:rPr lang="en-US" dirty="0"/>
            </a:br>
            <a:r>
              <a:rPr lang="en-US" dirty="0"/>
              <a:t>		</a:t>
            </a:r>
            <a:endParaRPr lang="en-IN" sz="4000" b="1" dirty="0"/>
          </a:p>
        </p:txBody>
      </p:sp>
      <p:sp>
        <p:nvSpPr>
          <p:cNvPr id="5" name="Subtitle 2">
            <a:extLst>
              <a:ext uri="{FF2B5EF4-FFF2-40B4-BE49-F238E27FC236}">
                <a16:creationId xmlns:a16="http://schemas.microsoft.com/office/drawing/2014/main" id="{F5B79D50-E111-C16E-E621-0882F410C637}"/>
              </a:ext>
            </a:extLst>
          </p:cNvPr>
          <p:cNvSpPr txBox="1">
            <a:spLocks/>
          </p:cNvSpPr>
          <p:nvPr/>
        </p:nvSpPr>
        <p:spPr>
          <a:xfrm>
            <a:off x="1825624" y="3369577"/>
            <a:ext cx="8791575" cy="165576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dirty="0"/>
              <a:t>Group : 3</a:t>
            </a:r>
          </a:p>
          <a:p>
            <a:pPr marL="0" indent="0" algn="ctr">
              <a:buNone/>
            </a:pPr>
            <a:r>
              <a:rPr lang="en-US" b="1" dirty="0"/>
              <a:t>							</a:t>
            </a:r>
            <a:r>
              <a:rPr lang="en-US" dirty="0"/>
              <a:t>Lohit Gandham</a:t>
            </a:r>
          </a:p>
          <a:p>
            <a:pPr marL="0" indent="0" algn="r">
              <a:buNone/>
            </a:pPr>
            <a:r>
              <a:rPr lang="en-US" dirty="0" err="1"/>
              <a:t>Yashwanth</a:t>
            </a:r>
            <a:r>
              <a:rPr lang="en-US" dirty="0"/>
              <a:t> Gopinath</a:t>
            </a:r>
            <a:endParaRPr lang="en-IN" dirty="0"/>
          </a:p>
        </p:txBody>
      </p:sp>
    </p:spTree>
    <p:extLst>
      <p:ext uri="{BB962C8B-B14F-4D97-AF65-F5344CB8AC3E}">
        <p14:creationId xmlns:p14="http://schemas.microsoft.com/office/powerpoint/2010/main" val="144510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B9BDD-0DCB-B82E-4650-3DF14B4756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287AF7-2763-995F-BBE5-DD7D560BDB88}"/>
              </a:ext>
            </a:extLst>
          </p:cNvPr>
          <p:cNvSpPr>
            <a:spLocks noGrp="1"/>
          </p:cNvSpPr>
          <p:nvPr>
            <p:ph type="title"/>
          </p:nvPr>
        </p:nvSpPr>
        <p:spPr/>
        <p:txBody>
          <a:bodyPr>
            <a:normAutofit/>
          </a:bodyPr>
          <a:lstStyle/>
          <a:p>
            <a:pPr indent="0">
              <a:lnSpc>
                <a:spcPct val="107000"/>
              </a:lnSpc>
            </a:pPr>
            <a:r>
              <a:rPr lang="en-IN" b="1" kern="100" dirty="0">
                <a:effectLst/>
                <a:latin typeface="Tw Cen MT (Body)"/>
                <a:ea typeface="Calibri" panose="020F0502020204030204" pitchFamily="34" charset="0"/>
                <a:cs typeface="Times New Roman" panose="02020603050405020304" pitchFamily="18" charset="0"/>
              </a:rPr>
              <a:t>Research Statement: IS AMP DEAD ?</a:t>
            </a:r>
            <a:endParaRPr lang="en-IN" dirty="0"/>
          </a:p>
        </p:txBody>
      </p:sp>
      <p:sp>
        <p:nvSpPr>
          <p:cNvPr id="3" name="Content Placeholder 2">
            <a:extLst>
              <a:ext uri="{FF2B5EF4-FFF2-40B4-BE49-F238E27FC236}">
                <a16:creationId xmlns:a16="http://schemas.microsoft.com/office/drawing/2014/main" id="{5ED228ED-C15D-DA0A-1CB9-D9E11A0920DB}"/>
              </a:ext>
            </a:extLst>
          </p:cNvPr>
          <p:cNvSpPr>
            <a:spLocks noGrp="1"/>
          </p:cNvSpPr>
          <p:nvPr>
            <p:ph idx="1"/>
          </p:nvPr>
        </p:nvSpPr>
        <p:spPr>
          <a:xfrm>
            <a:off x="1065212" y="2260917"/>
            <a:ext cx="10460038" cy="3541714"/>
          </a:xfrm>
        </p:spPr>
        <p:txBody>
          <a:bodyPr>
            <a:noAutofit/>
          </a:bodyPr>
          <a:lstStyle/>
          <a:p>
            <a:pPr indent="0">
              <a:lnSpc>
                <a:spcPct val="107000"/>
              </a:lnSpc>
              <a:spcAft>
                <a:spcPts val="800"/>
              </a:spcAft>
              <a:buNone/>
            </a:pPr>
            <a:r>
              <a:rPr lang="en-IN" sz="3200" kern="100" dirty="0">
                <a:effectLst/>
                <a:latin typeface="Tw Cen MT (Body)"/>
                <a:ea typeface="Calibri" panose="020F0502020204030204" pitchFamily="34" charset="0"/>
                <a:cs typeface="Times New Roman" panose="02020603050405020304" pitchFamily="18" charset="0"/>
              </a:rPr>
              <a:t>This research aims to explore the differential impact of Accelerated Mobile Pages (AMP) versus non-AMP web pages on mobile web performance, user engagement, and search engine optimization (SEO) rankings. It seeks to quantify the benefits and potential drawbacks of AMP implementation under various network conditions and user interactions.</a:t>
            </a:r>
          </a:p>
          <a:p>
            <a:pPr indent="0">
              <a:lnSpc>
                <a:spcPct val="107000"/>
              </a:lnSpc>
              <a:buNone/>
            </a:pPr>
            <a:endParaRPr lang="en-US" sz="3200" dirty="0">
              <a:latin typeface="Tw Cen MT (Body)"/>
            </a:endParaRPr>
          </a:p>
        </p:txBody>
      </p:sp>
    </p:spTree>
    <p:extLst>
      <p:ext uri="{BB962C8B-B14F-4D97-AF65-F5344CB8AC3E}">
        <p14:creationId xmlns:p14="http://schemas.microsoft.com/office/powerpoint/2010/main" val="254456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3816-93AC-9F3F-C5CB-54F1E567FB86}"/>
              </a:ext>
            </a:extLst>
          </p:cNvPr>
          <p:cNvSpPr>
            <a:spLocks noGrp="1"/>
          </p:cNvSpPr>
          <p:nvPr>
            <p:ph type="title"/>
          </p:nvPr>
        </p:nvSpPr>
        <p:spPr/>
        <p:txBody>
          <a:bodyPr>
            <a:normAutofit/>
          </a:bodyPr>
          <a:lstStyle/>
          <a:p>
            <a:pPr indent="0">
              <a:lnSpc>
                <a:spcPct val="107000"/>
              </a:lnSpc>
            </a:pPr>
            <a:r>
              <a:rPr lang="en-IN" b="1" kern="100" dirty="0">
                <a:effectLst/>
                <a:latin typeface="Tw Cen MT (Body)"/>
                <a:ea typeface="Calibri" panose="020F0502020204030204" pitchFamily="34" charset="0"/>
                <a:cs typeface="Times New Roman" panose="02020603050405020304" pitchFamily="18" charset="0"/>
              </a:rPr>
              <a:t>Research Approach:</a:t>
            </a:r>
            <a:endParaRPr lang="en-IN" dirty="0"/>
          </a:p>
        </p:txBody>
      </p:sp>
      <p:sp>
        <p:nvSpPr>
          <p:cNvPr id="3" name="Content Placeholder 2">
            <a:extLst>
              <a:ext uri="{FF2B5EF4-FFF2-40B4-BE49-F238E27FC236}">
                <a16:creationId xmlns:a16="http://schemas.microsoft.com/office/drawing/2014/main" id="{667E3D52-62FE-F320-2D1E-8A1AA149D18D}"/>
              </a:ext>
            </a:extLst>
          </p:cNvPr>
          <p:cNvSpPr>
            <a:spLocks noGrp="1"/>
          </p:cNvSpPr>
          <p:nvPr>
            <p:ph idx="1"/>
          </p:nvPr>
        </p:nvSpPr>
        <p:spPr>
          <a:xfrm>
            <a:off x="795972" y="1630969"/>
            <a:ext cx="10999788" cy="4537393"/>
          </a:xfrm>
        </p:spPr>
        <p:txBody>
          <a:bodyPr>
            <a:noAutofit/>
          </a:bodyPr>
          <a:lstStyle/>
          <a:p>
            <a:pPr indent="0">
              <a:lnSpc>
                <a:spcPct val="107000"/>
              </a:lnSpc>
              <a:buNone/>
            </a:pPr>
            <a:r>
              <a:rPr lang="en-IN" sz="1800" b="1" kern="100" dirty="0">
                <a:effectLst/>
                <a:latin typeface="Tw Cen MT (Body)"/>
                <a:ea typeface="Calibri" panose="020F0502020204030204" pitchFamily="34" charset="0"/>
                <a:cs typeface="Times New Roman" panose="02020603050405020304" pitchFamily="18" charset="0"/>
              </a:rPr>
              <a:t>Metrics: </a:t>
            </a:r>
          </a:p>
          <a:p>
            <a:pPr indent="0">
              <a:lnSpc>
                <a:spcPct val="107000"/>
              </a:lnSpc>
              <a:buNone/>
            </a:pPr>
            <a:r>
              <a:rPr lang="en-IN" sz="1800" kern="100" dirty="0">
                <a:latin typeface="Tw Cen MT (Body)"/>
                <a:ea typeface="Calibri" panose="020F0502020204030204" pitchFamily="34" charset="0"/>
                <a:cs typeface="Times New Roman" panose="02020603050405020304" pitchFamily="18" charset="0"/>
              </a:rPr>
              <a:t>- </a:t>
            </a:r>
            <a:r>
              <a:rPr lang="en-IN" sz="1800" kern="100" dirty="0" err="1">
                <a:latin typeface="Tw Cen MT (Body)"/>
                <a:ea typeface="Calibri" panose="020F0502020204030204" pitchFamily="34" charset="0"/>
                <a:cs typeface="Times New Roman" panose="02020603050405020304" pitchFamily="18" charset="0"/>
              </a:rPr>
              <a:t>QoE</a:t>
            </a:r>
            <a:r>
              <a:rPr lang="en-IN" sz="1800" kern="100" dirty="0">
                <a:latin typeface="Tw Cen MT (Body)"/>
                <a:ea typeface="Calibri" panose="020F0502020204030204" pitchFamily="34" charset="0"/>
                <a:cs typeface="Times New Roman" panose="02020603050405020304" pitchFamily="18" charset="0"/>
              </a:rPr>
              <a:t> (Quality of Experience) metrics</a:t>
            </a:r>
            <a:r>
              <a:rPr lang="en-IN" sz="1800" kern="100" dirty="0">
                <a:effectLst/>
                <a:latin typeface="Tw Cen MT (Body)"/>
                <a:ea typeface="Calibri" panose="020F0502020204030204" pitchFamily="34" charset="0"/>
                <a:cs typeface="Times New Roman" panose="02020603050405020304" pitchFamily="18" charset="0"/>
              </a:rPr>
              <a:t> : </a:t>
            </a:r>
            <a:r>
              <a:rPr lang="en-IN" sz="1800" kern="100" dirty="0" err="1">
                <a:effectLst/>
                <a:latin typeface="Tw Cen MT (Body)"/>
                <a:ea typeface="Calibri" panose="020F0502020204030204" pitchFamily="34" charset="0"/>
                <a:cs typeface="Times New Roman" panose="02020603050405020304" pitchFamily="18" charset="0"/>
              </a:rPr>
              <a:t>PageLoad</a:t>
            </a:r>
            <a:r>
              <a:rPr lang="en-IN" sz="1800" kern="100" dirty="0">
                <a:effectLst/>
                <a:latin typeface="Tw Cen MT (Body)"/>
                <a:ea typeface="Calibri" panose="020F0502020204030204" pitchFamily="34" charset="0"/>
                <a:cs typeface="Times New Roman" panose="02020603050405020304" pitchFamily="18" charset="0"/>
              </a:rPr>
              <a:t> Time, Time to First byte and Speed Index.</a:t>
            </a:r>
          </a:p>
          <a:p>
            <a:pPr indent="0">
              <a:lnSpc>
                <a:spcPct val="107000"/>
              </a:lnSpc>
              <a:buNone/>
            </a:pPr>
            <a:r>
              <a:rPr lang="en-IN" sz="1800" kern="100" dirty="0">
                <a:effectLst/>
                <a:latin typeface="Tw Cen MT (Body)"/>
                <a:ea typeface="Calibri" panose="020F0502020204030204" pitchFamily="34" charset="0"/>
                <a:cs typeface="Times New Roman" panose="02020603050405020304" pitchFamily="18" charset="0"/>
              </a:rPr>
              <a:t>- Google’s Core Web Vitals metrics (SEO Metrics) : Largest </a:t>
            </a:r>
            <a:r>
              <a:rPr lang="en-IN" sz="1800" kern="100" dirty="0" err="1">
                <a:effectLst/>
                <a:latin typeface="Tw Cen MT (Body)"/>
                <a:ea typeface="Calibri" panose="020F0502020204030204" pitchFamily="34" charset="0"/>
                <a:cs typeface="Times New Roman" panose="02020603050405020304" pitchFamily="18" charset="0"/>
              </a:rPr>
              <a:t>Contentful</a:t>
            </a:r>
            <a:r>
              <a:rPr lang="en-IN" sz="1800" kern="100" dirty="0">
                <a:effectLst/>
                <a:latin typeface="Tw Cen MT (Body)"/>
                <a:ea typeface="Calibri" panose="020F0502020204030204" pitchFamily="34" charset="0"/>
                <a:cs typeface="Times New Roman" panose="02020603050405020304" pitchFamily="18" charset="0"/>
              </a:rPr>
              <a:t> Paint (LCP), First Input Delay (FID) and </a:t>
            </a:r>
            <a:r>
              <a:rPr lang="en-IN" sz="1800" kern="100" dirty="0" err="1">
                <a:effectLst/>
                <a:latin typeface="Tw Cen MT (Body)"/>
                <a:ea typeface="Calibri" panose="020F0502020204030204" pitchFamily="34" charset="0"/>
                <a:cs typeface="Times New Roman" panose="02020603050405020304" pitchFamily="18" charset="0"/>
              </a:rPr>
              <a:t>Cummulative</a:t>
            </a:r>
            <a:r>
              <a:rPr lang="en-IN" sz="1800" kern="100" dirty="0">
                <a:effectLst/>
                <a:latin typeface="Tw Cen MT (Body)"/>
                <a:ea typeface="Calibri" panose="020F0502020204030204" pitchFamily="34" charset="0"/>
                <a:cs typeface="Times New Roman" panose="02020603050405020304" pitchFamily="18" charset="0"/>
              </a:rPr>
              <a:t> Layout Shift (CLS)</a:t>
            </a:r>
          </a:p>
          <a:p>
            <a:pPr indent="0">
              <a:lnSpc>
                <a:spcPct val="107000"/>
              </a:lnSpc>
              <a:buNone/>
            </a:pPr>
            <a:endParaRPr lang="en-IN" sz="1800" kern="100" dirty="0">
              <a:effectLst/>
              <a:latin typeface="Tw Cen MT (Body)"/>
              <a:ea typeface="Calibri" panose="020F0502020204030204" pitchFamily="34" charset="0"/>
              <a:cs typeface="Times New Roman" panose="02020603050405020304" pitchFamily="18" charset="0"/>
            </a:endParaRPr>
          </a:p>
          <a:p>
            <a:pPr indent="0">
              <a:lnSpc>
                <a:spcPct val="107000"/>
              </a:lnSpc>
              <a:buNone/>
            </a:pPr>
            <a:r>
              <a:rPr lang="en-IN" sz="1800" b="1" kern="100" dirty="0">
                <a:effectLst/>
                <a:latin typeface="Tw Cen MT (Body)"/>
                <a:ea typeface="Calibri" panose="020F0502020204030204" pitchFamily="34" charset="0"/>
                <a:cs typeface="Times New Roman" panose="02020603050405020304" pitchFamily="18" charset="0"/>
              </a:rPr>
              <a:t>Tools: </a:t>
            </a:r>
          </a:p>
          <a:p>
            <a:pPr indent="0">
              <a:lnSpc>
                <a:spcPct val="107000"/>
              </a:lnSpc>
              <a:buNone/>
            </a:pPr>
            <a:r>
              <a:rPr lang="en-IN" sz="1800" kern="100" dirty="0">
                <a:effectLst/>
                <a:latin typeface="Tw Cen MT (Body)"/>
                <a:ea typeface="Calibri" panose="020F0502020204030204" pitchFamily="34" charset="0"/>
                <a:cs typeface="Times New Roman" panose="02020603050405020304" pitchFamily="18" charset="0"/>
              </a:rPr>
              <a:t>-  </a:t>
            </a:r>
            <a:r>
              <a:rPr lang="en-IN" sz="1800" kern="100" dirty="0" err="1">
                <a:effectLst/>
                <a:latin typeface="Tw Cen MT (Body)"/>
                <a:ea typeface="Calibri" panose="020F0502020204030204" pitchFamily="34" charset="0"/>
                <a:cs typeface="Times New Roman" panose="02020603050405020304" pitchFamily="18" charset="0"/>
              </a:rPr>
              <a:t>WebPageTest</a:t>
            </a:r>
            <a:r>
              <a:rPr lang="en-IN" sz="1800" kern="100" dirty="0">
                <a:effectLst/>
                <a:latin typeface="Tw Cen MT (Body)"/>
                <a:ea typeface="Calibri" panose="020F0502020204030204" pitchFamily="34" charset="0"/>
                <a:cs typeface="Times New Roman" panose="02020603050405020304" pitchFamily="18" charset="0"/>
              </a:rPr>
              <a:t> (</a:t>
            </a:r>
            <a:r>
              <a:rPr lang="en-IN" sz="1800" kern="100" dirty="0">
                <a:effectLst/>
                <a:latin typeface="Tw Cen MT (Body)"/>
                <a:ea typeface="Calibri" panose="020F0502020204030204" pitchFamily="34" charset="0"/>
                <a:cs typeface="Times New Roman" panose="02020603050405020304" pitchFamily="18" charset="0"/>
                <a:hlinkClick r:id="rId2"/>
              </a:rPr>
              <a:t>https://www.webpagetest.org/</a:t>
            </a:r>
            <a:r>
              <a:rPr lang="en-IN" sz="1800" kern="100" dirty="0">
                <a:effectLst/>
                <a:latin typeface="Tw Cen MT (Body)"/>
                <a:ea typeface="Calibri" panose="020F0502020204030204" pitchFamily="34" charset="0"/>
                <a:cs typeface="Times New Roman" panose="02020603050405020304" pitchFamily="18" charset="0"/>
              </a:rPr>
              <a:t>)</a:t>
            </a:r>
          </a:p>
          <a:p>
            <a:pPr indent="0">
              <a:lnSpc>
                <a:spcPct val="107000"/>
              </a:lnSpc>
              <a:buNone/>
            </a:pPr>
            <a:r>
              <a:rPr lang="en-IN" sz="1800" kern="100" dirty="0">
                <a:latin typeface="Tw Cen MT (Body)"/>
                <a:ea typeface="Calibri" panose="020F0502020204030204" pitchFamily="34" charset="0"/>
                <a:cs typeface="Times New Roman" panose="02020603050405020304" pitchFamily="18" charset="0"/>
              </a:rPr>
              <a:t>- </a:t>
            </a:r>
            <a:r>
              <a:rPr lang="en-IN" sz="1800" kern="100" dirty="0" err="1">
                <a:latin typeface="Tw Cen MT (Body)"/>
                <a:ea typeface="Calibri" panose="020F0502020204030204" pitchFamily="34" charset="0"/>
                <a:cs typeface="Times New Roman" panose="02020603050405020304" pitchFamily="18" charset="0"/>
              </a:rPr>
              <a:t>PageSpeedInsights</a:t>
            </a:r>
            <a:r>
              <a:rPr lang="en-IN" sz="1800" kern="100" dirty="0">
                <a:latin typeface="Tw Cen MT (Body)"/>
                <a:ea typeface="Calibri" panose="020F0502020204030204" pitchFamily="34" charset="0"/>
                <a:cs typeface="Times New Roman" panose="02020603050405020304" pitchFamily="18" charset="0"/>
              </a:rPr>
              <a:t> (</a:t>
            </a:r>
            <a:r>
              <a:rPr lang="en-IN" sz="1800" kern="100" dirty="0">
                <a:latin typeface="Tw Cen MT (Body)"/>
                <a:ea typeface="Calibri" panose="020F0502020204030204" pitchFamily="34" charset="0"/>
                <a:cs typeface="Times New Roman" panose="02020603050405020304" pitchFamily="18" charset="0"/>
                <a:hlinkClick r:id="rId3"/>
              </a:rPr>
              <a:t>https://pagespeed.web.dev/</a:t>
            </a:r>
            <a:r>
              <a:rPr lang="en-IN" sz="1800" kern="100" dirty="0">
                <a:latin typeface="Tw Cen MT (Body)"/>
                <a:ea typeface="Calibri" panose="020F0502020204030204" pitchFamily="34" charset="0"/>
                <a:cs typeface="Times New Roman" panose="02020603050405020304" pitchFamily="18" charset="0"/>
              </a:rPr>
              <a:t>)</a:t>
            </a:r>
          </a:p>
          <a:p>
            <a:pPr indent="0">
              <a:lnSpc>
                <a:spcPct val="107000"/>
              </a:lnSpc>
              <a:buNone/>
            </a:pPr>
            <a:endParaRPr lang="en-IN" sz="1800" kern="100" dirty="0">
              <a:latin typeface="Tw Cen MT (Body)"/>
              <a:ea typeface="Calibri" panose="020F0502020204030204" pitchFamily="34" charset="0"/>
              <a:cs typeface="Times New Roman" panose="02020603050405020304" pitchFamily="18" charset="0"/>
            </a:endParaRPr>
          </a:p>
          <a:p>
            <a:pPr indent="0">
              <a:lnSpc>
                <a:spcPct val="107000"/>
              </a:lnSpc>
              <a:buNone/>
            </a:pPr>
            <a:r>
              <a:rPr lang="en-IN" sz="1800" b="1" kern="100" dirty="0">
                <a:latin typeface="Tw Cen MT (Body)"/>
                <a:ea typeface="Calibri" panose="020F0502020204030204" pitchFamily="34" charset="0"/>
                <a:cs typeface="Times New Roman" panose="02020603050405020304" pitchFamily="18" charset="0"/>
              </a:rPr>
              <a:t>Data Collection : </a:t>
            </a:r>
          </a:p>
          <a:p>
            <a:pPr indent="0">
              <a:lnSpc>
                <a:spcPct val="107000"/>
              </a:lnSpc>
              <a:buNone/>
            </a:pPr>
            <a:r>
              <a:rPr lang="en-IN" sz="1800" kern="100" dirty="0">
                <a:effectLst/>
                <a:latin typeface="Tw Cen MT (Body)"/>
                <a:ea typeface="Calibri" panose="020F0502020204030204" pitchFamily="34" charset="0"/>
                <a:cs typeface="Times New Roman" panose="02020603050405020304" pitchFamily="18" charset="0"/>
              </a:rPr>
              <a:t>- </a:t>
            </a:r>
            <a:r>
              <a:rPr lang="en-IN" sz="1800" kern="100" dirty="0" err="1">
                <a:effectLst/>
                <a:latin typeface="Tw Cen MT (Body)"/>
                <a:ea typeface="Calibri" panose="020F0502020204030204" pitchFamily="34" charset="0"/>
                <a:cs typeface="Times New Roman" panose="02020603050405020304" pitchFamily="18" charset="0"/>
              </a:rPr>
              <a:t>Wappalyzer</a:t>
            </a:r>
            <a:r>
              <a:rPr lang="en-IN" sz="1800" kern="100" dirty="0">
                <a:effectLst/>
                <a:latin typeface="Tw Cen MT (Body)"/>
                <a:ea typeface="Calibri" panose="020F0502020204030204" pitchFamily="34" charset="0"/>
                <a:cs typeface="Times New Roman" panose="02020603050405020304" pitchFamily="18" charset="0"/>
              </a:rPr>
              <a:t> </a:t>
            </a:r>
            <a:r>
              <a:rPr lang="en-IN" sz="1800" kern="100" dirty="0">
                <a:effectLst/>
                <a:latin typeface="Tw Cen MT (Body)"/>
                <a:ea typeface="Calibri" panose="020F0502020204030204" pitchFamily="34" charset="0"/>
                <a:cs typeface="Times New Roman" panose="02020603050405020304" pitchFamily="18" charset="0"/>
                <a:sym typeface="Wingdings" panose="05000000000000000000" pitchFamily="2" charset="2"/>
              </a:rPr>
              <a:t> it gives the list of 5000 AMP Websites </a:t>
            </a:r>
            <a:r>
              <a:rPr lang="en-IN" sz="1800" kern="100" dirty="0">
                <a:effectLst/>
                <a:latin typeface="Tw Cen MT (Body)"/>
                <a:ea typeface="Calibri" panose="020F0502020204030204" pitchFamily="34" charset="0"/>
                <a:cs typeface="Times New Roman" panose="02020603050405020304" pitchFamily="18" charset="0"/>
              </a:rPr>
              <a:t>(</a:t>
            </a:r>
            <a:r>
              <a:rPr lang="en-IN" sz="1800" kern="100" dirty="0">
                <a:effectLst/>
                <a:latin typeface="Tw Cen MT (Body)"/>
                <a:ea typeface="Calibri" panose="020F0502020204030204" pitchFamily="34" charset="0"/>
                <a:cs typeface="Times New Roman" panose="02020603050405020304" pitchFamily="18" charset="0"/>
                <a:hlinkClick r:id="rId4"/>
              </a:rPr>
              <a:t>https://www.wappalyzer.com/</a:t>
            </a:r>
            <a:r>
              <a:rPr lang="en-IN" sz="1800" kern="100" dirty="0">
                <a:effectLst/>
                <a:latin typeface="Tw Cen MT (Body)"/>
                <a:ea typeface="Calibri" panose="020F0502020204030204" pitchFamily="34" charset="0"/>
                <a:cs typeface="Times New Roman" panose="02020603050405020304" pitchFamily="18" charset="0"/>
              </a:rPr>
              <a:t>)</a:t>
            </a:r>
          </a:p>
          <a:p>
            <a:pPr indent="0">
              <a:lnSpc>
                <a:spcPct val="107000"/>
              </a:lnSpc>
              <a:buNone/>
            </a:pPr>
            <a:r>
              <a:rPr lang="en-IN" sz="1800" kern="100" dirty="0">
                <a:latin typeface="Tw Cen MT (Body)"/>
                <a:ea typeface="Calibri" panose="020F0502020204030204" pitchFamily="34" charset="0"/>
                <a:cs typeface="Times New Roman" panose="02020603050405020304" pitchFamily="18" charset="0"/>
              </a:rPr>
              <a:t>- Building a web </a:t>
            </a:r>
            <a:r>
              <a:rPr lang="en-US" sz="1800" kern="100" dirty="0">
                <a:latin typeface="Tw Cen MT (Body)"/>
                <a:ea typeface="Calibri" panose="020F0502020204030204" pitchFamily="34" charset="0"/>
                <a:cs typeface="Times New Roman" panose="02020603050405020304" pitchFamily="18" charset="0"/>
              </a:rPr>
              <a:t>crawler and scraper with Selenium that collects AMP page URLs from Google search results based on certain trending keywords.</a:t>
            </a:r>
            <a:endParaRPr lang="en-IN" sz="1800" kern="100" dirty="0">
              <a:latin typeface="Tw Cen MT (Body)"/>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19893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5DF6-8A45-9B0F-DAF1-A87C2DAC15AB}"/>
              </a:ext>
            </a:extLst>
          </p:cNvPr>
          <p:cNvSpPr>
            <a:spLocks noGrp="1"/>
          </p:cNvSpPr>
          <p:nvPr>
            <p:ph type="title"/>
          </p:nvPr>
        </p:nvSpPr>
        <p:spPr/>
        <p:txBody>
          <a:bodyPr/>
          <a:lstStyle/>
          <a:p>
            <a:r>
              <a:rPr lang="en-IN" b="1" kern="100" dirty="0">
                <a:latin typeface="Tw Cen MT (Body)"/>
                <a:ea typeface="Calibri" panose="020F0502020204030204" pitchFamily="34" charset="0"/>
                <a:cs typeface="Times New Roman" panose="02020603050405020304" pitchFamily="18" charset="0"/>
              </a:rPr>
              <a:t>POINTERS SO FAR</a:t>
            </a:r>
          </a:p>
        </p:txBody>
      </p:sp>
      <p:sp>
        <p:nvSpPr>
          <p:cNvPr id="3" name="Content Placeholder 2">
            <a:extLst>
              <a:ext uri="{FF2B5EF4-FFF2-40B4-BE49-F238E27FC236}">
                <a16:creationId xmlns:a16="http://schemas.microsoft.com/office/drawing/2014/main" id="{DC923C9C-80A7-67B6-F3D0-68952CB7AB14}"/>
              </a:ext>
            </a:extLst>
          </p:cNvPr>
          <p:cNvSpPr>
            <a:spLocks noGrp="1"/>
          </p:cNvSpPr>
          <p:nvPr>
            <p:ph idx="1"/>
          </p:nvPr>
        </p:nvSpPr>
        <p:spPr>
          <a:xfrm>
            <a:off x="1141413" y="1658143"/>
            <a:ext cx="9905999" cy="3541714"/>
          </a:xfrm>
        </p:spPr>
        <p:txBody>
          <a:bodyPr>
            <a:noAutofit/>
          </a:bodyPr>
          <a:lstStyle/>
          <a:p>
            <a:pPr marL="571500" indent="-342900">
              <a:lnSpc>
                <a:spcPct val="107000"/>
              </a:lnSpc>
            </a:pPr>
            <a:r>
              <a:rPr lang="en-US" kern="100" dirty="0">
                <a:effectLst/>
                <a:latin typeface="Tw Cen MT (Body)"/>
                <a:ea typeface="Calibri" panose="020F0502020204030204" pitchFamily="34" charset="0"/>
                <a:cs typeface="Times New Roman" panose="02020603050405020304" pitchFamily="18" charset="0"/>
              </a:rPr>
              <a:t>AMP (Accelerated Mobile Pages) was introduced in 2016 by Google as HTML framework which aimed to reduce load times and bounce rates.</a:t>
            </a:r>
          </a:p>
          <a:p>
            <a:pPr marL="571500" indent="-342900">
              <a:lnSpc>
                <a:spcPct val="107000"/>
              </a:lnSpc>
            </a:pPr>
            <a:r>
              <a:rPr lang="en-US" kern="100" dirty="0">
                <a:latin typeface="Tw Cen MT (Body)"/>
                <a:ea typeface="Calibri" panose="020F0502020204030204" pitchFamily="34" charset="0"/>
                <a:cs typeface="Times New Roman" panose="02020603050405020304" pitchFamily="18" charset="0"/>
              </a:rPr>
              <a:t>But this was an era of low internet data rates and low power mobile phones. Over the years mobile computing power and data rates increased which may render AMP of no use [1].</a:t>
            </a:r>
          </a:p>
          <a:p>
            <a:pPr marL="571500" indent="-342900">
              <a:lnSpc>
                <a:spcPct val="107000"/>
              </a:lnSpc>
            </a:pPr>
            <a:r>
              <a:rPr lang="en-US" kern="100" dirty="0">
                <a:effectLst/>
                <a:latin typeface="Tw Cen MT (Body)"/>
                <a:ea typeface="Calibri" panose="020F0502020204030204" pitchFamily="34" charset="0"/>
                <a:cs typeface="Times New Roman" panose="02020603050405020304" pitchFamily="18" charset="0"/>
              </a:rPr>
              <a:t>This research aims to find o</a:t>
            </a:r>
            <a:r>
              <a:rPr lang="en-US" kern="100" dirty="0">
                <a:latin typeface="Tw Cen MT (Body)"/>
                <a:ea typeface="Calibri" panose="020F0502020204030204" pitchFamily="34" charset="0"/>
                <a:cs typeface="Times New Roman" panose="02020603050405020304" pitchFamily="18" charset="0"/>
              </a:rPr>
              <a:t>ut whether AMP is dead, or can it be still used for core web vital optimization ?</a:t>
            </a:r>
            <a:endParaRPr lang="en-IN" kern="100" dirty="0">
              <a:effectLst/>
              <a:latin typeface="Tw Cen MT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105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6E3F-8153-900D-B107-112E5D5986FB}"/>
              </a:ext>
            </a:extLst>
          </p:cNvPr>
          <p:cNvSpPr>
            <a:spLocks noGrp="1"/>
          </p:cNvSpPr>
          <p:nvPr>
            <p:ph type="title"/>
          </p:nvPr>
        </p:nvSpPr>
        <p:spPr/>
        <p:txBody>
          <a:bodyPr/>
          <a:lstStyle/>
          <a:p>
            <a:r>
              <a:rPr lang="en-IN" b="1" kern="100" dirty="0">
                <a:latin typeface="Tw Cen MT (Body)"/>
                <a:ea typeface="Calibri" panose="020F0502020204030204" pitchFamily="34"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AB66C53A-6961-6C67-2EE9-E00566FF697A}"/>
              </a:ext>
            </a:extLst>
          </p:cNvPr>
          <p:cNvSpPr>
            <a:spLocks noGrp="1"/>
          </p:cNvSpPr>
          <p:nvPr>
            <p:ph idx="1"/>
          </p:nvPr>
        </p:nvSpPr>
        <p:spPr>
          <a:xfrm>
            <a:off x="1217612" y="1744662"/>
            <a:ext cx="9905999" cy="3541714"/>
          </a:xfrm>
        </p:spPr>
        <p:txBody>
          <a:bodyPr>
            <a:noAutofit/>
          </a:bodyPr>
          <a:lstStyle/>
          <a:p>
            <a:pPr indent="0">
              <a:lnSpc>
                <a:spcPct val="107000"/>
              </a:lnSpc>
              <a:buNone/>
            </a:pPr>
            <a:r>
              <a:rPr lang="en-IN" b="1" kern="100" dirty="0">
                <a:effectLst/>
                <a:latin typeface="Tw Cen MT (Body)"/>
                <a:ea typeface="Calibri" panose="020F0502020204030204" pitchFamily="34" charset="0"/>
                <a:cs typeface="Times New Roman" panose="02020603050405020304" pitchFamily="18" charset="0"/>
              </a:rPr>
              <a:t>1. Data Collection</a:t>
            </a:r>
            <a:r>
              <a:rPr lang="en-IN" kern="100" dirty="0">
                <a:effectLst/>
                <a:latin typeface="Tw Cen MT (Body)"/>
                <a:ea typeface="Calibri" panose="020F0502020204030204" pitchFamily="34" charset="0"/>
                <a:cs typeface="Times New Roman" panose="02020603050405020304" pitchFamily="18" charset="0"/>
              </a:rPr>
              <a:t>:  </a:t>
            </a:r>
          </a:p>
          <a:p>
            <a:pPr indent="0">
              <a:lnSpc>
                <a:spcPct val="107000"/>
              </a:lnSpc>
              <a:buNone/>
            </a:pPr>
            <a:r>
              <a:rPr lang="en-IN" b="1" kern="100" dirty="0">
                <a:effectLst/>
                <a:latin typeface="Tw Cen MT (Body)"/>
                <a:ea typeface="Calibri" panose="020F0502020204030204" pitchFamily="34" charset="0"/>
                <a:cs typeface="Times New Roman" panose="02020603050405020304" pitchFamily="18" charset="0"/>
              </a:rPr>
              <a:t>2. Data Analysis and EDA (Exploratory Data Analysis)</a:t>
            </a:r>
          </a:p>
          <a:p>
            <a:pPr indent="0">
              <a:lnSpc>
                <a:spcPct val="107000"/>
              </a:lnSpc>
              <a:buNone/>
            </a:pPr>
            <a:r>
              <a:rPr lang="en-IN" b="1" kern="100" dirty="0">
                <a:latin typeface="Tw Cen MT (Body)"/>
                <a:ea typeface="Calibri" panose="020F0502020204030204" pitchFamily="34" charset="0"/>
                <a:cs typeface="Times New Roman" panose="02020603050405020304" pitchFamily="18" charset="0"/>
              </a:rPr>
              <a:t>3. Quantifying and </a:t>
            </a:r>
            <a:r>
              <a:rPr lang="en-IN" b="1" kern="100" dirty="0" err="1">
                <a:latin typeface="Tw Cen MT (Body)"/>
                <a:ea typeface="Calibri" panose="020F0502020204030204" pitchFamily="34" charset="0"/>
                <a:cs typeface="Times New Roman" panose="02020603050405020304" pitchFamily="18" charset="0"/>
              </a:rPr>
              <a:t>Infererring</a:t>
            </a:r>
            <a:r>
              <a:rPr lang="en-IN" b="1" kern="100" dirty="0">
                <a:latin typeface="Tw Cen MT (Body)"/>
                <a:ea typeface="Calibri" panose="020F0502020204030204" pitchFamily="34" charset="0"/>
                <a:cs typeface="Times New Roman" panose="02020603050405020304" pitchFamily="18" charset="0"/>
              </a:rPr>
              <a:t> emerging patter from data to answer research problem.</a:t>
            </a:r>
          </a:p>
          <a:p>
            <a:pPr indent="0">
              <a:lnSpc>
                <a:spcPct val="107000"/>
              </a:lnSpc>
              <a:buNone/>
            </a:pPr>
            <a:endParaRPr lang="en-IN" b="1" kern="100" dirty="0">
              <a:latin typeface="Tw Cen MT (Body)"/>
              <a:ea typeface="Calibri" panose="020F0502020204030204" pitchFamily="34" charset="0"/>
              <a:cs typeface="Times New Roman" panose="02020603050405020304" pitchFamily="18" charset="0"/>
            </a:endParaRPr>
          </a:p>
          <a:p>
            <a:pPr indent="0">
              <a:lnSpc>
                <a:spcPct val="107000"/>
              </a:lnSpc>
              <a:buNone/>
            </a:pPr>
            <a:endParaRPr lang="en-IN" b="1" kern="100" dirty="0">
              <a:effectLst/>
              <a:latin typeface="Tw Cen MT (Body)"/>
              <a:ea typeface="Calibri" panose="020F0502020204030204" pitchFamily="34" charset="0"/>
              <a:cs typeface="Times New Roman" panose="02020603050405020304" pitchFamily="18" charset="0"/>
            </a:endParaRPr>
          </a:p>
          <a:p>
            <a:pPr indent="0">
              <a:lnSpc>
                <a:spcPct val="107000"/>
              </a:lnSpc>
              <a:buNone/>
            </a:pPr>
            <a:r>
              <a:rPr lang="en-IN" kern="100" dirty="0">
                <a:effectLst/>
                <a:latin typeface="Tw Cen MT (Body)"/>
                <a:ea typeface="Calibri" panose="020F0502020204030204" pitchFamily="34" charset="0"/>
                <a:cs typeface="Times New Roman" panose="02020603050405020304" pitchFamily="18" charset="0"/>
              </a:rPr>
              <a:t>Identification of key performance differentiators between AMP and non-AMP websites, insights into AMP's effectiveness across various web sectors, and recommendations for web developers regarding AMP implementation.</a:t>
            </a:r>
          </a:p>
          <a:p>
            <a:pPr indent="0">
              <a:lnSpc>
                <a:spcPct val="107000"/>
              </a:lnSpc>
              <a:buNone/>
            </a:pPr>
            <a:endParaRPr lang="en-IN" b="1" kern="100" dirty="0">
              <a:latin typeface="Tw Cen MT (Body)"/>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38A815BF-1E07-E2CB-7AA9-7429A1A5AC9C}"/>
              </a:ext>
            </a:extLst>
          </p:cNvPr>
          <p:cNvSpPr txBox="1">
            <a:spLocks/>
          </p:cNvSpPr>
          <p:nvPr/>
        </p:nvSpPr>
        <p:spPr>
          <a:xfrm>
            <a:off x="1141413" y="3515519"/>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indent="0">
              <a:lnSpc>
                <a:spcPct val="107000"/>
              </a:lnSpc>
              <a:buNone/>
            </a:pPr>
            <a:r>
              <a:rPr lang="en-IN" b="1" kern="100" dirty="0">
                <a:effectLst/>
                <a:latin typeface="Tw Cen MT (Body)"/>
                <a:ea typeface="Calibri" panose="020F0502020204030204" pitchFamily="34" charset="0"/>
                <a:cs typeface="Times New Roman" panose="02020603050405020304" pitchFamily="18" charset="0"/>
              </a:rPr>
              <a:t>Expected Outcome</a:t>
            </a:r>
            <a:endParaRPr lang="en-IN" kern="100" dirty="0">
              <a:effectLst/>
              <a:latin typeface="Tw Cen MT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177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4FBF6-8C05-B2C7-D8DB-C4C6C9236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9E81B-4651-E4F1-6363-2B804B9FC38A}"/>
              </a:ext>
            </a:extLst>
          </p:cNvPr>
          <p:cNvSpPr>
            <a:spLocks noGrp="1"/>
          </p:cNvSpPr>
          <p:nvPr>
            <p:ph type="title"/>
          </p:nvPr>
        </p:nvSpPr>
        <p:spPr/>
        <p:txBody>
          <a:bodyPr/>
          <a:lstStyle/>
          <a:p>
            <a:r>
              <a:rPr lang="en-US" dirty="0"/>
              <a:t>WEEK 3 </a:t>
            </a:r>
            <a:endParaRPr lang="en-IN" dirty="0"/>
          </a:p>
        </p:txBody>
      </p:sp>
      <p:sp>
        <p:nvSpPr>
          <p:cNvPr id="4" name="Title 1">
            <a:extLst>
              <a:ext uri="{FF2B5EF4-FFF2-40B4-BE49-F238E27FC236}">
                <a16:creationId xmlns:a16="http://schemas.microsoft.com/office/drawing/2014/main" id="{E9F18BC4-6B91-2C18-76ED-15A70ED4390F}"/>
              </a:ext>
            </a:extLst>
          </p:cNvPr>
          <p:cNvSpPr txBox="1">
            <a:spLocks/>
          </p:cNvSpPr>
          <p:nvPr/>
        </p:nvSpPr>
        <p:spPr>
          <a:xfrm>
            <a:off x="2621708" y="1520077"/>
            <a:ext cx="7426532" cy="22289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PROJECT : STATISTICS ON WEBPAGES</a:t>
            </a:r>
            <a:br>
              <a:rPr lang="en-US" dirty="0"/>
            </a:br>
            <a:r>
              <a:rPr lang="en-US" dirty="0"/>
              <a:t>		</a:t>
            </a:r>
            <a:endParaRPr lang="en-IN" sz="4000" b="1" dirty="0"/>
          </a:p>
        </p:txBody>
      </p:sp>
      <p:sp>
        <p:nvSpPr>
          <p:cNvPr id="5" name="Subtitle 2">
            <a:extLst>
              <a:ext uri="{FF2B5EF4-FFF2-40B4-BE49-F238E27FC236}">
                <a16:creationId xmlns:a16="http://schemas.microsoft.com/office/drawing/2014/main" id="{341CCB63-870E-2F7C-3DF8-9744E81BCF3D}"/>
              </a:ext>
            </a:extLst>
          </p:cNvPr>
          <p:cNvSpPr txBox="1">
            <a:spLocks/>
          </p:cNvSpPr>
          <p:nvPr/>
        </p:nvSpPr>
        <p:spPr>
          <a:xfrm>
            <a:off x="1825624" y="3369577"/>
            <a:ext cx="8791575" cy="165576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dirty="0"/>
              <a:t>Group : 3</a:t>
            </a:r>
          </a:p>
          <a:p>
            <a:pPr marL="0" indent="0" algn="ctr">
              <a:buNone/>
            </a:pPr>
            <a:r>
              <a:rPr lang="en-US" b="1" dirty="0"/>
              <a:t>							</a:t>
            </a:r>
            <a:r>
              <a:rPr lang="en-US" dirty="0"/>
              <a:t>Lohit Gandham</a:t>
            </a:r>
          </a:p>
          <a:p>
            <a:pPr marL="0" indent="0" algn="r">
              <a:buNone/>
            </a:pPr>
            <a:r>
              <a:rPr lang="en-US" dirty="0" err="1"/>
              <a:t>Yashwanth</a:t>
            </a:r>
            <a:r>
              <a:rPr lang="en-US" dirty="0"/>
              <a:t> Gopinath</a:t>
            </a:r>
            <a:endParaRPr lang="en-IN" dirty="0"/>
          </a:p>
        </p:txBody>
      </p:sp>
    </p:spTree>
    <p:extLst>
      <p:ext uri="{BB962C8B-B14F-4D97-AF65-F5344CB8AC3E}">
        <p14:creationId xmlns:p14="http://schemas.microsoft.com/office/powerpoint/2010/main" val="195177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355F-62C0-EBFA-758E-F7E900182DB4}"/>
              </a:ext>
            </a:extLst>
          </p:cNvPr>
          <p:cNvSpPr>
            <a:spLocks noGrp="1"/>
          </p:cNvSpPr>
          <p:nvPr>
            <p:ph type="title"/>
          </p:nvPr>
        </p:nvSpPr>
        <p:spPr/>
        <p:txBody>
          <a:bodyPr/>
          <a:lstStyle/>
          <a:p>
            <a:r>
              <a:rPr lang="en-US" dirty="0"/>
              <a:t>GOAL</a:t>
            </a:r>
            <a:endParaRPr lang="en-IN" dirty="0"/>
          </a:p>
        </p:txBody>
      </p:sp>
      <p:sp>
        <p:nvSpPr>
          <p:cNvPr id="3" name="Content Placeholder 2">
            <a:extLst>
              <a:ext uri="{FF2B5EF4-FFF2-40B4-BE49-F238E27FC236}">
                <a16:creationId xmlns:a16="http://schemas.microsoft.com/office/drawing/2014/main" id="{DDF9C768-CA9E-2ED3-A97A-83CC8D7B631A}"/>
              </a:ext>
            </a:extLst>
          </p:cNvPr>
          <p:cNvSpPr>
            <a:spLocks noGrp="1"/>
          </p:cNvSpPr>
          <p:nvPr>
            <p:ph idx="1"/>
          </p:nvPr>
        </p:nvSpPr>
        <p:spPr>
          <a:xfrm>
            <a:off x="924560" y="1650046"/>
            <a:ext cx="10747969" cy="4396395"/>
          </a:xfrm>
        </p:spPr>
        <p:txBody>
          <a:bodyPr>
            <a:normAutofit fontScale="92500" lnSpcReduction="20000"/>
          </a:bodyPr>
          <a:lstStyle/>
          <a:p>
            <a:pPr marL="0" indent="0">
              <a:buNone/>
            </a:pPr>
            <a:r>
              <a:rPr lang="en-US" dirty="0"/>
              <a:t>Measuring statistics of webpages, mainly focusing on the following broad metrics:</a:t>
            </a:r>
          </a:p>
          <a:p>
            <a:pPr marL="0" indent="0">
              <a:buNone/>
            </a:pPr>
            <a:endParaRPr lang="en-US" dirty="0"/>
          </a:p>
          <a:p>
            <a:pPr marL="457200" indent="-457200">
              <a:buFont typeface="+mj-lt"/>
              <a:buAutoNum type="arabicPeriod"/>
            </a:pPr>
            <a:r>
              <a:rPr lang="en-US" dirty="0"/>
              <a:t>Webpage sizes </a:t>
            </a:r>
            <a:r>
              <a:rPr lang="en-US" dirty="0">
                <a:sym typeface="Wingdings" panose="05000000000000000000" pitchFamily="2" charset="2"/>
              </a:rPr>
              <a:t> HTTP Archive, </a:t>
            </a:r>
            <a:r>
              <a:rPr lang="en-US" dirty="0" err="1">
                <a:sym typeface="Wingdings" panose="05000000000000000000" pitchFamily="2" charset="2"/>
              </a:rPr>
              <a:t>keyCDN</a:t>
            </a:r>
            <a:endParaRPr lang="en-US" dirty="0">
              <a:sym typeface="Wingdings" panose="05000000000000000000" pitchFamily="2" charset="2"/>
            </a:endParaRPr>
          </a:p>
          <a:p>
            <a:pPr marL="457200" indent="-457200">
              <a:buFont typeface="+mj-lt"/>
              <a:buAutoNum type="arabicPeriod"/>
            </a:pPr>
            <a:r>
              <a:rPr lang="en-US" dirty="0">
                <a:sym typeface="Wingdings" panose="05000000000000000000" pitchFamily="2" charset="2"/>
              </a:rPr>
              <a:t>Ad sizes on webpages  </a:t>
            </a:r>
            <a:r>
              <a:rPr lang="en-US" dirty="0" err="1">
                <a:sym typeface="Wingdings" panose="05000000000000000000" pitchFamily="2" charset="2"/>
              </a:rPr>
              <a:t>Adblock</a:t>
            </a:r>
            <a:r>
              <a:rPr lang="en-US" dirty="0">
                <a:sym typeface="Wingdings" panose="05000000000000000000" pitchFamily="2" charset="2"/>
              </a:rPr>
              <a:t> plus</a:t>
            </a:r>
          </a:p>
          <a:p>
            <a:pPr marL="457200" indent="-457200">
              <a:buFont typeface="+mj-lt"/>
              <a:buAutoNum type="arabicPeriod"/>
            </a:pPr>
            <a:r>
              <a:rPr lang="en-US" dirty="0">
                <a:sym typeface="Wingdings" panose="05000000000000000000" pitchFamily="2" charset="2"/>
              </a:rPr>
              <a:t>Webpages using QUIC vs TCP  QUIC trackers and custom network trackers</a:t>
            </a:r>
          </a:p>
          <a:p>
            <a:pPr marL="457200" indent="-457200">
              <a:buFont typeface="+mj-lt"/>
              <a:buAutoNum type="arabicPeriod"/>
            </a:pPr>
            <a:r>
              <a:rPr lang="en-US" dirty="0">
                <a:sym typeface="Wingdings" panose="05000000000000000000" pitchFamily="2" charset="2"/>
              </a:rPr>
              <a:t>AMP (Google’s accelerated mobile project)  Getting BW, </a:t>
            </a:r>
            <a:r>
              <a:rPr lang="en-US" dirty="0" err="1">
                <a:sym typeface="Wingdings" panose="05000000000000000000" pitchFamily="2" charset="2"/>
              </a:rPr>
              <a:t>Loadtimes</a:t>
            </a:r>
            <a:r>
              <a:rPr lang="en-US" dirty="0">
                <a:sym typeface="Wingdings" panose="05000000000000000000" pitchFamily="2" charset="2"/>
              </a:rPr>
              <a:t> for AMP and non-AMP  pages.</a:t>
            </a:r>
          </a:p>
          <a:p>
            <a:pPr marL="457200" indent="-457200">
              <a:buFont typeface="+mj-lt"/>
              <a:buAutoNum type="arabicPeriod"/>
            </a:pPr>
            <a:r>
              <a:rPr lang="en-US" dirty="0">
                <a:sym typeface="Wingdings" panose="05000000000000000000" pitchFamily="2" charset="2"/>
              </a:rPr>
              <a:t>Webpages using different standards like robot.txt and system.txt.</a:t>
            </a:r>
          </a:p>
          <a:p>
            <a:pPr marL="457200" indent="-457200">
              <a:buFont typeface="+mj-lt"/>
              <a:buAutoNum type="arabicPeriod"/>
            </a:pPr>
            <a:endParaRPr lang="en-US" dirty="0">
              <a:sym typeface="Wingdings" panose="05000000000000000000" pitchFamily="2" charset="2"/>
            </a:endParaRPr>
          </a:p>
          <a:p>
            <a:pPr marL="0" indent="0">
              <a:buNone/>
            </a:pPr>
            <a:r>
              <a:rPr lang="en-US" sz="1600" dirty="0">
                <a:sym typeface="Wingdings" panose="05000000000000000000" pitchFamily="2" charset="2"/>
                <a:hlinkClick r:id="rId3" action="ppaction://hlinksldjump"/>
              </a:rPr>
              <a:t>(last slide)</a:t>
            </a:r>
            <a:endParaRPr lang="en-IN" sz="1600" dirty="0"/>
          </a:p>
        </p:txBody>
      </p:sp>
    </p:spTree>
    <p:extLst>
      <p:ext uri="{BB962C8B-B14F-4D97-AF65-F5344CB8AC3E}">
        <p14:creationId xmlns:p14="http://schemas.microsoft.com/office/powerpoint/2010/main" val="3221658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22CBB6-3D81-EFD7-44FA-D2660ECF7F6C}"/>
              </a:ext>
            </a:extLst>
          </p:cNvPr>
          <p:cNvSpPr>
            <a:spLocks noGrp="1"/>
          </p:cNvSpPr>
          <p:nvPr>
            <p:ph type="title"/>
          </p:nvPr>
        </p:nvSpPr>
        <p:spPr/>
        <p:txBody>
          <a:bodyPr/>
          <a:lstStyle/>
          <a:p>
            <a:r>
              <a:rPr lang="en-IN" dirty="0"/>
              <a:t>Recap and research question</a:t>
            </a:r>
          </a:p>
        </p:txBody>
      </p:sp>
      <p:sp>
        <p:nvSpPr>
          <p:cNvPr id="5" name="Content Placeholder 4">
            <a:extLst>
              <a:ext uri="{FF2B5EF4-FFF2-40B4-BE49-F238E27FC236}">
                <a16:creationId xmlns:a16="http://schemas.microsoft.com/office/drawing/2014/main" id="{59344A20-0B9E-99D6-AED9-2D7E1A539FD3}"/>
              </a:ext>
            </a:extLst>
          </p:cNvPr>
          <p:cNvSpPr>
            <a:spLocks noGrp="1"/>
          </p:cNvSpPr>
          <p:nvPr>
            <p:ph idx="1"/>
          </p:nvPr>
        </p:nvSpPr>
        <p:spPr>
          <a:xfrm>
            <a:off x="928052" y="1822766"/>
            <a:ext cx="9905999" cy="3989995"/>
          </a:xfrm>
        </p:spPr>
        <p:txBody>
          <a:bodyPr>
            <a:normAutofit/>
          </a:bodyPr>
          <a:lstStyle/>
          <a:p>
            <a:r>
              <a:rPr lang="en-IN" dirty="0"/>
              <a:t>Recap: Is AMP dead? </a:t>
            </a:r>
            <a:r>
              <a:rPr lang="en-IN" kern="100" dirty="0">
                <a:latin typeface="Tw Cen MT (Body)"/>
                <a:ea typeface="Calibri" panose="020F0502020204030204" pitchFamily="34" charset="0"/>
                <a:cs typeface="Times New Roman" panose="02020603050405020304" pitchFamily="18" charset="0"/>
              </a:rPr>
              <a:t>D</a:t>
            </a:r>
            <a:r>
              <a:rPr lang="en-IN" sz="2400" kern="100" dirty="0">
                <a:effectLst/>
                <a:latin typeface="Tw Cen MT (Body)"/>
                <a:ea typeface="Calibri" panose="020F0502020204030204" pitchFamily="34" charset="0"/>
                <a:cs typeface="Times New Roman" panose="02020603050405020304" pitchFamily="18" charset="0"/>
              </a:rPr>
              <a:t>ifferential impact of Accelerated Mobile Pages (AMP) versus non-AMP web pages on mobile web performance, user engagement, and search engine optimization (SEO) rankings.</a:t>
            </a:r>
          </a:p>
          <a:p>
            <a:r>
              <a:rPr lang="en-IN" dirty="0"/>
              <a:t>Focusing on “Above the fold” loading times- The time taken to load the </a:t>
            </a:r>
            <a:r>
              <a:rPr lang="en-US" dirty="0"/>
              <a:t>the portion of a webpage that is visible without scrolling.</a:t>
            </a:r>
          </a:p>
          <a:p>
            <a:r>
              <a:rPr lang="en-IN" sz="2400" kern="100" dirty="0">
                <a:effectLst/>
                <a:latin typeface="Tw Cen MT (Body)"/>
                <a:ea typeface="Calibri" panose="020F0502020204030204" pitchFamily="34" charset="0"/>
                <a:cs typeface="Times New Roman" panose="02020603050405020304" pitchFamily="18" charset="0"/>
              </a:rPr>
              <a:t>This research aims to explore the differential impact of Accelerated Mobile Pages (AMP) versus non-AMP web pages using “Above the fold” loading times and </a:t>
            </a:r>
            <a:r>
              <a:rPr lang="en-IN" kern="100" dirty="0">
                <a:latin typeface="Tw Cen MT (Body)"/>
                <a:ea typeface="Calibri" panose="020F0502020204030204" pitchFamily="34" charset="0"/>
                <a:cs typeface="Times New Roman" panose="02020603050405020304" pitchFamily="18" charset="0"/>
              </a:rPr>
              <a:t>Co2 emission of websites</a:t>
            </a:r>
            <a:r>
              <a:rPr lang="en-IN" sz="2400" kern="100" dirty="0">
                <a:effectLst/>
                <a:latin typeface="Tw Cen MT (Body)"/>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44198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91B2A-B65A-AFC9-CD1F-02A720853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69077-DEEC-5905-3DF2-DFB36E552C2C}"/>
              </a:ext>
            </a:extLst>
          </p:cNvPr>
          <p:cNvSpPr>
            <a:spLocks noGrp="1"/>
          </p:cNvSpPr>
          <p:nvPr>
            <p:ph type="title"/>
          </p:nvPr>
        </p:nvSpPr>
        <p:spPr/>
        <p:txBody>
          <a:bodyPr>
            <a:normAutofit/>
          </a:bodyPr>
          <a:lstStyle/>
          <a:p>
            <a:pPr indent="0">
              <a:lnSpc>
                <a:spcPct val="107000"/>
              </a:lnSpc>
            </a:pPr>
            <a:r>
              <a:rPr lang="en-IN" b="1" kern="100" dirty="0">
                <a:effectLst/>
                <a:latin typeface="Tw Cen MT (Body)"/>
                <a:ea typeface="Calibri" panose="020F0502020204030204" pitchFamily="34" charset="0"/>
                <a:cs typeface="Times New Roman" panose="02020603050405020304" pitchFamily="18" charset="0"/>
              </a:rPr>
              <a:t>Research Approach:</a:t>
            </a:r>
            <a:endParaRPr lang="en-IN" dirty="0"/>
          </a:p>
        </p:txBody>
      </p:sp>
      <p:sp>
        <p:nvSpPr>
          <p:cNvPr id="3" name="Content Placeholder 2">
            <a:extLst>
              <a:ext uri="{FF2B5EF4-FFF2-40B4-BE49-F238E27FC236}">
                <a16:creationId xmlns:a16="http://schemas.microsoft.com/office/drawing/2014/main" id="{F94936D1-D148-75C5-9893-924925110A0E}"/>
              </a:ext>
            </a:extLst>
          </p:cNvPr>
          <p:cNvSpPr>
            <a:spLocks noGrp="1"/>
          </p:cNvSpPr>
          <p:nvPr>
            <p:ph idx="1"/>
          </p:nvPr>
        </p:nvSpPr>
        <p:spPr>
          <a:xfrm>
            <a:off x="795972" y="1630969"/>
            <a:ext cx="10999788" cy="4537393"/>
          </a:xfrm>
        </p:spPr>
        <p:txBody>
          <a:bodyPr>
            <a:noAutofit/>
          </a:bodyPr>
          <a:lstStyle/>
          <a:p>
            <a:pPr indent="0">
              <a:lnSpc>
                <a:spcPct val="107000"/>
              </a:lnSpc>
              <a:buNone/>
            </a:pPr>
            <a:r>
              <a:rPr lang="en-IN" sz="1800" b="1" kern="100" dirty="0">
                <a:effectLst/>
                <a:latin typeface="Tw Cen MT (Body)"/>
                <a:ea typeface="Calibri" panose="020F0502020204030204" pitchFamily="34" charset="0"/>
                <a:cs typeface="Times New Roman" panose="02020603050405020304" pitchFamily="18" charset="0"/>
              </a:rPr>
              <a:t>Metrics: </a:t>
            </a:r>
          </a:p>
          <a:p>
            <a:pPr indent="0">
              <a:lnSpc>
                <a:spcPct val="107000"/>
              </a:lnSpc>
              <a:buNone/>
            </a:pPr>
            <a:r>
              <a:rPr lang="en-IN" sz="1800" kern="100" dirty="0">
                <a:effectLst/>
                <a:latin typeface="Tw Cen MT (Body)"/>
                <a:ea typeface="Calibri" panose="020F0502020204030204" pitchFamily="34" charset="0"/>
                <a:cs typeface="Times New Roman" panose="02020603050405020304" pitchFamily="18" charset="0"/>
              </a:rPr>
              <a:t>- Above the fold </a:t>
            </a:r>
            <a:r>
              <a:rPr lang="en-IN" sz="1800" kern="100" dirty="0">
                <a:latin typeface="Tw Cen MT (Body)"/>
                <a:ea typeface="Calibri" panose="020F0502020204030204" pitchFamily="34" charset="0"/>
                <a:cs typeface="Times New Roman" panose="02020603050405020304" pitchFamily="18" charset="0"/>
              </a:rPr>
              <a:t>content on websites are used heavily for SEO.</a:t>
            </a:r>
            <a:endParaRPr lang="en-IN" sz="1800" kern="100" dirty="0">
              <a:effectLst/>
              <a:latin typeface="Tw Cen MT (Body)"/>
              <a:ea typeface="Calibri" panose="020F0502020204030204" pitchFamily="34" charset="0"/>
              <a:cs typeface="Times New Roman" panose="02020603050405020304" pitchFamily="18" charset="0"/>
            </a:endParaRPr>
          </a:p>
          <a:p>
            <a:pPr indent="0">
              <a:lnSpc>
                <a:spcPct val="107000"/>
              </a:lnSpc>
              <a:buNone/>
            </a:pPr>
            <a:r>
              <a:rPr lang="en-IN" sz="1800" kern="100" dirty="0">
                <a:effectLst/>
                <a:latin typeface="Tw Cen MT (Body)"/>
                <a:ea typeface="Calibri" panose="020F0502020204030204" pitchFamily="34" charset="0"/>
                <a:cs typeface="Times New Roman" panose="02020603050405020304" pitchFamily="18" charset="0"/>
              </a:rPr>
              <a:t>- </a:t>
            </a:r>
            <a:r>
              <a:rPr lang="en-IN" sz="1800" kern="100" dirty="0">
                <a:latin typeface="Tw Cen MT (Body)"/>
                <a:ea typeface="Calibri" panose="020F0502020204030204" pitchFamily="34" charset="0"/>
                <a:cs typeface="Times New Roman" panose="02020603050405020304" pitchFamily="18" charset="0"/>
              </a:rPr>
              <a:t>All metrics chosen are related to above the fold load time: Critical rendering path, Start render time, Image aspect ratio consistency (Impact on Cumulative Layout Shift), Above the fold critical CSS/JS load performance, network statistics</a:t>
            </a:r>
          </a:p>
          <a:p>
            <a:pPr indent="0">
              <a:lnSpc>
                <a:spcPct val="107000"/>
              </a:lnSpc>
              <a:buNone/>
            </a:pPr>
            <a:r>
              <a:rPr lang="en-IN" sz="1800" kern="100" dirty="0">
                <a:effectLst/>
                <a:latin typeface="Tw Cen MT (Body)"/>
                <a:ea typeface="Calibri" panose="020F0502020204030204" pitchFamily="34" charset="0"/>
                <a:cs typeface="Times New Roman" panose="02020603050405020304" pitchFamily="18" charset="0"/>
              </a:rPr>
              <a:t>- User analytics and </a:t>
            </a:r>
            <a:r>
              <a:rPr lang="en-IN" sz="1800" kern="100" dirty="0">
                <a:latin typeface="Tw Cen MT (Body)"/>
                <a:ea typeface="Calibri" panose="020F0502020204030204" pitchFamily="34" charset="0"/>
                <a:cs typeface="Times New Roman" panose="02020603050405020304" pitchFamily="18" charset="0"/>
              </a:rPr>
              <a:t>its dependency on above metrics</a:t>
            </a:r>
            <a:endParaRPr lang="en-IN" sz="1800" kern="100" dirty="0">
              <a:effectLst/>
              <a:latin typeface="Tw Cen MT (Body)"/>
              <a:ea typeface="Calibri" panose="020F0502020204030204" pitchFamily="34" charset="0"/>
              <a:cs typeface="Times New Roman" panose="02020603050405020304" pitchFamily="18" charset="0"/>
            </a:endParaRPr>
          </a:p>
          <a:p>
            <a:pPr indent="0">
              <a:lnSpc>
                <a:spcPct val="107000"/>
              </a:lnSpc>
              <a:buNone/>
            </a:pPr>
            <a:r>
              <a:rPr lang="en-IN" sz="1800" b="1" kern="100" dirty="0">
                <a:effectLst/>
                <a:latin typeface="Tw Cen MT (Body)"/>
                <a:ea typeface="Calibri" panose="020F0502020204030204" pitchFamily="34" charset="0"/>
                <a:cs typeface="Times New Roman" panose="02020603050405020304" pitchFamily="18" charset="0"/>
              </a:rPr>
              <a:t>Tools: </a:t>
            </a:r>
            <a:endParaRPr lang="en-IN" sz="1800" b="1" kern="100" dirty="0">
              <a:latin typeface="Tw Cen MT (Body)"/>
              <a:ea typeface="Calibri" panose="020F0502020204030204" pitchFamily="34" charset="0"/>
              <a:cs typeface="Times New Roman" panose="02020603050405020304" pitchFamily="18" charset="0"/>
            </a:endParaRPr>
          </a:p>
          <a:p>
            <a:pPr indent="0">
              <a:lnSpc>
                <a:spcPct val="107000"/>
              </a:lnSpc>
              <a:buNone/>
            </a:pPr>
            <a:r>
              <a:rPr lang="en-IN" sz="1800" kern="100" dirty="0">
                <a:effectLst/>
                <a:latin typeface="Tw Cen MT (Body)"/>
                <a:ea typeface="Calibri" panose="020F0502020204030204" pitchFamily="34" charset="0"/>
                <a:cs typeface="Times New Roman" panose="02020603050405020304" pitchFamily="18" charset="0"/>
              </a:rPr>
              <a:t>- Google tre</a:t>
            </a:r>
            <a:r>
              <a:rPr lang="en-IN" sz="1800" kern="100" dirty="0">
                <a:latin typeface="Tw Cen MT (Body)"/>
                <a:ea typeface="Calibri" panose="020F0502020204030204" pitchFamily="34" charset="0"/>
                <a:cs typeface="Times New Roman" panose="02020603050405020304" pitchFamily="18" charset="0"/>
              </a:rPr>
              <a:t>nds- Identify keywords to use for web scraping and data collection</a:t>
            </a:r>
            <a:endParaRPr lang="en-IN" sz="1800" kern="100" dirty="0">
              <a:effectLst/>
              <a:latin typeface="Tw Cen MT (Body)"/>
              <a:ea typeface="Calibri" panose="020F0502020204030204" pitchFamily="34" charset="0"/>
              <a:cs typeface="Times New Roman" panose="02020603050405020304" pitchFamily="18" charset="0"/>
            </a:endParaRPr>
          </a:p>
          <a:p>
            <a:pPr indent="0">
              <a:lnSpc>
                <a:spcPct val="107000"/>
              </a:lnSpc>
              <a:buNone/>
            </a:pPr>
            <a:r>
              <a:rPr lang="en-IN" sz="1800" kern="100" dirty="0">
                <a:effectLst/>
                <a:latin typeface="Tw Cen MT (Body)"/>
                <a:ea typeface="Calibri" panose="020F0502020204030204" pitchFamily="34" charset="0"/>
                <a:cs typeface="Times New Roman" panose="02020603050405020304" pitchFamily="18" charset="0"/>
              </a:rPr>
              <a:t>- Detailed metrics- </a:t>
            </a:r>
            <a:r>
              <a:rPr lang="en-IN" sz="1800" kern="100" dirty="0" err="1">
                <a:effectLst/>
                <a:latin typeface="Tw Cen MT (Body)"/>
                <a:ea typeface="Calibri" panose="020F0502020204030204" pitchFamily="34" charset="0"/>
                <a:cs typeface="Times New Roman" panose="02020603050405020304" pitchFamily="18" charset="0"/>
              </a:rPr>
              <a:t>WebPageTest</a:t>
            </a:r>
            <a:r>
              <a:rPr lang="en-IN" sz="1800" kern="100" dirty="0">
                <a:effectLst/>
                <a:latin typeface="Tw Cen MT (Body)"/>
                <a:ea typeface="Calibri" panose="020F0502020204030204" pitchFamily="34" charset="0"/>
                <a:cs typeface="Times New Roman" panose="02020603050405020304" pitchFamily="18" charset="0"/>
              </a:rPr>
              <a:t> (</a:t>
            </a:r>
            <a:r>
              <a:rPr lang="en-IN" sz="1800" kern="100" dirty="0">
                <a:effectLst/>
                <a:latin typeface="Tw Cen MT (Body)"/>
                <a:ea typeface="Calibri" panose="020F0502020204030204" pitchFamily="34" charset="0"/>
                <a:cs typeface="Times New Roman" panose="02020603050405020304" pitchFamily="18" charset="0"/>
                <a:hlinkClick r:id="rId2"/>
              </a:rPr>
              <a:t>https://www.webpagetest.org/</a:t>
            </a:r>
            <a:r>
              <a:rPr lang="en-IN" sz="1800" kern="100" dirty="0">
                <a:effectLst/>
                <a:latin typeface="Tw Cen MT (Body)"/>
                <a:ea typeface="Calibri" panose="020F0502020204030204" pitchFamily="34" charset="0"/>
                <a:cs typeface="Times New Roman" panose="02020603050405020304" pitchFamily="18" charset="0"/>
              </a:rPr>
              <a:t>)</a:t>
            </a:r>
            <a:r>
              <a:rPr lang="en-IN" sz="1800" kern="100" dirty="0">
                <a:latin typeface="Tw Cen MT (Body)"/>
                <a:ea typeface="Calibri" panose="020F0502020204030204" pitchFamily="34" charset="0"/>
                <a:cs typeface="Times New Roman" panose="02020603050405020304" pitchFamily="18" charset="0"/>
              </a:rPr>
              <a:t>,</a:t>
            </a:r>
            <a:r>
              <a:rPr lang="en-IN" sz="1800" kern="100" dirty="0">
                <a:effectLst/>
                <a:latin typeface="Tw Cen MT (Body)"/>
                <a:ea typeface="Calibri" panose="020F0502020204030204" pitchFamily="34" charset="0"/>
                <a:cs typeface="Times New Roman" panose="02020603050405020304" pitchFamily="18" charset="0"/>
              </a:rPr>
              <a:t> </a:t>
            </a:r>
            <a:r>
              <a:rPr lang="en-IN" sz="1800" kern="100" dirty="0" err="1">
                <a:latin typeface="Tw Cen MT (Body)"/>
                <a:ea typeface="Calibri" panose="020F0502020204030204" pitchFamily="34" charset="0"/>
                <a:cs typeface="Times New Roman" panose="02020603050405020304" pitchFamily="18" charset="0"/>
              </a:rPr>
              <a:t>PageSpeedInsights</a:t>
            </a:r>
            <a:r>
              <a:rPr lang="en-IN" sz="1800" kern="100" dirty="0">
                <a:latin typeface="Tw Cen MT (Body)"/>
                <a:ea typeface="Calibri" panose="020F0502020204030204" pitchFamily="34" charset="0"/>
                <a:cs typeface="Times New Roman" panose="02020603050405020304" pitchFamily="18" charset="0"/>
              </a:rPr>
              <a:t> (</a:t>
            </a:r>
            <a:r>
              <a:rPr lang="en-IN" sz="1800" kern="100" dirty="0">
                <a:latin typeface="Tw Cen MT (Body)"/>
                <a:ea typeface="Calibri" panose="020F0502020204030204" pitchFamily="34" charset="0"/>
                <a:cs typeface="Times New Roman" panose="02020603050405020304" pitchFamily="18" charset="0"/>
                <a:hlinkClick r:id="rId3"/>
              </a:rPr>
              <a:t>https://pagespeed.web.dev/</a:t>
            </a:r>
            <a:r>
              <a:rPr lang="en-IN" sz="1800" kern="100" dirty="0">
                <a:latin typeface="Tw Cen MT (Body)"/>
                <a:ea typeface="Calibri" panose="020F0502020204030204" pitchFamily="34" charset="0"/>
                <a:cs typeface="Times New Roman" panose="02020603050405020304" pitchFamily="18" charset="0"/>
              </a:rPr>
              <a:t>), Google Lighthouse</a:t>
            </a:r>
          </a:p>
          <a:p>
            <a:pPr indent="0">
              <a:lnSpc>
                <a:spcPct val="107000"/>
              </a:lnSpc>
              <a:buNone/>
            </a:pPr>
            <a:r>
              <a:rPr lang="en-IN" sz="1800" kern="100" dirty="0">
                <a:latin typeface="Tw Cen MT (Body)"/>
                <a:ea typeface="Calibri" panose="020F0502020204030204" pitchFamily="34" charset="0"/>
                <a:cs typeface="Times New Roman" panose="02020603050405020304" pitchFamily="18" charset="0"/>
              </a:rPr>
              <a:t>- </a:t>
            </a:r>
            <a:r>
              <a:rPr lang="en-IN" sz="1800" kern="100" dirty="0" err="1">
                <a:latin typeface="Tw Cen MT (Body)"/>
                <a:ea typeface="Calibri" panose="020F0502020204030204" pitchFamily="34" charset="0"/>
                <a:cs typeface="Times New Roman" panose="02020603050405020304" pitchFamily="18" charset="0"/>
              </a:rPr>
              <a:t>Wappalyzer</a:t>
            </a:r>
            <a:r>
              <a:rPr lang="en-IN" sz="1800" kern="100" dirty="0">
                <a:latin typeface="Tw Cen MT (Body)"/>
                <a:ea typeface="Calibri" panose="020F0502020204030204" pitchFamily="34" charset="0"/>
                <a:cs typeface="Times New Roman" panose="02020603050405020304" pitchFamily="18" charset="0"/>
              </a:rPr>
              <a:t> </a:t>
            </a:r>
            <a:r>
              <a:rPr lang="en-IN" sz="1800" kern="100" dirty="0">
                <a:effectLst/>
                <a:latin typeface="Tw Cen MT (Body)"/>
                <a:ea typeface="Calibri" panose="020F0502020204030204" pitchFamily="34" charset="0"/>
                <a:cs typeface="Times New Roman" panose="02020603050405020304" pitchFamily="18" charset="0"/>
              </a:rPr>
              <a:t>(</a:t>
            </a:r>
            <a:r>
              <a:rPr lang="en-IN" sz="1800" kern="100" dirty="0">
                <a:effectLst/>
                <a:latin typeface="Tw Cen MT (Body)"/>
                <a:ea typeface="Calibri" panose="020F0502020204030204" pitchFamily="34" charset="0"/>
                <a:cs typeface="Times New Roman" panose="02020603050405020304" pitchFamily="18" charset="0"/>
                <a:hlinkClick r:id="rId4"/>
              </a:rPr>
              <a:t>https://www.wappalyzer.com/</a:t>
            </a:r>
            <a:r>
              <a:rPr lang="en-IN" sz="1800" kern="100" dirty="0">
                <a:effectLst/>
                <a:latin typeface="Tw Cen MT (Body)"/>
                <a:ea typeface="Calibri" panose="020F0502020204030204" pitchFamily="34" charset="0"/>
                <a:cs typeface="Times New Roman" panose="02020603050405020304" pitchFamily="18" charset="0"/>
              </a:rPr>
              <a:t>): Create lists based on technology and type of website</a:t>
            </a:r>
          </a:p>
          <a:p>
            <a:pPr indent="0">
              <a:lnSpc>
                <a:spcPct val="107000"/>
              </a:lnSpc>
              <a:buNone/>
            </a:pPr>
            <a:r>
              <a:rPr lang="en-IN" sz="1800" kern="100" dirty="0">
                <a:latin typeface="Tw Cen MT (Body)"/>
                <a:ea typeface="Calibri" panose="020F0502020204030204" pitchFamily="34" charset="0"/>
                <a:cs typeface="Times New Roman" panose="02020603050405020304" pitchFamily="18" charset="0"/>
              </a:rPr>
              <a:t>- </a:t>
            </a:r>
            <a:r>
              <a:rPr lang="en-IN" sz="1800" kern="100" dirty="0" err="1">
                <a:latin typeface="Tw Cen MT (Body)"/>
                <a:ea typeface="Calibri" panose="020F0502020204030204" pitchFamily="34" charset="0"/>
                <a:cs typeface="Times New Roman" panose="02020603050405020304" pitchFamily="18" charset="0"/>
              </a:rPr>
              <a:t>WebPage</a:t>
            </a:r>
            <a:r>
              <a:rPr lang="en-IN" sz="1800" kern="100" dirty="0">
                <a:latin typeface="Tw Cen MT (Body)"/>
                <a:ea typeface="Calibri" panose="020F0502020204030204" pitchFamily="34" charset="0"/>
                <a:cs typeface="Times New Roman" panose="02020603050405020304" pitchFamily="18" charset="0"/>
              </a:rPr>
              <a:t> Carbon site to be carbon related metrics.</a:t>
            </a:r>
            <a:endParaRPr lang="en-IN" sz="1800" kern="100" dirty="0">
              <a:effectLst/>
              <a:latin typeface="Tw Cen MT (Body)"/>
              <a:ea typeface="Calibri" panose="020F0502020204030204" pitchFamily="34" charset="0"/>
              <a:cs typeface="Times New Roman" panose="02020603050405020304" pitchFamily="18" charset="0"/>
            </a:endParaRPr>
          </a:p>
          <a:p>
            <a:pPr indent="0">
              <a:lnSpc>
                <a:spcPct val="107000"/>
              </a:lnSpc>
              <a:buNone/>
            </a:pPr>
            <a:endParaRPr lang="en-IN" sz="1800" kern="100" dirty="0">
              <a:latin typeface="Tw Cen MT (Body)"/>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537592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5F51-F540-10D4-AF1F-0FC3B11681AD}"/>
              </a:ext>
            </a:extLst>
          </p:cNvPr>
          <p:cNvSpPr>
            <a:spLocks noGrp="1"/>
          </p:cNvSpPr>
          <p:nvPr>
            <p:ph type="title"/>
          </p:nvPr>
        </p:nvSpPr>
        <p:spPr/>
        <p:txBody>
          <a:bodyPr/>
          <a:lstStyle/>
          <a:p>
            <a:r>
              <a:rPr lang="en-US" dirty="0"/>
              <a:t>METRIC DATA COLLECTION</a:t>
            </a:r>
            <a:endParaRPr lang="en-IN" dirty="0"/>
          </a:p>
        </p:txBody>
      </p:sp>
      <p:sp>
        <p:nvSpPr>
          <p:cNvPr id="3" name="Content Placeholder 2">
            <a:extLst>
              <a:ext uri="{FF2B5EF4-FFF2-40B4-BE49-F238E27FC236}">
                <a16:creationId xmlns:a16="http://schemas.microsoft.com/office/drawing/2014/main" id="{D999D302-A252-DFAA-14EE-224BA383CDDB}"/>
              </a:ext>
            </a:extLst>
          </p:cNvPr>
          <p:cNvSpPr>
            <a:spLocks noGrp="1"/>
          </p:cNvSpPr>
          <p:nvPr>
            <p:ph idx="1"/>
          </p:nvPr>
        </p:nvSpPr>
        <p:spPr/>
        <p:txBody>
          <a:bodyPr>
            <a:normAutofit fontScale="77500" lnSpcReduction="20000"/>
          </a:bodyPr>
          <a:lstStyle/>
          <a:p>
            <a:pPr marL="0" indent="0">
              <a:buNone/>
            </a:pPr>
            <a:r>
              <a:rPr lang="en-US" dirty="0"/>
              <a:t> From Website Carbon:</a:t>
            </a:r>
          </a:p>
          <a:p>
            <a:pPr marL="0" indent="0">
              <a:buNone/>
            </a:pPr>
            <a:r>
              <a:rPr lang="en-US" dirty="0"/>
              <a:t>1. CO2 Emissions per Page Load: The total estimated emissions for a single page load. This metric takes into account the amount of data transferred and the energy source for the data center.</a:t>
            </a:r>
          </a:p>
          <a:p>
            <a:pPr marL="0" indent="0">
              <a:buNone/>
            </a:pPr>
            <a:r>
              <a:rPr lang="en-US" dirty="0"/>
              <a:t>2. CO2 Emissions per Visit: Estimate average page views per visit, you can calculate the emissions per user session.</a:t>
            </a:r>
          </a:p>
          <a:p>
            <a:pPr marL="0" indent="0">
              <a:buNone/>
            </a:pPr>
            <a:r>
              <a:rPr lang="en-US" dirty="0"/>
              <a:t>3. Data Transfer Amount: The amount of data (in KB or MB) that is transferred to fully load the page, which can be correlated to CO2 emissions.</a:t>
            </a:r>
          </a:p>
          <a:p>
            <a:pPr marL="0" indent="0">
              <a:buNone/>
            </a:pPr>
            <a:r>
              <a:rPr lang="en-US" dirty="0"/>
              <a:t>4. Renewable Energy Usage: Whether the hosting servers use renewable energy, which can significantly affect the CO2 calculations.</a:t>
            </a:r>
          </a:p>
        </p:txBody>
      </p:sp>
    </p:spTree>
    <p:extLst>
      <p:ext uri="{BB962C8B-B14F-4D97-AF65-F5344CB8AC3E}">
        <p14:creationId xmlns:p14="http://schemas.microsoft.com/office/powerpoint/2010/main" val="4031668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C2C5-2F6C-B113-363D-E9ED71AB53AA}"/>
              </a:ext>
            </a:extLst>
          </p:cNvPr>
          <p:cNvSpPr>
            <a:spLocks noGrp="1"/>
          </p:cNvSpPr>
          <p:nvPr>
            <p:ph type="title"/>
          </p:nvPr>
        </p:nvSpPr>
        <p:spPr/>
        <p:txBody>
          <a:bodyPr/>
          <a:lstStyle/>
          <a:p>
            <a:r>
              <a:rPr lang="en-US" dirty="0"/>
              <a:t>METRIC DATA COLLECTION</a:t>
            </a:r>
            <a:endParaRPr lang="en-IN" dirty="0"/>
          </a:p>
        </p:txBody>
      </p:sp>
      <p:sp>
        <p:nvSpPr>
          <p:cNvPr id="3" name="Content Placeholder 2">
            <a:extLst>
              <a:ext uri="{FF2B5EF4-FFF2-40B4-BE49-F238E27FC236}">
                <a16:creationId xmlns:a16="http://schemas.microsoft.com/office/drawing/2014/main" id="{C93BCA8B-A30D-433F-398C-909C163C799D}"/>
              </a:ext>
            </a:extLst>
          </p:cNvPr>
          <p:cNvSpPr>
            <a:spLocks noGrp="1"/>
          </p:cNvSpPr>
          <p:nvPr>
            <p:ph idx="1"/>
          </p:nvPr>
        </p:nvSpPr>
        <p:spPr/>
        <p:txBody>
          <a:bodyPr>
            <a:normAutofit fontScale="55000" lnSpcReduction="20000"/>
          </a:bodyPr>
          <a:lstStyle/>
          <a:p>
            <a:pPr marL="0" indent="0">
              <a:buNone/>
            </a:pPr>
            <a:r>
              <a:rPr lang="en-US" dirty="0" err="1"/>
              <a:t>WebPageTest</a:t>
            </a:r>
            <a:r>
              <a:rPr lang="en-US" dirty="0"/>
              <a:t>:</a:t>
            </a:r>
          </a:p>
          <a:p>
            <a:pPr marL="0" indent="0">
              <a:buNone/>
            </a:pPr>
            <a:r>
              <a:rPr lang="en-US" dirty="0"/>
              <a:t>1. Load Time: The time it takes for the page to fully load. This is a standard metric for both AMP and non-AMP pages.   </a:t>
            </a:r>
          </a:p>
          <a:p>
            <a:pPr marL="0" indent="0">
              <a:buNone/>
            </a:pPr>
            <a:r>
              <a:rPr lang="en-US" dirty="0"/>
              <a:t>2. Start Render Time: The time until the first content appears on the screen. This can be a proxy for </a:t>
            </a:r>
            <a:r>
              <a:rPr lang="en-US" dirty="0" err="1"/>
              <a:t>AtF</a:t>
            </a:r>
            <a:r>
              <a:rPr lang="en-US" dirty="0"/>
              <a:t> content loading time.</a:t>
            </a:r>
          </a:p>
          <a:p>
            <a:pPr marL="0" indent="0">
              <a:buNone/>
            </a:pPr>
            <a:r>
              <a:rPr lang="en-US" dirty="0"/>
              <a:t>3. Speed Index : A performance index that indicates how quickly the content is visually displayed during page load. Lower scores are better and can indirectly inform about </a:t>
            </a:r>
            <a:r>
              <a:rPr lang="en-US" dirty="0" err="1"/>
              <a:t>AtF</a:t>
            </a:r>
            <a:r>
              <a:rPr lang="en-US" dirty="0"/>
              <a:t> performance.</a:t>
            </a:r>
          </a:p>
          <a:p>
            <a:pPr marL="0" indent="0">
              <a:buNone/>
            </a:pPr>
            <a:r>
              <a:rPr lang="en-US" dirty="0"/>
              <a:t>4. Time to Interactive (TTI): The time it takes for a page to become fully interactive. This can be important for understanding user experience for both AMP and non-AMP pages.</a:t>
            </a:r>
          </a:p>
          <a:p>
            <a:pPr marL="0" indent="0">
              <a:buNone/>
            </a:pPr>
            <a:r>
              <a:rPr lang="en-US" dirty="0"/>
              <a:t>5. First </a:t>
            </a:r>
            <a:r>
              <a:rPr lang="en-US" dirty="0" err="1"/>
              <a:t>Contentful</a:t>
            </a:r>
            <a:r>
              <a:rPr lang="en-US" dirty="0"/>
              <a:t> Paint (FCP): The time from navigation to when the browser renders the first bit of content from the DOM. This is important for </a:t>
            </a:r>
            <a:r>
              <a:rPr lang="en-US" dirty="0" err="1"/>
              <a:t>AtF</a:t>
            </a:r>
            <a:r>
              <a:rPr lang="en-US" dirty="0"/>
              <a:t> analysis.</a:t>
            </a:r>
          </a:p>
          <a:p>
            <a:pPr marL="0" indent="0">
              <a:buNone/>
            </a:pPr>
            <a:r>
              <a:rPr lang="en-US" dirty="0"/>
              <a:t>6. Largest </a:t>
            </a:r>
            <a:r>
              <a:rPr lang="en-US" dirty="0" err="1"/>
              <a:t>Contentful</a:t>
            </a:r>
            <a:r>
              <a:rPr lang="en-US" dirty="0"/>
              <a:t> Paint (LCP): The render time of the largest content element visible within the viewport, relating directly to </a:t>
            </a:r>
            <a:r>
              <a:rPr lang="en-US" dirty="0" err="1"/>
              <a:t>AtF</a:t>
            </a:r>
            <a:r>
              <a:rPr lang="en-US" dirty="0"/>
              <a:t>.</a:t>
            </a:r>
          </a:p>
          <a:p>
            <a:pPr marL="0" indent="0">
              <a:buNone/>
            </a:pPr>
            <a:r>
              <a:rPr lang="en-US" dirty="0"/>
              <a:t>7. Cumulative Layout Shift (CLS): Measures the sum of all individual layout shift scores for every unexpected layout shift during the entire lifespan of the page. Important for </a:t>
            </a:r>
            <a:r>
              <a:rPr lang="en-US" dirty="0" err="1"/>
              <a:t>AtF</a:t>
            </a:r>
            <a:r>
              <a:rPr lang="en-US" dirty="0"/>
              <a:t> stability.</a:t>
            </a:r>
          </a:p>
        </p:txBody>
      </p:sp>
    </p:spTree>
    <p:extLst>
      <p:ext uri="{BB962C8B-B14F-4D97-AF65-F5344CB8AC3E}">
        <p14:creationId xmlns:p14="http://schemas.microsoft.com/office/powerpoint/2010/main" val="649163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3251-13F1-6F42-7057-80EA7DF5AA94}"/>
              </a:ext>
            </a:extLst>
          </p:cNvPr>
          <p:cNvSpPr>
            <a:spLocks noGrp="1"/>
          </p:cNvSpPr>
          <p:nvPr>
            <p:ph type="title"/>
          </p:nvPr>
        </p:nvSpPr>
        <p:spPr/>
        <p:txBody>
          <a:bodyPr/>
          <a:lstStyle/>
          <a:p>
            <a:r>
              <a:rPr lang="en-IN" b="1" dirty="0"/>
              <a:t>Plan for upcoming week:</a:t>
            </a:r>
            <a:br>
              <a:rPr lang="en-IN" b="1" dirty="0"/>
            </a:br>
            <a:endParaRPr lang="en-IN" dirty="0"/>
          </a:p>
        </p:txBody>
      </p:sp>
      <p:sp>
        <p:nvSpPr>
          <p:cNvPr id="3" name="Content Placeholder 2">
            <a:extLst>
              <a:ext uri="{FF2B5EF4-FFF2-40B4-BE49-F238E27FC236}">
                <a16:creationId xmlns:a16="http://schemas.microsoft.com/office/drawing/2014/main" id="{341193FB-E9F5-A0B7-FA99-A69C6519622C}"/>
              </a:ext>
            </a:extLst>
          </p:cNvPr>
          <p:cNvSpPr>
            <a:spLocks noGrp="1"/>
          </p:cNvSpPr>
          <p:nvPr>
            <p:ph idx="1"/>
          </p:nvPr>
        </p:nvSpPr>
        <p:spPr>
          <a:xfrm>
            <a:off x="1029652" y="1769081"/>
            <a:ext cx="9905999" cy="4470401"/>
          </a:xfrm>
        </p:spPr>
        <p:txBody>
          <a:bodyPr>
            <a:normAutofit/>
          </a:bodyPr>
          <a:lstStyle/>
          <a:p>
            <a:r>
              <a:rPr lang="en-IN" dirty="0"/>
              <a:t>Complete the AMP filter for the web crawler</a:t>
            </a:r>
          </a:p>
          <a:p>
            <a:pPr lvl="1"/>
            <a:r>
              <a:rPr lang="en-IN" dirty="0"/>
              <a:t>Run script to collect AMP webpage URLs</a:t>
            </a:r>
          </a:p>
          <a:p>
            <a:r>
              <a:rPr lang="en-IN" dirty="0"/>
              <a:t>Collect performance data using above the fold time as the key metrics </a:t>
            </a:r>
          </a:p>
          <a:p>
            <a:r>
              <a:rPr lang="en-IN" dirty="0"/>
              <a:t>Future work: Performance testing and analysis for AMP vs non-AMP webpages</a:t>
            </a:r>
          </a:p>
          <a:p>
            <a:pPr marL="0" indent="0">
              <a:buNone/>
            </a:pPr>
            <a:endParaRPr lang="en-IN" dirty="0"/>
          </a:p>
        </p:txBody>
      </p:sp>
    </p:spTree>
    <p:extLst>
      <p:ext uri="{BB962C8B-B14F-4D97-AF65-F5344CB8AC3E}">
        <p14:creationId xmlns:p14="http://schemas.microsoft.com/office/powerpoint/2010/main" val="13070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E19E-0ED0-0901-428D-52DCE6A6B93B}"/>
              </a:ext>
            </a:extLst>
          </p:cNvPr>
          <p:cNvSpPr>
            <a:spLocks noGrp="1"/>
          </p:cNvSpPr>
          <p:nvPr>
            <p:ph type="title"/>
          </p:nvPr>
        </p:nvSpPr>
        <p:spPr/>
        <p:txBody>
          <a:bodyPr/>
          <a:lstStyle/>
          <a:p>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77575EF2-7079-ACBF-A175-212FF9FE7BFD}"/>
              </a:ext>
            </a:extLst>
          </p:cNvPr>
          <p:cNvSpPr>
            <a:spLocks noGrp="1"/>
          </p:cNvSpPr>
          <p:nvPr>
            <p:ph idx="1"/>
          </p:nvPr>
        </p:nvSpPr>
        <p:spPr>
          <a:xfrm>
            <a:off x="1065212" y="1839912"/>
            <a:ext cx="10536238" cy="4046538"/>
          </a:xfrm>
        </p:spPr>
        <p:txBody>
          <a:bodyPr>
            <a:normAutofit fontScale="92500" lnSpcReduction="20000"/>
          </a:bodyPr>
          <a:lstStyle/>
          <a:p>
            <a:pPr indent="0">
              <a:lnSpc>
                <a:spcPct val="107000"/>
              </a:lnSpc>
              <a:buNone/>
            </a:pP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https://www.conductor.com/academy/accelerated-mobile-pages/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2. </a:t>
            </a:r>
            <a:r>
              <a:rPr lang="en-IN" u="sng" kern="100" dirty="0">
                <a:solidFill>
                  <a:srgbClr val="92D050"/>
                </a:solidFill>
                <a:latin typeface="Calibri" panose="020F0502020204030204" pitchFamily="34" charset="0"/>
                <a:ea typeface="Calibri" panose="020F0502020204030204" pitchFamily="34" charset="0"/>
                <a:cs typeface="Times New Roman" panose="02020603050405020304" pitchFamily="18" charset="0"/>
              </a:rPr>
              <a:t>https://mangools.com/blog/google-amp-seo/</a:t>
            </a:r>
            <a:br>
              <a:rPr lang="en-IN"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3.</a:t>
            </a:r>
            <a:r>
              <a:rPr lang="en-IN" u="sng" kern="100" dirty="0">
                <a:solidFill>
                  <a:srgbClr val="92D050"/>
                </a:solidFill>
                <a:latin typeface="Calibri" panose="020F0502020204030204" pitchFamily="34" charset="0"/>
                <a:ea typeface="Calibri" panose="020F0502020204030204" pitchFamily="34" charset="0"/>
                <a:cs typeface="Times New Roman" panose="02020603050405020304" pitchFamily="18" charset="0"/>
              </a:rPr>
              <a:t>https://www.researchgate.net/publication/347262341_Evaluate_the_performance_of_AMP_and_non_AMP_websites_using_machine_learning_algorithms_MSc_Research_Project_Data_Analytics</a:t>
            </a:r>
          </a:p>
          <a:p>
            <a:pPr indent="0">
              <a:lnSpc>
                <a:spcPct val="107000"/>
              </a:lnSpc>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https://dl.acm.org/doi/10.1145/3300061.3300137</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5. </a:t>
            </a:r>
            <a:r>
              <a:rPr lang="en-IN"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https://www.wmtips.com/top/umbrella-rank</a:t>
            </a:r>
            <a:endParaRPr lang="en-IN"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kern="100" dirty="0">
                <a:latin typeface="Calibri" panose="020F0502020204030204" pitchFamily="34" charset="0"/>
                <a:ea typeface="Calibri" panose="020F0502020204030204" pitchFamily="34" charset="0"/>
                <a:cs typeface="Times New Roman" panose="02020603050405020304" pitchFamily="18" charset="0"/>
              </a:rPr>
              <a:t>6. </a:t>
            </a:r>
            <a:r>
              <a:rPr lang="en-IN"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https://validator.ampproject.org/</a:t>
            </a:r>
            <a:endParaRPr lang="en-IN"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kern="100" dirty="0">
                <a:latin typeface="Calibri" panose="020F0502020204030204" pitchFamily="34" charset="0"/>
                <a:ea typeface="Calibri" panose="020F0502020204030204" pitchFamily="34" charset="0"/>
                <a:cs typeface="Times New Roman" panose="02020603050405020304" pitchFamily="18" charset="0"/>
              </a:rPr>
              <a:t>7. </a:t>
            </a:r>
            <a:r>
              <a:rPr lang="en-IN" sz="1800" dirty="0">
                <a:effectLst/>
                <a:latin typeface="Calibri" panose="020F0502020204030204" pitchFamily="34" charset="0"/>
                <a:ea typeface="Calibri" panose="020F0502020204030204" pitchFamily="34" charset="0"/>
                <a:cs typeface="Times New Roman" panose="02020603050405020304" pitchFamily="18" charset="0"/>
                <a:hlinkClick r:id="rId6"/>
              </a:rPr>
              <a:t>https://gtmetrix.com/top1000.html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US"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14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4FBF6-8C05-B2C7-D8DB-C4C6C9236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9E81B-4651-E4F1-6363-2B804B9FC38A}"/>
              </a:ext>
            </a:extLst>
          </p:cNvPr>
          <p:cNvSpPr>
            <a:spLocks noGrp="1"/>
          </p:cNvSpPr>
          <p:nvPr>
            <p:ph type="title"/>
          </p:nvPr>
        </p:nvSpPr>
        <p:spPr/>
        <p:txBody>
          <a:bodyPr/>
          <a:lstStyle/>
          <a:p>
            <a:r>
              <a:rPr lang="en-US" dirty="0"/>
              <a:t>WEEK 4 </a:t>
            </a:r>
            <a:endParaRPr lang="en-IN" dirty="0"/>
          </a:p>
        </p:txBody>
      </p:sp>
      <p:sp>
        <p:nvSpPr>
          <p:cNvPr id="4" name="Title 1">
            <a:extLst>
              <a:ext uri="{FF2B5EF4-FFF2-40B4-BE49-F238E27FC236}">
                <a16:creationId xmlns:a16="http://schemas.microsoft.com/office/drawing/2014/main" id="{E9F18BC4-6B91-2C18-76ED-15A70ED4390F}"/>
              </a:ext>
            </a:extLst>
          </p:cNvPr>
          <p:cNvSpPr txBox="1">
            <a:spLocks/>
          </p:cNvSpPr>
          <p:nvPr/>
        </p:nvSpPr>
        <p:spPr>
          <a:xfrm>
            <a:off x="2621708" y="1520077"/>
            <a:ext cx="7426532" cy="22289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PROJECT : STATISTICS ON WEBPAGES</a:t>
            </a:r>
            <a:br>
              <a:rPr lang="en-US" dirty="0"/>
            </a:br>
            <a:r>
              <a:rPr lang="en-US" dirty="0"/>
              <a:t>		</a:t>
            </a:r>
            <a:endParaRPr lang="en-IN" sz="4000" b="1" dirty="0"/>
          </a:p>
        </p:txBody>
      </p:sp>
      <p:sp>
        <p:nvSpPr>
          <p:cNvPr id="5" name="Subtitle 2">
            <a:extLst>
              <a:ext uri="{FF2B5EF4-FFF2-40B4-BE49-F238E27FC236}">
                <a16:creationId xmlns:a16="http://schemas.microsoft.com/office/drawing/2014/main" id="{341CCB63-870E-2F7C-3DF8-9744E81BCF3D}"/>
              </a:ext>
            </a:extLst>
          </p:cNvPr>
          <p:cNvSpPr txBox="1">
            <a:spLocks/>
          </p:cNvSpPr>
          <p:nvPr/>
        </p:nvSpPr>
        <p:spPr>
          <a:xfrm>
            <a:off x="1825624" y="3369577"/>
            <a:ext cx="8791575" cy="165576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dirty="0"/>
              <a:t>Group : 3</a:t>
            </a:r>
          </a:p>
          <a:p>
            <a:pPr marL="0" indent="0" algn="ctr">
              <a:buNone/>
            </a:pPr>
            <a:r>
              <a:rPr lang="en-US" b="1" dirty="0"/>
              <a:t>						</a:t>
            </a:r>
            <a:r>
              <a:rPr lang="en-US" dirty="0"/>
              <a:t>Lohit Gandham</a:t>
            </a:r>
          </a:p>
          <a:p>
            <a:pPr marL="0" indent="0" algn="r">
              <a:buNone/>
            </a:pPr>
            <a:r>
              <a:rPr lang="en-US" dirty="0" err="1"/>
              <a:t>Yashwanth</a:t>
            </a:r>
            <a:r>
              <a:rPr lang="en-US" dirty="0"/>
              <a:t> Gopinath</a:t>
            </a:r>
            <a:endParaRPr lang="en-IN" dirty="0"/>
          </a:p>
        </p:txBody>
      </p:sp>
    </p:spTree>
    <p:extLst>
      <p:ext uri="{BB962C8B-B14F-4D97-AF65-F5344CB8AC3E}">
        <p14:creationId xmlns:p14="http://schemas.microsoft.com/office/powerpoint/2010/main" val="3276753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22CBB6-3D81-EFD7-44FA-D2660ECF7F6C}"/>
              </a:ext>
            </a:extLst>
          </p:cNvPr>
          <p:cNvSpPr>
            <a:spLocks noGrp="1"/>
          </p:cNvSpPr>
          <p:nvPr>
            <p:ph type="title"/>
          </p:nvPr>
        </p:nvSpPr>
        <p:spPr/>
        <p:txBody>
          <a:bodyPr/>
          <a:lstStyle/>
          <a:p>
            <a:r>
              <a:rPr lang="en-IN" dirty="0"/>
              <a:t>Recap and research question</a:t>
            </a:r>
          </a:p>
        </p:txBody>
      </p:sp>
      <p:sp>
        <p:nvSpPr>
          <p:cNvPr id="5" name="Content Placeholder 4">
            <a:extLst>
              <a:ext uri="{FF2B5EF4-FFF2-40B4-BE49-F238E27FC236}">
                <a16:creationId xmlns:a16="http://schemas.microsoft.com/office/drawing/2014/main" id="{59344A20-0B9E-99D6-AED9-2D7E1A539FD3}"/>
              </a:ext>
            </a:extLst>
          </p:cNvPr>
          <p:cNvSpPr>
            <a:spLocks noGrp="1"/>
          </p:cNvSpPr>
          <p:nvPr>
            <p:ph idx="1"/>
          </p:nvPr>
        </p:nvSpPr>
        <p:spPr>
          <a:xfrm>
            <a:off x="928052" y="1822766"/>
            <a:ext cx="9905999" cy="4161474"/>
          </a:xfrm>
        </p:spPr>
        <p:txBody>
          <a:bodyPr>
            <a:normAutofit fontScale="92500" lnSpcReduction="10000"/>
          </a:bodyPr>
          <a:lstStyle/>
          <a:p>
            <a:r>
              <a:rPr lang="en-IN" dirty="0"/>
              <a:t>Recap: Discussion between “Above the fold” metrics and carbon footprint metrics of pages</a:t>
            </a:r>
            <a:endParaRPr lang="en-IN" sz="2400" kern="100" dirty="0">
              <a:effectLst/>
              <a:latin typeface="Tw Cen MT (Body)"/>
              <a:ea typeface="Calibri" panose="020F0502020204030204" pitchFamily="34" charset="0"/>
              <a:cs typeface="Times New Roman" panose="02020603050405020304" pitchFamily="18" charset="0"/>
            </a:endParaRPr>
          </a:p>
          <a:p>
            <a:r>
              <a:rPr lang="en-IN" dirty="0"/>
              <a:t>Research question: How can we reliably measure the carbon footprints of various webpages across different domains by recording all relevant metrics?</a:t>
            </a:r>
            <a:endParaRPr lang="en-US" dirty="0"/>
          </a:p>
          <a:p>
            <a:r>
              <a:rPr lang="en-IN" sz="2400" kern="100" dirty="0">
                <a:effectLst/>
                <a:latin typeface="Tw Cen MT (Body)"/>
                <a:ea typeface="Calibri" panose="020F0502020204030204" pitchFamily="34" charset="0"/>
                <a:cs typeface="Times New Roman" panose="02020603050405020304" pitchFamily="18" charset="0"/>
              </a:rPr>
              <a:t>Carbon emissions of the internet are due to production and usage of massive electronic equipment. The goal is to accurately calculate the digital CO2 emissions (in grams of CO2) by calculating the energy consumption of the webpage from various sources. </a:t>
            </a:r>
          </a:p>
          <a:p>
            <a:r>
              <a:rPr lang="en-IN" sz="2400" kern="100" dirty="0">
                <a:effectLst/>
                <a:latin typeface="Tw Cen MT (Body)"/>
                <a:ea typeface="Calibri" panose="020F0502020204030204" pitchFamily="34" charset="0"/>
                <a:cs typeface="Times New Roman" panose="02020603050405020304" pitchFamily="18" charset="0"/>
              </a:rPr>
              <a:t> We decided to use the Sustainable Web Design (SWD) model for calculating digital emissions. </a:t>
            </a:r>
            <a:endParaRPr lang="en-IN" dirty="0"/>
          </a:p>
        </p:txBody>
      </p:sp>
    </p:spTree>
    <p:extLst>
      <p:ext uri="{BB962C8B-B14F-4D97-AF65-F5344CB8AC3E}">
        <p14:creationId xmlns:p14="http://schemas.microsoft.com/office/powerpoint/2010/main" val="2576689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4DB7-841D-DFA1-FFD2-D7B94FD28A73}"/>
              </a:ext>
            </a:extLst>
          </p:cNvPr>
          <p:cNvSpPr>
            <a:spLocks noGrp="1"/>
          </p:cNvSpPr>
          <p:nvPr>
            <p:ph type="title"/>
          </p:nvPr>
        </p:nvSpPr>
        <p:spPr/>
        <p:txBody>
          <a:bodyPr/>
          <a:lstStyle/>
          <a:p>
            <a:r>
              <a:rPr lang="en-IN" dirty="0"/>
              <a:t>Website carbon and </a:t>
            </a:r>
            <a:r>
              <a:rPr lang="en-IN" dirty="0" err="1"/>
              <a:t>swd</a:t>
            </a:r>
            <a:r>
              <a:rPr lang="en-IN" dirty="0"/>
              <a:t> model</a:t>
            </a:r>
          </a:p>
        </p:txBody>
      </p:sp>
      <p:sp>
        <p:nvSpPr>
          <p:cNvPr id="3" name="Content Placeholder 2">
            <a:extLst>
              <a:ext uri="{FF2B5EF4-FFF2-40B4-BE49-F238E27FC236}">
                <a16:creationId xmlns:a16="http://schemas.microsoft.com/office/drawing/2014/main" id="{B467C607-6E87-E65F-16EE-D2D38B184E17}"/>
              </a:ext>
            </a:extLst>
          </p:cNvPr>
          <p:cNvSpPr>
            <a:spLocks noGrp="1"/>
          </p:cNvSpPr>
          <p:nvPr>
            <p:ph idx="1"/>
          </p:nvPr>
        </p:nvSpPr>
        <p:spPr>
          <a:xfrm>
            <a:off x="684212" y="1893886"/>
            <a:ext cx="10363199" cy="4191953"/>
          </a:xfrm>
        </p:spPr>
        <p:txBody>
          <a:bodyPr>
            <a:normAutofit fontScale="85000" lnSpcReduction="10000"/>
          </a:bodyPr>
          <a:lstStyle/>
          <a:p>
            <a:r>
              <a:rPr lang="en-IN" dirty="0"/>
              <a:t>For obtaining metrics related to carbon footprint, we decided to use website carbon </a:t>
            </a:r>
            <a:r>
              <a:rPr lang="en-IN" dirty="0">
                <a:hlinkClick r:id="rId2"/>
              </a:rPr>
              <a:t>https://www.websitecarbon.com/</a:t>
            </a:r>
            <a:r>
              <a:rPr lang="en-IN" dirty="0"/>
              <a:t>, which utilises the SWD model and uses data from the green web foundation. </a:t>
            </a:r>
          </a:p>
          <a:p>
            <a:r>
              <a:rPr lang="en-IN" dirty="0"/>
              <a:t>SWD model considers 4 major weighted factors and their impact on overall CO2 emissions</a:t>
            </a:r>
          </a:p>
          <a:p>
            <a:pPr marL="914400" lvl="1" indent="-457200">
              <a:buAutoNum type="arabicPeriod"/>
            </a:pPr>
            <a:r>
              <a:rPr lang="en-IN" dirty="0"/>
              <a:t>Production energy (19%)</a:t>
            </a:r>
          </a:p>
          <a:p>
            <a:pPr marL="914400" lvl="1" indent="-457200">
              <a:buAutoNum type="arabicPeriod"/>
            </a:pPr>
            <a:r>
              <a:rPr lang="en-IN" dirty="0" err="1"/>
              <a:t>Datacenter</a:t>
            </a:r>
            <a:r>
              <a:rPr lang="en-IN" dirty="0"/>
              <a:t> energy (15%)</a:t>
            </a:r>
          </a:p>
          <a:p>
            <a:pPr marL="914400" lvl="1" indent="-457200">
              <a:buAutoNum type="arabicPeriod"/>
            </a:pPr>
            <a:r>
              <a:rPr lang="en-IN" dirty="0"/>
              <a:t>Network energy (14%)</a:t>
            </a:r>
          </a:p>
          <a:p>
            <a:pPr marL="914400" lvl="1" indent="-457200">
              <a:buAutoNum type="arabicPeriod"/>
            </a:pPr>
            <a:r>
              <a:rPr lang="en-IN" dirty="0"/>
              <a:t>End user energy (52%)</a:t>
            </a:r>
          </a:p>
          <a:p>
            <a:pPr marL="457200" lvl="1" indent="0">
              <a:buNone/>
            </a:pPr>
            <a:r>
              <a:rPr lang="en-IN" dirty="0"/>
              <a:t>This breakdown is taken from the 2020 study titled </a:t>
            </a:r>
            <a:r>
              <a:rPr lang="en-US" b="1" dirty="0">
                <a:hlinkClick r:id="rId3"/>
              </a:rPr>
              <a:t>New perspectives on internet electricity use in 2030</a:t>
            </a:r>
            <a:endParaRPr lang="en-US" b="1" dirty="0"/>
          </a:p>
          <a:p>
            <a:r>
              <a:rPr lang="en-US" dirty="0"/>
              <a:t>The Sustainable Web Design model considers returning users and carbon intensity of electricity production based on the location. </a:t>
            </a:r>
          </a:p>
          <a:p>
            <a:pPr marL="457200" lvl="1" indent="0">
              <a:buNone/>
            </a:pPr>
            <a:endParaRPr lang="en-IN" dirty="0"/>
          </a:p>
        </p:txBody>
      </p:sp>
    </p:spTree>
    <p:extLst>
      <p:ext uri="{BB962C8B-B14F-4D97-AF65-F5344CB8AC3E}">
        <p14:creationId xmlns:p14="http://schemas.microsoft.com/office/powerpoint/2010/main" val="1580348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83C-A6E2-510D-F45E-984B89E7DCB0}"/>
              </a:ext>
            </a:extLst>
          </p:cNvPr>
          <p:cNvSpPr>
            <a:spLocks noGrp="1"/>
          </p:cNvSpPr>
          <p:nvPr>
            <p:ph type="title"/>
          </p:nvPr>
        </p:nvSpPr>
        <p:spPr/>
        <p:txBody>
          <a:bodyPr/>
          <a:lstStyle/>
          <a:p>
            <a:r>
              <a:rPr lang="en-IN" dirty="0"/>
              <a:t>Formula for calculating carbon emissions</a:t>
            </a:r>
          </a:p>
        </p:txBody>
      </p:sp>
      <p:sp>
        <p:nvSpPr>
          <p:cNvPr id="3" name="Content Placeholder 2">
            <a:extLst>
              <a:ext uri="{FF2B5EF4-FFF2-40B4-BE49-F238E27FC236}">
                <a16:creationId xmlns:a16="http://schemas.microsoft.com/office/drawing/2014/main" id="{F1A6D63F-1489-9F44-E6D2-64A7A053ABB3}"/>
              </a:ext>
            </a:extLst>
          </p:cNvPr>
          <p:cNvSpPr>
            <a:spLocks noGrp="1"/>
          </p:cNvSpPr>
          <p:nvPr>
            <p:ph idx="1"/>
          </p:nvPr>
        </p:nvSpPr>
        <p:spPr/>
        <p:txBody>
          <a:bodyPr>
            <a:normAutofit fontScale="92500"/>
          </a:bodyPr>
          <a:lstStyle/>
          <a:p>
            <a:r>
              <a:rPr lang="en-IN" b="1" dirty="0">
                <a:highlight>
                  <a:srgbClr val="808080"/>
                </a:highlight>
              </a:rPr>
              <a:t>E = [Data Transfer per Visit (new visitors) in GB x 0.81 kWh/GB x 0.75] + [Data Transfer per Visit (returning visitors) in GB x 0.81 kWh/GB x 0.25 x 0.02] </a:t>
            </a:r>
            <a:br>
              <a:rPr lang="en-IN" b="1" dirty="0">
                <a:highlight>
                  <a:srgbClr val="808080"/>
                </a:highlight>
              </a:rPr>
            </a:br>
            <a:r>
              <a:rPr lang="en-US" dirty="0">
                <a:highlight>
                  <a:srgbClr val="808080"/>
                </a:highlight>
              </a:rPr>
              <a:t>C = E x 442 g/kWh </a:t>
            </a:r>
            <a:br>
              <a:rPr lang="en-US" dirty="0">
                <a:highlight>
                  <a:srgbClr val="808080"/>
                </a:highlight>
              </a:rPr>
            </a:br>
            <a:r>
              <a:rPr lang="en-US" dirty="0"/>
              <a:t>E = Energy per visit (in kWh)</a:t>
            </a:r>
            <a:br>
              <a:rPr lang="en-US" dirty="0"/>
            </a:br>
            <a:r>
              <a:rPr lang="en-US" dirty="0"/>
              <a:t>C = CO2 emissions per visit (in grams)</a:t>
            </a:r>
            <a:br>
              <a:rPr lang="en-US" dirty="0"/>
            </a:br>
            <a:r>
              <a:rPr lang="en-US" dirty="0"/>
              <a:t>Annual Internet Energy / Annual End User Traffic = </a:t>
            </a:r>
            <a:r>
              <a:rPr lang="en-US" b="1" dirty="0"/>
              <a:t>0.81 kWh/GB</a:t>
            </a:r>
            <a:br>
              <a:rPr lang="en-IN" b="1" dirty="0"/>
            </a:br>
            <a:r>
              <a:rPr lang="en-IN" dirty="0"/>
              <a:t>Carbon factor = </a:t>
            </a:r>
            <a:r>
              <a:rPr lang="en-IN" b="1" dirty="0"/>
              <a:t>442 g/kwh</a:t>
            </a:r>
            <a:br>
              <a:rPr lang="en-IN" b="1" dirty="0"/>
            </a:br>
            <a:r>
              <a:rPr lang="en-IN" dirty="0"/>
              <a:t>Scaling factor = 0.02</a:t>
            </a:r>
            <a:endParaRPr lang="en-US" dirty="0"/>
          </a:p>
        </p:txBody>
      </p:sp>
    </p:spTree>
    <p:extLst>
      <p:ext uri="{BB962C8B-B14F-4D97-AF65-F5344CB8AC3E}">
        <p14:creationId xmlns:p14="http://schemas.microsoft.com/office/powerpoint/2010/main" val="56743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97A6-9032-F73F-5298-F058A62231C6}"/>
              </a:ext>
            </a:extLst>
          </p:cNvPr>
          <p:cNvSpPr>
            <a:spLocks noGrp="1"/>
          </p:cNvSpPr>
          <p:nvPr>
            <p:ph type="title"/>
          </p:nvPr>
        </p:nvSpPr>
        <p:spPr/>
        <p:txBody>
          <a:bodyPr/>
          <a:lstStyle/>
          <a:p>
            <a:r>
              <a:rPr lang="en-US" dirty="0"/>
              <a:t>QUIC vs </a:t>
            </a:r>
            <a:r>
              <a:rPr lang="en-US" dirty="0" err="1"/>
              <a:t>tcp</a:t>
            </a:r>
            <a:r>
              <a:rPr lang="en-US" dirty="0"/>
              <a:t> protocols</a:t>
            </a:r>
            <a:endParaRPr lang="en-IN" dirty="0"/>
          </a:p>
        </p:txBody>
      </p:sp>
      <p:sp>
        <p:nvSpPr>
          <p:cNvPr id="3" name="Content Placeholder 2">
            <a:extLst>
              <a:ext uri="{FF2B5EF4-FFF2-40B4-BE49-F238E27FC236}">
                <a16:creationId xmlns:a16="http://schemas.microsoft.com/office/drawing/2014/main" id="{EB9838CE-FE4D-1499-F0EA-2D95381D8B6E}"/>
              </a:ext>
            </a:extLst>
          </p:cNvPr>
          <p:cNvSpPr>
            <a:spLocks noGrp="1"/>
          </p:cNvSpPr>
          <p:nvPr>
            <p:ph idx="1"/>
          </p:nvPr>
        </p:nvSpPr>
        <p:spPr>
          <a:xfrm>
            <a:off x="639097" y="1592827"/>
            <a:ext cx="11257935" cy="5368412"/>
          </a:xfrm>
        </p:spPr>
        <p:txBody>
          <a:bodyPr>
            <a:normAutofit fontScale="62500" lnSpcReduction="20000"/>
          </a:bodyPr>
          <a:lstStyle/>
          <a:p>
            <a:r>
              <a:rPr lang="en-US" dirty="0"/>
              <a:t>Both these protocols are used for transmitting data across the internet, establishing good connection between the sender and receiver. </a:t>
            </a:r>
          </a:p>
          <a:p>
            <a:r>
              <a:rPr lang="en-US" dirty="0"/>
              <a:t>QUIC is taking over TCP in most the latest web applications, therefore necessary to gauge its impact on webpages using and not using it.</a:t>
            </a:r>
          </a:p>
          <a:p>
            <a:r>
              <a:rPr lang="en-US" dirty="0"/>
              <a:t>QUIC </a:t>
            </a:r>
            <a:r>
              <a:rPr lang="en-US" dirty="0">
                <a:sym typeface="Wingdings" panose="05000000000000000000" pitchFamily="2" charset="2"/>
              </a:rPr>
              <a:t> Quick User Datagram Protocol Internet connection ; TCP  Transmission control protocol. </a:t>
            </a:r>
          </a:p>
          <a:p>
            <a:r>
              <a:rPr lang="en-US" i="0" dirty="0">
                <a:solidFill>
                  <a:srgbClr val="ECECEC"/>
                </a:solidFill>
                <a:effectLst/>
                <a:latin typeface="Söhne"/>
              </a:rPr>
              <a:t>Reliability: TCP ensures that data packets are delivered in order and without errors. It achieves this through error checking, data retransmission in case of loss, and sequence control. Connection-Oriented: TCP establishes a connection before data can be sent through a three-way handshake process. This connection remains open until the transfer is complete, ensuring a reliable communication channel. Flow Control and Congestion Control: TCP has built-in mechanisms to prevent overwhelming the network or the receiving device. It adjusts the rate of data transmission based on the network capacity (congestion control) and the receiver's ability to process the data (flow control). Widely Used: TCP is utilized by major protocols such as HTTP, HTTPS, FTP, SMTP, and more, making it a foundational technology of the Internet. However, TCP can exhibit higher latency in establishing connections and recovering from packet loss due to its connection setup, error recovery procedures, and congestion control algorithms.</a:t>
            </a:r>
          </a:p>
          <a:p>
            <a:pPr algn="l">
              <a:buFont typeface="Arial" panose="020B0604020202020204" pitchFamily="34" charset="0"/>
              <a:buChar char="•"/>
            </a:pPr>
            <a:r>
              <a:rPr lang="en-US" i="0" dirty="0">
                <a:solidFill>
                  <a:srgbClr val="ECECEC"/>
                </a:solidFill>
                <a:effectLst/>
                <a:latin typeface="Söhne"/>
              </a:rPr>
              <a:t>Built on UDP: QUIC is implemented on top of UDP (User Datagram Protocol), which does not require a connection to be established before sending data. This can reduce connection establishment time and improve the speed of data </a:t>
            </a:r>
            <a:r>
              <a:rPr lang="en-US" i="0" dirty="0" err="1">
                <a:solidFill>
                  <a:srgbClr val="ECECEC"/>
                </a:solidFill>
                <a:effectLst/>
                <a:latin typeface="Söhne"/>
              </a:rPr>
              <a:t>transfer.Multiplexed</a:t>
            </a:r>
            <a:r>
              <a:rPr lang="en-US" i="0" dirty="0">
                <a:solidFill>
                  <a:srgbClr val="ECECEC"/>
                </a:solidFill>
                <a:effectLst/>
                <a:latin typeface="Söhne"/>
              </a:rPr>
              <a:t> Streams without Head-of-Line Blocking: QUIC supports multiple streams of data in a single connection without one stream affecting the delivery of another. This is an improvement over TCP, where packet loss in one stream can block others due to its in-order delivery </a:t>
            </a:r>
            <a:r>
              <a:rPr lang="en-US" i="0" dirty="0" err="1">
                <a:solidFill>
                  <a:srgbClr val="ECECEC"/>
                </a:solidFill>
                <a:effectLst/>
                <a:latin typeface="Söhne"/>
              </a:rPr>
              <a:t>requirement.Improved</a:t>
            </a:r>
            <a:r>
              <a:rPr lang="en-US" i="0" dirty="0">
                <a:solidFill>
                  <a:srgbClr val="ECECEC"/>
                </a:solidFill>
                <a:effectLst/>
                <a:latin typeface="Söhne"/>
              </a:rPr>
              <a:t> Security: QUIC incorporates encryption by default, similar to TLS/SSL, but with reduced latency because key exchange is part of the initial connection setup. Faster Connection Establishment: QUIC can establish connections with lower latency, particularly when resuming previous connections or when TLS is involved, as it combines transport and cryptographic handshakes. Better Performance Over Lossy Connections: QUIC's loss recovery mechanisms are designed to be more efficient than TCP's, reducing the time to recover from packet loss and thus improving performance on unreliable networks.</a:t>
            </a:r>
          </a:p>
          <a:p>
            <a:endParaRPr lang="en-US" dirty="0">
              <a:sym typeface="Wingdings" panose="05000000000000000000" pitchFamily="2" charset="2"/>
            </a:endParaRPr>
          </a:p>
          <a:p>
            <a:endParaRPr lang="en-IN" dirty="0"/>
          </a:p>
        </p:txBody>
      </p:sp>
    </p:spTree>
    <p:extLst>
      <p:ext uri="{BB962C8B-B14F-4D97-AF65-F5344CB8AC3E}">
        <p14:creationId xmlns:p14="http://schemas.microsoft.com/office/powerpoint/2010/main" val="962966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B9FD-C8AF-F478-7B4D-0DBF00F76B9A}"/>
              </a:ext>
            </a:extLst>
          </p:cNvPr>
          <p:cNvSpPr>
            <a:spLocks noGrp="1"/>
          </p:cNvSpPr>
          <p:nvPr>
            <p:ph type="title"/>
          </p:nvPr>
        </p:nvSpPr>
        <p:spPr>
          <a:xfrm>
            <a:off x="1143001" y="232438"/>
            <a:ext cx="9905998" cy="1478570"/>
          </a:xfrm>
        </p:spPr>
        <p:txBody>
          <a:bodyPr/>
          <a:lstStyle/>
          <a:p>
            <a:r>
              <a:rPr lang="en-US" dirty="0"/>
              <a:t>WHY WEBSITE CARBON ?</a:t>
            </a:r>
            <a:endParaRPr lang="en-IN" dirty="0"/>
          </a:p>
        </p:txBody>
      </p:sp>
      <p:sp>
        <p:nvSpPr>
          <p:cNvPr id="3" name="Content Placeholder 2">
            <a:extLst>
              <a:ext uri="{FF2B5EF4-FFF2-40B4-BE49-F238E27FC236}">
                <a16:creationId xmlns:a16="http://schemas.microsoft.com/office/drawing/2014/main" id="{3E814222-173E-B46B-F49F-5F0FE35981BF}"/>
              </a:ext>
            </a:extLst>
          </p:cNvPr>
          <p:cNvSpPr>
            <a:spLocks noGrp="1"/>
          </p:cNvSpPr>
          <p:nvPr>
            <p:ph idx="1"/>
          </p:nvPr>
        </p:nvSpPr>
        <p:spPr>
          <a:xfrm>
            <a:off x="887412" y="1221263"/>
            <a:ext cx="10969308" cy="3541714"/>
          </a:xfrm>
        </p:spPr>
        <p:txBody>
          <a:bodyPr>
            <a:noAutofit/>
          </a:bodyPr>
          <a:lstStyle/>
          <a:p>
            <a:pPr algn="l"/>
            <a:r>
              <a:rPr lang="en-US" sz="2200" dirty="0"/>
              <a:t>All models have inherent biases that skew their results one way or the other. There will always be a part of a model that cannot accurately capture the complexity or reality of what it is trying to measure. </a:t>
            </a:r>
          </a:p>
          <a:p>
            <a:pPr algn="l"/>
            <a:r>
              <a:rPr lang="en-US" sz="2200" dirty="0"/>
              <a:t>For instance we looked into DIMPACT, </a:t>
            </a:r>
            <a:r>
              <a:rPr lang="en-US" sz="2200" dirty="0" err="1"/>
              <a:t>GreenFrame</a:t>
            </a:r>
            <a:r>
              <a:rPr lang="en-US" sz="2200" dirty="0"/>
              <a:t>, and Sustainable Web Design all of which have assumptions baked into their calculation methodologies which in turn impact their outputs in different ways. </a:t>
            </a:r>
          </a:p>
          <a:p>
            <a:pPr algn="l"/>
            <a:r>
              <a:rPr lang="en-US" sz="2200" dirty="0"/>
              <a:t>Measuring actual energy usage along the entire tech stack is the only way to get truly accurate website carbon emissions figures. By doing that, you no longer rely on models and the assumptions they make.</a:t>
            </a:r>
          </a:p>
          <a:p>
            <a:pPr algn="l"/>
            <a:r>
              <a:rPr lang="en-US" sz="2200" dirty="0"/>
              <a:t>Even if updated versions of those models were to land, they’d still have their shortcomings. What’s important is that we understand these and communicate them effectively when we do use these models in our work.</a:t>
            </a:r>
          </a:p>
        </p:txBody>
      </p:sp>
    </p:spTree>
    <p:extLst>
      <p:ext uri="{BB962C8B-B14F-4D97-AF65-F5344CB8AC3E}">
        <p14:creationId xmlns:p14="http://schemas.microsoft.com/office/powerpoint/2010/main" val="2144313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33B2-B5C8-73EA-8E12-589365DC664D}"/>
              </a:ext>
            </a:extLst>
          </p:cNvPr>
          <p:cNvSpPr>
            <a:spLocks noGrp="1"/>
          </p:cNvSpPr>
          <p:nvPr>
            <p:ph type="title"/>
          </p:nvPr>
        </p:nvSpPr>
        <p:spPr>
          <a:xfrm>
            <a:off x="941389" y="577878"/>
            <a:ext cx="9905998" cy="1478570"/>
          </a:xfrm>
        </p:spPr>
        <p:txBody>
          <a:bodyPr/>
          <a:lstStyle/>
          <a:p>
            <a:r>
              <a:rPr lang="en-US" dirty="0"/>
              <a:t>METRICs WE WILL USE</a:t>
            </a:r>
            <a:endParaRPr lang="en-IN" dirty="0"/>
          </a:p>
        </p:txBody>
      </p:sp>
      <p:sp>
        <p:nvSpPr>
          <p:cNvPr id="3" name="Content Placeholder 2">
            <a:extLst>
              <a:ext uri="{FF2B5EF4-FFF2-40B4-BE49-F238E27FC236}">
                <a16:creationId xmlns:a16="http://schemas.microsoft.com/office/drawing/2014/main" id="{41228175-1B09-7C42-80C9-C98BEFF4F967}"/>
              </a:ext>
            </a:extLst>
          </p:cNvPr>
          <p:cNvSpPr>
            <a:spLocks noGrp="1"/>
          </p:cNvSpPr>
          <p:nvPr>
            <p:ph idx="1"/>
          </p:nvPr>
        </p:nvSpPr>
        <p:spPr>
          <a:xfrm>
            <a:off x="941389" y="1906443"/>
            <a:ext cx="10906760" cy="3541714"/>
          </a:xfrm>
        </p:spPr>
        <p:txBody>
          <a:bodyPr>
            <a:normAutofit fontScale="25000" lnSpcReduction="20000"/>
          </a:bodyPr>
          <a:lstStyle/>
          <a:p>
            <a:endParaRPr lang="en-US" dirty="0"/>
          </a:p>
          <a:p>
            <a:pPr marL="0" indent="0">
              <a:buNone/>
            </a:pPr>
            <a:r>
              <a:rPr lang="en-US" sz="6800" dirty="0"/>
              <a:t>1. Data Transfer per Visit: Measured in gigabytes (GB), this metric quantifies the amount of data transferred from the server to the user for each page load. It serves as the foundation for calculating energy use and emissions, as it directly correlates to the amount of work data centers, networks, and devices must perform.</a:t>
            </a:r>
          </a:p>
          <a:p>
            <a:pPr marL="0" indent="0">
              <a:buNone/>
            </a:pPr>
            <a:endParaRPr lang="en-US" sz="6800" dirty="0"/>
          </a:p>
          <a:p>
            <a:pPr marL="0" indent="0">
              <a:buNone/>
            </a:pPr>
            <a:r>
              <a:rPr lang="en-US" sz="6800" dirty="0"/>
              <a:t>2. Energy Intensity of Web Data (kWh/GB): This represents the average amount of energy (in kilowatt-hours, kWh) required to transmit one gigabyte of data across the internet, including the energy consumed by data centers, network infrastructure, and end-user devices. It is a critical metric for understanding the energy demand of digital activities.</a:t>
            </a:r>
          </a:p>
          <a:p>
            <a:pPr marL="0" indent="0">
              <a:buNone/>
            </a:pPr>
            <a:endParaRPr lang="en-US" sz="6800" dirty="0"/>
          </a:p>
          <a:p>
            <a:pPr marL="0" indent="0">
              <a:buNone/>
            </a:pPr>
            <a:r>
              <a:rPr lang="en-US" sz="6800" dirty="0"/>
              <a:t>3. Carbon Intensity of Electricity (gCO2/kWh): This measures the average emissions (in grams of CO2) produced to generate one kilowatt-hour of electricity. It varies depending on the energy mix (renewable vs. non-renewable sources) used by the data center and the national grid, affecting the carbon footprint of web hosting and data transmission.</a:t>
            </a:r>
          </a:p>
          <a:p>
            <a:pPr marL="0" indent="0">
              <a:buNone/>
            </a:pPr>
            <a:endParaRPr lang="en-US" sz="6800" dirty="0"/>
          </a:p>
        </p:txBody>
      </p:sp>
    </p:spTree>
    <p:extLst>
      <p:ext uri="{BB962C8B-B14F-4D97-AF65-F5344CB8AC3E}">
        <p14:creationId xmlns:p14="http://schemas.microsoft.com/office/powerpoint/2010/main" val="880841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8BEB-C112-FEE0-9731-117C1502CC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910262-49A3-14B5-0FA0-C0E9C9C97BB5}"/>
              </a:ext>
            </a:extLst>
          </p:cNvPr>
          <p:cNvSpPr>
            <a:spLocks noGrp="1"/>
          </p:cNvSpPr>
          <p:nvPr>
            <p:ph idx="1"/>
          </p:nvPr>
        </p:nvSpPr>
        <p:spPr/>
        <p:txBody>
          <a:bodyPr>
            <a:normAutofit fontScale="85000" lnSpcReduction="10000"/>
          </a:bodyPr>
          <a:lstStyle/>
          <a:p>
            <a:pPr marL="0" indent="0">
              <a:buNone/>
            </a:pPr>
            <a:r>
              <a:rPr lang="en-US" sz="2400" dirty="0"/>
              <a:t>4. Website Traffic (Monthly Visitors): The number of page views a website receives. This metric is multiplied by the emissions and energy consumption per page view to estimate the total impact of a website over time, allowing for the assessment of its overall environmental footprint.</a:t>
            </a:r>
          </a:p>
          <a:p>
            <a:pPr marL="0" indent="0">
              <a:buNone/>
            </a:pPr>
            <a:endParaRPr lang="en-US" sz="2400" dirty="0"/>
          </a:p>
          <a:p>
            <a:pPr marL="0" indent="0">
              <a:buNone/>
            </a:pPr>
            <a:r>
              <a:rPr lang="en-US" sz="2400" dirty="0"/>
              <a:t>5. System Segmentation Percentages: These are specific percentages assigned to different segments of the system (consumer device use, network use, data center use, and hardware production) based on their contribution to the total energy consumption and emissions. They are essential for distributing the total calculated energy and emissions across the different components involved in digital activities.</a:t>
            </a:r>
          </a:p>
          <a:p>
            <a:endParaRPr lang="en-IN" dirty="0"/>
          </a:p>
        </p:txBody>
      </p:sp>
    </p:spTree>
    <p:extLst>
      <p:ext uri="{BB962C8B-B14F-4D97-AF65-F5344CB8AC3E}">
        <p14:creationId xmlns:p14="http://schemas.microsoft.com/office/powerpoint/2010/main" val="2845988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4FBF6-8C05-B2C7-D8DB-C4C6C9236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9E81B-4651-E4F1-6363-2B804B9FC38A}"/>
              </a:ext>
            </a:extLst>
          </p:cNvPr>
          <p:cNvSpPr>
            <a:spLocks noGrp="1"/>
          </p:cNvSpPr>
          <p:nvPr>
            <p:ph type="title"/>
          </p:nvPr>
        </p:nvSpPr>
        <p:spPr/>
        <p:txBody>
          <a:bodyPr/>
          <a:lstStyle/>
          <a:p>
            <a:r>
              <a:rPr lang="en-US" dirty="0"/>
              <a:t>WEEK 5 </a:t>
            </a:r>
            <a:endParaRPr lang="en-IN" dirty="0"/>
          </a:p>
        </p:txBody>
      </p:sp>
      <p:sp>
        <p:nvSpPr>
          <p:cNvPr id="4" name="Title 1">
            <a:extLst>
              <a:ext uri="{FF2B5EF4-FFF2-40B4-BE49-F238E27FC236}">
                <a16:creationId xmlns:a16="http://schemas.microsoft.com/office/drawing/2014/main" id="{E9F18BC4-6B91-2C18-76ED-15A70ED4390F}"/>
              </a:ext>
            </a:extLst>
          </p:cNvPr>
          <p:cNvSpPr txBox="1">
            <a:spLocks/>
          </p:cNvSpPr>
          <p:nvPr/>
        </p:nvSpPr>
        <p:spPr>
          <a:xfrm>
            <a:off x="2621708" y="1520077"/>
            <a:ext cx="7426532" cy="22289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PROJECT : STATISTICS ON WEBPAGES</a:t>
            </a:r>
            <a:br>
              <a:rPr lang="en-US" dirty="0"/>
            </a:br>
            <a:r>
              <a:rPr lang="en-US" dirty="0"/>
              <a:t>		</a:t>
            </a:r>
            <a:endParaRPr lang="en-IN" sz="4000" b="1" dirty="0"/>
          </a:p>
        </p:txBody>
      </p:sp>
      <p:sp>
        <p:nvSpPr>
          <p:cNvPr id="5" name="Subtitle 2">
            <a:extLst>
              <a:ext uri="{FF2B5EF4-FFF2-40B4-BE49-F238E27FC236}">
                <a16:creationId xmlns:a16="http://schemas.microsoft.com/office/drawing/2014/main" id="{341CCB63-870E-2F7C-3DF8-9744E81BCF3D}"/>
              </a:ext>
            </a:extLst>
          </p:cNvPr>
          <p:cNvSpPr txBox="1">
            <a:spLocks/>
          </p:cNvSpPr>
          <p:nvPr/>
        </p:nvSpPr>
        <p:spPr>
          <a:xfrm>
            <a:off x="1825624" y="3369577"/>
            <a:ext cx="8791575" cy="165576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dirty="0"/>
              <a:t>Group : 3</a:t>
            </a:r>
          </a:p>
          <a:p>
            <a:pPr marL="0" indent="0" algn="ctr">
              <a:buNone/>
            </a:pPr>
            <a:r>
              <a:rPr lang="en-US" b="1" dirty="0"/>
              <a:t>						</a:t>
            </a:r>
            <a:r>
              <a:rPr lang="en-US" dirty="0"/>
              <a:t>Lohit Gandham</a:t>
            </a:r>
          </a:p>
          <a:p>
            <a:pPr marL="0" indent="0" algn="r">
              <a:buNone/>
            </a:pPr>
            <a:r>
              <a:rPr lang="en-US" dirty="0" err="1"/>
              <a:t>Yashwanth</a:t>
            </a:r>
            <a:r>
              <a:rPr lang="en-US" dirty="0"/>
              <a:t> Gopinath</a:t>
            </a:r>
            <a:endParaRPr lang="en-IN" dirty="0"/>
          </a:p>
        </p:txBody>
      </p:sp>
    </p:spTree>
    <p:extLst>
      <p:ext uri="{BB962C8B-B14F-4D97-AF65-F5344CB8AC3E}">
        <p14:creationId xmlns:p14="http://schemas.microsoft.com/office/powerpoint/2010/main" val="1691490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22CBB6-3D81-EFD7-44FA-D2660ECF7F6C}"/>
              </a:ext>
            </a:extLst>
          </p:cNvPr>
          <p:cNvSpPr>
            <a:spLocks noGrp="1"/>
          </p:cNvSpPr>
          <p:nvPr>
            <p:ph type="title"/>
          </p:nvPr>
        </p:nvSpPr>
        <p:spPr/>
        <p:txBody>
          <a:bodyPr/>
          <a:lstStyle/>
          <a:p>
            <a:r>
              <a:rPr lang="en-IN" dirty="0"/>
              <a:t>Recap and research question</a:t>
            </a:r>
          </a:p>
        </p:txBody>
      </p:sp>
      <p:sp>
        <p:nvSpPr>
          <p:cNvPr id="5" name="Content Placeholder 4">
            <a:extLst>
              <a:ext uri="{FF2B5EF4-FFF2-40B4-BE49-F238E27FC236}">
                <a16:creationId xmlns:a16="http://schemas.microsoft.com/office/drawing/2014/main" id="{59344A20-0B9E-99D6-AED9-2D7E1A539FD3}"/>
              </a:ext>
            </a:extLst>
          </p:cNvPr>
          <p:cNvSpPr>
            <a:spLocks noGrp="1"/>
          </p:cNvSpPr>
          <p:nvPr>
            <p:ph idx="1"/>
          </p:nvPr>
        </p:nvSpPr>
        <p:spPr>
          <a:xfrm>
            <a:off x="928052" y="1822766"/>
            <a:ext cx="9905999" cy="4161474"/>
          </a:xfrm>
        </p:spPr>
        <p:txBody>
          <a:bodyPr>
            <a:normAutofit/>
          </a:bodyPr>
          <a:lstStyle/>
          <a:p>
            <a:r>
              <a:rPr lang="en-IN" dirty="0"/>
              <a:t>Research question: How can we reliably measure the carbon footprints of various webpages across different domains by recording all relevant metrics?</a:t>
            </a:r>
            <a:endParaRPr lang="en-US" dirty="0"/>
          </a:p>
          <a:p>
            <a:r>
              <a:rPr lang="en-IN" sz="2400" kern="100" dirty="0">
                <a:effectLst/>
                <a:latin typeface="Tw Cen MT (Body)"/>
                <a:ea typeface="Calibri" panose="020F0502020204030204" pitchFamily="34" charset="0"/>
                <a:cs typeface="Times New Roman" panose="02020603050405020304" pitchFamily="18" charset="0"/>
              </a:rPr>
              <a:t>Collected t</a:t>
            </a:r>
            <a:r>
              <a:rPr lang="en-IN" kern="100" dirty="0">
                <a:latin typeface="Tw Cen MT (Body)"/>
                <a:ea typeface="Calibri" panose="020F0502020204030204" pitchFamily="34" charset="0"/>
                <a:cs typeface="Times New Roman" panose="02020603050405020304" pitchFamily="18" charset="0"/>
              </a:rPr>
              <a:t>he list of 1000 most popular websites to analyse CO2 emissions</a:t>
            </a:r>
            <a:endParaRPr lang="en-IN" sz="2400" kern="100" dirty="0">
              <a:effectLst/>
              <a:latin typeface="Tw Cen MT (Body)"/>
              <a:ea typeface="Calibri" panose="020F0502020204030204" pitchFamily="34" charset="0"/>
              <a:cs typeface="Times New Roman" panose="02020603050405020304" pitchFamily="18" charset="0"/>
            </a:endParaRPr>
          </a:p>
          <a:p>
            <a:r>
              <a:rPr lang="en-IN" sz="2400" kern="100" dirty="0">
                <a:effectLst/>
                <a:latin typeface="Tw Cen MT (Body)"/>
                <a:ea typeface="Calibri" panose="020F0502020204030204" pitchFamily="34" charset="0"/>
                <a:cs typeface="Times New Roman" panose="02020603050405020304" pitchFamily="18" charset="0"/>
              </a:rPr>
              <a:t> We decided to obtain CO2 emission data from multiple sources and analyse the differences in data.</a:t>
            </a:r>
          </a:p>
          <a:p>
            <a:pPr marL="0" indent="0">
              <a:buNone/>
            </a:pPr>
            <a:endParaRPr lang="en-IN" sz="2400" kern="100" dirty="0">
              <a:effectLst/>
              <a:latin typeface="Tw Cen MT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0547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A1AE-6930-A3BE-3431-B20F22017F1F}"/>
              </a:ext>
            </a:extLst>
          </p:cNvPr>
          <p:cNvSpPr>
            <a:spLocks noGrp="1"/>
          </p:cNvSpPr>
          <p:nvPr>
            <p:ph type="title"/>
          </p:nvPr>
        </p:nvSpPr>
        <p:spPr/>
        <p:txBody>
          <a:bodyPr/>
          <a:lstStyle/>
          <a:p>
            <a:r>
              <a:rPr lang="en-US" dirty="0"/>
              <a:t>DATA WE HAVE</a:t>
            </a:r>
            <a:endParaRPr lang="en-IN" dirty="0"/>
          </a:p>
        </p:txBody>
      </p:sp>
      <p:sp>
        <p:nvSpPr>
          <p:cNvPr id="3" name="Content Placeholder 2">
            <a:extLst>
              <a:ext uri="{FF2B5EF4-FFF2-40B4-BE49-F238E27FC236}">
                <a16:creationId xmlns:a16="http://schemas.microsoft.com/office/drawing/2014/main" id="{6FE003CA-A7F1-FFD7-C883-EACC34300AC1}"/>
              </a:ext>
            </a:extLst>
          </p:cNvPr>
          <p:cNvSpPr>
            <a:spLocks noGrp="1"/>
          </p:cNvSpPr>
          <p:nvPr>
            <p:ph idx="1"/>
          </p:nvPr>
        </p:nvSpPr>
        <p:spPr/>
        <p:txBody>
          <a:bodyPr>
            <a:normAutofit/>
          </a:bodyPr>
          <a:lstStyle/>
          <a:p>
            <a:r>
              <a:rPr lang="en-US" dirty="0"/>
              <a:t>The website list used has been sourced from the </a:t>
            </a:r>
            <a:r>
              <a:rPr lang="en-US" dirty="0" err="1"/>
              <a:t>Tranco</a:t>
            </a:r>
            <a:r>
              <a:rPr lang="en-US" dirty="0"/>
              <a:t> list of 1 million most popular websites. This is a list which uses averaged data from four other ranking providers (Alexa, Cisco Umbrella, Majestic and Quantcast).</a:t>
            </a:r>
          </a:p>
          <a:p>
            <a:r>
              <a:rPr lang="en-US" dirty="0"/>
              <a:t> The main dataset used for analysis has been collected by using the Website Carbon API. It contains information about the 50,034 most popular websites on the internet which was collected earlier.</a:t>
            </a:r>
          </a:p>
          <a:p>
            <a:pPr marL="0" indent="0">
              <a:buNone/>
            </a:pPr>
            <a:endParaRPr lang="en-IN" dirty="0"/>
          </a:p>
        </p:txBody>
      </p:sp>
    </p:spTree>
    <p:extLst>
      <p:ext uri="{BB962C8B-B14F-4D97-AF65-F5344CB8AC3E}">
        <p14:creationId xmlns:p14="http://schemas.microsoft.com/office/powerpoint/2010/main" val="269519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CC32-1DBC-120B-F68F-06A3F2E8C46D}"/>
              </a:ext>
            </a:extLst>
          </p:cNvPr>
          <p:cNvSpPr>
            <a:spLocks noGrp="1"/>
          </p:cNvSpPr>
          <p:nvPr>
            <p:ph type="title"/>
          </p:nvPr>
        </p:nvSpPr>
        <p:spPr/>
        <p:txBody>
          <a:bodyPr/>
          <a:lstStyle/>
          <a:p>
            <a:r>
              <a:rPr lang="en-US" dirty="0"/>
              <a:t>INITIAL EDA</a:t>
            </a:r>
            <a:endParaRPr lang="en-IN" dirty="0"/>
          </a:p>
        </p:txBody>
      </p:sp>
      <p:sp>
        <p:nvSpPr>
          <p:cNvPr id="3" name="Content Placeholder 2">
            <a:extLst>
              <a:ext uri="{FF2B5EF4-FFF2-40B4-BE49-F238E27FC236}">
                <a16:creationId xmlns:a16="http://schemas.microsoft.com/office/drawing/2014/main" id="{023B20D5-1DD1-2A44-4423-9143F0F36DA4}"/>
              </a:ext>
            </a:extLst>
          </p:cNvPr>
          <p:cNvSpPr>
            <a:spLocks noGrp="1"/>
          </p:cNvSpPr>
          <p:nvPr>
            <p:ph idx="1"/>
          </p:nvPr>
        </p:nvSpPr>
        <p:spPr>
          <a:xfrm>
            <a:off x="1141412" y="1802447"/>
            <a:ext cx="9905999" cy="3541714"/>
          </a:xfrm>
        </p:spPr>
        <p:txBody>
          <a:bodyPr>
            <a:noAutofit/>
          </a:bodyPr>
          <a:lstStyle/>
          <a:p>
            <a:r>
              <a:rPr lang="en-US" sz="2200" dirty="0"/>
              <a:t>A website’s size might affect the time it will take to load it and the amount of CO2 it will generate. </a:t>
            </a:r>
          </a:p>
          <a:p>
            <a:r>
              <a:rPr lang="en-US" sz="2200" dirty="0"/>
              <a:t>The collected websites vary greatly in range. </a:t>
            </a:r>
          </a:p>
          <a:p>
            <a:r>
              <a:rPr lang="en-US" sz="2200" dirty="0"/>
              <a:t>There are 50,034 usable websites in the final dataset. From those, 27,873 have the “.com” top-level domain, 3868 have “.org “, and 2065 have “.net “ as the domain. Overall, there are 716 different top-level domains. Keeping only those which occur more than 100 times leaves us with exactly 40 domains. The distribution is heavily skewed towards the first 3 TLD’s which account for 67.5% of the entire dataset. </a:t>
            </a:r>
            <a:endParaRPr lang="en-IN" sz="2200" dirty="0"/>
          </a:p>
        </p:txBody>
      </p:sp>
    </p:spTree>
    <p:extLst>
      <p:ext uri="{BB962C8B-B14F-4D97-AF65-F5344CB8AC3E}">
        <p14:creationId xmlns:p14="http://schemas.microsoft.com/office/powerpoint/2010/main" val="2355170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8AE5-773B-FB11-3929-7AF32148369B}"/>
              </a:ext>
            </a:extLst>
          </p:cNvPr>
          <p:cNvSpPr>
            <a:spLocks noGrp="1"/>
          </p:cNvSpPr>
          <p:nvPr>
            <p:ph type="title"/>
          </p:nvPr>
        </p:nvSpPr>
        <p:spPr/>
        <p:txBody>
          <a:bodyPr/>
          <a:lstStyle/>
          <a:p>
            <a:endParaRPr lang="en-IN"/>
          </a:p>
        </p:txBody>
      </p:sp>
      <p:pic>
        <p:nvPicPr>
          <p:cNvPr id="2050" name="Picture 2" descr="tld_overview">
            <a:extLst>
              <a:ext uri="{FF2B5EF4-FFF2-40B4-BE49-F238E27FC236}">
                <a16:creationId xmlns:a16="http://schemas.microsoft.com/office/drawing/2014/main" id="{1B70D6D3-9411-BAFA-0F55-C4C9127D985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3811" y="1146838"/>
            <a:ext cx="9690563" cy="60566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49D66CB7-0B4E-5042-00ED-364F35D18B05}"/>
              </a:ext>
            </a:extLst>
          </p:cNvPr>
          <p:cNvSpPr/>
          <p:nvPr/>
        </p:nvSpPr>
        <p:spPr>
          <a:xfrm>
            <a:off x="2829261" y="1925619"/>
            <a:ext cx="387275" cy="4722607"/>
          </a:xfrm>
          <a:prstGeom prst="roundRect">
            <a:avLst/>
          </a:prstGeom>
          <a:solidFill>
            <a:schemeClr val="accent1">
              <a:alpha val="6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1933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ACBA-2F06-A676-6EF2-BDB238AC7D4F}"/>
              </a:ext>
            </a:extLst>
          </p:cNvPr>
          <p:cNvSpPr>
            <a:spLocks noGrp="1"/>
          </p:cNvSpPr>
          <p:nvPr>
            <p:ph type="title"/>
          </p:nvPr>
        </p:nvSpPr>
        <p:spPr>
          <a:xfrm>
            <a:off x="960660" y="469702"/>
            <a:ext cx="9905998" cy="1478570"/>
          </a:xfrm>
        </p:spPr>
        <p:txBody>
          <a:bodyPr/>
          <a:lstStyle/>
          <a:p>
            <a:r>
              <a:rPr lang="en-IN" dirty="0"/>
              <a:t>Metric used for comparison</a:t>
            </a:r>
          </a:p>
        </p:txBody>
      </p:sp>
      <p:sp>
        <p:nvSpPr>
          <p:cNvPr id="3" name="Content Placeholder 2">
            <a:extLst>
              <a:ext uri="{FF2B5EF4-FFF2-40B4-BE49-F238E27FC236}">
                <a16:creationId xmlns:a16="http://schemas.microsoft.com/office/drawing/2014/main" id="{1AF72D27-0091-6FE1-E559-AF554129EEEE}"/>
              </a:ext>
            </a:extLst>
          </p:cNvPr>
          <p:cNvSpPr>
            <a:spLocks noGrp="1"/>
          </p:cNvSpPr>
          <p:nvPr>
            <p:ph idx="1"/>
          </p:nvPr>
        </p:nvSpPr>
        <p:spPr>
          <a:xfrm>
            <a:off x="1141412" y="1948272"/>
            <a:ext cx="9905999" cy="4215860"/>
          </a:xfrm>
        </p:spPr>
        <p:txBody>
          <a:bodyPr>
            <a:normAutofit fontScale="92500"/>
          </a:bodyPr>
          <a:lstStyle/>
          <a:p>
            <a:r>
              <a:rPr lang="en-IN" dirty="0"/>
              <a:t>For the collected data, we chose to obtain data on </a:t>
            </a:r>
            <a:r>
              <a:rPr lang="en-IN" dirty="0">
                <a:highlight>
                  <a:srgbClr val="008000"/>
                </a:highlight>
              </a:rPr>
              <a:t>grams of CO2 per page view</a:t>
            </a:r>
            <a:r>
              <a:rPr lang="en-IN" dirty="0"/>
              <a:t>. There are multiple sites to obtain this data. We chose 4 different websites- </a:t>
            </a:r>
            <a:r>
              <a:rPr lang="en-IN" b="1" dirty="0"/>
              <a:t>website emmsions.com, website carbon, </a:t>
            </a:r>
            <a:r>
              <a:rPr lang="en-IN" b="1" dirty="0" err="1"/>
              <a:t>ecograder</a:t>
            </a:r>
            <a:r>
              <a:rPr lang="en-IN" b="1" dirty="0"/>
              <a:t>, digital beacon</a:t>
            </a:r>
          </a:p>
          <a:p>
            <a:r>
              <a:rPr lang="en-IN" dirty="0"/>
              <a:t>Each website uses its own methods to calculate grams in CO2 per page view.</a:t>
            </a:r>
            <a:br>
              <a:rPr lang="en-IN" dirty="0"/>
            </a:br>
            <a:r>
              <a:rPr lang="en-IN" dirty="0"/>
              <a:t>Website carbon and digital beacon consider returning users and adjusts the calculations.</a:t>
            </a:r>
          </a:p>
          <a:p>
            <a:r>
              <a:rPr lang="en-IN" dirty="0"/>
              <a:t>Grams of CO2 per visit is calculated using data transfer per visit (in GB), energy intensity of web data (kwh/GB) and carbon intensity of electricity (gCO2/kwh)</a:t>
            </a:r>
          </a:p>
        </p:txBody>
      </p:sp>
    </p:spTree>
    <p:extLst>
      <p:ext uri="{BB962C8B-B14F-4D97-AF65-F5344CB8AC3E}">
        <p14:creationId xmlns:p14="http://schemas.microsoft.com/office/powerpoint/2010/main" val="2530540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3280-77D2-6561-BFDD-E64849859151}"/>
              </a:ext>
            </a:extLst>
          </p:cNvPr>
          <p:cNvSpPr>
            <a:spLocks noGrp="1"/>
          </p:cNvSpPr>
          <p:nvPr>
            <p:ph type="title"/>
          </p:nvPr>
        </p:nvSpPr>
        <p:spPr/>
        <p:txBody>
          <a:bodyPr/>
          <a:lstStyle/>
          <a:p>
            <a:endParaRPr lang="en-IN"/>
          </a:p>
        </p:txBody>
      </p:sp>
      <p:pic>
        <p:nvPicPr>
          <p:cNvPr id="1026" name="Picture 2" descr="Output image">
            <a:extLst>
              <a:ext uri="{FF2B5EF4-FFF2-40B4-BE49-F238E27FC236}">
                <a16:creationId xmlns:a16="http://schemas.microsoft.com/office/drawing/2014/main" id="{D6FF171E-E8F6-2B38-C40B-06535642B1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2554" y="618518"/>
            <a:ext cx="8604521" cy="571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46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BC16-788C-6D24-A9E7-24AA5181A6FC}"/>
              </a:ext>
            </a:extLst>
          </p:cNvPr>
          <p:cNvSpPr>
            <a:spLocks noGrp="1"/>
          </p:cNvSpPr>
          <p:nvPr>
            <p:ph type="title"/>
          </p:nvPr>
        </p:nvSpPr>
        <p:spPr/>
        <p:txBody>
          <a:bodyPr/>
          <a:lstStyle/>
          <a:p>
            <a:r>
              <a:rPr lang="en-US" dirty="0"/>
              <a:t>Robot.txt and security.txt</a:t>
            </a:r>
            <a:endParaRPr lang="en-IN" dirty="0"/>
          </a:p>
        </p:txBody>
      </p:sp>
      <p:sp>
        <p:nvSpPr>
          <p:cNvPr id="3" name="Content Placeholder 2">
            <a:extLst>
              <a:ext uri="{FF2B5EF4-FFF2-40B4-BE49-F238E27FC236}">
                <a16:creationId xmlns:a16="http://schemas.microsoft.com/office/drawing/2014/main" id="{7B885C1F-AECC-9114-1D9B-9EC9240EAB22}"/>
              </a:ext>
            </a:extLst>
          </p:cNvPr>
          <p:cNvSpPr>
            <a:spLocks noGrp="1"/>
          </p:cNvSpPr>
          <p:nvPr>
            <p:ph idx="1"/>
          </p:nvPr>
        </p:nvSpPr>
        <p:spPr>
          <a:xfrm>
            <a:off x="0" y="1457960"/>
            <a:ext cx="12059920" cy="4613882"/>
          </a:xfrm>
        </p:spPr>
        <p:txBody>
          <a:bodyPr>
            <a:noAutofit/>
          </a:bodyPr>
          <a:lstStyle/>
          <a:p>
            <a:pPr marL="0" indent="0">
              <a:buNone/>
            </a:pPr>
            <a:r>
              <a:rPr lang="en-US" sz="1000" dirty="0"/>
              <a:t>robots.txt` and `security.txt` are two different files that web administrators can use to communicate specific policies to external agents (like web crawlers or security researchers) regarding their websites. Both files serve different purposes and are part of the broader web standards aimed at improving the web's functioning and security.</a:t>
            </a:r>
          </a:p>
          <a:p>
            <a:pPr marL="0" indent="0">
              <a:buNone/>
            </a:pPr>
            <a:r>
              <a:rPr lang="en-US" sz="1000" b="1" dirty="0"/>
              <a:t> robots.txt</a:t>
            </a:r>
            <a:endParaRPr lang="en-US" sz="1000" dirty="0"/>
          </a:p>
          <a:p>
            <a:pPr marL="0" indent="0">
              <a:buNone/>
            </a:pPr>
            <a:r>
              <a:rPr lang="en-US" sz="1000" dirty="0"/>
              <a:t>Purpose: The `robots.txt` file is used to give instructions about their site to web robots; these instructions include which areas of the site should not be processed or scanned by web crawlers or search engines. It's a way for website owners to control what parts of their site should be indexed by search engines or accessed by automated bots.</a:t>
            </a:r>
          </a:p>
          <a:p>
            <a:pPr marL="0" indent="0">
              <a:buNone/>
            </a:pPr>
            <a:r>
              <a:rPr lang="en-US" sz="1000" dirty="0"/>
              <a:t>Location: This file is placed in the root directory of the website (e.g., `https://example.com/robots.txt`).</a:t>
            </a:r>
          </a:p>
          <a:p>
            <a:pPr marL="0" indent="0">
              <a:buNone/>
            </a:pPr>
            <a:r>
              <a:rPr lang="en-US" sz="1000" dirty="0"/>
              <a:t>Content: It contains "Disallow" or "Allow" directives that specify paths (directories or files) that web crawling software should or should not access. Additionally, it can specify different directives for different user agents (the software accessing the site).</a:t>
            </a:r>
          </a:p>
          <a:p>
            <a:pPr marL="0" indent="0">
              <a:buNone/>
            </a:pPr>
            <a:r>
              <a:rPr lang="en-US" sz="1000" dirty="0"/>
              <a:t>Limitations: Compliance with `robots.txt` is voluntary; well-behaved crawlers follow its directives, but it cannot enforce the exclusion of malicious bots. Moreover, it's publicly accessible, which means anyone can see which parts of a site you might prefer to keep private.</a:t>
            </a:r>
          </a:p>
          <a:p>
            <a:pPr marL="0" indent="0">
              <a:buNone/>
            </a:pPr>
            <a:r>
              <a:rPr lang="en-US" sz="1000" b="1" dirty="0"/>
              <a:t>security.txt</a:t>
            </a:r>
          </a:p>
          <a:p>
            <a:pPr marL="0" indent="0">
              <a:buNone/>
            </a:pPr>
            <a:r>
              <a:rPr lang="en-US" sz="1000" dirty="0"/>
              <a:t>Purpose: The `security.txt` file aims to standardize how organizations can offer security researchers clear guidelines for securely reporting security vulnerabilities. It's part of an effort to make the internet safer by facilitating the responsible disclosure of security issues.</a:t>
            </a:r>
          </a:p>
          <a:p>
            <a:pPr marL="0" indent="0">
              <a:buNone/>
            </a:pPr>
            <a:r>
              <a:rPr lang="en-US" sz="1000" dirty="0"/>
              <a:t>Location: Like `robots.txt`, `security.txt` is placed in a well-known location on a website, typically under the `/.well-known/` path (e.g., `https://example.com/.well-known/security.txt`), although it can sometimes be found in the site's root directory.</a:t>
            </a:r>
          </a:p>
          <a:p>
            <a:pPr marL="0" indent="0">
              <a:buNone/>
            </a:pPr>
            <a:r>
              <a:rPr lang="en-US" sz="1000" dirty="0"/>
              <a:t>Content: The file includes contact information (such as an email address), encryption keys for secure communication, acknowledgment pages for those who have reported vulnerabilities, and policies around vulnerability disclosure (like timelines and whether a bug bounty exists).</a:t>
            </a:r>
          </a:p>
          <a:p>
            <a:pPr marL="0" indent="0">
              <a:buNone/>
            </a:pPr>
            <a:r>
              <a:rPr lang="en-US" sz="1000" dirty="0"/>
              <a:t>Benefits: Having a `security.txt` file helps to reduce the time security researchers spend looking for ways to report vulnerabilities, potentially leading to faster remediation of issues. It demonstrates an organization's commitment to security and responsible disclosure practices.</a:t>
            </a:r>
          </a:p>
          <a:p>
            <a:pPr marL="0" indent="0">
              <a:buNone/>
            </a:pPr>
            <a:r>
              <a:rPr lang="en-US" sz="1000" dirty="0"/>
              <a:t>Both `robots.txt` and `security.txt` play significant roles in the operational and security aspects of managing a website. While `robots.txt` focuses on controlling access by automated agents to prevent overloading servers or indexing sensitive content, `security.txt` is about establishing a clear, standardized communication channel for reporting security vulnerabilities, thereby improving the overall security posture of the web.</a:t>
            </a:r>
            <a:endParaRPr lang="en-IN" sz="1000" dirty="0"/>
          </a:p>
        </p:txBody>
      </p:sp>
    </p:spTree>
    <p:extLst>
      <p:ext uri="{BB962C8B-B14F-4D97-AF65-F5344CB8AC3E}">
        <p14:creationId xmlns:p14="http://schemas.microsoft.com/office/powerpoint/2010/main" val="3770878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448B-73EE-BFAC-EF19-8FB3DEB9AA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799849-CC70-AEAB-44CD-4FF58955746B}"/>
              </a:ext>
            </a:extLst>
          </p:cNvPr>
          <p:cNvSpPr>
            <a:spLocks noGrp="1"/>
          </p:cNvSpPr>
          <p:nvPr>
            <p:ph idx="1"/>
          </p:nvPr>
        </p:nvSpPr>
        <p:spPr/>
        <p:txBody>
          <a:bodyPr>
            <a:normAutofit fontScale="85000" lnSpcReduction="10000"/>
          </a:bodyPr>
          <a:lstStyle/>
          <a:p>
            <a:r>
              <a:rPr lang="en-US" b="0" i="0" dirty="0">
                <a:solidFill>
                  <a:srgbClr val="ECECEC"/>
                </a:solidFill>
                <a:effectLst/>
                <a:latin typeface="Söhne"/>
              </a:rPr>
              <a:t>The graph above compares CO2 emissions readings from four different calculators for 1000 websites. It illustrates how each calculator provides different readings for the same websites tested. </a:t>
            </a:r>
          </a:p>
          <a:p>
            <a:r>
              <a:rPr lang="en-US" b="0" i="0" dirty="0">
                <a:solidFill>
                  <a:srgbClr val="ECECEC"/>
                </a:solidFill>
                <a:effectLst/>
                <a:latin typeface="Söhne"/>
              </a:rPr>
              <a:t>Notably, "Website Emissions.com" and "Website Carbon" show somewhat similar results, with their distributions closely aligned, indicating their methodologies or underlying assumptions might be similar. </a:t>
            </a:r>
          </a:p>
          <a:p>
            <a:r>
              <a:rPr lang="en-US" b="0" i="0" dirty="0">
                <a:solidFill>
                  <a:srgbClr val="ECECEC"/>
                </a:solidFill>
                <a:effectLst/>
                <a:latin typeface="Söhne"/>
              </a:rPr>
              <a:t>"</a:t>
            </a:r>
            <a:r>
              <a:rPr lang="en-US" b="0" i="0" dirty="0" err="1">
                <a:solidFill>
                  <a:srgbClr val="ECECEC"/>
                </a:solidFill>
                <a:effectLst/>
                <a:latin typeface="Söhne"/>
              </a:rPr>
              <a:t>EcoGrader</a:t>
            </a:r>
            <a:r>
              <a:rPr lang="en-US" b="0" i="0" dirty="0">
                <a:solidFill>
                  <a:srgbClr val="ECECEC"/>
                </a:solidFill>
                <a:effectLst/>
                <a:latin typeface="Söhne"/>
              </a:rPr>
              <a:t>" shows higher emissions readings on average, suggesting a more conservative or different approach to calculating emissions. "Digital Beacon" reports the lowest emissions, which might reflect a different calculation method or criteria. </a:t>
            </a:r>
          </a:p>
        </p:txBody>
      </p:sp>
    </p:spTree>
    <p:extLst>
      <p:ext uri="{BB962C8B-B14F-4D97-AF65-F5344CB8AC3E}">
        <p14:creationId xmlns:p14="http://schemas.microsoft.com/office/powerpoint/2010/main" val="932553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9CCA-6BFB-85DA-3B2B-85382A8A7DA3}"/>
              </a:ext>
            </a:extLst>
          </p:cNvPr>
          <p:cNvSpPr>
            <a:spLocks noGrp="1"/>
          </p:cNvSpPr>
          <p:nvPr>
            <p:ph type="title"/>
          </p:nvPr>
        </p:nvSpPr>
        <p:spPr/>
        <p:txBody>
          <a:bodyPr/>
          <a:lstStyle/>
          <a:p>
            <a:r>
              <a:rPr lang="en-US" dirty="0"/>
              <a:t>PLAN FOR NEXT WEEK</a:t>
            </a:r>
            <a:endParaRPr lang="en-IN" dirty="0"/>
          </a:p>
        </p:txBody>
      </p:sp>
      <p:sp>
        <p:nvSpPr>
          <p:cNvPr id="3" name="Content Placeholder 2">
            <a:extLst>
              <a:ext uri="{FF2B5EF4-FFF2-40B4-BE49-F238E27FC236}">
                <a16:creationId xmlns:a16="http://schemas.microsoft.com/office/drawing/2014/main" id="{62400739-D2AD-639C-EF6D-6D3880C43A1D}"/>
              </a:ext>
            </a:extLst>
          </p:cNvPr>
          <p:cNvSpPr>
            <a:spLocks noGrp="1"/>
          </p:cNvSpPr>
          <p:nvPr>
            <p:ph idx="1"/>
          </p:nvPr>
        </p:nvSpPr>
        <p:spPr/>
        <p:txBody>
          <a:bodyPr/>
          <a:lstStyle/>
          <a:p>
            <a:r>
              <a:rPr lang="en-US" dirty="0"/>
              <a:t>Applying filters for AMP and non-AMP data.</a:t>
            </a:r>
          </a:p>
          <a:p>
            <a:r>
              <a:rPr lang="en-US" dirty="0"/>
              <a:t>Inference from collected metrics.</a:t>
            </a:r>
            <a:endParaRPr lang="en-IN" dirty="0"/>
          </a:p>
        </p:txBody>
      </p:sp>
    </p:spTree>
    <p:extLst>
      <p:ext uri="{BB962C8B-B14F-4D97-AF65-F5344CB8AC3E}">
        <p14:creationId xmlns:p14="http://schemas.microsoft.com/office/powerpoint/2010/main" val="4033917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4FBF6-8C05-B2C7-D8DB-C4C6C9236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9E81B-4651-E4F1-6363-2B804B9FC38A}"/>
              </a:ext>
            </a:extLst>
          </p:cNvPr>
          <p:cNvSpPr>
            <a:spLocks noGrp="1"/>
          </p:cNvSpPr>
          <p:nvPr>
            <p:ph type="title"/>
          </p:nvPr>
        </p:nvSpPr>
        <p:spPr/>
        <p:txBody>
          <a:bodyPr/>
          <a:lstStyle/>
          <a:p>
            <a:r>
              <a:rPr lang="en-US" dirty="0"/>
              <a:t>WEEK 6 </a:t>
            </a:r>
            <a:endParaRPr lang="en-IN" dirty="0"/>
          </a:p>
        </p:txBody>
      </p:sp>
      <p:sp>
        <p:nvSpPr>
          <p:cNvPr id="4" name="Title 1">
            <a:extLst>
              <a:ext uri="{FF2B5EF4-FFF2-40B4-BE49-F238E27FC236}">
                <a16:creationId xmlns:a16="http://schemas.microsoft.com/office/drawing/2014/main" id="{E9F18BC4-6B91-2C18-76ED-15A70ED4390F}"/>
              </a:ext>
            </a:extLst>
          </p:cNvPr>
          <p:cNvSpPr txBox="1">
            <a:spLocks/>
          </p:cNvSpPr>
          <p:nvPr/>
        </p:nvSpPr>
        <p:spPr>
          <a:xfrm>
            <a:off x="2621708" y="1520077"/>
            <a:ext cx="7426532" cy="22289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PROJECT : STATISTICS ON WEBPAGES</a:t>
            </a:r>
            <a:br>
              <a:rPr lang="en-US" dirty="0"/>
            </a:br>
            <a:r>
              <a:rPr lang="en-US" dirty="0"/>
              <a:t>		</a:t>
            </a:r>
            <a:endParaRPr lang="en-IN" sz="4000" b="1" dirty="0"/>
          </a:p>
        </p:txBody>
      </p:sp>
      <p:sp>
        <p:nvSpPr>
          <p:cNvPr id="5" name="Subtitle 2">
            <a:extLst>
              <a:ext uri="{FF2B5EF4-FFF2-40B4-BE49-F238E27FC236}">
                <a16:creationId xmlns:a16="http://schemas.microsoft.com/office/drawing/2014/main" id="{341CCB63-870E-2F7C-3DF8-9744E81BCF3D}"/>
              </a:ext>
            </a:extLst>
          </p:cNvPr>
          <p:cNvSpPr txBox="1">
            <a:spLocks/>
          </p:cNvSpPr>
          <p:nvPr/>
        </p:nvSpPr>
        <p:spPr>
          <a:xfrm>
            <a:off x="1825624" y="3369577"/>
            <a:ext cx="8791575" cy="165576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dirty="0"/>
              <a:t>Group : 3</a:t>
            </a:r>
          </a:p>
          <a:p>
            <a:pPr marL="0" indent="0" algn="ctr">
              <a:buNone/>
            </a:pPr>
            <a:r>
              <a:rPr lang="en-US" b="1" dirty="0"/>
              <a:t>						</a:t>
            </a:r>
            <a:r>
              <a:rPr lang="en-US" dirty="0"/>
              <a:t>Lohit Gandham</a:t>
            </a:r>
          </a:p>
          <a:p>
            <a:pPr marL="0" indent="0" algn="r">
              <a:buNone/>
            </a:pPr>
            <a:r>
              <a:rPr lang="en-US" dirty="0" err="1"/>
              <a:t>Yashwanth</a:t>
            </a:r>
            <a:r>
              <a:rPr lang="en-US" dirty="0"/>
              <a:t> Gopinath</a:t>
            </a:r>
            <a:endParaRPr lang="en-IN" dirty="0"/>
          </a:p>
        </p:txBody>
      </p:sp>
    </p:spTree>
    <p:extLst>
      <p:ext uri="{BB962C8B-B14F-4D97-AF65-F5344CB8AC3E}">
        <p14:creationId xmlns:p14="http://schemas.microsoft.com/office/powerpoint/2010/main" val="2421859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22CBB6-3D81-EFD7-44FA-D2660ECF7F6C}"/>
              </a:ext>
            </a:extLst>
          </p:cNvPr>
          <p:cNvSpPr>
            <a:spLocks noGrp="1"/>
          </p:cNvSpPr>
          <p:nvPr>
            <p:ph type="title"/>
          </p:nvPr>
        </p:nvSpPr>
        <p:spPr/>
        <p:txBody>
          <a:bodyPr/>
          <a:lstStyle/>
          <a:p>
            <a:r>
              <a:rPr lang="en-IN" dirty="0"/>
              <a:t>Recap and research question</a:t>
            </a:r>
          </a:p>
        </p:txBody>
      </p:sp>
      <p:sp>
        <p:nvSpPr>
          <p:cNvPr id="5" name="Content Placeholder 4">
            <a:extLst>
              <a:ext uri="{FF2B5EF4-FFF2-40B4-BE49-F238E27FC236}">
                <a16:creationId xmlns:a16="http://schemas.microsoft.com/office/drawing/2014/main" id="{59344A20-0B9E-99D6-AED9-2D7E1A539FD3}"/>
              </a:ext>
            </a:extLst>
          </p:cNvPr>
          <p:cNvSpPr>
            <a:spLocks noGrp="1"/>
          </p:cNvSpPr>
          <p:nvPr>
            <p:ph idx="1"/>
          </p:nvPr>
        </p:nvSpPr>
        <p:spPr>
          <a:xfrm>
            <a:off x="928052" y="1822766"/>
            <a:ext cx="9905999" cy="4161474"/>
          </a:xfrm>
        </p:spPr>
        <p:txBody>
          <a:bodyPr>
            <a:normAutofit fontScale="92500" lnSpcReduction="10000"/>
          </a:bodyPr>
          <a:lstStyle/>
          <a:p>
            <a:r>
              <a:rPr lang="en-IN" dirty="0"/>
              <a:t>Research question: How can we reliably measure the carbon footprints of various webpages across different domains by recording all relevant metrics for AMP and Non-AMP websites?</a:t>
            </a:r>
            <a:endParaRPr lang="en-US" dirty="0"/>
          </a:p>
          <a:p>
            <a:r>
              <a:rPr lang="en-IN" sz="2400" kern="100" dirty="0">
                <a:effectLst/>
                <a:latin typeface="Tw Cen MT (Body)"/>
                <a:ea typeface="Calibri" panose="020F0502020204030204" pitchFamily="34" charset="0"/>
                <a:cs typeface="Times New Roman" panose="02020603050405020304" pitchFamily="18" charset="0"/>
              </a:rPr>
              <a:t>Collected t</a:t>
            </a:r>
            <a:r>
              <a:rPr lang="en-IN" kern="100" dirty="0">
                <a:latin typeface="Tw Cen MT (Body)"/>
                <a:ea typeface="Calibri" panose="020F0502020204030204" pitchFamily="34" charset="0"/>
                <a:cs typeface="Times New Roman" panose="02020603050405020304" pitchFamily="18" charset="0"/>
              </a:rPr>
              <a:t>he list of around 50,000 websites to analyse CO2 emissions.</a:t>
            </a:r>
            <a:endParaRPr lang="en-IN" sz="2400" kern="100" dirty="0">
              <a:effectLst/>
              <a:latin typeface="Tw Cen MT (Body)"/>
              <a:ea typeface="Calibri" panose="020F0502020204030204" pitchFamily="34" charset="0"/>
              <a:cs typeface="Times New Roman" panose="02020603050405020304" pitchFamily="18" charset="0"/>
            </a:endParaRPr>
          </a:p>
          <a:p>
            <a:r>
              <a:rPr lang="en-IN" sz="2400" kern="100" dirty="0">
                <a:effectLst/>
                <a:latin typeface="Tw Cen MT (Body)"/>
                <a:ea typeface="Calibri" panose="020F0502020204030204" pitchFamily="34" charset="0"/>
                <a:cs typeface="Times New Roman" panose="02020603050405020304" pitchFamily="18" charset="0"/>
              </a:rPr>
              <a:t> We decided to obtain CO2 emission data from multiple sources carbon calculator websites and analyse the differences in data.</a:t>
            </a:r>
          </a:p>
          <a:p>
            <a:r>
              <a:rPr lang="en-IN" dirty="0"/>
              <a:t>For the collected data, we chose to obtain data on </a:t>
            </a:r>
            <a:r>
              <a:rPr lang="en-IN" dirty="0">
                <a:highlight>
                  <a:srgbClr val="008000"/>
                </a:highlight>
              </a:rPr>
              <a:t>grams of CO2 per page view</a:t>
            </a:r>
            <a:r>
              <a:rPr lang="en-IN" dirty="0"/>
              <a:t>.</a:t>
            </a:r>
          </a:p>
          <a:p>
            <a:r>
              <a:rPr lang="en-IN" dirty="0"/>
              <a:t> There are multiple sites to obtain this data. We chose 4 different websites- </a:t>
            </a:r>
            <a:r>
              <a:rPr lang="en-IN" b="1" dirty="0"/>
              <a:t>website emmsions.com, website carbon, </a:t>
            </a:r>
            <a:r>
              <a:rPr lang="en-IN" b="1" dirty="0" err="1"/>
              <a:t>ecograder</a:t>
            </a:r>
            <a:r>
              <a:rPr lang="en-IN" b="1" dirty="0"/>
              <a:t>, digital beacon</a:t>
            </a:r>
          </a:p>
          <a:p>
            <a:endParaRPr lang="en-IN" sz="2400" kern="100" dirty="0">
              <a:effectLst/>
              <a:latin typeface="Tw Cen MT (Body)"/>
              <a:ea typeface="Calibri" panose="020F0502020204030204" pitchFamily="34" charset="0"/>
              <a:cs typeface="Times New Roman" panose="02020603050405020304" pitchFamily="18" charset="0"/>
            </a:endParaRPr>
          </a:p>
          <a:p>
            <a:pPr marL="0" indent="0">
              <a:buNone/>
            </a:pPr>
            <a:endParaRPr lang="en-IN" sz="2400" kern="100" dirty="0">
              <a:effectLst/>
              <a:latin typeface="Tw Cen MT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00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22CBB6-3D81-EFD7-44FA-D2660ECF7F6C}"/>
              </a:ext>
            </a:extLst>
          </p:cNvPr>
          <p:cNvSpPr>
            <a:spLocks noGrp="1"/>
          </p:cNvSpPr>
          <p:nvPr>
            <p:ph type="title"/>
          </p:nvPr>
        </p:nvSpPr>
        <p:spPr/>
        <p:txBody>
          <a:bodyPr/>
          <a:lstStyle/>
          <a:p>
            <a:r>
              <a:rPr lang="en-IN" dirty="0"/>
              <a:t>This week</a:t>
            </a:r>
          </a:p>
        </p:txBody>
      </p:sp>
      <p:sp>
        <p:nvSpPr>
          <p:cNvPr id="5" name="Content Placeholder 4">
            <a:extLst>
              <a:ext uri="{FF2B5EF4-FFF2-40B4-BE49-F238E27FC236}">
                <a16:creationId xmlns:a16="http://schemas.microsoft.com/office/drawing/2014/main" id="{59344A20-0B9E-99D6-AED9-2D7E1A539FD3}"/>
              </a:ext>
            </a:extLst>
          </p:cNvPr>
          <p:cNvSpPr>
            <a:spLocks noGrp="1"/>
          </p:cNvSpPr>
          <p:nvPr>
            <p:ph idx="1"/>
          </p:nvPr>
        </p:nvSpPr>
        <p:spPr>
          <a:xfrm>
            <a:off x="928052" y="1822766"/>
            <a:ext cx="9905999" cy="4161474"/>
          </a:xfrm>
        </p:spPr>
        <p:txBody>
          <a:bodyPr>
            <a:normAutofit/>
          </a:bodyPr>
          <a:lstStyle/>
          <a:p>
            <a:endParaRPr lang="en-IN" sz="2400" kern="100" dirty="0">
              <a:effectLst/>
              <a:latin typeface="Tw Cen MT (Body)"/>
              <a:ea typeface="Calibri" panose="020F0502020204030204" pitchFamily="34" charset="0"/>
              <a:cs typeface="Times New Roman" panose="02020603050405020304" pitchFamily="18" charset="0"/>
            </a:endParaRPr>
          </a:p>
          <a:p>
            <a:r>
              <a:rPr lang="en-US" sz="2400" kern="100" dirty="0">
                <a:effectLst/>
                <a:latin typeface="Tw Cen MT (Body)"/>
                <a:ea typeface="Calibri" panose="020F0502020204030204" pitchFamily="34" charset="0"/>
                <a:cs typeface="Times New Roman" panose="02020603050405020304" pitchFamily="18" charset="0"/>
              </a:rPr>
              <a:t>Increased website count and gauged for outliers (~ 10,000 websites).</a:t>
            </a:r>
          </a:p>
          <a:p>
            <a:r>
              <a:rPr lang="en-US" sz="2400" kern="100" dirty="0">
                <a:effectLst/>
                <a:latin typeface="Tw Cen MT (Body)"/>
                <a:ea typeface="Calibri" panose="020F0502020204030204" pitchFamily="34" charset="0"/>
                <a:cs typeface="Times New Roman" panose="02020603050405020304" pitchFamily="18" charset="0"/>
              </a:rPr>
              <a:t>Applied AMP vs </a:t>
            </a:r>
            <a:r>
              <a:rPr lang="en-US" kern="100" dirty="0">
                <a:latin typeface="Tw Cen MT (Body)"/>
                <a:ea typeface="Calibri" panose="020F0502020204030204" pitchFamily="34" charset="0"/>
                <a:cs typeface="Times New Roman" panose="02020603050405020304" pitchFamily="18" charset="0"/>
              </a:rPr>
              <a:t>Non-</a:t>
            </a:r>
            <a:r>
              <a:rPr lang="en-US" sz="2400" kern="100" dirty="0">
                <a:effectLst/>
                <a:latin typeface="Tw Cen MT (Body)"/>
                <a:ea typeface="Calibri" panose="020F0502020204030204" pitchFamily="34" charset="0"/>
                <a:cs typeface="Times New Roman" panose="02020603050405020304" pitchFamily="18" charset="0"/>
              </a:rPr>
              <a:t>AMP</a:t>
            </a:r>
            <a:r>
              <a:rPr lang="en-IN" sz="2400" kern="100" dirty="0">
                <a:effectLst/>
                <a:latin typeface="Tw Cen MT (Body)"/>
                <a:ea typeface="Calibri" panose="020F0502020204030204" pitchFamily="34" charset="0"/>
                <a:cs typeface="Times New Roman" panose="02020603050405020304" pitchFamily="18" charset="0"/>
              </a:rPr>
              <a:t> .</a:t>
            </a:r>
          </a:p>
          <a:p>
            <a:r>
              <a:rPr lang="en-US" sz="2400" kern="100" dirty="0">
                <a:effectLst/>
                <a:latin typeface="Tw Cen MT (Body)"/>
                <a:ea typeface="Calibri" panose="020F0502020204030204" pitchFamily="34" charset="0"/>
                <a:cs typeface="Times New Roman" panose="02020603050405020304" pitchFamily="18" charset="0"/>
              </a:rPr>
              <a:t>Checked if outliers are the same for all websites / all different APIs</a:t>
            </a:r>
            <a:r>
              <a:rPr lang="en-IN" kern="100" dirty="0">
                <a:latin typeface="Tw Cen MT (Body)"/>
                <a:ea typeface="Calibri" panose="020F0502020204030204" pitchFamily="34" charset="0"/>
                <a:cs typeface="Times New Roman" panose="02020603050405020304" pitchFamily="18" charset="0"/>
              </a:rPr>
              <a:t> (Outlier comparison).</a:t>
            </a:r>
          </a:p>
        </p:txBody>
      </p:sp>
    </p:spTree>
    <p:extLst>
      <p:ext uri="{BB962C8B-B14F-4D97-AF65-F5344CB8AC3E}">
        <p14:creationId xmlns:p14="http://schemas.microsoft.com/office/powerpoint/2010/main" val="3351704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2E47-A955-FD45-C3AD-3ED7AB5EBD9C}"/>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22FB2135-81BF-7F64-08E9-1ECB06984F19}"/>
              </a:ext>
            </a:extLst>
          </p:cNvPr>
          <p:cNvSpPr>
            <a:spLocks noGrp="1"/>
          </p:cNvSpPr>
          <p:nvPr>
            <p:ph idx="1"/>
          </p:nvPr>
        </p:nvSpPr>
        <p:spPr/>
        <p:txBody>
          <a:bodyPr/>
          <a:lstStyle/>
          <a:p>
            <a:endParaRPr lang="en-IN"/>
          </a:p>
        </p:txBody>
      </p:sp>
      <p:pic>
        <p:nvPicPr>
          <p:cNvPr id="1032" name="Picture 8" descr="Output image">
            <a:extLst>
              <a:ext uri="{FF2B5EF4-FFF2-40B4-BE49-F238E27FC236}">
                <a16:creationId xmlns:a16="http://schemas.microsoft.com/office/drawing/2014/main" id="{D4D64C98-A08D-F2D4-9652-635FFBF75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70" y="222762"/>
            <a:ext cx="11812859" cy="641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77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1794FCC-BFD9-58FA-6CDE-B4C5C798815E}"/>
              </a:ext>
            </a:extLst>
          </p:cNvPr>
          <p:cNvSpPr>
            <a:spLocks noGrp="1"/>
          </p:cNvSpPr>
          <p:nvPr>
            <p:ph idx="1"/>
          </p:nvPr>
        </p:nvSpPr>
        <p:spPr>
          <a:xfrm>
            <a:off x="708752" y="936702"/>
            <a:ext cx="11571852" cy="5921298"/>
          </a:xfrm>
        </p:spPr>
        <p:txBody>
          <a:bodyPr>
            <a:normAutofit fontScale="92500" lnSpcReduction="10000"/>
          </a:bodyPr>
          <a:lstStyle/>
          <a:p>
            <a:pPr marL="0" indent="0">
              <a:buNone/>
            </a:pPr>
            <a:r>
              <a:rPr lang="en-US" dirty="0"/>
              <a:t>1. Understanding the Boxplot:</a:t>
            </a:r>
          </a:p>
          <a:p>
            <a:pPr marL="0" indent="0">
              <a:buNone/>
            </a:pPr>
            <a:r>
              <a:rPr lang="en-US" dirty="0"/>
              <a:t>   - Each box represents the interquartile range (IQR) of the CO2 readings for a website, showing the middle 50% of the data.</a:t>
            </a:r>
          </a:p>
          <a:p>
            <a:pPr marL="0" indent="0">
              <a:buNone/>
            </a:pPr>
            <a:r>
              <a:rPr lang="en-US" dirty="0"/>
              <a:t>   - The horizontal line within the box is the median value of the data.</a:t>
            </a:r>
          </a:p>
          <a:p>
            <a:pPr marL="0" indent="0">
              <a:buNone/>
            </a:pPr>
            <a:r>
              <a:rPr lang="en-US" dirty="0"/>
              <a:t>   - The whiskers extend to the rest of the distribution, except for points that are considered outliers, which are plotted individually.</a:t>
            </a:r>
          </a:p>
          <a:p>
            <a:pPr marL="0" indent="0">
              <a:buNone/>
            </a:pPr>
            <a:r>
              <a:rPr lang="en-US" dirty="0"/>
              <a:t>2. AMP vs. Non-AMP Efficiency:</a:t>
            </a:r>
          </a:p>
          <a:p>
            <a:pPr marL="0" indent="0">
              <a:buNone/>
            </a:pPr>
            <a:r>
              <a:rPr lang="en-US" dirty="0"/>
              <a:t>   - Efficiency here refers to lower CO2 emissions readings.</a:t>
            </a:r>
          </a:p>
          <a:p>
            <a:pPr marL="0" indent="0">
              <a:buNone/>
            </a:pPr>
            <a:r>
              <a:rPr lang="en-US" dirty="0"/>
              <a:t>   - Based on the boxplot, for 'Website Carbon' and '</a:t>
            </a:r>
            <a:r>
              <a:rPr lang="en-US" dirty="0" err="1"/>
              <a:t>EcoGrader</a:t>
            </a:r>
            <a:r>
              <a:rPr lang="en-US" dirty="0"/>
              <a:t>', the AMP versions tend to have lower emissions (the boxes and medians are lower), indicating that AMP versions are more efficient for these websites.</a:t>
            </a:r>
          </a:p>
          <a:p>
            <a:pPr marL="0" indent="0">
              <a:buNone/>
            </a:pPr>
            <a:r>
              <a:rPr lang="en-US" dirty="0"/>
              <a:t>   - For 'Website Emissions.com' and 'Digital Beacon', the AMP and non-AMP versions are almost similar in terms of CO2 emissions.</a:t>
            </a:r>
          </a:p>
          <a:p>
            <a:pPr marL="0" indent="0">
              <a:buNone/>
            </a:pPr>
            <a:endParaRPr lang="en-US" dirty="0"/>
          </a:p>
        </p:txBody>
      </p:sp>
    </p:spTree>
    <p:extLst>
      <p:ext uri="{BB962C8B-B14F-4D97-AF65-F5344CB8AC3E}">
        <p14:creationId xmlns:p14="http://schemas.microsoft.com/office/powerpoint/2010/main" val="902363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D3700-19D9-E7FB-61B4-969FF1731677}"/>
              </a:ext>
            </a:extLst>
          </p:cNvPr>
          <p:cNvSpPr>
            <a:spLocks noGrp="1"/>
          </p:cNvSpPr>
          <p:nvPr>
            <p:ph idx="1"/>
          </p:nvPr>
        </p:nvSpPr>
        <p:spPr>
          <a:xfrm>
            <a:off x="771079" y="495451"/>
            <a:ext cx="11275610" cy="6213693"/>
          </a:xfrm>
        </p:spPr>
        <p:txBody>
          <a:bodyPr>
            <a:normAutofit fontScale="77500" lnSpcReduction="20000"/>
          </a:bodyPr>
          <a:lstStyle/>
          <a:p>
            <a:pPr marL="0" indent="0">
              <a:buNone/>
            </a:pPr>
            <a:r>
              <a:rPr lang="en-US" dirty="0"/>
              <a:t>3. Disparities Across Websites:</a:t>
            </a:r>
          </a:p>
          <a:p>
            <a:pPr marL="0" indent="0">
              <a:buNone/>
            </a:pPr>
            <a:r>
              <a:rPr lang="en-US" dirty="0"/>
              <a:t>   - Different methodologies: Websites may use different algorithms or data sources to calculate emissions.</a:t>
            </a:r>
          </a:p>
          <a:p>
            <a:pPr marL="0" indent="0">
              <a:buNone/>
            </a:pPr>
            <a:r>
              <a:rPr lang="en-US" dirty="0"/>
              <a:t>   - Varying benchmarks: They may have different benchmarks for what constitutes average emissions.</a:t>
            </a:r>
          </a:p>
          <a:p>
            <a:pPr marL="0" indent="0">
              <a:buNone/>
            </a:pPr>
            <a:r>
              <a:rPr lang="en-US" dirty="0"/>
              <a:t>   - Technical differences: Different websites may be optimized differently, leading to variations in energy consumption and CO2 emissions.</a:t>
            </a:r>
          </a:p>
          <a:p>
            <a:pPr marL="0" indent="0">
              <a:buNone/>
            </a:pPr>
            <a:endParaRPr lang="en-US" dirty="0"/>
          </a:p>
          <a:p>
            <a:pPr marL="0" indent="0">
              <a:buNone/>
            </a:pPr>
            <a:r>
              <a:rPr lang="en-US" dirty="0"/>
              <a:t>4. Differences Between AMP and Non-AMP Readings:</a:t>
            </a:r>
          </a:p>
          <a:p>
            <a:pPr marL="0" indent="0">
              <a:buNone/>
            </a:pPr>
            <a:r>
              <a:rPr lang="en-US" dirty="0"/>
              <a:t>   - AMP (Accelerated Mobile Pages) is designed to be a more efficient way to build web pages for mobile devices, which can lead to reduced CO2 emissions due to better optimization and less data use.</a:t>
            </a:r>
          </a:p>
          <a:p>
            <a:pPr marL="0" indent="0">
              <a:buNone/>
            </a:pPr>
            <a:r>
              <a:rPr lang="en-US" dirty="0"/>
              <a:t>   - Non-AMP sites might be heavier with more scripts, images, and other elements, which take more energy to load and thus can result in higher CO2 emissions.</a:t>
            </a:r>
          </a:p>
          <a:p>
            <a:pPr marL="0" indent="0">
              <a:buNone/>
            </a:pPr>
            <a:endParaRPr lang="en-US" dirty="0"/>
          </a:p>
          <a:p>
            <a:pPr marL="0" indent="0">
              <a:buNone/>
            </a:pPr>
            <a:r>
              <a:rPr lang="en-US" dirty="0"/>
              <a:t>5. Outliers Analysis:</a:t>
            </a:r>
          </a:p>
          <a:p>
            <a:pPr marL="0" indent="0">
              <a:buNone/>
            </a:pPr>
            <a:r>
              <a:rPr lang="en-US" dirty="0"/>
              <a:t>   - Outliers represent readings that are significantly higher or lower than the majority of the data.</a:t>
            </a:r>
          </a:p>
          <a:p>
            <a:pPr marL="0" indent="0">
              <a:buNone/>
            </a:pPr>
            <a:r>
              <a:rPr lang="en-US" dirty="0"/>
              <a:t>   - If outliers are not consistent across different APIs (calculators), this may point to occasional peaks in energy use specific to the site's content or structure at the time of measurement.</a:t>
            </a:r>
          </a:p>
          <a:p>
            <a:pPr marL="0" indent="0">
              <a:buNone/>
            </a:pPr>
            <a:endParaRPr lang="en-IN" dirty="0"/>
          </a:p>
        </p:txBody>
      </p:sp>
    </p:spTree>
    <p:extLst>
      <p:ext uri="{BB962C8B-B14F-4D97-AF65-F5344CB8AC3E}">
        <p14:creationId xmlns:p14="http://schemas.microsoft.com/office/powerpoint/2010/main" val="4035386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2E88-359B-E247-F44D-6ED02F935B46}"/>
              </a:ext>
            </a:extLst>
          </p:cNvPr>
          <p:cNvSpPr>
            <a:spLocks noGrp="1"/>
          </p:cNvSpPr>
          <p:nvPr>
            <p:ph type="title"/>
          </p:nvPr>
        </p:nvSpPr>
        <p:spPr/>
        <p:txBody>
          <a:bodyPr/>
          <a:lstStyle/>
          <a:p>
            <a:endParaRPr lang="en-IN"/>
          </a:p>
        </p:txBody>
      </p:sp>
      <p:pic>
        <p:nvPicPr>
          <p:cNvPr id="4098" name="Picture 2" descr="Output image">
            <a:extLst>
              <a:ext uri="{FF2B5EF4-FFF2-40B4-BE49-F238E27FC236}">
                <a16:creationId xmlns:a16="http://schemas.microsoft.com/office/drawing/2014/main" id="{4E22D628-7ADB-7C32-0F2E-054D6DDF13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045" y="336857"/>
            <a:ext cx="10371779" cy="618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231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3627-E294-80BA-CEA6-DFC072488A13}"/>
              </a:ext>
            </a:extLst>
          </p:cNvPr>
          <p:cNvSpPr>
            <a:spLocks noGrp="1"/>
          </p:cNvSpPr>
          <p:nvPr>
            <p:ph type="title"/>
          </p:nvPr>
        </p:nvSpPr>
        <p:spPr/>
        <p:txBody>
          <a:bodyPr/>
          <a:lstStyle/>
          <a:p>
            <a:r>
              <a:rPr lang="en-US" dirty="0"/>
              <a:t>Key Insights from CO2 Emissions Data</a:t>
            </a:r>
            <a:endParaRPr lang="en-IN" dirty="0"/>
          </a:p>
        </p:txBody>
      </p:sp>
      <p:sp>
        <p:nvSpPr>
          <p:cNvPr id="3" name="Content Placeholder 2">
            <a:extLst>
              <a:ext uri="{FF2B5EF4-FFF2-40B4-BE49-F238E27FC236}">
                <a16:creationId xmlns:a16="http://schemas.microsoft.com/office/drawing/2014/main" id="{F65D4AF8-B335-FF69-2938-1B675C66A303}"/>
              </a:ext>
            </a:extLst>
          </p:cNvPr>
          <p:cNvSpPr>
            <a:spLocks noGrp="1"/>
          </p:cNvSpPr>
          <p:nvPr>
            <p:ph idx="1"/>
          </p:nvPr>
        </p:nvSpPr>
        <p:spPr>
          <a:xfrm>
            <a:off x="641843" y="1546389"/>
            <a:ext cx="11775688" cy="5029200"/>
          </a:xfrm>
        </p:spPr>
        <p:txBody>
          <a:bodyPr>
            <a:normAutofit fontScale="92500" lnSpcReduction="20000"/>
          </a:bodyPr>
          <a:lstStyle/>
          <a:p>
            <a:pPr marL="0" indent="0">
              <a:buNone/>
            </a:pPr>
            <a:r>
              <a:rPr lang="en-US" dirty="0"/>
              <a:t>1. Consistency in Readings: Sites with less variation in the boxplot indicate more consistent CO2 emissions readings. Shorter whiskers equate to reliability in emissions data.</a:t>
            </a:r>
          </a:p>
          <a:p>
            <a:pPr marL="0" indent="0">
              <a:buNone/>
            </a:pPr>
            <a:endParaRPr lang="en-US" dirty="0"/>
          </a:p>
          <a:p>
            <a:pPr marL="0" indent="0">
              <a:buNone/>
            </a:pPr>
            <a:r>
              <a:rPr lang="en-US" dirty="0"/>
              <a:t>2. AMP Advantages: AMP versions of 'Website Carbon' and '</a:t>
            </a:r>
            <a:r>
              <a:rPr lang="en-US" dirty="0" err="1"/>
              <a:t>EcoGrader</a:t>
            </a:r>
            <a:r>
              <a:rPr lang="en-US" dirty="0"/>
              <a:t>' show notably lower median CO2 emissions than non-AMP, suggesting better efficiency of AMP in these cases.</a:t>
            </a:r>
          </a:p>
          <a:p>
            <a:pPr marL="0" indent="0">
              <a:buNone/>
            </a:pPr>
            <a:endParaRPr lang="en-US" dirty="0"/>
          </a:p>
          <a:p>
            <a:pPr marL="0" indent="0">
              <a:buNone/>
            </a:pPr>
            <a:r>
              <a:rPr lang="en-US" dirty="0"/>
              <a:t>3. Methodological Differences: Disparities in CO2 readings across different calculators may be due to diverse calculation methods, reflecting variations in data usage and energy consumption metrics.</a:t>
            </a:r>
          </a:p>
          <a:p>
            <a:pPr marL="0" indent="0">
              <a:buNone/>
            </a:pPr>
            <a:endParaRPr lang="en-US" dirty="0"/>
          </a:p>
          <a:p>
            <a:pPr marL="0" indent="0">
              <a:buNone/>
            </a:pPr>
            <a:r>
              <a:rPr lang="en-US" dirty="0"/>
              <a:t>4. Impact of Content and Design: Similar emissions for AMP and non-AMP on some sites imply that AMP benefits might be content-dependent, while outliers suggest that certain design aspects can lead to higher emissions.</a:t>
            </a:r>
          </a:p>
        </p:txBody>
      </p:sp>
    </p:spTree>
    <p:extLst>
      <p:ext uri="{BB962C8B-B14F-4D97-AF65-F5344CB8AC3E}">
        <p14:creationId xmlns:p14="http://schemas.microsoft.com/office/powerpoint/2010/main" val="401174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5A07-4CB4-80BE-0C3F-12621D3219C0}"/>
              </a:ext>
            </a:extLst>
          </p:cNvPr>
          <p:cNvSpPr>
            <a:spLocks noGrp="1"/>
          </p:cNvSpPr>
          <p:nvPr>
            <p:ph type="title"/>
          </p:nvPr>
        </p:nvSpPr>
        <p:spPr/>
        <p:txBody>
          <a:bodyPr/>
          <a:lstStyle/>
          <a:p>
            <a:r>
              <a:rPr lang="en-US" dirty="0"/>
              <a:t>Tools and Measurements</a:t>
            </a:r>
            <a:endParaRPr lang="en-IN" dirty="0"/>
          </a:p>
        </p:txBody>
      </p:sp>
      <p:sp>
        <p:nvSpPr>
          <p:cNvPr id="3" name="Content Placeholder 2">
            <a:extLst>
              <a:ext uri="{FF2B5EF4-FFF2-40B4-BE49-F238E27FC236}">
                <a16:creationId xmlns:a16="http://schemas.microsoft.com/office/drawing/2014/main" id="{0D95D7E8-2CB7-B5F5-3A17-AF9F1EDA8D56}"/>
              </a:ext>
            </a:extLst>
          </p:cNvPr>
          <p:cNvSpPr>
            <a:spLocks noGrp="1"/>
          </p:cNvSpPr>
          <p:nvPr>
            <p:ph idx="1"/>
          </p:nvPr>
        </p:nvSpPr>
        <p:spPr>
          <a:xfrm>
            <a:off x="812800" y="1658143"/>
            <a:ext cx="11192934" cy="3541714"/>
          </a:xfrm>
        </p:spPr>
        <p:txBody>
          <a:bodyPr>
            <a:noAutofit/>
          </a:bodyPr>
          <a:lstStyle/>
          <a:p>
            <a:pPr marL="0" indent="0">
              <a:buNone/>
            </a:pPr>
            <a:r>
              <a:rPr lang="en-US" sz="1400" b="1" dirty="0"/>
              <a:t>1. Web Page Sizes and Content Breakdown</a:t>
            </a:r>
          </a:p>
          <a:p>
            <a:r>
              <a:rPr lang="en-US" sz="1200" b="1" dirty="0"/>
              <a:t>Why Measure</a:t>
            </a:r>
            <a:r>
              <a:rPr lang="en-US" sz="1200" dirty="0"/>
              <a:t>: Understanding web page sizes and their content breakdown helps identify trends in web design and optimization, impact on user experience (e.g., load times), and potential areas for optimization.</a:t>
            </a:r>
          </a:p>
          <a:p>
            <a:r>
              <a:rPr lang="en-US" sz="1200" b="1" dirty="0"/>
              <a:t>Tools</a:t>
            </a:r>
            <a:r>
              <a:rPr lang="en-US" sz="1200" dirty="0"/>
              <a:t> Options:</a:t>
            </a:r>
          </a:p>
          <a:p>
            <a:pPr lvl="1"/>
            <a:r>
              <a:rPr lang="en-US" sz="1200" dirty="0"/>
              <a:t> HTTP Archive: Offers historical data on page sizes and breakdowns by content type, useful for trend analysis.</a:t>
            </a:r>
          </a:p>
          <a:p>
            <a:pPr lvl="1"/>
            <a:r>
              <a:rPr lang="en-US" sz="1200" dirty="0"/>
              <a:t> </a:t>
            </a:r>
            <a:r>
              <a:rPr lang="en-US" sz="1200" dirty="0" err="1"/>
              <a:t>WebPageTest</a:t>
            </a:r>
            <a:r>
              <a:rPr lang="en-US" sz="1200" dirty="0"/>
              <a:t>: Allows for detailed performance testing of web pages, including size breakdowns.</a:t>
            </a:r>
          </a:p>
          <a:p>
            <a:pPr lvl="1"/>
            <a:r>
              <a:rPr lang="en-US" sz="1200" dirty="0"/>
              <a:t> Custom Web Scraping Scripts (Python/R): Flexible for targeted analysis of specific sites or content types.</a:t>
            </a:r>
          </a:p>
          <a:p>
            <a:pPr lvl="1"/>
            <a:r>
              <a:rPr lang="en-US" sz="1200" dirty="0"/>
              <a:t>Best Tool &amp; Why: HTTP Archive, for its comprehensive historical dataset and ease of use for broad trend analysis. Custom scripts can complement this for targeted, deep-dive investigations.</a:t>
            </a:r>
          </a:p>
          <a:p>
            <a:pPr marL="0" indent="0">
              <a:buNone/>
            </a:pPr>
            <a:r>
              <a:rPr lang="en-US" sz="1400" b="1" dirty="0"/>
              <a:t>2. Advertisement Proportions</a:t>
            </a:r>
          </a:p>
          <a:p>
            <a:r>
              <a:rPr lang="en-US" sz="1200" dirty="0"/>
              <a:t>Why Measure: Quantifying ad proportions can highlight their impact on page size, load times, and overall user experience, guiding optimizations.</a:t>
            </a:r>
          </a:p>
          <a:p>
            <a:r>
              <a:rPr lang="en-US" sz="1200" dirty="0"/>
              <a:t>Tools Options:</a:t>
            </a:r>
          </a:p>
          <a:p>
            <a:pPr lvl="1"/>
            <a:r>
              <a:rPr lang="en-US" sz="1200" dirty="0"/>
              <a:t> Browser Developer Tools (e.g., Chrome </a:t>
            </a:r>
            <a:r>
              <a:rPr lang="en-US" sz="1200" dirty="0" err="1"/>
              <a:t>DevTools</a:t>
            </a:r>
            <a:r>
              <a:rPr lang="en-US" sz="1200" dirty="0"/>
              <a:t>): Identify and measure resources loaded by ads.</a:t>
            </a:r>
          </a:p>
          <a:p>
            <a:pPr lvl="1"/>
            <a:r>
              <a:rPr lang="en-US" sz="1200" dirty="0"/>
              <a:t> AdBlock Plus or similar browser extensions: Helpful in identifying ad requests specifically.</a:t>
            </a:r>
          </a:p>
          <a:p>
            <a:pPr lvl="1"/>
            <a:r>
              <a:rPr lang="en-US" sz="1200" dirty="0"/>
              <a:t> Wireshark: For a more technical, network-level view of ad content.</a:t>
            </a:r>
          </a:p>
          <a:p>
            <a:pPr lvl="1"/>
            <a:r>
              <a:rPr lang="en-US" sz="1200" dirty="0"/>
              <a:t>Best Tool &amp; Why: Browser Developer Tools combined with AdBlock Plus, as they offer a straightforward way to distinguish ad content and its performance impact without requiring deep technical network analysis.</a:t>
            </a:r>
          </a:p>
          <a:p>
            <a:pPr marL="457200" lvl="1" indent="0">
              <a:buNone/>
            </a:pPr>
            <a:r>
              <a:rPr lang="en-US" sz="1200" dirty="0"/>
              <a:t> </a:t>
            </a:r>
          </a:p>
        </p:txBody>
      </p:sp>
    </p:spTree>
    <p:extLst>
      <p:ext uri="{BB962C8B-B14F-4D97-AF65-F5344CB8AC3E}">
        <p14:creationId xmlns:p14="http://schemas.microsoft.com/office/powerpoint/2010/main" val="203921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9CCA-6BFB-85DA-3B2B-85382A8A7DA3}"/>
              </a:ext>
            </a:extLst>
          </p:cNvPr>
          <p:cNvSpPr>
            <a:spLocks noGrp="1"/>
          </p:cNvSpPr>
          <p:nvPr>
            <p:ph type="title"/>
          </p:nvPr>
        </p:nvSpPr>
        <p:spPr/>
        <p:txBody>
          <a:bodyPr/>
          <a:lstStyle/>
          <a:p>
            <a:r>
              <a:rPr lang="en-US" dirty="0"/>
              <a:t>PLAN FOR NEXT WEEK</a:t>
            </a:r>
            <a:endParaRPr lang="en-IN" dirty="0"/>
          </a:p>
        </p:txBody>
      </p:sp>
      <p:sp>
        <p:nvSpPr>
          <p:cNvPr id="3" name="Content Placeholder 2">
            <a:extLst>
              <a:ext uri="{FF2B5EF4-FFF2-40B4-BE49-F238E27FC236}">
                <a16:creationId xmlns:a16="http://schemas.microsoft.com/office/drawing/2014/main" id="{62400739-D2AD-639C-EF6D-6D3880C43A1D}"/>
              </a:ext>
            </a:extLst>
          </p:cNvPr>
          <p:cNvSpPr>
            <a:spLocks noGrp="1"/>
          </p:cNvSpPr>
          <p:nvPr>
            <p:ph idx="1"/>
          </p:nvPr>
        </p:nvSpPr>
        <p:spPr/>
        <p:txBody>
          <a:bodyPr/>
          <a:lstStyle/>
          <a:p>
            <a:r>
              <a:rPr lang="en-US" dirty="0"/>
              <a:t>Train and infer from more data.</a:t>
            </a:r>
          </a:p>
          <a:p>
            <a:r>
              <a:rPr lang="en-US" dirty="0"/>
              <a:t>Starting report (Deadline ?)</a:t>
            </a:r>
            <a:endParaRPr lang="en-IN" dirty="0"/>
          </a:p>
        </p:txBody>
      </p:sp>
    </p:spTree>
    <p:extLst>
      <p:ext uri="{BB962C8B-B14F-4D97-AF65-F5344CB8AC3E}">
        <p14:creationId xmlns:p14="http://schemas.microsoft.com/office/powerpoint/2010/main" val="1964388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E19E-0ED0-0901-428D-52DCE6A6B93B}"/>
              </a:ext>
            </a:extLst>
          </p:cNvPr>
          <p:cNvSpPr>
            <a:spLocks noGrp="1"/>
          </p:cNvSpPr>
          <p:nvPr>
            <p:ph type="title"/>
          </p:nvPr>
        </p:nvSpPr>
        <p:spPr/>
        <p:txBody>
          <a:bodyPr/>
          <a:lstStyle/>
          <a:p>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77575EF2-7079-ACBF-A175-212FF9FE7BFD}"/>
              </a:ext>
            </a:extLst>
          </p:cNvPr>
          <p:cNvSpPr>
            <a:spLocks noGrp="1"/>
          </p:cNvSpPr>
          <p:nvPr>
            <p:ph idx="1"/>
          </p:nvPr>
        </p:nvSpPr>
        <p:spPr>
          <a:xfrm>
            <a:off x="1065212" y="1839912"/>
            <a:ext cx="10536238" cy="4046538"/>
          </a:xfrm>
        </p:spPr>
        <p:txBody>
          <a:bodyPr>
            <a:normAutofit fontScale="70000" lnSpcReduction="20000"/>
          </a:bodyPr>
          <a:lstStyle/>
          <a:p>
            <a:pPr indent="0">
              <a:lnSpc>
                <a:spcPct val="107000"/>
              </a:lnSpc>
              <a:buNone/>
            </a:pP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23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https://www.conductor.com/academy/accelerated-mobile-pages/</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2. </a:t>
            </a:r>
            <a:r>
              <a:rPr lang="en-IN" sz="2300" u="sng" kern="100" dirty="0">
                <a:solidFill>
                  <a:srgbClr val="92D050"/>
                </a:solidFill>
                <a:latin typeface="Calibri" panose="020F0502020204030204" pitchFamily="34" charset="0"/>
                <a:ea typeface="Calibri" panose="020F0502020204030204" pitchFamily="34" charset="0"/>
                <a:cs typeface="Times New Roman" panose="02020603050405020304" pitchFamily="18" charset="0"/>
              </a:rPr>
              <a:t>https://mangools.com/blog/google-amp-seo/</a:t>
            </a:r>
            <a:br>
              <a:rPr lang="en-IN" sz="23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rPr>
            </a:b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3.</a:t>
            </a:r>
            <a:r>
              <a:rPr lang="en-IN" sz="2300" u="sng" kern="100" dirty="0">
                <a:solidFill>
                  <a:srgbClr val="92D050"/>
                </a:solidFill>
                <a:latin typeface="Calibri" panose="020F0502020204030204" pitchFamily="34" charset="0"/>
                <a:ea typeface="Calibri" panose="020F0502020204030204" pitchFamily="34" charset="0"/>
                <a:cs typeface="Times New Roman" panose="02020603050405020304" pitchFamily="18" charset="0"/>
              </a:rPr>
              <a:t>https://www.researchgate.net/publication/347262341_Evaluate_the_performance_of_AMP_and_non_AMP_websites_using_machine_learning_algorithms_MSc_Research_Project_Data_Analytics</a:t>
            </a:r>
          </a:p>
          <a:p>
            <a:pPr indent="0">
              <a:lnSpc>
                <a:spcPct val="107000"/>
              </a:lnSpc>
              <a:buNone/>
            </a:pP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23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https://dl.acm.org/doi/10.1145/3300061.3300137</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5. </a:t>
            </a:r>
            <a:r>
              <a:rPr lang="en-IN" sz="23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https://www.wmtips.com/top/umbrella-rank</a:t>
            </a:r>
            <a:endParaRPr lang="en-IN" sz="23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300" kern="100" dirty="0">
                <a:latin typeface="Calibri" panose="020F0502020204030204" pitchFamily="34" charset="0"/>
                <a:ea typeface="Calibri" panose="020F0502020204030204" pitchFamily="34" charset="0"/>
                <a:cs typeface="Times New Roman" panose="02020603050405020304" pitchFamily="18" charset="0"/>
              </a:rPr>
              <a:t>6. </a:t>
            </a:r>
            <a:r>
              <a:rPr lang="en-IN" sz="23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https://validator.ampproject.org/</a:t>
            </a:r>
            <a:endParaRPr lang="en-IN" sz="23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300" kern="100" dirty="0">
                <a:latin typeface="Calibri" panose="020F0502020204030204" pitchFamily="34" charset="0"/>
                <a:ea typeface="Calibri" panose="020F0502020204030204" pitchFamily="34" charset="0"/>
                <a:cs typeface="Times New Roman" panose="02020603050405020304" pitchFamily="18" charset="0"/>
              </a:rPr>
              <a:t>7. </a:t>
            </a:r>
            <a:r>
              <a:rPr lang="en-IN" sz="2300" dirty="0">
                <a:effectLst/>
                <a:latin typeface="Calibri" panose="020F0502020204030204" pitchFamily="34" charset="0"/>
                <a:ea typeface="Calibri" panose="020F0502020204030204" pitchFamily="34" charset="0"/>
                <a:cs typeface="Times New Roman" panose="02020603050405020304" pitchFamily="18" charset="0"/>
                <a:hlinkClick r:id="rId6"/>
              </a:rPr>
              <a:t>https://gtmetrix.com/top1000.html</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300" dirty="0">
                <a:latin typeface="Calibri" panose="020F0502020204030204" pitchFamily="34" charset="0"/>
                <a:ea typeface="Calibri" panose="020F0502020204030204" pitchFamily="34" charset="0"/>
                <a:cs typeface="Times New Roman" panose="02020603050405020304" pitchFamily="18" charset="0"/>
              </a:rPr>
              <a:t>8. </a:t>
            </a:r>
            <a:r>
              <a:rPr lang="en-IN" sz="2300" dirty="0">
                <a:latin typeface="Calibri" panose="020F0502020204030204" pitchFamily="34" charset="0"/>
                <a:ea typeface="Calibri" panose="020F0502020204030204" pitchFamily="34" charset="0"/>
                <a:cs typeface="Times New Roman" panose="02020603050405020304" pitchFamily="18" charset="0"/>
                <a:hlinkClick r:id="rId7"/>
              </a:rPr>
              <a:t>https://www.thegreenwebfoundation.org</a:t>
            </a:r>
            <a:endParaRPr lang="en-IN" sz="23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2300" dirty="0">
                <a:effectLst/>
                <a:latin typeface="Calibri" panose="020F0502020204030204" pitchFamily="34" charset="0"/>
                <a:ea typeface="Calibri" panose="020F0502020204030204" pitchFamily="34" charset="0"/>
                <a:cs typeface="Times New Roman" panose="02020603050405020304" pitchFamily="18" charset="0"/>
              </a:rPr>
              <a:t>9. </a:t>
            </a:r>
            <a:r>
              <a:rPr lang="en-IN" sz="2300" dirty="0">
                <a:effectLst/>
                <a:latin typeface="Calibri" panose="020F0502020204030204" pitchFamily="34" charset="0"/>
                <a:ea typeface="Calibri" panose="020F0502020204030204" pitchFamily="34" charset="0"/>
                <a:cs typeface="Times New Roman" panose="02020603050405020304" pitchFamily="18" charset="0"/>
                <a:hlinkClick r:id="rId8"/>
              </a:rPr>
              <a:t>https://sustainablewebdesign.org/calculating-digital-emissions/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US"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562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F39-6AFC-EE25-6F43-008921AD10F3}"/>
              </a:ext>
            </a:extLst>
          </p:cNvPr>
          <p:cNvSpPr>
            <a:spLocks noGrp="1"/>
          </p:cNvSpPr>
          <p:nvPr>
            <p:ph type="title"/>
          </p:nvPr>
        </p:nvSpPr>
        <p:spPr/>
        <p:txBody>
          <a:bodyPr/>
          <a:lstStyle/>
          <a:p>
            <a:r>
              <a:rPr lang="en-US" dirty="0"/>
              <a:t>Tools and Measurements</a:t>
            </a:r>
            <a:endParaRPr lang="en-IN" dirty="0"/>
          </a:p>
        </p:txBody>
      </p:sp>
      <p:sp>
        <p:nvSpPr>
          <p:cNvPr id="3" name="Content Placeholder 2">
            <a:extLst>
              <a:ext uri="{FF2B5EF4-FFF2-40B4-BE49-F238E27FC236}">
                <a16:creationId xmlns:a16="http://schemas.microsoft.com/office/drawing/2014/main" id="{E5C59943-6146-3FD6-3AB4-3307D546E94E}"/>
              </a:ext>
            </a:extLst>
          </p:cNvPr>
          <p:cNvSpPr>
            <a:spLocks noGrp="1"/>
          </p:cNvSpPr>
          <p:nvPr>
            <p:ph idx="1"/>
          </p:nvPr>
        </p:nvSpPr>
        <p:spPr>
          <a:xfrm>
            <a:off x="862012" y="1565010"/>
            <a:ext cx="11084455" cy="3541714"/>
          </a:xfrm>
        </p:spPr>
        <p:txBody>
          <a:bodyPr>
            <a:noAutofit/>
          </a:bodyPr>
          <a:lstStyle/>
          <a:p>
            <a:pPr marL="0" indent="0">
              <a:buNone/>
            </a:pPr>
            <a:r>
              <a:rPr lang="en-US" sz="1400" b="1" dirty="0"/>
              <a:t>3. Usage of QUIC vs. TCP</a:t>
            </a:r>
          </a:p>
          <a:p>
            <a:r>
              <a:rPr lang="en-US" sz="1200" dirty="0"/>
              <a:t>Why Measure: Understanding the adoption and performance of QUIC compared to TCP can inform decisions on web performance optimization and the future direction of web protocols.</a:t>
            </a:r>
          </a:p>
          <a:p>
            <a:r>
              <a:rPr lang="en-US" sz="1200" dirty="0"/>
              <a:t>Tools Options:</a:t>
            </a:r>
          </a:p>
          <a:p>
            <a:pPr lvl="1"/>
            <a:r>
              <a:rPr lang="en-US" sz="1200" dirty="0"/>
              <a:t>Wireshark: For detailed protocol analysis and comparison at the network level.</a:t>
            </a:r>
          </a:p>
          <a:p>
            <a:pPr lvl="1"/>
            <a:r>
              <a:rPr lang="en-US" sz="1200" dirty="0"/>
              <a:t>Online Services (e.g., SSL Labs, QUIC-Tracker)**: To check server support for QUIC.</a:t>
            </a:r>
          </a:p>
          <a:p>
            <a:pPr lvl="1"/>
            <a:r>
              <a:rPr lang="en-US" sz="1200" dirty="0"/>
              <a:t>Chrome </a:t>
            </a:r>
            <a:r>
              <a:rPr lang="en-US" sz="1200" dirty="0" err="1"/>
              <a:t>DevTool</a:t>
            </a:r>
            <a:r>
              <a:rPr lang="en-US" sz="1200" dirty="0"/>
              <a:t>: To observe protocol usage in real-time for specific sites.</a:t>
            </a:r>
          </a:p>
          <a:p>
            <a:pPr lvl="1"/>
            <a:r>
              <a:rPr lang="en-US" sz="1200" dirty="0"/>
              <a:t>Best Tool &amp; Why: Wireshark, for its comprehensive capabilities in analyzing and comparing network protocols in detail, offering deep insights into performance and behavior differences. (more tools will see later in paper)</a:t>
            </a:r>
          </a:p>
          <a:p>
            <a:pPr marL="0" indent="0">
              <a:buNone/>
            </a:pPr>
            <a:r>
              <a:rPr lang="en-US" sz="1400" b="1" dirty="0"/>
              <a:t> 4. AMP Adoption and Impact</a:t>
            </a:r>
          </a:p>
          <a:p>
            <a:r>
              <a:rPr lang="en-US" sz="1200" dirty="0"/>
              <a:t>Why Measure: Assessing AMP's adoption and its impact on performance can help understand its effectiveness in improving mobile web experiences and guide decisions on its implementation.</a:t>
            </a:r>
          </a:p>
          <a:p>
            <a:r>
              <a:rPr lang="en-US" sz="1200" dirty="0"/>
              <a:t>Tools Options:</a:t>
            </a:r>
          </a:p>
          <a:p>
            <a:pPr lvl="1"/>
            <a:r>
              <a:rPr lang="en-US" sz="1200" dirty="0"/>
              <a:t> Google's AMP Test: Verifies the presence and correctness of AMP pages.</a:t>
            </a:r>
          </a:p>
          <a:p>
            <a:pPr lvl="1"/>
            <a:r>
              <a:rPr lang="en-US" sz="1200" dirty="0"/>
              <a:t> </a:t>
            </a:r>
            <a:r>
              <a:rPr lang="en-US" sz="1200" dirty="0" err="1"/>
              <a:t>WebPageTest</a:t>
            </a:r>
            <a:r>
              <a:rPr lang="en-US" sz="1200" dirty="0"/>
              <a:t>: Compare performance metrics between AMP and non-AMP pages.</a:t>
            </a:r>
          </a:p>
          <a:p>
            <a:pPr lvl="1"/>
            <a:r>
              <a:rPr lang="en-US" sz="1200" dirty="0"/>
              <a:t> Custom Scripts: For scraping and analyzing the prevalence and performance impacts of AMP across a broad set of sites.</a:t>
            </a:r>
          </a:p>
          <a:p>
            <a:pPr lvl="1"/>
            <a:r>
              <a:rPr lang="en-US" sz="1200" dirty="0"/>
              <a:t>Best Tool &amp; Why: </a:t>
            </a:r>
            <a:r>
              <a:rPr lang="en-US" sz="1200" dirty="0" err="1"/>
              <a:t>WebPageTest</a:t>
            </a:r>
            <a:r>
              <a:rPr lang="en-US" sz="1200" dirty="0"/>
              <a:t>, due to its ability to provide detailed performance comparisons and its support for testing mobile page loads, directly addressing AMP's primary use case. (more tools will see in paper later). Google also has their own amp test website.</a:t>
            </a:r>
          </a:p>
          <a:p>
            <a:endParaRPr lang="en-IN" sz="1200" dirty="0"/>
          </a:p>
        </p:txBody>
      </p:sp>
    </p:spTree>
    <p:extLst>
      <p:ext uri="{BB962C8B-B14F-4D97-AF65-F5344CB8AC3E}">
        <p14:creationId xmlns:p14="http://schemas.microsoft.com/office/powerpoint/2010/main" val="50687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A0D3-2E27-BD36-817C-4CE848CDEE73}"/>
              </a:ext>
            </a:extLst>
          </p:cNvPr>
          <p:cNvSpPr>
            <a:spLocks noGrp="1"/>
          </p:cNvSpPr>
          <p:nvPr>
            <p:ph type="title"/>
          </p:nvPr>
        </p:nvSpPr>
        <p:spPr/>
        <p:txBody>
          <a:bodyPr/>
          <a:lstStyle/>
          <a:p>
            <a:r>
              <a:rPr lang="en-US" dirty="0"/>
              <a:t>Tools and Measurements</a:t>
            </a:r>
            <a:endParaRPr lang="en-IN" dirty="0"/>
          </a:p>
        </p:txBody>
      </p:sp>
      <p:sp>
        <p:nvSpPr>
          <p:cNvPr id="3" name="Content Placeholder 2">
            <a:extLst>
              <a:ext uri="{FF2B5EF4-FFF2-40B4-BE49-F238E27FC236}">
                <a16:creationId xmlns:a16="http://schemas.microsoft.com/office/drawing/2014/main" id="{06D845E4-35B6-7EAB-BF41-DB2D21D08E68}"/>
              </a:ext>
            </a:extLst>
          </p:cNvPr>
          <p:cNvSpPr>
            <a:spLocks noGrp="1"/>
          </p:cNvSpPr>
          <p:nvPr>
            <p:ph idx="1"/>
          </p:nvPr>
        </p:nvSpPr>
        <p:spPr>
          <a:xfrm>
            <a:off x="1022879" y="2097088"/>
            <a:ext cx="9905999" cy="3541714"/>
          </a:xfrm>
        </p:spPr>
        <p:txBody>
          <a:bodyPr/>
          <a:lstStyle/>
          <a:p>
            <a:pPr marL="0" indent="0">
              <a:buNone/>
            </a:pPr>
            <a:r>
              <a:rPr lang="en-US" sz="1400" b="1" dirty="0"/>
              <a:t> 5. Standards Adherence (robots.txt, security.txt)</a:t>
            </a:r>
          </a:p>
          <a:p>
            <a:r>
              <a:rPr lang="en-US" sz="1200" dirty="0"/>
              <a:t>Why Measure: Evaluating adherence to these standards can shed light on a website's approach to search engine indexing and security practices, impacting visibility and security posture.</a:t>
            </a:r>
          </a:p>
          <a:p>
            <a:r>
              <a:rPr lang="en-US" sz="1200" dirty="0"/>
              <a:t>Tools Options:</a:t>
            </a:r>
          </a:p>
          <a:p>
            <a:pPr lvl="1"/>
            <a:r>
              <a:rPr lang="en-US" sz="1200" dirty="0"/>
              <a:t> Custom Scripts (Python/R): Automate checks for the presence and correctness of these files across multiple websites.</a:t>
            </a:r>
          </a:p>
          <a:p>
            <a:pPr lvl="1"/>
            <a:r>
              <a:rPr lang="en-US" sz="1200" dirty="0"/>
              <a:t>Online Validators (for robots.txt and security.txt): Provide a quick check of the files' validity.</a:t>
            </a:r>
          </a:p>
          <a:p>
            <a:pPr lvl="1"/>
            <a:r>
              <a:rPr lang="en-US" sz="1200" dirty="0"/>
              <a:t>Best Tool &amp; Why: Custom scripts, as they allow for scalability in analysis across many sites and provide flexibility in assessing adherence to best practices beyond mere presence. (more tools given in paper)</a:t>
            </a:r>
          </a:p>
          <a:p>
            <a:endParaRPr lang="en-IN" dirty="0"/>
          </a:p>
        </p:txBody>
      </p:sp>
    </p:spTree>
    <p:extLst>
      <p:ext uri="{BB962C8B-B14F-4D97-AF65-F5344CB8AC3E}">
        <p14:creationId xmlns:p14="http://schemas.microsoft.com/office/powerpoint/2010/main" val="43885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3AAD-BDCD-E5C4-698A-5CAC390E543A}"/>
              </a:ext>
            </a:extLst>
          </p:cNvPr>
          <p:cNvSpPr>
            <a:spLocks noGrp="1"/>
          </p:cNvSpPr>
          <p:nvPr>
            <p:ph type="title"/>
          </p:nvPr>
        </p:nvSpPr>
        <p:spPr/>
        <p:txBody>
          <a:bodyPr/>
          <a:lstStyle/>
          <a:p>
            <a:pPr algn="l"/>
            <a:r>
              <a:rPr lang="en-US" dirty="0"/>
              <a:t>PAPER : </a:t>
            </a:r>
            <a:r>
              <a:rPr lang="en-US" sz="1800" b="0" i="0" u="none" strike="noStrike" baseline="0" dirty="0">
                <a:latin typeface="LinBiolinumTB"/>
              </a:rPr>
              <a:t>It’s Over 9000: Analyzing Early QUIC Deployments with the</a:t>
            </a:r>
            <a:br>
              <a:rPr lang="en-US" sz="1800" b="0" i="0" u="none" strike="noStrike" baseline="0" dirty="0">
                <a:latin typeface="LinBiolinumTB"/>
              </a:rPr>
            </a:br>
            <a:r>
              <a:rPr lang="en-IN" sz="1800" b="0" i="0" u="none" strike="noStrike" baseline="0" dirty="0">
                <a:latin typeface="LinBiolinumTB"/>
              </a:rPr>
              <a:t>Standardization on the Horizon</a:t>
            </a:r>
            <a:endParaRPr lang="en-IN" dirty="0"/>
          </a:p>
        </p:txBody>
      </p:sp>
      <p:sp>
        <p:nvSpPr>
          <p:cNvPr id="3" name="Content Placeholder 2">
            <a:extLst>
              <a:ext uri="{FF2B5EF4-FFF2-40B4-BE49-F238E27FC236}">
                <a16:creationId xmlns:a16="http://schemas.microsoft.com/office/drawing/2014/main" id="{7F39378E-2DAF-8EB0-44B8-A4CB584BC152}"/>
              </a:ext>
            </a:extLst>
          </p:cNvPr>
          <p:cNvSpPr>
            <a:spLocks noGrp="1"/>
          </p:cNvSpPr>
          <p:nvPr>
            <p:ph idx="1"/>
          </p:nvPr>
        </p:nvSpPr>
        <p:spPr>
          <a:xfrm>
            <a:off x="1141413" y="2097088"/>
            <a:ext cx="9905999" cy="3541714"/>
          </a:xfrm>
        </p:spPr>
        <p:txBody>
          <a:bodyPr>
            <a:noAutofit/>
          </a:bodyPr>
          <a:lstStyle/>
          <a:p>
            <a:r>
              <a:rPr lang="en-US" sz="1400" dirty="0"/>
              <a:t>The tools used in this research for analyzing QUIC and TCP deployments include:</a:t>
            </a:r>
          </a:p>
          <a:p>
            <a:pPr lvl="1"/>
            <a:r>
              <a:rPr lang="en-US" sz="1400" dirty="0" err="1"/>
              <a:t>ZMap</a:t>
            </a:r>
            <a:r>
              <a:rPr lang="en-US" sz="1400" dirty="0"/>
              <a:t>: Used for scanning both IPv4 and IPv6 addresses to identify potential QUIC-capable targets.</a:t>
            </a:r>
          </a:p>
          <a:p>
            <a:pPr lvl="1"/>
            <a:r>
              <a:rPr lang="en-US" sz="1400" dirty="0"/>
              <a:t>DNS Scans: Employed to detect SVCB and HTTPS records, aiding in the discovery of servers supporting QUIC.</a:t>
            </a:r>
          </a:p>
          <a:p>
            <a:pPr lvl="1"/>
            <a:r>
              <a:rPr lang="en-US" sz="1400" dirty="0"/>
              <a:t>TLS over TCP Scan: Utilized to compare TLS configurations over TCP, highlighting differences or similarities with QUIC deployments.</a:t>
            </a:r>
          </a:p>
          <a:p>
            <a:pPr lvl="1"/>
            <a:r>
              <a:rPr lang="en-US" sz="1400" dirty="0" err="1"/>
              <a:t>QScanner</a:t>
            </a:r>
            <a:r>
              <a:rPr lang="en-US" sz="1400" dirty="0"/>
              <a:t>: A custom-developed, stateful QUIC scanner capable of performing detailed analyses by completing QUIC handshakes and investigating various aspects of QUIC deployment, including protocol versions, transport parameters, and more.</a:t>
            </a:r>
          </a:p>
          <a:p>
            <a:r>
              <a:rPr lang="en-US" sz="1400" dirty="0"/>
              <a:t>These tools enabled the comprehensive evaluation of QUIC's deployment, adoption rates, and configuration variations across the Internet.</a:t>
            </a:r>
          </a:p>
          <a:p>
            <a:r>
              <a:rPr lang="en-US" sz="1400" dirty="0" err="1"/>
              <a:t>ZMap</a:t>
            </a:r>
            <a:r>
              <a:rPr lang="en-US" sz="1400" dirty="0"/>
              <a:t>, DNS scans, TLS over TCP scans, and </a:t>
            </a:r>
            <a:r>
              <a:rPr lang="en-US" sz="1400" dirty="0" err="1"/>
              <a:t>QScanner</a:t>
            </a:r>
            <a:r>
              <a:rPr lang="en-US" sz="1400" dirty="0"/>
              <a:t>—are specifically designed and utilized to identify websites that use TCP and QUIC protocols. These tools can scan and analyze network addresses and configurations to detect support for both protocols, enabling researchers to compare and understand the deployment and configuration of QUIC in relation to traditional TCP-based connections across the Internet.</a:t>
            </a:r>
            <a:endParaRPr lang="en-IN" sz="1400" dirty="0"/>
          </a:p>
        </p:txBody>
      </p:sp>
    </p:spTree>
    <p:extLst>
      <p:ext uri="{BB962C8B-B14F-4D97-AF65-F5344CB8AC3E}">
        <p14:creationId xmlns:p14="http://schemas.microsoft.com/office/powerpoint/2010/main" val="288042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EFE8-0040-1F6E-DFA5-439E9D5926BC}"/>
              </a:ext>
            </a:extLst>
          </p:cNvPr>
          <p:cNvSpPr>
            <a:spLocks noGrp="1"/>
          </p:cNvSpPr>
          <p:nvPr>
            <p:ph type="title"/>
          </p:nvPr>
        </p:nvSpPr>
        <p:spPr/>
        <p:txBody>
          <a:bodyPr>
            <a:normAutofit/>
          </a:bodyPr>
          <a:lstStyle/>
          <a:p>
            <a:r>
              <a:rPr lang="en-US" dirty="0"/>
              <a:t>PAPER: </a:t>
            </a:r>
            <a:r>
              <a:rPr lang="en-US" sz="2000" b="0" i="0" dirty="0">
                <a:solidFill>
                  <a:srgbClr val="ECECEC"/>
                </a:solidFill>
                <a:effectLst/>
                <a:latin typeface="Söhne"/>
              </a:rPr>
              <a:t>AMP up your Mobile Web Experience: Characterizing the Impact of Google’s Accelerated Mobile Pages Project</a:t>
            </a:r>
            <a:endParaRPr lang="en-IN" sz="2000" dirty="0"/>
          </a:p>
        </p:txBody>
      </p:sp>
      <p:sp>
        <p:nvSpPr>
          <p:cNvPr id="3" name="Content Placeholder 2">
            <a:extLst>
              <a:ext uri="{FF2B5EF4-FFF2-40B4-BE49-F238E27FC236}">
                <a16:creationId xmlns:a16="http://schemas.microsoft.com/office/drawing/2014/main" id="{E0FE2D4A-A0BE-47E3-0F15-A6C555EC2093}"/>
              </a:ext>
            </a:extLst>
          </p:cNvPr>
          <p:cNvSpPr>
            <a:spLocks noGrp="1"/>
          </p:cNvSpPr>
          <p:nvPr>
            <p:ph idx="1"/>
          </p:nvPr>
        </p:nvSpPr>
        <p:spPr/>
        <p:txBody>
          <a:bodyPr>
            <a:normAutofit fontScale="70000" lnSpcReduction="20000"/>
          </a:bodyPr>
          <a:lstStyle/>
          <a:p>
            <a:r>
              <a:rPr lang="en-US" dirty="0"/>
              <a:t>This paper explores the effectiveness of Accelerated Mobile Pages (AMP) in enhancing the mobile web browsing experience. It analyzes over 2100 AMP pages and their non-AMP counterparts across common web quality of experience metrics </a:t>
            </a:r>
            <a:r>
              <a:rPr lang="en-US" b="1" dirty="0"/>
              <a:t>like Page Load Time</a:t>
            </a:r>
            <a:r>
              <a:rPr lang="en-US" dirty="0"/>
              <a:t>, </a:t>
            </a:r>
            <a:r>
              <a:rPr lang="en-US" b="1" dirty="0"/>
              <a:t>Time to First Byte</a:t>
            </a:r>
            <a:r>
              <a:rPr lang="en-US" dirty="0"/>
              <a:t>, and </a:t>
            </a:r>
            <a:r>
              <a:rPr lang="en-US" b="1" dirty="0" err="1"/>
              <a:t>SpeedIndex</a:t>
            </a:r>
            <a:r>
              <a:rPr lang="en-US" dirty="0"/>
              <a:t>. </a:t>
            </a:r>
          </a:p>
          <a:p>
            <a:r>
              <a:rPr lang="en-US" dirty="0"/>
              <a:t>The study finds AMP </a:t>
            </a:r>
            <a:r>
              <a:rPr lang="en-US" b="1" dirty="0"/>
              <a:t>significantly improves </a:t>
            </a:r>
            <a:r>
              <a:rPr lang="en-US" b="1" dirty="0" err="1"/>
              <a:t>SpeedIndex</a:t>
            </a:r>
            <a:r>
              <a:rPr lang="en-US" b="1" dirty="0"/>
              <a:t> </a:t>
            </a:r>
            <a:r>
              <a:rPr lang="en-US" dirty="0"/>
              <a:t>by an average of 60% and even more with prefetching, though it incurs additional data costs, which might affect users with limited data plans. </a:t>
            </a:r>
          </a:p>
          <a:p>
            <a:r>
              <a:rPr lang="en-US" dirty="0"/>
              <a:t>The tools used for this analysis include a </a:t>
            </a:r>
            <a:r>
              <a:rPr lang="en-US" b="1" dirty="0"/>
              <a:t>web crawler and scraper with Selenium </a:t>
            </a:r>
            <a:r>
              <a:rPr lang="en-US" dirty="0"/>
              <a:t>for </a:t>
            </a:r>
            <a:r>
              <a:rPr lang="en-US" b="1" dirty="0"/>
              <a:t>collecting AMP page URLs from Google search results</a:t>
            </a:r>
            <a:r>
              <a:rPr lang="en-US" dirty="0"/>
              <a:t>, and </a:t>
            </a:r>
            <a:r>
              <a:rPr lang="en-US" dirty="0" err="1"/>
              <a:t>WebPageTest</a:t>
            </a:r>
            <a:r>
              <a:rPr lang="en-US" dirty="0"/>
              <a:t> for evaluating web page performance under different network conditions.</a:t>
            </a:r>
          </a:p>
          <a:p>
            <a:r>
              <a:rPr lang="en-US" dirty="0"/>
              <a:t>AMP, short for Accelerated Mobile Pages, is an open-source project designed to improve the loading speed and overall performance of web content on mobile devices. It aims to provide a better user experience by enabling web pages to load instantly.</a:t>
            </a:r>
            <a:endParaRPr lang="en-IN" dirty="0"/>
          </a:p>
        </p:txBody>
      </p:sp>
    </p:spTree>
    <p:extLst>
      <p:ext uri="{BB962C8B-B14F-4D97-AF65-F5344CB8AC3E}">
        <p14:creationId xmlns:p14="http://schemas.microsoft.com/office/powerpoint/2010/main" val="4250844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2261</TotalTime>
  <Words>7706</Words>
  <Application>Microsoft Office PowerPoint</Application>
  <PresentationFormat>Widescreen</PresentationFormat>
  <Paragraphs>422</Paragraphs>
  <Slides>51</Slides>
  <Notes>21</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-apple-system</vt:lpstr>
      <vt:lpstr>Arial</vt:lpstr>
      <vt:lpstr>Calibri</vt:lpstr>
      <vt:lpstr>LinBiolinumTB</vt:lpstr>
      <vt:lpstr>Söhne</vt:lpstr>
      <vt:lpstr>Tw Cen MT</vt:lpstr>
      <vt:lpstr>Tw Cen MT (Body)</vt:lpstr>
      <vt:lpstr>Wingdings</vt:lpstr>
      <vt:lpstr>Circuit</vt:lpstr>
      <vt:lpstr>PROJECT : STATISTICS ON WEBPAGES       - TEAM PLAN</vt:lpstr>
      <vt:lpstr>GOAL</vt:lpstr>
      <vt:lpstr>QUIC vs tcp protocols</vt:lpstr>
      <vt:lpstr>Robot.txt and security.txt</vt:lpstr>
      <vt:lpstr>Tools and Measurements</vt:lpstr>
      <vt:lpstr>Tools and Measurements</vt:lpstr>
      <vt:lpstr>Tools and Measurements</vt:lpstr>
      <vt:lpstr>PAPER : It’s Over 9000: Analyzing Early QUIC Deployments with the Standardization on the Horizon</vt:lpstr>
      <vt:lpstr>PAPER: AMP up your Mobile Web Experience: Characterizing the Impact of Google’s Accelerated Mobile Pages Project</vt:lpstr>
      <vt:lpstr>PAPER: Who You Gonna Call? An Empirical Evaluation of Website security.txt Deployment</vt:lpstr>
      <vt:lpstr>Quantification Methodologies </vt:lpstr>
      <vt:lpstr>QUESTIONS</vt:lpstr>
      <vt:lpstr>ACTIVE AND PASSIVE MEASUREMENTS</vt:lpstr>
      <vt:lpstr>WEEK 2 </vt:lpstr>
      <vt:lpstr>Research Statement: IS AMP DEAD ?</vt:lpstr>
      <vt:lpstr>Research Approach:</vt:lpstr>
      <vt:lpstr>POINTERS SO FAR</vt:lpstr>
      <vt:lpstr>Methodology</vt:lpstr>
      <vt:lpstr>WEEK 3 </vt:lpstr>
      <vt:lpstr>Recap and research question</vt:lpstr>
      <vt:lpstr>Research Approach:</vt:lpstr>
      <vt:lpstr>METRIC DATA COLLECTION</vt:lpstr>
      <vt:lpstr>METRIC DATA COLLECTION</vt:lpstr>
      <vt:lpstr>Plan for upcoming week: </vt:lpstr>
      <vt:lpstr>References:</vt:lpstr>
      <vt:lpstr>WEEK 4 </vt:lpstr>
      <vt:lpstr>Recap and research question</vt:lpstr>
      <vt:lpstr>Website carbon and swd model</vt:lpstr>
      <vt:lpstr>Formula for calculating carbon emissions</vt:lpstr>
      <vt:lpstr>WHY WEBSITE CARBON ?</vt:lpstr>
      <vt:lpstr>METRICs WE WILL USE</vt:lpstr>
      <vt:lpstr>PowerPoint Presentation</vt:lpstr>
      <vt:lpstr>WEEK 5 </vt:lpstr>
      <vt:lpstr>Recap and research question</vt:lpstr>
      <vt:lpstr>DATA WE HAVE</vt:lpstr>
      <vt:lpstr>INITIAL EDA</vt:lpstr>
      <vt:lpstr>PowerPoint Presentation</vt:lpstr>
      <vt:lpstr>Metric used for comparison</vt:lpstr>
      <vt:lpstr>PowerPoint Presentation</vt:lpstr>
      <vt:lpstr>PowerPoint Presentation</vt:lpstr>
      <vt:lpstr>PLAN FOR NEXT WEEK</vt:lpstr>
      <vt:lpstr>WEEK 6 </vt:lpstr>
      <vt:lpstr>Recap and research question</vt:lpstr>
      <vt:lpstr>This week</vt:lpstr>
      <vt:lpstr>PowerPoint Presentation</vt:lpstr>
      <vt:lpstr>PowerPoint Presentation</vt:lpstr>
      <vt:lpstr>PowerPoint Presentation</vt:lpstr>
      <vt:lpstr>PowerPoint Presentation</vt:lpstr>
      <vt:lpstr>Key Insights from CO2 Emissions Data</vt:lpstr>
      <vt:lpstr>PLAN FOR NEXT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STATISTICS ON WEBPAGES       - TEAM PLAN</dc:title>
  <dc:creator>Lohit Gandham</dc:creator>
  <cp:lastModifiedBy>Lohit Gandham</cp:lastModifiedBy>
  <cp:revision>96</cp:revision>
  <dcterms:created xsi:type="dcterms:W3CDTF">2024-02-20T23:51:19Z</dcterms:created>
  <dcterms:modified xsi:type="dcterms:W3CDTF">2024-04-05T17:23:18Z</dcterms:modified>
</cp:coreProperties>
</file>