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5" r:id="rId4"/>
    <p:sldId id="257" r:id="rId5"/>
    <p:sldId id="258"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1" autoAdjust="0"/>
  </p:normalViewPr>
  <p:slideViewPr>
    <p:cSldViewPr snapToGrid="0">
      <p:cViewPr varScale="1">
        <p:scale>
          <a:sx n="101" d="100"/>
          <a:sy n="10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a Sathwika Goru" userId="ef6254569898596c" providerId="LiveId" clId="{CC2FBBE7-6046-42FD-9064-CECECAFF49E0}"/>
    <pc:docChg chg="modSld">
      <pc:chgData name="Bhuvana Sathwika Goru" userId="ef6254569898596c" providerId="LiveId" clId="{CC2FBBE7-6046-42FD-9064-CECECAFF49E0}" dt="2022-06-20T16:47:36.825" v="7" actId="20577"/>
      <pc:docMkLst>
        <pc:docMk/>
      </pc:docMkLst>
      <pc:sldChg chg="modSp mod">
        <pc:chgData name="Bhuvana Sathwika Goru" userId="ef6254569898596c" providerId="LiveId" clId="{CC2FBBE7-6046-42FD-9064-CECECAFF49E0}" dt="2022-06-20T16:47:36.825" v="7" actId="20577"/>
        <pc:sldMkLst>
          <pc:docMk/>
          <pc:sldMk cId="2074441287" sldId="266"/>
        </pc:sldMkLst>
        <pc:spChg chg="mod">
          <ac:chgData name="Bhuvana Sathwika Goru" userId="ef6254569898596c" providerId="LiveId" clId="{CC2FBBE7-6046-42FD-9064-CECECAFF49E0}" dt="2022-06-20T16:47:36.825" v="7" actId="20577"/>
          <ac:spMkLst>
            <pc:docMk/>
            <pc:sldMk cId="2074441287" sldId="266"/>
            <ac:spMk id="3" creationId="{348163A5-F55E-7EB8-62C3-401E3A33EBE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227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6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65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966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86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745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95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79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78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8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82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77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8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11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06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86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85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1846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python-librari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A924-CDFA-C8CF-1ADB-029FE74ECB7A}"/>
              </a:ext>
            </a:extLst>
          </p:cNvPr>
          <p:cNvSpPr>
            <a:spLocks noGrp="1"/>
          </p:cNvSpPr>
          <p:nvPr>
            <p:ph type="ctrTitle"/>
          </p:nvPr>
        </p:nvSpPr>
        <p:spPr>
          <a:xfrm>
            <a:off x="1940168" y="522328"/>
            <a:ext cx="7197726" cy="2421464"/>
          </a:xfrm>
        </p:spPr>
        <p:txBody>
          <a:bodyPr>
            <a:normAutofit/>
          </a:bodyPr>
          <a:lstStyle/>
          <a:p>
            <a:r>
              <a:rPr lang="en-US" sz="4400" dirty="0">
                <a:solidFill>
                  <a:srgbClr val="FFFF00"/>
                </a:solidFill>
                <a:latin typeface="Castellar" panose="020A0402060406010301" pitchFamily="18" charset="0"/>
              </a:rPr>
              <a:t>Speech</a:t>
            </a:r>
            <a:r>
              <a:rPr lang="en-US" sz="4400" dirty="0">
                <a:latin typeface="Castellar" panose="020A0402060406010301" pitchFamily="18" charset="0"/>
              </a:rPr>
              <a:t> </a:t>
            </a:r>
            <a:r>
              <a:rPr lang="en-US" sz="4400" dirty="0">
                <a:solidFill>
                  <a:srgbClr val="FFFF00"/>
                </a:solidFill>
                <a:latin typeface="Castellar" panose="020A0402060406010301" pitchFamily="18" charset="0"/>
              </a:rPr>
              <a:t>emotion</a:t>
            </a:r>
            <a:r>
              <a:rPr lang="en-US" sz="4400" dirty="0">
                <a:latin typeface="Castellar" panose="020A0402060406010301" pitchFamily="18" charset="0"/>
              </a:rPr>
              <a:t> </a:t>
            </a:r>
            <a:r>
              <a:rPr lang="en-US" sz="4400" dirty="0">
                <a:solidFill>
                  <a:srgbClr val="FFFF00"/>
                </a:solidFill>
                <a:latin typeface="Castellar" panose="020A0402060406010301" pitchFamily="18" charset="0"/>
              </a:rPr>
              <a:t>recognition</a:t>
            </a:r>
          </a:p>
        </p:txBody>
      </p:sp>
      <p:sp>
        <p:nvSpPr>
          <p:cNvPr id="3" name="Subtitle 2">
            <a:extLst>
              <a:ext uri="{FF2B5EF4-FFF2-40B4-BE49-F238E27FC236}">
                <a16:creationId xmlns:a16="http://schemas.microsoft.com/office/drawing/2014/main" id="{F8894170-8F77-4D6F-CCB9-B5464F9359EF}"/>
              </a:ext>
            </a:extLst>
          </p:cNvPr>
          <p:cNvSpPr>
            <a:spLocks noGrp="1"/>
          </p:cNvSpPr>
          <p:nvPr>
            <p:ph type="subTitle" idx="1"/>
          </p:nvPr>
        </p:nvSpPr>
        <p:spPr>
          <a:xfrm>
            <a:off x="1154955" y="3147646"/>
            <a:ext cx="8825658" cy="2491154"/>
          </a:xfrm>
        </p:spPr>
        <p:txBody>
          <a:bodyPr>
            <a:normAutofit/>
          </a:bodyPr>
          <a:lstStyle/>
          <a:p>
            <a:endParaRPr lang="en-US" sz="2000" dirty="0"/>
          </a:p>
        </p:txBody>
      </p:sp>
      <p:pic>
        <p:nvPicPr>
          <p:cNvPr id="5" name="Picture 4">
            <a:extLst>
              <a:ext uri="{FF2B5EF4-FFF2-40B4-BE49-F238E27FC236}">
                <a16:creationId xmlns:a16="http://schemas.microsoft.com/office/drawing/2014/main" id="{09F21EC7-E625-C37A-7073-97A32434A5F9}"/>
              </a:ext>
            </a:extLst>
          </p:cNvPr>
          <p:cNvPicPr>
            <a:picLocks noChangeAspect="1"/>
          </p:cNvPicPr>
          <p:nvPr/>
        </p:nvPicPr>
        <p:blipFill>
          <a:blip r:embed="rId2"/>
          <a:stretch>
            <a:fillRect/>
          </a:stretch>
        </p:blipFill>
        <p:spPr>
          <a:xfrm>
            <a:off x="3015763" y="3147646"/>
            <a:ext cx="4097214" cy="2280138"/>
          </a:xfrm>
          <a:prstGeom prst="rect">
            <a:avLst/>
          </a:prstGeom>
        </p:spPr>
      </p:pic>
    </p:spTree>
    <p:extLst>
      <p:ext uri="{BB962C8B-B14F-4D97-AF65-F5344CB8AC3E}">
        <p14:creationId xmlns:p14="http://schemas.microsoft.com/office/powerpoint/2010/main" val="35273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42D4-0990-F2D4-5440-0F4EB26A8339}"/>
              </a:ext>
            </a:extLst>
          </p:cNvPr>
          <p:cNvSpPr>
            <a:spLocks noGrp="1"/>
          </p:cNvSpPr>
          <p:nvPr>
            <p:ph type="title"/>
          </p:nvPr>
        </p:nvSpPr>
        <p:spPr>
          <a:xfrm>
            <a:off x="715339" y="650630"/>
            <a:ext cx="8761413" cy="747346"/>
          </a:xfrm>
        </p:spPr>
        <p:txBody>
          <a:bodyPr/>
          <a:lstStyle/>
          <a:p>
            <a:r>
              <a:rPr lang="en-US" dirty="0">
                <a:latin typeface="Georgia" panose="02040502050405020303" pitchFamily="18" charset="0"/>
              </a:rPr>
              <a:t>Results</a:t>
            </a:r>
          </a:p>
        </p:txBody>
      </p:sp>
      <p:sp>
        <p:nvSpPr>
          <p:cNvPr id="3" name="Content Placeholder 2">
            <a:extLst>
              <a:ext uri="{FF2B5EF4-FFF2-40B4-BE49-F238E27FC236}">
                <a16:creationId xmlns:a16="http://schemas.microsoft.com/office/drawing/2014/main" id="{AF6EC38C-C89E-91F9-5CB2-8EA73EA9D903}"/>
              </a:ext>
            </a:extLst>
          </p:cNvPr>
          <p:cNvSpPr>
            <a:spLocks noGrp="1"/>
          </p:cNvSpPr>
          <p:nvPr>
            <p:ph idx="1"/>
          </p:nvPr>
        </p:nvSpPr>
        <p:spPr>
          <a:xfrm>
            <a:off x="1169840" y="2443211"/>
            <a:ext cx="8825659" cy="3418908"/>
          </a:xfrm>
        </p:spPr>
        <p:txBody>
          <a:bodyPr/>
          <a:lstStyle/>
          <a:p>
            <a:r>
              <a:rPr lang="en-US" dirty="0">
                <a:latin typeface="Georgia" panose="02040502050405020303" pitchFamily="18" charset="0"/>
              </a:rPr>
              <a:t>For CNN the accuracy increased with number of epoch .</a:t>
            </a:r>
          </a:p>
          <a:p>
            <a:pPr marL="0" indent="0">
              <a:buNone/>
            </a:pPr>
            <a:r>
              <a:rPr lang="en-US" dirty="0">
                <a:latin typeface="Georgia" panose="02040502050405020303" pitchFamily="18" charset="0"/>
              </a:rPr>
              <a:t>    Similarly, loss decreased with each epoch.</a:t>
            </a:r>
          </a:p>
          <a:p>
            <a:pPr marL="0" indent="0">
              <a:buNone/>
            </a:pPr>
            <a:r>
              <a:rPr lang="en-US" dirty="0">
                <a:latin typeface="Georgia" panose="02040502050405020303" pitchFamily="18" charset="0"/>
              </a:rPr>
              <a:t>    We then increased epoch to 100 and got accuracy around 90%.</a:t>
            </a:r>
          </a:p>
          <a:p>
            <a:pPr marL="0" indent="0">
              <a:buNone/>
            </a:pPr>
            <a:endParaRPr lang="en-US" dirty="0">
              <a:latin typeface="Georgia" panose="02040502050405020303" pitchFamily="18" charset="0"/>
            </a:endParaRPr>
          </a:p>
        </p:txBody>
      </p:sp>
      <p:pic>
        <p:nvPicPr>
          <p:cNvPr id="2050" name="Picture 2">
            <a:extLst>
              <a:ext uri="{FF2B5EF4-FFF2-40B4-BE49-F238E27FC236}">
                <a16:creationId xmlns:a16="http://schemas.microsoft.com/office/drawing/2014/main" id="{92E91908-F745-6D6F-BC92-B8B8F86B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95" y="3762303"/>
            <a:ext cx="3676650" cy="2445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8496A00-AC5B-6904-7FF3-0009FCB05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045" y="3762303"/>
            <a:ext cx="35814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74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CE22-6C02-229F-10EC-73728E7C423A}"/>
              </a:ext>
            </a:extLst>
          </p:cNvPr>
          <p:cNvSpPr>
            <a:spLocks noGrp="1"/>
          </p:cNvSpPr>
          <p:nvPr>
            <p:ph type="ctrTitle"/>
          </p:nvPr>
        </p:nvSpPr>
        <p:spPr>
          <a:xfrm>
            <a:off x="3966735" y="789812"/>
            <a:ext cx="8825658" cy="2677648"/>
          </a:xfrm>
        </p:spPr>
        <p:txBody>
          <a:bodyPr/>
          <a:lstStyle/>
          <a:p>
            <a:r>
              <a:rPr lang="en-US" dirty="0">
                <a:latin typeface="Georgia" panose="02040502050405020303" pitchFamily="18" charset="0"/>
              </a:rPr>
              <a:t>Thank you</a:t>
            </a:r>
          </a:p>
        </p:txBody>
      </p:sp>
      <p:sp>
        <p:nvSpPr>
          <p:cNvPr id="3" name="Subtitle 2">
            <a:extLst>
              <a:ext uri="{FF2B5EF4-FFF2-40B4-BE49-F238E27FC236}">
                <a16:creationId xmlns:a16="http://schemas.microsoft.com/office/drawing/2014/main" id="{99F0A645-8574-3B1D-B58B-3416FB009411}"/>
              </a:ext>
            </a:extLst>
          </p:cNvPr>
          <p:cNvSpPr>
            <a:spLocks noGrp="1"/>
          </p:cNvSpPr>
          <p:nvPr>
            <p:ph type="subTitle" idx="1"/>
          </p:nvPr>
        </p:nvSpPr>
        <p:spPr/>
        <p:txBody>
          <a:bodyPr/>
          <a:lstStyle/>
          <a:p>
            <a:endParaRPr lang="en-US" dirty="0"/>
          </a:p>
        </p:txBody>
      </p:sp>
      <p:pic>
        <p:nvPicPr>
          <p:cNvPr id="6146" name="Picture 2" descr="Bouquet Of Flowers PNG images, Rose, Tulip Flower, Wedding Bouquet - Free Transparent  PNG Logos">
            <a:extLst>
              <a:ext uri="{FF2B5EF4-FFF2-40B4-BE49-F238E27FC236}">
                <a16:creationId xmlns:a16="http://schemas.microsoft.com/office/drawing/2014/main" id="{24A2A19B-9DE5-C330-DDB6-BE043D5EB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035" y="1862909"/>
            <a:ext cx="2263140" cy="334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1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345A-0404-5D97-0190-225FA7CEDB82}"/>
              </a:ext>
            </a:extLst>
          </p:cNvPr>
          <p:cNvSpPr>
            <a:spLocks noGrp="1"/>
          </p:cNvSpPr>
          <p:nvPr>
            <p:ph type="ctrTitle"/>
          </p:nvPr>
        </p:nvSpPr>
        <p:spPr>
          <a:xfrm>
            <a:off x="1473476" y="2358737"/>
            <a:ext cx="4335605" cy="1426340"/>
          </a:xfrm>
        </p:spPr>
        <p:txBody>
          <a:bodyPr/>
          <a:lstStyle/>
          <a:p>
            <a:endParaRPr lang="en-US" dirty="0"/>
          </a:p>
        </p:txBody>
      </p:sp>
      <p:sp>
        <p:nvSpPr>
          <p:cNvPr id="3" name="Subtitle 2">
            <a:extLst>
              <a:ext uri="{FF2B5EF4-FFF2-40B4-BE49-F238E27FC236}">
                <a16:creationId xmlns:a16="http://schemas.microsoft.com/office/drawing/2014/main" id="{348163A5-F55E-7EB8-62C3-401E3A33EBEE}"/>
              </a:ext>
            </a:extLst>
          </p:cNvPr>
          <p:cNvSpPr>
            <a:spLocks noGrp="1"/>
          </p:cNvSpPr>
          <p:nvPr>
            <p:ph type="subTitle" idx="1"/>
          </p:nvPr>
        </p:nvSpPr>
        <p:spPr>
          <a:xfrm>
            <a:off x="6039375" y="4136707"/>
            <a:ext cx="8825658" cy="861420"/>
          </a:xfrm>
        </p:spPr>
        <p:txBody>
          <a:bodyPr>
            <a:noAutofit/>
          </a:bodyPr>
          <a:lstStyle/>
          <a:p>
            <a:r>
              <a:rPr lang="en-US" sz="1200" dirty="0">
                <a:solidFill>
                  <a:schemeClr val="bg1"/>
                </a:solidFill>
                <a:latin typeface="Georgia" panose="02040502050405020303" pitchFamily="18" charset="0"/>
              </a:rPr>
              <a:t>                                    under the guidance of:</a:t>
            </a:r>
          </a:p>
          <a:p>
            <a:r>
              <a:rPr lang="en-US" sz="1200" dirty="0">
                <a:solidFill>
                  <a:schemeClr val="bg1"/>
                </a:solidFill>
                <a:latin typeface="Georgia" panose="02040502050405020303" pitchFamily="18" charset="0"/>
              </a:rPr>
              <a:t>                                    </a:t>
            </a:r>
            <a:r>
              <a:rPr lang="en-US" sz="1200" dirty="0" err="1">
                <a:solidFill>
                  <a:schemeClr val="bg1"/>
                </a:solidFill>
                <a:latin typeface="Georgia" panose="02040502050405020303" pitchFamily="18" charset="0"/>
              </a:rPr>
              <a:t>sai</a:t>
            </a:r>
            <a:r>
              <a:rPr lang="en-US" sz="1200" dirty="0">
                <a:solidFill>
                  <a:schemeClr val="bg1"/>
                </a:solidFill>
                <a:latin typeface="Georgia" panose="02040502050405020303" pitchFamily="18" charset="0"/>
              </a:rPr>
              <a:t> </a:t>
            </a:r>
            <a:r>
              <a:rPr lang="en-US" sz="1200" dirty="0" err="1">
                <a:solidFill>
                  <a:schemeClr val="bg1"/>
                </a:solidFill>
                <a:latin typeface="Georgia" panose="02040502050405020303" pitchFamily="18" charset="0"/>
              </a:rPr>
              <a:t>satish</a:t>
            </a:r>
            <a:r>
              <a:rPr lang="en-US" sz="1200" dirty="0">
                <a:solidFill>
                  <a:schemeClr val="bg1"/>
                </a:solidFill>
                <a:latin typeface="Georgia" panose="02040502050405020303" pitchFamily="18" charset="0"/>
              </a:rPr>
              <a:t> sir, </a:t>
            </a:r>
            <a:r>
              <a:rPr lang="en-US" sz="1200" dirty="0" err="1">
                <a:solidFill>
                  <a:schemeClr val="bg1"/>
                </a:solidFill>
                <a:latin typeface="Georgia" panose="02040502050405020303" pitchFamily="18" charset="0"/>
              </a:rPr>
              <a:t>ceo</a:t>
            </a:r>
            <a:r>
              <a:rPr lang="en-US" sz="1200" dirty="0">
                <a:solidFill>
                  <a:schemeClr val="bg1"/>
                </a:solidFill>
                <a:latin typeface="Georgia" panose="02040502050405020303" pitchFamily="18" charset="0"/>
              </a:rPr>
              <a:t> of Indian servers company,</a:t>
            </a:r>
          </a:p>
          <a:p>
            <a:r>
              <a:rPr lang="en-US" sz="1200" dirty="0">
                <a:solidFill>
                  <a:schemeClr val="bg1"/>
                </a:solidFill>
                <a:latin typeface="Georgia" panose="02040502050405020303" pitchFamily="18" charset="0"/>
              </a:rPr>
              <a:t>                                      machine learning-batch-04,</a:t>
            </a:r>
          </a:p>
          <a:p>
            <a:r>
              <a:rPr lang="en-US" sz="1200" dirty="0">
                <a:solidFill>
                  <a:schemeClr val="bg1"/>
                </a:solidFill>
                <a:latin typeface="Georgia" panose="02040502050405020303" pitchFamily="18" charset="0"/>
              </a:rPr>
              <a:t>                                     g . Bhuvana Sathwika,</a:t>
            </a:r>
          </a:p>
          <a:p>
            <a:r>
              <a:rPr lang="en-US" sz="1200" dirty="0">
                <a:solidFill>
                  <a:schemeClr val="bg1"/>
                </a:solidFill>
                <a:latin typeface="Georgia" panose="02040502050405020303" pitchFamily="18" charset="0"/>
              </a:rPr>
              <a:t>                                    </a:t>
            </a:r>
            <a:r>
              <a:rPr lang="en-US" sz="1200">
                <a:solidFill>
                  <a:schemeClr val="bg1"/>
                </a:solidFill>
                <a:latin typeface="Georgia" panose="02040502050405020303" pitchFamily="18" charset="0"/>
              </a:rPr>
              <a:t>kopparapu </a:t>
            </a:r>
            <a:r>
              <a:rPr lang="en-US" sz="1200" dirty="0">
                <a:solidFill>
                  <a:schemeClr val="bg1"/>
                </a:solidFill>
                <a:latin typeface="Georgia" panose="02040502050405020303" pitchFamily="18" charset="0"/>
              </a:rPr>
              <a:t>.  </a:t>
            </a:r>
            <a:r>
              <a:rPr lang="en-US" sz="1200" dirty="0" err="1">
                <a:solidFill>
                  <a:schemeClr val="bg1"/>
                </a:solidFill>
                <a:latin typeface="Georgia" panose="02040502050405020303" pitchFamily="18" charset="0"/>
              </a:rPr>
              <a:t>lohitha</a:t>
            </a:r>
            <a:endParaRPr lang="en-US" sz="1200" dirty="0">
              <a:solidFill>
                <a:schemeClr val="bg1"/>
              </a:solidFill>
              <a:latin typeface="Georgia" panose="02040502050405020303" pitchFamily="18" charset="0"/>
            </a:endParaRPr>
          </a:p>
          <a:p>
            <a:r>
              <a:rPr lang="en-US" sz="1200" dirty="0">
                <a:solidFill>
                  <a:schemeClr val="bg1"/>
                </a:solidFill>
                <a:latin typeface="Georgia" panose="02040502050405020303" pitchFamily="18" charset="0"/>
              </a:rPr>
              <a:t>                                   batch-100</a:t>
            </a:r>
          </a:p>
          <a:p>
            <a:r>
              <a:rPr lang="en-US" sz="1200" dirty="0">
                <a:solidFill>
                  <a:schemeClr val="bg1"/>
                </a:solidFill>
                <a:latin typeface="Georgia" panose="02040502050405020303" pitchFamily="18" charset="0"/>
              </a:rPr>
              <a:t>                                                                                            </a:t>
            </a:r>
          </a:p>
        </p:txBody>
      </p:sp>
      <p:pic>
        <p:nvPicPr>
          <p:cNvPr id="4098" name="Picture 2" descr="GitHub - PrudhviGNV/Speech-Emotion-Recognization: Speech Emotion Detection  using SVM, Decision Tree, Random Forest, MLP, CNN with different  architectures">
            <a:extLst>
              <a:ext uri="{FF2B5EF4-FFF2-40B4-BE49-F238E27FC236}">
                <a16:creationId xmlns:a16="http://schemas.microsoft.com/office/drawing/2014/main" id="{6C2F5239-D5AF-D2A7-D5FA-307E135FF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 y="1406430"/>
            <a:ext cx="5989320" cy="316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4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9BCA-3606-1CE2-464D-6C6F28DD3369}"/>
              </a:ext>
            </a:extLst>
          </p:cNvPr>
          <p:cNvSpPr>
            <a:spLocks noGrp="1"/>
          </p:cNvSpPr>
          <p:nvPr>
            <p:ph type="title"/>
          </p:nvPr>
        </p:nvSpPr>
        <p:spPr>
          <a:xfrm>
            <a:off x="940582" y="1005840"/>
            <a:ext cx="5981125" cy="560491"/>
          </a:xfrm>
        </p:spPr>
        <p:txBody>
          <a:bodyPr/>
          <a:lstStyle/>
          <a:p>
            <a:r>
              <a:rPr lang="en-US" dirty="0">
                <a:latin typeface="Georgia" panose="02040502050405020303" pitchFamily="18" charset="0"/>
              </a:rPr>
              <a:t>Content</a:t>
            </a:r>
          </a:p>
        </p:txBody>
      </p:sp>
      <p:sp>
        <p:nvSpPr>
          <p:cNvPr id="3" name="Content Placeholder 2">
            <a:extLst>
              <a:ext uri="{FF2B5EF4-FFF2-40B4-BE49-F238E27FC236}">
                <a16:creationId xmlns:a16="http://schemas.microsoft.com/office/drawing/2014/main" id="{D501B9CA-4ED2-414E-4DE6-BE89AF318A9E}"/>
              </a:ext>
            </a:extLst>
          </p:cNvPr>
          <p:cNvSpPr>
            <a:spLocks noGrp="1"/>
          </p:cNvSpPr>
          <p:nvPr>
            <p:ph idx="1"/>
          </p:nvPr>
        </p:nvSpPr>
        <p:spPr>
          <a:xfrm>
            <a:off x="1090708" y="2397760"/>
            <a:ext cx="8825659" cy="3416300"/>
          </a:xfrm>
        </p:spPr>
        <p:txBody>
          <a:bodyPr>
            <a:normAutofit/>
          </a:bodyPr>
          <a:lstStyle/>
          <a:p>
            <a:r>
              <a:rPr lang="en-US" sz="2000" dirty="0">
                <a:latin typeface="Georgia" panose="02040502050405020303" pitchFamily="18" charset="0"/>
              </a:rPr>
              <a:t>What is speech emotion recognition?</a:t>
            </a:r>
          </a:p>
          <a:p>
            <a:r>
              <a:rPr lang="en-US" sz="2000" dirty="0">
                <a:latin typeface="Georgia" panose="02040502050405020303" pitchFamily="18" charset="0"/>
              </a:rPr>
              <a:t>What is </a:t>
            </a:r>
            <a:r>
              <a:rPr lang="en-US" sz="2000" dirty="0" err="1">
                <a:latin typeface="Georgia" panose="02040502050405020303" pitchFamily="18" charset="0"/>
              </a:rPr>
              <a:t>librosa</a:t>
            </a:r>
            <a:r>
              <a:rPr lang="en-US" sz="2000" dirty="0">
                <a:latin typeface="Georgia" panose="02040502050405020303" pitchFamily="18" charset="0"/>
              </a:rPr>
              <a:t>?</a:t>
            </a:r>
          </a:p>
          <a:p>
            <a:r>
              <a:rPr lang="en-US" sz="2000" dirty="0">
                <a:latin typeface="Georgia" panose="02040502050405020303" pitchFamily="18" charset="0"/>
              </a:rPr>
              <a:t>Data Set</a:t>
            </a:r>
          </a:p>
          <a:p>
            <a:r>
              <a:rPr lang="en-US" sz="2000" dirty="0">
                <a:latin typeface="Georgia" panose="02040502050405020303" pitchFamily="18" charset="0"/>
              </a:rPr>
              <a:t>Variation in energy across emotions</a:t>
            </a:r>
          </a:p>
          <a:p>
            <a:r>
              <a:rPr lang="en-US" sz="2000" dirty="0">
                <a:latin typeface="Georgia" panose="02040502050405020303" pitchFamily="18" charset="0"/>
              </a:rPr>
              <a:t>Data distribution</a:t>
            </a:r>
          </a:p>
          <a:p>
            <a:r>
              <a:rPr lang="en-US" sz="2000" dirty="0">
                <a:latin typeface="Georgia" panose="02040502050405020303" pitchFamily="18" charset="0"/>
              </a:rPr>
              <a:t>Conclusion and future scope</a:t>
            </a:r>
          </a:p>
          <a:p>
            <a:r>
              <a:rPr lang="en-US" sz="2000" dirty="0">
                <a:latin typeface="Georgia" panose="02040502050405020303" pitchFamily="18" charset="0"/>
              </a:rPr>
              <a:t>Result</a:t>
            </a:r>
          </a:p>
          <a:p>
            <a:endParaRPr lang="en-US" sz="2000" dirty="0">
              <a:latin typeface="Georgia" panose="02040502050405020303" pitchFamily="18" charset="0"/>
            </a:endParaRPr>
          </a:p>
        </p:txBody>
      </p:sp>
      <p:pic>
        <p:nvPicPr>
          <p:cNvPr id="3074" name="Picture 2" descr="Content as a solid talent acquisition strategy - Astarc Ventures">
            <a:extLst>
              <a:ext uri="{FF2B5EF4-FFF2-40B4-BE49-F238E27FC236}">
                <a16:creationId xmlns:a16="http://schemas.microsoft.com/office/drawing/2014/main" id="{C1F75237-7121-DB5E-44E0-9C694574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0" y="2286001"/>
            <a:ext cx="2316480" cy="166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2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3D0-4A75-112A-BF7A-3DD2BC83032E}"/>
              </a:ext>
            </a:extLst>
          </p:cNvPr>
          <p:cNvSpPr>
            <a:spLocks noGrp="1"/>
          </p:cNvSpPr>
          <p:nvPr>
            <p:ph type="title"/>
          </p:nvPr>
        </p:nvSpPr>
        <p:spPr/>
        <p:txBody>
          <a:bodyPr/>
          <a:lstStyle/>
          <a:p>
            <a:r>
              <a:rPr lang="en-US" b="0" i="0" dirty="0">
                <a:solidFill>
                  <a:schemeClr val="bg1"/>
                </a:solidFill>
                <a:effectLst/>
                <a:latin typeface="Georgia" panose="02040502050405020303" pitchFamily="18" charset="0"/>
              </a:rPr>
              <a:t>What is Speech Emotion Recognition?</a:t>
            </a:r>
            <a:br>
              <a:rPr lang="en-US" b="0" i="0" dirty="0">
                <a:solidFill>
                  <a:schemeClr val="bg1"/>
                </a:solidFill>
                <a:effectLst/>
                <a:latin typeface="Georgia" panose="02040502050405020303"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7561CF39-76A5-82AD-3C43-1F7E04FF5DAF}"/>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Speech Emotion Recognition, abbreviated as SER, is the act of attempting to recognize human emotion and affective states from speech. This is capitalizing on the fact that voice often reflects underlying emotion through tone and pitch. This is also the phenomenon that animals like dogs and horses employ to be able to understand human emotion.</a:t>
            </a:r>
          </a:p>
          <a:p>
            <a:pPr algn="l" fontAlgn="base"/>
            <a:r>
              <a:rPr lang="en-US" b="0" i="0" dirty="0">
                <a:solidFill>
                  <a:srgbClr val="444444"/>
                </a:solidFill>
                <a:effectLst/>
                <a:latin typeface="Georgia" panose="02040502050405020303" pitchFamily="18" charset="0"/>
              </a:rPr>
              <a:t>SER is tough because emotions are subjective and annotating audio is challenging.</a:t>
            </a:r>
          </a:p>
          <a:p>
            <a:endParaRPr lang="en-US" dirty="0"/>
          </a:p>
        </p:txBody>
      </p:sp>
    </p:spTree>
    <p:extLst>
      <p:ext uri="{BB962C8B-B14F-4D97-AF65-F5344CB8AC3E}">
        <p14:creationId xmlns:p14="http://schemas.microsoft.com/office/powerpoint/2010/main" val="321035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ABEF-1046-E379-F8E6-64CA09AC1D12}"/>
              </a:ext>
            </a:extLst>
          </p:cNvPr>
          <p:cNvSpPr>
            <a:spLocks noGrp="1"/>
          </p:cNvSpPr>
          <p:nvPr>
            <p:ph type="ctrTitle"/>
          </p:nvPr>
        </p:nvSpPr>
        <p:spPr>
          <a:xfrm>
            <a:off x="1067032" y="862496"/>
            <a:ext cx="8825658" cy="2677648"/>
          </a:xfrm>
        </p:spPr>
        <p:txBody>
          <a:bodyPr/>
          <a:lstStyle/>
          <a:p>
            <a:pPr fontAlgn="base"/>
            <a:r>
              <a:rPr lang="en-US" b="0" i="0" dirty="0">
                <a:solidFill>
                  <a:schemeClr val="bg1"/>
                </a:solidFill>
                <a:effectLst/>
                <a:latin typeface="Georgia" panose="02040502050405020303" pitchFamily="18" charset="0"/>
              </a:rPr>
              <a:t>What is </a:t>
            </a:r>
            <a:r>
              <a:rPr lang="en-US" b="0" i="0" dirty="0" err="1">
                <a:solidFill>
                  <a:schemeClr val="bg1"/>
                </a:solidFill>
                <a:effectLst/>
                <a:latin typeface="Georgia" panose="02040502050405020303" pitchFamily="18" charset="0"/>
              </a:rPr>
              <a:t>librosa</a:t>
            </a:r>
            <a:r>
              <a:rPr lang="en-US" b="0" i="0" dirty="0">
                <a:solidFill>
                  <a:schemeClr val="bg1"/>
                </a:solidFill>
                <a:effectLst/>
                <a:latin typeface="Georgia" panose="02040502050405020303" pitchFamily="18" charset="0"/>
              </a:rPr>
              <a:t>?</a:t>
            </a:r>
            <a:br>
              <a:rPr lang="en-US" b="0" i="0" dirty="0">
                <a:solidFill>
                  <a:schemeClr val="bg1"/>
                </a:solidFill>
                <a:effectLst/>
                <a:latin typeface="Georgia" panose="02040502050405020303" pitchFamily="18" charset="0"/>
              </a:rPr>
            </a:br>
            <a:r>
              <a:rPr lang="en-US" sz="2400" b="0" i="0" dirty="0" err="1">
                <a:solidFill>
                  <a:schemeClr val="tx2">
                    <a:lumMod val="20000"/>
                    <a:lumOff val="80000"/>
                  </a:schemeClr>
                </a:solidFill>
                <a:effectLst/>
                <a:latin typeface="Georgia" panose="02040502050405020303" pitchFamily="18" charset="0"/>
              </a:rPr>
              <a:t>librosa</a:t>
            </a:r>
            <a:r>
              <a:rPr lang="en-US" sz="2400" b="0" i="0" dirty="0">
                <a:solidFill>
                  <a:schemeClr val="tx2">
                    <a:lumMod val="20000"/>
                    <a:lumOff val="80000"/>
                  </a:schemeClr>
                </a:solidFill>
                <a:effectLst/>
                <a:latin typeface="Georgia" panose="02040502050405020303" pitchFamily="18" charset="0"/>
              </a:rPr>
              <a:t> is a </a:t>
            </a:r>
            <a:r>
              <a:rPr lang="en-US" sz="2400" b="1" i="1" u="sng" dirty="0">
                <a:solidFill>
                  <a:schemeClr val="tx2">
                    <a:lumMod val="20000"/>
                    <a:lumOff val="80000"/>
                  </a:schemeClr>
                </a:solidFill>
                <a:effectLst/>
                <a:latin typeface="inherit"/>
                <a:hlinkClick r:id="rId2">
                  <a:extLst>
                    <a:ext uri="{A12FA001-AC4F-418D-AE19-62706E023703}">
                      <ahyp:hlinkClr xmlns:ahyp="http://schemas.microsoft.com/office/drawing/2018/hyperlinkcolor" val="tx"/>
                    </a:ext>
                  </a:extLst>
                </a:hlinkClick>
              </a:rPr>
              <a:t>Python library</a:t>
            </a:r>
            <a:r>
              <a:rPr lang="en-US" sz="2400" b="0" i="0" dirty="0">
                <a:solidFill>
                  <a:schemeClr val="tx2">
                    <a:lumMod val="20000"/>
                    <a:lumOff val="80000"/>
                  </a:schemeClr>
                </a:solidFill>
                <a:effectLst/>
                <a:latin typeface="Georgia" panose="02040502050405020303" pitchFamily="18" charset="0"/>
              </a:rPr>
              <a:t> for analyzing audio and music. It has a flatter package layout, standardizes interfaces and names, backwards compatibility, modular functions, and readable code. </a:t>
            </a:r>
            <a:br>
              <a:rPr lang="en-US" sz="2400" dirty="0">
                <a:solidFill>
                  <a:schemeClr val="tx2">
                    <a:lumMod val="20000"/>
                    <a:lumOff val="80000"/>
                  </a:schemeClr>
                </a:solidFill>
              </a:rPr>
            </a:br>
            <a:endParaRPr lang="en-US" sz="2400" dirty="0">
              <a:solidFill>
                <a:schemeClr val="tx2">
                  <a:lumMod val="20000"/>
                  <a:lumOff val="80000"/>
                </a:schemeClr>
              </a:solidFill>
            </a:endParaRPr>
          </a:p>
        </p:txBody>
      </p:sp>
      <p:sp>
        <p:nvSpPr>
          <p:cNvPr id="3" name="Subtitle 2">
            <a:extLst>
              <a:ext uri="{FF2B5EF4-FFF2-40B4-BE49-F238E27FC236}">
                <a16:creationId xmlns:a16="http://schemas.microsoft.com/office/drawing/2014/main" id="{90E03B44-26F8-6A81-85E1-202ED0B9420B}"/>
              </a:ext>
            </a:extLst>
          </p:cNvPr>
          <p:cNvSpPr>
            <a:spLocks noGrp="1"/>
          </p:cNvSpPr>
          <p:nvPr>
            <p:ph type="subTitle" idx="1"/>
          </p:nvPr>
        </p:nvSpPr>
        <p:spPr>
          <a:xfrm>
            <a:off x="1067032" y="3736731"/>
            <a:ext cx="8825658" cy="1881554"/>
          </a:xfrm>
        </p:spPr>
        <p:txBody>
          <a:bodyPr>
            <a:normAutofit/>
          </a:bodyPr>
          <a:lstStyle/>
          <a:p>
            <a:r>
              <a:rPr lang="en-US" sz="2800" b="0" i="0" dirty="0">
                <a:solidFill>
                  <a:schemeClr val="bg1"/>
                </a:solidFill>
                <a:effectLst/>
                <a:latin typeface="Georgia" panose="02040502050405020303" pitchFamily="18" charset="0"/>
              </a:rPr>
              <a:t>Speech Emotion Recognition – Objective</a:t>
            </a:r>
          </a:p>
          <a:p>
            <a:r>
              <a:rPr lang="en-US" sz="1600" b="0" i="0" dirty="0">
                <a:solidFill>
                  <a:schemeClr val="bg1"/>
                </a:solidFill>
                <a:effectLst/>
                <a:latin typeface="Georgia" panose="02040502050405020303" pitchFamily="18" charset="0"/>
              </a:rPr>
              <a:t>To build a model to recognize emotion from speech using the </a:t>
            </a:r>
            <a:r>
              <a:rPr lang="en-US" sz="1600" b="0" i="0" dirty="0" err="1">
                <a:solidFill>
                  <a:schemeClr val="bg1"/>
                </a:solidFill>
                <a:effectLst/>
                <a:latin typeface="Georgia" panose="02040502050405020303" pitchFamily="18" charset="0"/>
              </a:rPr>
              <a:t>librosa</a:t>
            </a:r>
            <a:r>
              <a:rPr lang="en-US" sz="1600" b="0" i="0" dirty="0">
                <a:solidFill>
                  <a:schemeClr val="bg1"/>
                </a:solidFill>
                <a:effectLst/>
                <a:latin typeface="Georgia" panose="02040502050405020303" pitchFamily="18" charset="0"/>
              </a:rPr>
              <a:t> and </a:t>
            </a:r>
            <a:r>
              <a:rPr lang="en-US" sz="1600" b="0" i="0" dirty="0" err="1">
                <a:solidFill>
                  <a:schemeClr val="bg1"/>
                </a:solidFill>
                <a:effectLst/>
                <a:latin typeface="Georgia" panose="02040502050405020303" pitchFamily="18" charset="0"/>
              </a:rPr>
              <a:t>sklearn</a:t>
            </a:r>
            <a:r>
              <a:rPr lang="en-US" sz="1600" b="0" i="0" dirty="0">
                <a:solidFill>
                  <a:schemeClr val="bg1"/>
                </a:solidFill>
                <a:effectLst/>
                <a:latin typeface="Georgia" panose="02040502050405020303" pitchFamily="18" charset="0"/>
              </a:rPr>
              <a:t> libraries and the  dataset used is </a:t>
            </a:r>
            <a:r>
              <a:rPr lang="en-US" sz="1600" b="0" i="0" dirty="0" err="1">
                <a:solidFill>
                  <a:schemeClr val="bg1"/>
                </a:solidFill>
                <a:effectLst/>
                <a:latin typeface="Georgia" panose="02040502050405020303" pitchFamily="18" charset="0"/>
              </a:rPr>
              <a:t>tess</a:t>
            </a:r>
            <a:r>
              <a:rPr lang="en-US" sz="1600" b="0" i="0" dirty="0">
                <a:solidFill>
                  <a:schemeClr val="bg1"/>
                </a:solidFill>
                <a:effectLst/>
                <a:latin typeface="Georgia" panose="02040502050405020303" pitchFamily="18" charset="0"/>
              </a:rPr>
              <a:t>:- </a:t>
            </a:r>
            <a:r>
              <a:rPr lang="en-US" sz="1600" dirty="0">
                <a:solidFill>
                  <a:schemeClr val="bg1"/>
                </a:solidFill>
                <a:latin typeface="Georgia" panose="02040502050405020303" pitchFamily="18" charset="0"/>
              </a:rPr>
              <a:t>Toronto-emotional-speech-set</a:t>
            </a:r>
            <a:r>
              <a:rPr lang="en-US" sz="1600" b="0" i="0" dirty="0">
                <a:solidFill>
                  <a:schemeClr val="bg1"/>
                </a:solidFill>
                <a:effectLst/>
                <a:latin typeface="Georgia" panose="02040502050405020303" pitchFamily="18" charset="0"/>
              </a:rPr>
              <a:t>.</a:t>
            </a:r>
          </a:p>
          <a:p>
            <a:endParaRPr lang="en-US" sz="28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10124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6A3E-1EBF-8103-53AB-2E91B8C2CF9A}"/>
              </a:ext>
            </a:extLst>
          </p:cNvPr>
          <p:cNvSpPr>
            <a:spLocks noGrp="1"/>
          </p:cNvSpPr>
          <p:nvPr>
            <p:ph type="title"/>
          </p:nvPr>
        </p:nvSpPr>
        <p:spPr>
          <a:xfrm>
            <a:off x="979108" y="1052799"/>
            <a:ext cx="8761413" cy="706964"/>
          </a:xfrm>
        </p:spPr>
        <p:txBody>
          <a:bodyPr/>
          <a:lstStyle/>
          <a:p>
            <a:r>
              <a:rPr lang="en-US" sz="4000" b="0" i="0" dirty="0">
                <a:solidFill>
                  <a:schemeClr val="bg1"/>
                </a:solidFill>
                <a:effectLst/>
                <a:latin typeface="Georgia" panose="02040502050405020303" pitchFamily="18" charset="0"/>
              </a:rPr>
              <a:t>The Dataset</a:t>
            </a:r>
            <a:br>
              <a:rPr lang="en-US" sz="4000" b="0" i="0" dirty="0">
                <a:solidFill>
                  <a:schemeClr val="bg1"/>
                </a:solidFill>
                <a:effectLst/>
                <a:latin typeface="Georgia" panose="02040502050405020303"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B5E9BB82-29EA-C6F6-C121-809D1A173AC3}"/>
              </a:ext>
            </a:extLst>
          </p:cNvPr>
          <p:cNvSpPr>
            <a:spLocks noGrp="1"/>
          </p:cNvSpPr>
          <p:nvPr>
            <p:ph idx="1"/>
          </p:nvPr>
        </p:nvSpPr>
        <p:spPr/>
        <p:txBody>
          <a:bodyPr>
            <a:normAutofit/>
          </a:bodyPr>
          <a:lstStyle/>
          <a:p>
            <a:r>
              <a:rPr lang="en-US" b="0" i="0" dirty="0">
                <a:solidFill>
                  <a:srgbClr val="444444"/>
                </a:solidFill>
                <a:effectLst/>
                <a:latin typeface="Georgia" panose="02040502050405020303" pitchFamily="18" charset="0"/>
              </a:rPr>
              <a:t>For this Python mini project, we’ll use the TESS dataset; this is the Toronto emotional speech set, and is free to download. </a:t>
            </a:r>
          </a:p>
          <a:p>
            <a:pPr fontAlgn="base"/>
            <a:r>
              <a:rPr lang="en-US" dirty="0">
                <a:effectLst/>
                <a:latin typeface="Inter"/>
              </a:rPr>
              <a:t>There are a set of 200 target words were spoken in the carrier phrase "Say the word </a:t>
            </a:r>
            <a:r>
              <a:rPr lang="en-US" dirty="0">
                <a:effectLst/>
                <a:latin typeface="inherit"/>
              </a:rPr>
              <a:t>_</a:t>
            </a:r>
            <a:r>
              <a:rPr lang="en-US" dirty="0">
                <a:effectLst/>
                <a:latin typeface="Inter"/>
              </a:rPr>
              <a:t>' by two actresses (aged 26 and 64 years) and recordings were made of the set portraying each of seven emotions (anger, disgust, fear, happiness, pleasant surprise, sadness, and neutral). There are 2800 data points (audio files) in total.</a:t>
            </a:r>
          </a:p>
          <a:p>
            <a:pPr fontAlgn="base"/>
            <a:r>
              <a:rPr lang="en-US" dirty="0">
                <a:effectLst/>
                <a:latin typeface="Inter"/>
              </a:rPr>
              <a:t>The dataset is </a:t>
            </a:r>
            <a:r>
              <a:rPr lang="en-US" dirty="0" err="1">
                <a:effectLst/>
                <a:latin typeface="Inter"/>
              </a:rPr>
              <a:t>organised</a:t>
            </a:r>
            <a:r>
              <a:rPr lang="en-US" dirty="0">
                <a:effectLst/>
                <a:latin typeface="Inter"/>
              </a:rPr>
              <a:t> such that each of the two female actor and their emotions are contain within its own folder. And within that, all 200 target words audio file can be found. The format of the audio file is a WAV format.</a:t>
            </a:r>
          </a:p>
        </p:txBody>
      </p:sp>
    </p:spTree>
    <p:extLst>
      <p:ext uri="{BB962C8B-B14F-4D97-AF65-F5344CB8AC3E}">
        <p14:creationId xmlns:p14="http://schemas.microsoft.com/office/powerpoint/2010/main" val="257372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7F67-8CEF-5171-FE6E-7084A3F214D8}"/>
              </a:ext>
            </a:extLst>
          </p:cNvPr>
          <p:cNvSpPr>
            <a:spLocks noGrp="1"/>
          </p:cNvSpPr>
          <p:nvPr>
            <p:ph type="title"/>
          </p:nvPr>
        </p:nvSpPr>
        <p:spPr>
          <a:xfrm>
            <a:off x="1219200" y="1316568"/>
            <a:ext cx="8761413" cy="706964"/>
          </a:xfrm>
        </p:spPr>
        <p:txBody>
          <a:bodyPr/>
          <a:lstStyle/>
          <a:p>
            <a:pPr fontAlgn="t"/>
            <a:r>
              <a:rPr lang="en-US" sz="3200" b="1" i="0" dirty="0">
                <a:solidFill>
                  <a:schemeClr val="bg1"/>
                </a:solidFill>
                <a:effectLst/>
                <a:latin typeface="Georgia" panose="02040502050405020303" pitchFamily="18" charset="0"/>
              </a:rPr>
              <a:t>Variation in Energy Across  Emotions</a:t>
            </a:r>
            <a:br>
              <a:rPr lang="en-US" sz="3200" b="1" i="0" dirty="0">
                <a:solidFill>
                  <a:schemeClr val="bg1"/>
                </a:solidFill>
                <a:effectLst/>
                <a:latin typeface="Georgia" panose="02040502050405020303" pitchFamily="18" charset="0"/>
              </a:rPr>
            </a:br>
            <a:br>
              <a:rPr lang="en-US" sz="3200" dirty="0">
                <a:solidFill>
                  <a:schemeClr val="bg1"/>
                </a:solidFill>
                <a:latin typeface="Georgia" panose="02040502050405020303" pitchFamily="18" charset="0"/>
              </a:rPr>
            </a:br>
            <a:endParaRPr lang="en-US" sz="3200" dirty="0">
              <a:solidFill>
                <a:schemeClr val="bg1"/>
              </a:solidFill>
              <a:latin typeface="Georgia" panose="02040502050405020303" pitchFamily="18" charset="0"/>
            </a:endParaRPr>
          </a:p>
        </p:txBody>
      </p:sp>
      <p:pic>
        <p:nvPicPr>
          <p:cNvPr id="1026" name="Picture 2">
            <a:extLst>
              <a:ext uri="{FF2B5EF4-FFF2-40B4-BE49-F238E27FC236}">
                <a16:creationId xmlns:a16="http://schemas.microsoft.com/office/drawing/2014/main" id="{E3581F75-C55E-0A51-D531-4B9AB8A03C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177" y="2479431"/>
            <a:ext cx="7246754" cy="355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0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4FAF-E303-A1C6-AC8F-C72343EDBD87}"/>
              </a:ext>
            </a:extLst>
          </p:cNvPr>
          <p:cNvSpPr>
            <a:spLocks noGrp="1"/>
          </p:cNvSpPr>
          <p:nvPr>
            <p:ph type="title"/>
          </p:nvPr>
        </p:nvSpPr>
        <p:spPr>
          <a:xfrm>
            <a:off x="1436308" y="1633091"/>
            <a:ext cx="8761413" cy="706964"/>
          </a:xfrm>
        </p:spPr>
        <p:txBody>
          <a:bodyPr/>
          <a:lstStyle/>
          <a:p>
            <a:pPr fontAlgn="t"/>
            <a:r>
              <a:rPr lang="en-US" sz="4000" b="1" i="0" dirty="0">
                <a:solidFill>
                  <a:schemeClr val="bg1"/>
                </a:solidFill>
                <a:effectLst/>
                <a:latin typeface="Georgia" panose="02040502050405020303" pitchFamily="18" charset="0"/>
              </a:rPr>
              <a:t>Data D</a:t>
            </a:r>
            <a:r>
              <a:rPr lang="en-US" sz="4000" b="1" dirty="0">
                <a:solidFill>
                  <a:schemeClr val="bg1"/>
                </a:solidFill>
                <a:latin typeface="Georgia" panose="02040502050405020303" pitchFamily="18" charset="0"/>
              </a:rPr>
              <a:t>istribution</a:t>
            </a:r>
            <a:br>
              <a:rPr lang="en-US" sz="4000" b="1" i="0" dirty="0">
                <a:solidFill>
                  <a:schemeClr val="bg1"/>
                </a:solidFill>
                <a:effectLst/>
                <a:latin typeface="Georgia" panose="02040502050405020303" pitchFamily="18" charset="0"/>
              </a:rPr>
            </a:br>
            <a:br>
              <a:rPr lang="en-US" sz="4000" dirty="0">
                <a:solidFill>
                  <a:schemeClr val="bg1"/>
                </a:solidFill>
                <a:latin typeface="Georgia" panose="02040502050405020303" pitchFamily="18" charset="0"/>
              </a:rPr>
            </a:br>
            <a:endParaRPr lang="en-US" sz="4000" dirty="0">
              <a:solidFill>
                <a:schemeClr val="bg1"/>
              </a:solidFill>
              <a:latin typeface="Georgia" panose="02040502050405020303" pitchFamily="18" charset="0"/>
            </a:endParaRPr>
          </a:p>
        </p:txBody>
      </p:sp>
      <p:pic>
        <p:nvPicPr>
          <p:cNvPr id="1026" name="Picture 2">
            <a:extLst>
              <a:ext uri="{FF2B5EF4-FFF2-40B4-BE49-F238E27FC236}">
                <a16:creationId xmlns:a16="http://schemas.microsoft.com/office/drawing/2014/main" id="{AE88989C-1C7F-1B97-10D8-4DD41575CF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389" y="2647571"/>
            <a:ext cx="4979534"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9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6ABB-92CB-0B53-0339-31918C72FA23}"/>
              </a:ext>
            </a:extLst>
          </p:cNvPr>
          <p:cNvSpPr>
            <a:spLocks noGrp="1"/>
          </p:cNvSpPr>
          <p:nvPr>
            <p:ph type="title"/>
          </p:nvPr>
        </p:nvSpPr>
        <p:spPr>
          <a:xfrm>
            <a:off x="1154954" y="1509998"/>
            <a:ext cx="8761413" cy="706964"/>
          </a:xfrm>
        </p:spPr>
        <p:txBody>
          <a:bodyPr/>
          <a:lstStyle/>
          <a:p>
            <a:pPr fontAlgn="t"/>
            <a:r>
              <a:rPr lang="en-US" sz="4000" b="1" i="0" dirty="0">
                <a:solidFill>
                  <a:srgbClr val="1A1A1A"/>
                </a:solidFill>
                <a:effectLst/>
                <a:latin typeface="Georgia" panose="02040502050405020303" pitchFamily="18" charset="0"/>
              </a:rPr>
              <a:t>Conclusions and Future Scope</a:t>
            </a:r>
            <a:br>
              <a:rPr lang="en-US" sz="4000" b="1" i="0" dirty="0">
                <a:solidFill>
                  <a:srgbClr val="1A1A1A"/>
                </a:solidFill>
                <a:effectLst/>
                <a:latin typeface="Georgia" panose="02040502050405020303" pitchFamily="18" charset="0"/>
              </a:rPr>
            </a:br>
            <a:br>
              <a:rPr lang="en-US" sz="4000" dirty="0">
                <a:latin typeface="Georgia" panose="02040502050405020303" pitchFamily="18" charset="0"/>
              </a:rPr>
            </a:br>
            <a:endParaRPr lang="en-US"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ACE60748-FD7A-F4D4-8DF1-A88FF1968863}"/>
              </a:ext>
            </a:extLst>
          </p:cNvPr>
          <p:cNvSpPr>
            <a:spLocks noGrp="1"/>
          </p:cNvSpPr>
          <p:nvPr>
            <p:ph idx="1"/>
          </p:nvPr>
        </p:nvSpPr>
        <p:spPr/>
        <p:txBody>
          <a:bodyPr>
            <a:noAutofit/>
          </a:bodyPr>
          <a:lstStyle/>
          <a:p>
            <a:pPr algn="l" fontAlgn="t"/>
            <a:r>
              <a:rPr lang="en-US" sz="2400" b="0" i="0" dirty="0">
                <a:solidFill>
                  <a:srgbClr val="737373"/>
                </a:solidFill>
                <a:effectLst/>
                <a:latin typeface="Georgia" panose="02040502050405020303" pitchFamily="18" charset="0"/>
              </a:rPr>
              <a:t>Through this project, we showed how we can leverage Machine learning to obtain the underlying emotion from speech audio data and some insights on the human expression of emotion through voice. This system can be employed in a variety of setups like Call Centre for complaints or marketing, in voice-based virtual assistants or chatbots, in linguistic research, etc.</a:t>
            </a:r>
          </a:p>
          <a:p>
            <a:pPr marL="0" indent="0">
              <a:buNone/>
            </a:pPr>
            <a:br>
              <a:rPr lang="en-US" sz="2400" dirty="0">
                <a:latin typeface="Georgia" panose="02040502050405020303" pitchFamily="18" charset="0"/>
              </a:rPr>
            </a:br>
            <a:endParaRPr lang="en-US" sz="2400" dirty="0">
              <a:latin typeface="Georgia" panose="02040502050405020303" pitchFamily="18" charset="0"/>
            </a:endParaRPr>
          </a:p>
        </p:txBody>
      </p:sp>
    </p:spTree>
    <p:extLst>
      <p:ext uri="{BB962C8B-B14F-4D97-AF65-F5344CB8AC3E}">
        <p14:creationId xmlns:p14="http://schemas.microsoft.com/office/powerpoint/2010/main" val="18650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473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Castellar</vt:lpstr>
      <vt:lpstr>Century Gothic</vt:lpstr>
      <vt:lpstr>Georgia</vt:lpstr>
      <vt:lpstr>inherit</vt:lpstr>
      <vt:lpstr>Inter</vt:lpstr>
      <vt:lpstr>Wingdings 3</vt:lpstr>
      <vt:lpstr>Ion Boardroom</vt:lpstr>
      <vt:lpstr>Speech emotion recognition</vt:lpstr>
      <vt:lpstr>PowerPoint Presentation</vt:lpstr>
      <vt:lpstr>Content</vt:lpstr>
      <vt:lpstr>What is Speech Emotion Recognition? </vt:lpstr>
      <vt:lpstr>What is librosa? librosa is a Python library for analyzing audio and music. It has a flatter package layout, standardizes interfaces and names, backwards compatibility, modular functions, and readable code.  </vt:lpstr>
      <vt:lpstr>The Dataset </vt:lpstr>
      <vt:lpstr>Variation in Energy Across  Emotions  </vt:lpstr>
      <vt:lpstr>Data Distribution  </vt:lpstr>
      <vt:lpstr>Conclusions and Future Scope  </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with librosa</dc:title>
  <dc:creator>Bhuvana Sathwika Goru</dc:creator>
  <cp:lastModifiedBy>Bhuvana Sathwika Goru</cp:lastModifiedBy>
  <cp:revision>9</cp:revision>
  <dcterms:created xsi:type="dcterms:W3CDTF">2022-06-19T14:47:41Z</dcterms:created>
  <dcterms:modified xsi:type="dcterms:W3CDTF">2022-06-20T16:47:38Z</dcterms:modified>
</cp:coreProperties>
</file>