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7" r:id="rId1"/>
  </p:sldMasterIdLst>
  <p:notesMasterIdLst>
    <p:notesMasterId r:id="rId14"/>
  </p:notesMasterIdLst>
  <p:sldIdLst>
    <p:sldId id="256" r:id="rId2"/>
    <p:sldId id="257" r:id="rId3"/>
    <p:sldId id="258" r:id="rId4"/>
    <p:sldId id="259" r:id="rId5"/>
    <p:sldId id="260" r:id="rId6"/>
    <p:sldId id="261" r:id="rId7"/>
    <p:sldId id="262" r:id="rId8"/>
    <p:sldId id="264" r:id="rId9"/>
    <p:sldId id="270" r:id="rId10"/>
    <p:sldId id="269" r:id="rId11"/>
    <p:sldId id="263" r:id="rId12"/>
    <p:sldId id="265"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828"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29-08-2025</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8/29/2025</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976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8/29/2025</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497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8/29/2025</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18219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8/29/2025</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19728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8/29/2025</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24275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8/29/2025</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57814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8/29/2025</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84281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8/29/2025</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62049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8/29/2025</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55203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769525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8/29/2025</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8258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8/29/2025</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7095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8/29/2025</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037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8/29/2025</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73753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8/29/2025</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06464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8/29/2025</a:t>
            </a:fld>
            <a:endParaRPr lang="en-US"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25812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8/29/2025</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0168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8/29/2025</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67658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8/29/2025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88031301"/>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pngall.com/saloon-png/" TargetMode="External"/><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hyperlink" Target="https://svgsilh.com/image/2024005.html"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54782" y="165920"/>
            <a:ext cx="9358313"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Roboto" panose="020F0502020204030204" pitchFamily="2" charset="0"/>
              </a:rPr>
              <a:t>NAAN MUDHALVAN PROJECT</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438400" y="2784000"/>
            <a:ext cx="8610600" cy="3046988"/>
          </a:xfrm>
          <a:prstGeom prst="rect">
            <a:avLst/>
          </a:prstGeom>
          <a:noFill/>
        </p:spPr>
        <p:txBody>
          <a:bodyPr wrap="square" lIns="91440" tIns="45720" rIns="91440" bIns="45720" rtlCol="0" anchor="t">
            <a:spAutoFit/>
          </a:bodyPr>
          <a:lstStyle/>
          <a:p>
            <a:r>
              <a:rPr lang="en-US" sz="2400" dirty="0">
                <a:solidFill>
                  <a:schemeClr val="bg1"/>
                </a:solidFill>
              </a:rPr>
              <a:t>STUDENT NAME: R.LOHINA THULASI</a:t>
            </a:r>
          </a:p>
          <a:p>
            <a:r>
              <a:rPr lang="en-US" sz="2400" dirty="0">
                <a:solidFill>
                  <a:schemeClr val="bg1"/>
                </a:solidFill>
              </a:rPr>
              <a:t>REGISTER NO AND NMID: 222407895 &amp; autumn1455ds242735</a:t>
            </a:r>
            <a:endParaRPr lang="en-US" sz="2400" dirty="0">
              <a:solidFill>
                <a:schemeClr val="bg1"/>
              </a:solidFill>
              <a:cs typeface="Calibri"/>
            </a:endParaRPr>
          </a:p>
          <a:p>
            <a:r>
              <a:rPr lang="en-US" sz="2400" dirty="0">
                <a:solidFill>
                  <a:schemeClr val="bg1"/>
                </a:solidFill>
              </a:rPr>
              <a:t>DEPARTMENT: B.SC COMPUTER SCIENCE WITH DATA SCIENCE</a:t>
            </a:r>
          </a:p>
          <a:p>
            <a:r>
              <a:rPr lang="en-US" sz="2400" dirty="0">
                <a:solidFill>
                  <a:schemeClr val="bg1"/>
                </a:solidFill>
              </a:rPr>
              <a:t>COLLEGE: TAGORE COLLEGE OF ARTS AND SCIENCE,CHROMPET</a:t>
            </a:r>
          </a:p>
          <a:p>
            <a:r>
              <a:rPr lang="en-US" sz="2400" dirty="0">
                <a:solidFill>
                  <a:schemeClr val="bg1"/>
                </a:solidFill>
              </a:rPr>
              <a:t>UNIVERSITY:UNIVERSITY OF MADRAS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712089" y="245533"/>
            <a:ext cx="8534400" cy="1507067"/>
          </a:xfrm>
        </p:spPr>
        <p:txBody>
          <a:bodyPr/>
          <a:lstStyle/>
          <a:p>
            <a:r>
              <a:rPr lang="en-IN" dirty="0"/>
              <a:t>FEATURES AND FUNCTIONALITY</a:t>
            </a:r>
          </a:p>
        </p:txBody>
      </p:sp>
      <p:sp>
        <p:nvSpPr>
          <p:cNvPr id="3" name="TextBox 2">
            <a:extLst>
              <a:ext uri="{FF2B5EF4-FFF2-40B4-BE49-F238E27FC236}">
                <a16:creationId xmlns:a16="http://schemas.microsoft.com/office/drawing/2014/main" id="{BC91827C-E4AB-81C8-D857-35E9E8322FE8}"/>
              </a:ext>
            </a:extLst>
          </p:cNvPr>
          <p:cNvSpPr txBox="1"/>
          <p:nvPr/>
        </p:nvSpPr>
        <p:spPr>
          <a:xfrm>
            <a:off x="1703408" y="1905000"/>
            <a:ext cx="7470153" cy="4370427"/>
          </a:xfrm>
          <a:prstGeom prst="rect">
            <a:avLst/>
          </a:prstGeom>
          <a:noFill/>
        </p:spPr>
        <p:txBody>
          <a:bodyPr wrap="square" rtlCol="0">
            <a:spAutoFit/>
          </a:bodyPr>
          <a:lstStyle/>
          <a:p>
            <a:pPr marL="342900" indent="-342900">
              <a:buFont typeface="Arial" panose="020B0604020202020204" pitchFamily="34" charset="0"/>
              <a:buChar char="•"/>
            </a:pPr>
            <a:r>
              <a:rPr lang="en-IN" sz="2000" b="1" dirty="0">
                <a:solidFill>
                  <a:schemeClr val="accent2"/>
                </a:solidFill>
                <a:latin typeface="Bahnschrift SemiBold" panose="020B0502040204020203" pitchFamily="34" charset="0"/>
              </a:rPr>
              <a:t>Homepage with brand identity</a:t>
            </a:r>
            <a:r>
              <a:rPr lang="en-IN" sz="2000" dirty="0">
                <a:solidFill>
                  <a:schemeClr val="accent2"/>
                </a:solidFill>
                <a:latin typeface="Bahnschrift SemiBold" panose="020B0502040204020203" pitchFamily="34" charset="0"/>
              </a:rPr>
              <a:t>: Logo, tagline, hero image, and call-to-action.</a:t>
            </a:r>
          </a:p>
          <a:p>
            <a:pPr marL="342900" indent="-342900">
              <a:buFont typeface="Arial" panose="020B0604020202020204" pitchFamily="34" charset="0"/>
              <a:buChar char="•"/>
            </a:pPr>
            <a:r>
              <a:rPr lang="en-IN" sz="2000" b="1" dirty="0">
                <a:solidFill>
                  <a:schemeClr val="accent2"/>
                </a:solidFill>
                <a:latin typeface="Bahnschrift SemiBold" panose="020B0502040204020203" pitchFamily="34" charset="0"/>
              </a:rPr>
              <a:t>Service menu</a:t>
            </a:r>
            <a:r>
              <a:rPr lang="en-IN" sz="2000" dirty="0">
                <a:solidFill>
                  <a:schemeClr val="accent2"/>
                </a:solidFill>
                <a:latin typeface="Bahnschrift SemiBold" panose="020B0502040204020203" pitchFamily="34" charset="0"/>
              </a:rPr>
              <a:t>: Interactive cards for makeup, skincare, nail art, etc.</a:t>
            </a:r>
          </a:p>
          <a:p>
            <a:pPr marL="342900" indent="-342900">
              <a:buFont typeface="Arial" panose="020B0604020202020204" pitchFamily="34" charset="0"/>
              <a:buChar char="•"/>
            </a:pPr>
            <a:r>
              <a:rPr lang="en-IN" sz="2000" b="1" dirty="0">
                <a:solidFill>
                  <a:schemeClr val="accent2"/>
                </a:solidFill>
                <a:latin typeface="Bahnschrift SemiBold" panose="020B0502040204020203" pitchFamily="34" charset="0"/>
              </a:rPr>
              <a:t>Photo gallery</a:t>
            </a:r>
            <a:r>
              <a:rPr lang="en-IN" sz="2000" dirty="0">
                <a:solidFill>
                  <a:schemeClr val="accent2"/>
                </a:solidFill>
                <a:latin typeface="Bahnschrift SemiBold" panose="020B0502040204020203" pitchFamily="34" charset="0"/>
              </a:rPr>
              <a:t>: Polaroid-style layout featuring client work and studio shots.</a:t>
            </a:r>
          </a:p>
          <a:p>
            <a:pPr marL="342900" indent="-342900">
              <a:buFont typeface="Arial" panose="020B0604020202020204" pitchFamily="34" charset="0"/>
              <a:buChar char="•"/>
            </a:pPr>
            <a:r>
              <a:rPr lang="en-IN" sz="2000" b="1" dirty="0">
                <a:solidFill>
                  <a:schemeClr val="accent2"/>
                </a:solidFill>
                <a:latin typeface="Bahnschrift SemiBold" panose="020B0502040204020203" pitchFamily="34" charset="0"/>
              </a:rPr>
              <a:t>Booking system</a:t>
            </a:r>
            <a:r>
              <a:rPr lang="en-IN" sz="2000" dirty="0">
                <a:solidFill>
                  <a:schemeClr val="accent2"/>
                </a:solidFill>
                <a:latin typeface="Bahnschrift SemiBold" panose="020B0502040204020203" pitchFamily="34" charset="0"/>
              </a:rPr>
              <a:t>: Simple form or calendar-based appointment scheduler.</a:t>
            </a:r>
          </a:p>
          <a:p>
            <a:pPr marL="342900" indent="-342900">
              <a:buFont typeface="Arial" panose="020B0604020202020204" pitchFamily="34" charset="0"/>
              <a:buChar char="•"/>
            </a:pPr>
            <a:r>
              <a:rPr lang="en-IN" sz="2000" b="1" dirty="0">
                <a:solidFill>
                  <a:schemeClr val="accent2"/>
                </a:solidFill>
                <a:latin typeface="Bahnschrift SemiBold" panose="020B0502040204020203" pitchFamily="34" charset="0"/>
              </a:rPr>
              <a:t>Theme toggle</a:t>
            </a:r>
            <a:r>
              <a:rPr lang="en-IN" sz="2000" dirty="0">
                <a:solidFill>
                  <a:schemeClr val="accent2"/>
                </a:solidFill>
                <a:latin typeface="Bahnschrift SemiBold" panose="020B0502040204020203" pitchFamily="34" charset="0"/>
              </a:rPr>
              <a:t>: “Day Glow” and “Night Glam” modes for aesthetic variety.</a:t>
            </a:r>
          </a:p>
          <a:p>
            <a:pPr marL="342900" indent="-342900">
              <a:buFont typeface="Arial" panose="020B0604020202020204" pitchFamily="34" charset="0"/>
              <a:buChar char="•"/>
            </a:pPr>
            <a:r>
              <a:rPr lang="en-IN" sz="2000" b="1" dirty="0">
                <a:solidFill>
                  <a:schemeClr val="accent2"/>
                </a:solidFill>
                <a:latin typeface="Bahnschrift SemiBold" panose="020B0502040204020203" pitchFamily="34" charset="0"/>
              </a:rPr>
              <a:t>Testimonial carousel</a:t>
            </a:r>
            <a:r>
              <a:rPr lang="en-IN" sz="2000" dirty="0">
                <a:solidFill>
                  <a:schemeClr val="accent2"/>
                </a:solidFill>
                <a:latin typeface="Bahnschrift SemiBold" panose="020B0502040204020203" pitchFamily="34" charset="0"/>
              </a:rPr>
              <a:t>: Auto-rotating client feedback quotes.</a:t>
            </a:r>
          </a:p>
          <a:p>
            <a:pPr marL="342900" indent="-342900">
              <a:buFont typeface="Arial" panose="020B0604020202020204" pitchFamily="34" charset="0"/>
              <a:buChar char="•"/>
            </a:pPr>
            <a:r>
              <a:rPr lang="en-IN" sz="2000" b="1" dirty="0">
                <a:solidFill>
                  <a:schemeClr val="accent2"/>
                </a:solidFill>
                <a:latin typeface="Bahnschrift SemiBold" panose="020B0502040204020203" pitchFamily="34" charset="0"/>
              </a:rPr>
              <a:t>Contact section</a:t>
            </a:r>
            <a:r>
              <a:rPr lang="en-IN" sz="2000" dirty="0">
                <a:solidFill>
                  <a:schemeClr val="accent2"/>
                </a:solidFill>
                <a:latin typeface="Bahnschrift SemiBold" panose="020B0502040204020203" pitchFamily="34" charset="0"/>
              </a:rPr>
              <a:t>: Location, phone, email, and social media links.</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76959" y="228600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7B27C2F-B7B6-9289-79A1-DE34861CA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354" y="1414012"/>
            <a:ext cx="3787854" cy="4029975"/>
          </a:xfrm>
          <a:prstGeom prst="rect">
            <a:avLst/>
          </a:prstGeom>
        </p:spPr>
      </p:pic>
      <p:pic>
        <p:nvPicPr>
          <p:cNvPr id="10" name="Picture 9">
            <a:extLst>
              <a:ext uri="{FF2B5EF4-FFF2-40B4-BE49-F238E27FC236}">
                <a16:creationId xmlns:a16="http://schemas.microsoft.com/office/drawing/2014/main" id="{99A39B90-AC12-B5B9-283A-FA5866A9F3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6167" y="2828925"/>
            <a:ext cx="5488065" cy="31908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sp>
        <p:nvSpPr>
          <p:cNvPr id="10" name="Rectangle 2">
            <a:extLst>
              <a:ext uri="{FF2B5EF4-FFF2-40B4-BE49-F238E27FC236}">
                <a16:creationId xmlns:a16="http://schemas.microsoft.com/office/drawing/2014/main" id="{B3BC16E3-68EF-AA38-7E0F-91015633902A}"/>
              </a:ext>
            </a:extLst>
          </p:cNvPr>
          <p:cNvSpPr>
            <a:spLocks noChangeArrowheads="1"/>
          </p:cNvSpPr>
          <p:nvPr/>
        </p:nvSpPr>
        <p:spPr bwMode="auto">
          <a:xfrm>
            <a:off x="1143000" y="2132306"/>
            <a:ext cx="8229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lgerian" panose="04020705040A02060702" pitchFamily="82" charset="0"/>
              </a:rPr>
              <a:t>A fully functional and stylish website that reflects the beautician’s brand.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lgerian" panose="04020705040A02060702" pitchFamily="82" charset="0"/>
              </a:rPr>
              <a:t>Improved client engagement through online booking and visual storytelling.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lgerian" panose="04020705040A02060702" pitchFamily="8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lgerian" panose="04020705040A02060702" pitchFamily="82" charset="0"/>
              </a:rPr>
              <a:t>A scalable foundation for future features like loyalty programs or e-commerce</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b="-9000"/>
          </a:stretch>
        </a:blipFill>
        <a:effectLst/>
      </p:bgPr>
    </p:bg>
    <p:spTree>
      <p:nvGrpSpPr>
        <p:cNvPr id="1" name=""/>
        <p:cNvGrpSpPr/>
        <p:nvPr/>
      </p:nvGrpSpPr>
      <p:grpSpPr>
        <a:xfrm>
          <a:off x="0" y="0"/>
          <a:ext cx="0" cy="0"/>
          <a:chOff x="0" y="0"/>
          <a:chExt cx="0" cy="0"/>
        </a:xfrm>
      </p:grpSpPr>
      <p:sp>
        <p:nvSpPr>
          <p:cNvPr id="2" name="object 2"/>
          <p:cNvSpPr/>
          <p:nvPr/>
        </p:nvSpPr>
        <p:spPr>
          <a:xfrm>
            <a:off x="6033039" y="2758841"/>
            <a:ext cx="5249323" cy="67818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2800" b="1" dirty="0">
                <a:solidFill>
                  <a:srgbClr val="FF0000"/>
                </a:solidFill>
                <a:latin typeface="Times New Roman" panose="02020603050405020304" pitchFamily="18" charset="0"/>
                <a:cs typeface="Times New Roman" panose="02020603050405020304" pitchFamily="18" charset="0"/>
              </a:rPr>
              <a:t>DIGITIAL PORTFOLIO</a:t>
            </a:r>
          </a:p>
          <a:p>
            <a:r>
              <a:rPr lang="en-US" sz="2800" b="1" dirty="0">
                <a:solidFill>
                  <a:srgbClr val="FF0000"/>
                </a:solidFill>
                <a:latin typeface="Times New Roman" panose="02020603050405020304" pitchFamily="18" charset="0"/>
                <a:cs typeface="Times New Roman" panose="02020603050405020304" pitchFamily="18" charset="0"/>
              </a:rPr>
              <a:t>                   OF</a:t>
            </a:r>
          </a:p>
          <a:p>
            <a:r>
              <a:rPr lang="en-US" sz="2800" b="1" dirty="0">
                <a:solidFill>
                  <a:srgbClr val="FF0000"/>
                </a:solidFill>
                <a:latin typeface="Times New Roman" panose="02020603050405020304" pitchFamily="18" charset="0"/>
                <a:cs typeface="Times New Roman" panose="02020603050405020304" pitchFamily="18" charset="0"/>
              </a:rPr>
              <a:t>   BEAUTY PARLOUR</a:t>
            </a:r>
            <a:endParaRPr sz="2800" b="1" dirty="0">
              <a:solidFill>
                <a:srgbClr val="FF0000"/>
              </a:solidFill>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7" name="object 17"/>
          <p:cNvSpPr txBox="1">
            <a:spLocks noGrp="1"/>
          </p:cNvSpPr>
          <p:nvPr>
            <p:ph type="title"/>
          </p:nvPr>
        </p:nvSpPr>
        <p:spPr>
          <a:xfrm>
            <a:off x="5569358" y="143632"/>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rgbClr val="FF0000"/>
                </a:solidFill>
              </a:rPr>
              <a:t>PROJECT</a:t>
            </a:r>
            <a:r>
              <a:rPr sz="4250" spc="-85" dirty="0"/>
              <a:t> </a:t>
            </a:r>
            <a:r>
              <a:rPr sz="4250" spc="25" dirty="0">
                <a:solidFill>
                  <a:srgbClr val="FF0000"/>
                </a:solidFill>
              </a:rPr>
              <a:t>TITLE</a:t>
            </a:r>
            <a:endParaRPr sz="4250" dirty="0">
              <a:solidFill>
                <a:srgbClr val="FF0000"/>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4" cstate="print"/>
            <a:stretch>
              <a:fillRect/>
            </a:stretch>
          </p:blipFill>
          <p:spPr>
            <a:xfrm>
              <a:off x="676275" y="6467475"/>
              <a:ext cx="2143125" cy="200025"/>
            </a:xfrm>
            <a:prstGeom prst="rect">
              <a:avLst/>
            </a:prstGeom>
          </p:spPr>
        </p:pic>
        <p:pic>
          <p:nvPicPr>
            <p:cNvPr id="20" name="object 20"/>
            <p:cNvPicPr/>
            <p:nvPr/>
          </p:nvPicPr>
          <p:blipFill>
            <a:blip r:embed="rId5"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752155" y="1183315"/>
            <a:ext cx="5029200" cy="5386090"/>
          </a:xfrm>
          <a:prstGeom prst="rect">
            <a:avLst/>
          </a:prstGeom>
          <a:noFill/>
        </p:spPr>
        <p:txBody>
          <a:bodyPr wrap="square" rtlCol="0">
            <a:spAutoFit/>
          </a:bodyPr>
          <a:lstStyle/>
          <a:p>
            <a:pPr algn="l"/>
            <a:r>
              <a:rPr lang="en-US" sz="3200" b="1" i="0" dirty="0">
                <a:solidFill>
                  <a:srgbClr val="0D0D0D"/>
                </a:solidFill>
                <a:effectLst/>
                <a:latin typeface="Times New Roman" panose="02020603050405020304" pitchFamily="18" charset="0"/>
                <a:cs typeface="Times New Roman" panose="02020603050405020304" pitchFamily="18" charset="0"/>
              </a:rPr>
              <a:t>AGENDA</a:t>
            </a:r>
          </a:p>
          <a:p>
            <a:pPr algn="l"/>
            <a:endParaRPr lang="en-US" sz="32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Github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1EB9F44E-35CA-3D36-7436-C2F50C91417F}"/>
              </a:ext>
            </a:extLst>
          </p:cNvPr>
          <p:cNvSpPr txBox="1"/>
          <p:nvPr/>
        </p:nvSpPr>
        <p:spPr>
          <a:xfrm>
            <a:off x="881484" y="2019300"/>
            <a:ext cx="6814716" cy="2862322"/>
          </a:xfrm>
          <a:prstGeom prst="rect">
            <a:avLst/>
          </a:prstGeom>
          <a:noFill/>
        </p:spPr>
        <p:txBody>
          <a:bodyPr wrap="square" rtlCol="0">
            <a:spAutoFit/>
          </a:bodyPr>
          <a:lstStyle/>
          <a:p>
            <a:r>
              <a:rPr lang="en-US" b="1" dirty="0"/>
              <a:t>"Traditional beauty </a:t>
            </a:r>
            <a:r>
              <a:rPr lang="en-US" b="1" dirty="0" err="1"/>
              <a:t>parlours</a:t>
            </a:r>
            <a:r>
              <a:rPr lang="en-US" b="1" dirty="0"/>
              <a:t> often struggle with managing appointments, showcasing services, and building lasting client relationships in a digital-first world. Clients face long wait times, lack of transparency in pricing, and limited access to personalized beauty recommendations. There is a need for an intuitive, visually appealing, and mobile-friendly platform that allows beauty </a:t>
            </a:r>
            <a:r>
              <a:rPr lang="en-US" b="1" dirty="0" err="1"/>
              <a:t>parlours</a:t>
            </a:r>
            <a:r>
              <a:rPr lang="en-US" b="1" dirty="0"/>
              <a:t> to streamline operations, promote their services, and offer a personalized experience to clients—from booking to feedback."</a:t>
            </a:r>
            <a:endParaRPr lang="en-US"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33369"/>
            <a:ext cx="59563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err="1"/>
              <a:t>OVERVI</a:t>
            </a:r>
            <a:r>
              <a:rPr lang="en-US" sz="4250" spc="-20" dirty="0" err="1"/>
              <a:t>e</a:t>
            </a:r>
            <a:r>
              <a:rPr sz="4250" spc="-20" dirty="0" err="1"/>
              <a:t>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62705C0E-3012-02D1-BD70-E9398C8E537C}"/>
              </a:ext>
            </a:extLst>
          </p:cNvPr>
          <p:cNvSpPr txBox="1"/>
          <p:nvPr/>
        </p:nvSpPr>
        <p:spPr>
          <a:xfrm>
            <a:off x="1219200" y="2146783"/>
            <a:ext cx="6629400" cy="2031325"/>
          </a:xfrm>
          <a:prstGeom prst="rect">
            <a:avLst/>
          </a:prstGeom>
          <a:noFill/>
        </p:spPr>
        <p:txBody>
          <a:bodyPr wrap="square" rtlCol="0">
            <a:spAutoFit/>
          </a:bodyPr>
          <a:lstStyle/>
          <a:p>
            <a:r>
              <a:rPr lang="en-US" dirty="0">
                <a:solidFill>
                  <a:srgbClr val="FF0000"/>
                </a:solidFill>
                <a:latin typeface="Arial Black" panose="020B0A04020102020204" pitchFamily="34" charset="0"/>
              </a:rPr>
              <a:t>To design and develop a modern, interactive digital platform for a beauty </a:t>
            </a:r>
            <a:r>
              <a:rPr lang="en-US" dirty="0" err="1">
                <a:solidFill>
                  <a:srgbClr val="FF0000"/>
                </a:solidFill>
                <a:latin typeface="Arial Black" panose="020B0A04020102020204" pitchFamily="34" charset="0"/>
              </a:rPr>
              <a:t>parlour</a:t>
            </a:r>
            <a:r>
              <a:rPr lang="en-US" dirty="0">
                <a:solidFill>
                  <a:srgbClr val="FF0000"/>
                </a:solidFill>
                <a:latin typeface="Arial Black" panose="020B0A04020102020204" pitchFamily="34" charset="0"/>
              </a:rPr>
              <a:t> that enhances client experience, streamlines service management, and showcases the brand’s aesthetic and professionalism. The platform will serve as both a </a:t>
            </a:r>
            <a:r>
              <a:rPr lang="en-US" b="1" dirty="0">
                <a:solidFill>
                  <a:srgbClr val="FF0000"/>
                </a:solidFill>
                <a:latin typeface="Arial Black" panose="020B0A04020102020204" pitchFamily="34" charset="0"/>
              </a:rPr>
              <a:t>portfolio</a:t>
            </a:r>
            <a:r>
              <a:rPr lang="en-US" dirty="0">
                <a:solidFill>
                  <a:srgbClr val="FF0000"/>
                </a:solidFill>
                <a:latin typeface="Arial Black" panose="020B0A04020102020204" pitchFamily="34" charset="0"/>
              </a:rPr>
              <a:t> and a </a:t>
            </a:r>
            <a:r>
              <a:rPr lang="en-US" b="1" dirty="0">
                <a:solidFill>
                  <a:srgbClr val="FF0000"/>
                </a:solidFill>
                <a:latin typeface="Arial Black" panose="020B0A04020102020204" pitchFamily="34" charset="0"/>
              </a:rPr>
              <a:t>booking system</a:t>
            </a:r>
            <a:r>
              <a:rPr lang="en-US" dirty="0">
                <a:solidFill>
                  <a:srgbClr val="FF0000"/>
                </a:solidFill>
                <a:latin typeface="Arial Black" panose="020B0A04020102020204" pitchFamily="34" charset="0"/>
              </a:rPr>
              <a:t>, tailored for beauticians to attract, engage, and retain clients.</a:t>
            </a:r>
            <a:endParaRPr lang="en-IN" dirty="0">
              <a:solidFill>
                <a:srgbClr val="FF0000"/>
              </a:solidFill>
              <a:latin typeface="Arial Black" panose="020B0A040201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A5D37981-1010-9961-C404-71B44F99042C}"/>
              </a:ext>
            </a:extLst>
          </p:cNvPr>
          <p:cNvSpPr txBox="1"/>
          <p:nvPr/>
        </p:nvSpPr>
        <p:spPr>
          <a:xfrm>
            <a:off x="1447800" y="2133600"/>
            <a:ext cx="7353300" cy="3693319"/>
          </a:xfrm>
          <a:prstGeom prst="rect">
            <a:avLst/>
          </a:prstGeom>
          <a:noFill/>
        </p:spPr>
        <p:txBody>
          <a:bodyPr wrap="square" rtlCol="0">
            <a:spAutoFit/>
          </a:bodyPr>
          <a:lstStyle/>
          <a:p>
            <a:pPr marL="342900" indent="-342900">
              <a:buAutoNum type="arabicPeriod"/>
            </a:pPr>
            <a:r>
              <a:rPr lang="en-IN" b="1" dirty="0"/>
              <a:t>Clients / Customers</a:t>
            </a:r>
          </a:p>
          <a:p>
            <a:r>
              <a:rPr lang="en-US" dirty="0"/>
              <a:t>Women and men of all ages looking for makeup, skincare, hair styling, nail art, etc.</a:t>
            </a:r>
          </a:p>
          <a:p>
            <a:endParaRPr lang="en-US" dirty="0"/>
          </a:p>
          <a:p>
            <a:r>
              <a:rPr lang="en-IN" dirty="0"/>
              <a:t>2. </a:t>
            </a:r>
            <a:r>
              <a:rPr lang="en-IN" b="1" dirty="0"/>
              <a:t>Beauticians / Parlour Owners</a:t>
            </a:r>
          </a:p>
          <a:p>
            <a:r>
              <a:rPr lang="en-IN" dirty="0"/>
              <a:t>Freelance beauticians, salon owners, or student entrepreneurs.</a:t>
            </a:r>
          </a:p>
          <a:p>
            <a:endParaRPr lang="en-IN" b="1" dirty="0"/>
          </a:p>
          <a:p>
            <a:r>
              <a:rPr lang="en-US" b="1" dirty="0"/>
              <a:t>3. Collaborators or Partners</a:t>
            </a:r>
          </a:p>
          <a:p>
            <a:r>
              <a:rPr lang="en-US" dirty="0"/>
              <a:t>Makeup product brands, skincare consultants, or influencers who may co-promote services or collaborate on events.</a:t>
            </a:r>
          </a:p>
          <a:p>
            <a:endParaRPr lang="en-IN" b="1" dirty="0"/>
          </a:p>
          <a:p>
            <a:endParaRPr lang="en-IN" b="1" dirty="0"/>
          </a:p>
          <a:p>
            <a:endParaRPr lang="en-IN" dirty="0"/>
          </a:p>
        </p:txBody>
      </p:sp>
      <p:sp>
        <p:nvSpPr>
          <p:cNvPr id="9" name="Rectangle 1">
            <a:extLst>
              <a:ext uri="{FF2B5EF4-FFF2-40B4-BE49-F238E27FC236}">
                <a16:creationId xmlns:a16="http://schemas.microsoft.com/office/drawing/2014/main" id="{16955705-2BFB-4752-9012-022264D9543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Freelance beauticians, salon owners, or student entrepreneurs.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shingle">
          <a:fgClr>
            <a:schemeClr val="bg1"/>
          </a:fgClr>
          <a:bgClr>
            <a:schemeClr val="bg1"/>
          </a:bgClr>
        </a:patt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E54A3921-399E-22C4-8BD9-6A87D1FA899D}"/>
              </a:ext>
            </a:extLst>
          </p:cNvPr>
          <p:cNvSpPr txBox="1"/>
          <p:nvPr/>
        </p:nvSpPr>
        <p:spPr>
          <a:xfrm>
            <a:off x="3352800" y="2133600"/>
            <a:ext cx="7391400" cy="3416320"/>
          </a:xfrm>
          <a:prstGeom prst="rect">
            <a:avLst/>
          </a:prstGeom>
          <a:noFill/>
        </p:spPr>
        <p:txBody>
          <a:bodyPr wrap="square" rtlCol="0">
            <a:spAutoFit/>
          </a:bodyPr>
          <a:lstStyle/>
          <a:p>
            <a:pPr marL="285750" indent="-285750">
              <a:buFont typeface="Wingdings" panose="05000000000000000000" pitchFamily="2" charset="2"/>
              <a:buChar char="Ø"/>
            </a:pPr>
            <a:r>
              <a:rPr lang="en-US" b="1" dirty="0"/>
              <a:t>HTML</a:t>
            </a:r>
            <a:r>
              <a:rPr lang="en-US" dirty="0">
                <a:sym typeface="Wingdings" panose="05000000000000000000" pitchFamily="2" charset="2"/>
              </a:rPr>
              <a:t></a:t>
            </a:r>
            <a:r>
              <a:rPr lang="en-US" dirty="0">
                <a:latin typeface="Bahnschrift" panose="020B0502040204020203" pitchFamily="34" charset="0"/>
                <a:sym typeface="Wingdings" panose="05000000000000000000" pitchFamily="2" charset="2"/>
              </a:rPr>
              <a:t>Structure(pages ,sections)</a:t>
            </a:r>
          </a:p>
          <a:p>
            <a:pPr marL="285750" indent="-285750">
              <a:buFont typeface="Wingdings" panose="05000000000000000000" pitchFamily="2" charset="2"/>
              <a:buChar char="Ø"/>
            </a:pPr>
            <a:r>
              <a:rPr lang="en-US" b="1" dirty="0">
                <a:sym typeface="Wingdings" panose="05000000000000000000" pitchFamily="2" charset="2"/>
              </a:rPr>
              <a:t>CSS</a:t>
            </a:r>
            <a:r>
              <a:rPr lang="en-US" dirty="0">
                <a:sym typeface="Wingdings" panose="05000000000000000000" pitchFamily="2" charset="2"/>
              </a:rPr>
              <a:t></a:t>
            </a:r>
            <a:r>
              <a:rPr lang="en-US" dirty="0">
                <a:latin typeface="Bahnschrift" panose="020B0502040204020203" pitchFamily="34" charset="0"/>
                <a:sym typeface="Wingdings" panose="05000000000000000000" pitchFamily="2" charset="2"/>
              </a:rPr>
              <a:t>Styling(colors,layouts,responsiveness)</a:t>
            </a:r>
          </a:p>
          <a:p>
            <a:pPr marL="285750" indent="-285750">
              <a:buFont typeface="Wingdings" panose="05000000000000000000" pitchFamily="2" charset="2"/>
              <a:buChar char="Ø"/>
            </a:pPr>
            <a:r>
              <a:rPr lang="en-US" b="1" dirty="0">
                <a:sym typeface="Wingdings" panose="05000000000000000000" pitchFamily="2" charset="2"/>
              </a:rPr>
              <a:t>JAVASCRIPT</a:t>
            </a:r>
            <a:r>
              <a:rPr lang="en-US" dirty="0">
                <a:sym typeface="Wingdings" panose="05000000000000000000" pitchFamily="2" charset="2"/>
              </a:rPr>
              <a:t></a:t>
            </a:r>
            <a:r>
              <a:rPr lang="en-US" dirty="0">
                <a:latin typeface="Bahnschrift" panose="020B0502040204020203" pitchFamily="34" charset="0"/>
                <a:sym typeface="Wingdings" panose="05000000000000000000" pitchFamily="2" charset="2"/>
              </a:rPr>
              <a:t>Interactivity(navigation </a:t>
            </a:r>
            <a:r>
              <a:rPr lang="en-US" dirty="0" err="1">
                <a:latin typeface="Bahnschrift" panose="020B0502040204020203" pitchFamily="34" charset="0"/>
                <a:sym typeface="Wingdings" panose="05000000000000000000" pitchFamily="2" charset="2"/>
              </a:rPr>
              <a:t>menu,animations,form</a:t>
            </a:r>
            <a:r>
              <a:rPr lang="en-US" dirty="0">
                <a:latin typeface="Bahnschrift" panose="020B0502040204020203" pitchFamily="34" charset="0"/>
                <a:sym typeface="Wingdings" panose="05000000000000000000" pitchFamily="2" charset="2"/>
              </a:rPr>
              <a:t> validation)</a:t>
            </a:r>
          </a:p>
          <a:p>
            <a:pPr marL="285750" indent="-285750">
              <a:buFont typeface="Wingdings" panose="05000000000000000000" pitchFamily="2" charset="2"/>
              <a:buChar char="Ø"/>
            </a:pPr>
            <a:r>
              <a:rPr lang="en-US" dirty="0" err="1">
                <a:latin typeface="Bahnschrift" panose="020B0502040204020203" pitchFamily="34" charset="0"/>
                <a:sym typeface="Wingdings" panose="05000000000000000000" pitchFamily="2" charset="2"/>
              </a:rPr>
              <a:t>CODEPEN</a:t>
            </a:r>
            <a:r>
              <a:rPr lang="en-US" b="1" dirty="0" err="1"/>
              <a:t>CodePen</a:t>
            </a:r>
            <a:r>
              <a:rPr lang="en-US" dirty="0"/>
              <a:t> is an online code editor and a social development platform tailored for front-end web developers and designers. It allows users to write, test, and showcase HTML, CSS, and JavaScript code directly in the browser. With its live preview feature, developers can instantly see the results of their code, making it an ideal tool for rapid prototyping, debugging, and learning.</a:t>
            </a:r>
            <a:endParaRPr lang="en-US" dirty="0">
              <a:latin typeface="Bahnschrift" panose="020B0502040204020203" pitchFamily="34" charset="0"/>
              <a:sym typeface="Wingdings" panose="05000000000000000000" pitchFamily="2" charset="2"/>
            </a:endParaRPr>
          </a:p>
          <a:p>
            <a:pPr marL="285750" indent="-285750">
              <a:buFont typeface="Wingdings" panose="05000000000000000000" pitchFamily="2" charset="2"/>
              <a:buChar char="Ø"/>
            </a:pPr>
            <a:endParaRPr lang="en-US" dirty="0"/>
          </a:p>
        </p:txBody>
      </p:sp>
      <p:pic>
        <p:nvPicPr>
          <p:cNvPr id="14" name="Graphic 13">
            <a:extLst>
              <a:ext uri="{FF2B5EF4-FFF2-40B4-BE49-F238E27FC236}">
                <a16:creationId xmlns:a16="http://schemas.microsoft.com/office/drawing/2014/main" id="{055A6CA7-484B-D06B-DDCE-FBB4F136696C}"/>
              </a:ext>
            </a:extLst>
          </p:cNvPr>
          <p:cNvPicPr>
            <a:picLocks noChangeAspect="1"/>
          </p:cNvPicPr>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914400" y="1941730"/>
            <a:ext cx="2038112" cy="18682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dirty="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graphicFrame>
        <p:nvGraphicFramePr>
          <p:cNvPr id="3" name="Table 2">
            <a:extLst>
              <a:ext uri="{FF2B5EF4-FFF2-40B4-BE49-F238E27FC236}">
                <a16:creationId xmlns:a16="http://schemas.microsoft.com/office/drawing/2014/main" id="{4C13C4EE-2E30-AD06-D802-0EB22AF9F4E0}"/>
              </a:ext>
            </a:extLst>
          </p:cNvPr>
          <p:cNvGraphicFramePr>
            <a:graphicFrameLocks noGrp="1"/>
          </p:cNvGraphicFramePr>
          <p:nvPr>
            <p:extLst>
              <p:ext uri="{D42A27DB-BD31-4B8C-83A1-F6EECF244321}">
                <p14:modId xmlns:p14="http://schemas.microsoft.com/office/powerpoint/2010/main" val="1422763338"/>
              </p:ext>
            </p:extLst>
          </p:nvPr>
        </p:nvGraphicFramePr>
        <p:xfrm>
          <a:off x="1752600" y="1314386"/>
          <a:ext cx="7765528" cy="4996813"/>
        </p:xfrm>
        <a:graphic>
          <a:graphicData uri="http://schemas.openxmlformats.org/drawingml/2006/table">
            <a:tbl>
              <a:tblPr/>
              <a:tblGrid>
                <a:gridCol w="2819384">
                  <a:extLst>
                    <a:ext uri="{9D8B030D-6E8A-4147-A177-3AD203B41FA5}">
                      <a16:colId xmlns:a16="http://schemas.microsoft.com/office/drawing/2014/main" val="1617015393"/>
                    </a:ext>
                  </a:extLst>
                </a:gridCol>
                <a:gridCol w="2473072">
                  <a:extLst>
                    <a:ext uri="{9D8B030D-6E8A-4147-A177-3AD203B41FA5}">
                      <a16:colId xmlns:a16="http://schemas.microsoft.com/office/drawing/2014/main" val="723839189"/>
                    </a:ext>
                  </a:extLst>
                </a:gridCol>
                <a:gridCol w="2473072">
                  <a:extLst>
                    <a:ext uri="{9D8B030D-6E8A-4147-A177-3AD203B41FA5}">
                      <a16:colId xmlns:a16="http://schemas.microsoft.com/office/drawing/2014/main" val="4248209571"/>
                    </a:ext>
                  </a:extLst>
                </a:gridCol>
              </a:tblGrid>
              <a:tr h="289115">
                <a:tc>
                  <a:txBody>
                    <a:bodyPr/>
                    <a:lstStyle/>
                    <a:p>
                      <a:pPr>
                        <a:buNone/>
                      </a:pPr>
                      <a:r>
                        <a:rPr lang="en-IN" sz="1600" dirty="0">
                          <a:solidFill>
                            <a:sysClr val="windowText" lastClr="000000"/>
                          </a:solidFill>
                          <a:latin typeface="Bahnschrift SemiBold" panose="020B0502040204020203" pitchFamily="34" charset="0"/>
                        </a:rPr>
                        <a:t>Section</a:t>
                      </a: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1600">
                          <a:solidFill>
                            <a:sysClr val="windowText" lastClr="000000"/>
                          </a:solidFill>
                          <a:latin typeface="Bahnschrift SemiBold" panose="020B0502040204020203" pitchFamily="34" charset="0"/>
                        </a:rPr>
                        <a:t>Purpose</a:t>
                      </a: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1600">
                          <a:solidFill>
                            <a:sysClr val="windowText" lastClr="000000"/>
                          </a:solidFill>
                          <a:latin typeface="Bahnschrift SemiBold" panose="020B0502040204020203" pitchFamily="34" charset="0"/>
                        </a:rPr>
                        <a:t>Key Elements</a:t>
                      </a: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3543559"/>
                  </a:ext>
                </a:extLst>
              </a:tr>
              <a:tr h="519175">
                <a:tc>
                  <a:txBody>
                    <a:bodyPr/>
                    <a:lstStyle/>
                    <a:p>
                      <a:pPr>
                        <a:buNone/>
                      </a:pPr>
                      <a:r>
                        <a:rPr lang="en-IN" sz="1600" b="1" dirty="0">
                          <a:solidFill>
                            <a:sysClr val="windowText" lastClr="000000"/>
                          </a:solidFill>
                          <a:latin typeface="Bahnschrift SemiBold" panose="020B0502040204020203" pitchFamily="34" charset="0"/>
                        </a:rPr>
                        <a:t>Header</a:t>
                      </a:r>
                      <a:endParaRPr lang="en-IN" sz="1600" dirty="0">
                        <a:solidFill>
                          <a:sysClr val="windowText" lastClr="000000"/>
                        </a:solidFill>
                        <a:latin typeface="Bahnschrift SemiBold" panose="020B0502040204020203" pitchFamily="34" charset="0"/>
                      </a:endParaRP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1600" dirty="0">
                          <a:solidFill>
                            <a:sysClr val="windowText" lastClr="000000"/>
                          </a:solidFill>
                          <a:latin typeface="Bahnschrift SemiBold" panose="020B0502040204020203" pitchFamily="34" charset="0"/>
                        </a:rPr>
                        <a:t>Brand identity &amp; navigation</a:t>
                      </a: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1600">
                          <a:solidFill>
                            <a:sysClr val="windowText" lastClr="000000"/>
                          </a:solidFill>
                          <a:latin typeface="Bahnschrift SemiBold" panose="020B0502040204020203" pitchFamily="34" charset="0"/>
                        </a:rPr>
                        <a:t>Logo, tagline, theme toggle, nav menu</a:t>
                      </a: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4469758"/>
                  </a:ext>
                </a:extLst>
              </a:tr>
              <a:tr h="749235">
                <a:tc>
                  <a:txBody>
                    <a:bodyPr/>
                    <a:lstStyle/>
                    <a:p>
                      <a:pPr>
                        <a:buNone/>
                      </a:pPr>
                      <a:r>
                        <a:rPr lang="en-IN" sz="1600" b="1" dirty="0">
                          <a:solidFill>
                            <a:sysClr val="windowText" lastClr="000000"/>
                          </a:solidFill>
                          <a:latin typeface="Bahnschrift SemiBold" panose="020B0502040204020203" pitchFamily="34" charset="0"/>
                        </a:rPr>
                        <a:t>Hero Section</a:t>
                      </a:r>
                      <a:endParaRPr lang="en-IN" sz="1600" dirty="0">
                        <a:solidFill>
                          <a:sysClr val="windowText" lastClr="000000"/>
                        </a:solidFill>
                        <a:latin typeface="Bahnschrift SemiBold" panose="020B0502040204020203" pitchFamily="34" charset="0"/>
                      </a:endParaRP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1600" dirty="0">
                          <a:solidFill>
                            <a:sysClr val="windowText" lastClr="000000"/>
                          </a:solidFill>
                          <a:latin typeface="Bahnschrift SemiBold" panose="020B0502040204020203" pitchFamily="34" charset="0"/>
                        </a:rPr>
                        <a:t>First impression</a:t>
                      </a: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solidFill>
                            <a:sysClr val="windowText" lastClr="000000"/>
                          </a:solidFill>
                          <a:latin typeface="Bahnschrift SemiBold" panose="020B0502040204020203" pitchFamily="34" charset="0"/>
                        </a:rPr>
                        <a:t>Large banner image, welcome message, CTA button</a:t>
                      </a: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3612323"/>
                  </a:ext>
                </a:extLst>
              </a:tr>
              <a:tr h="749235">
                <a:tc>
                  <a:txBody>
                    <a:bodyPr/>
                    <a:lstStyle/>
                    <a:p>
                      <a:pPr>
                        <a:buNone/>
                      </a:pPr>
                      <a:r>
                        <a:rPr lang="en-IN" sz="1600" b="1">
                          <a:solidFill>
                            <a:sysClr val="windowText" lastClr="000000"/>
                          </a:solidFill>
                          <a:latin typeface="Bahnschrift SemiBold" panose="020B0502040204020203" pitchFamily="34" charset="0"/>
                        </a:rPr>
                        <a:t>Services</a:t>
                      </a:r>
                      <a:endParaRPr lang="en-IN" sz="1600">
                        <a:solidFill>
                          <a:sysClr val="windowText" lastClr="000000"/>
                        </a:solidFill>
                        <a:latin typeface="Bahnschrift SemiBold" panose="020B0502040204020203" pitchFamily="34" charset="0"/>
                      </a:endParaRP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1600" dirty="0">
                          <a:solidFill>
                            <a:sysClr val="windowText" lastClr="000000"/>
                          </a:solidFill>
                          <a:latin typeface="Bahnschrift SemiBold" panose="020B0502040204020203" pitchFamily="34" charset="0"/>
                        </a:rPr>
                        <a:t>Showcase offerings</a:t>
                      </a: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solidFill>
                            <a:sysClr val="windowText" lastClr="000000"/>
                          </a:solidFill>
                          <a:latin typeface="Bahnschrift SemiBold" panose="020B0502040204020203" pitchFamily="34" charset="0"/>
                        </a:rPr>
                        <a:t>Interactive cards with images, descriptions, “Book Now” buttons</a:t>
                      </a: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4474669"/>
                  </a:ext>
                </a:extLst>
              </a:tr>
              <a:tr h="519175">
                <a:tc>
                  <a:txBody>
                    <a:bodyPr/>
                    <a:lstStyle/>
                    <a:p>
                      <a:pPr>
                        <a:buNone/>
                      </a:pPr>
                      <a:r>
                        <a:rPr lang="en-IN" sz="1600" b="1">
                          <a:solidFill>
                            <a:sysClr val="windowText" lastClr="000000"/>
                          </a:solidFill>
                          <a:latin typeface="Bahnschrift SemiBold" panose="020B0502040204020203" pitchFamily="34" charset="0"/>
                        </a:rPr>
                        <a:t>Gallery</a:t>
                      </a:r>
                      <a:endParaRPr lang="en-IN" sz="1600">
                        <a:solidFill>
                          <a:sysClr val="windowText" lastClr="000000"/>
                        </a:solidFill>
                        <a:latin typeface="Bahnschrift SemiBold" panose="020B0502040204020203" pitchFamily="34" charset="0"/>
                      </a:endParaRP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1600" dirty="0">
                          <a:solidFill>
                            <a:sysClr val="windowText" lastClr="000000"/>
                          </a:solidFill>
                          <a:latin typeface="Bahnschrift SemiBold" panose="020B0502040204020203" pitchFamily="34" charset="0"/>
                        </a:rPr>
                        <a:t>Visual portfolio</a:t>
                      </a: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1600" dirty="0">
                          <a:solidFill>
                            <a:sysClr val="windowText" lastClr="000000"/>
                          </a:solidFill>
                          <a:latin typeface="Bahnschrift SemiBold" panose="020B0502040204020203" pitchFamily="34" charset="0"/>
                        </a:rPr>
                        <a:t>Polaroid-style client photos, hover zoom</a:t>
                      </a: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7714246"/>
                  </a:ext>
                </a:extLst>
              </a:tr>
              <a:tr h="413389">
                <a:tc>
                  <a:txBody>
                    <a:bodyPr/>
                    <a:lstStyle/>
                    <a:p>
                      <a:pPr>
                        <a:buNone/>
                      </a:pPr>
                      <a:r>
                        <a:rPr lang="en-IN" sz="1600" b="1">
                          <a:solidFill>
                            <a:sysClr val="windowText" lastClr="000000"/>
                          </a:solidFill>
                          <a:latin typeface="Bahnschrift SemiBold" panose="020B0502040204020203" pitchFamily="34" charset="0"/>
                        </a:rPr>
                        <a:t>Testimonials</a:t>
                      </a:r>
                      <a:endParaRPr lang="en-IN" sz="1600">
                        <a:solidFill>
                          <a:sysClr val="windowText" lastClr="000000"/>
                        </a:solidFill>
                        <a:latin typeface="Bahnschrift SemiBold" panose="020B0502040204020203" pitchFamily="34" charset="0"/>
                      </a:endParaRP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1600" dirty="0">
                          <a:solidFill>
                            <a:sysClr val="windowText" lastClr="000000"/>
                          </a:solidFill>
                          <a:latin typeface="Bahnschrift SemiBold" panose="020B0502040204020203" pitchFamily="34" charset="0"/>
                        </a:rPr>
                        <a:t>Build trust</a:t>
                      </a: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1600" dirty="0">
                          <a:solidFill>
                            <a:sysClr val="windowText" lastClr="000000"/>
                          </a:solidFill>
                          <a:latin typeface="Bahnschrift SemiBold" panose="020B0502040204020203" pitchFamily="34" charset="0"/>
                        </a:rPr>
                        <a:t>Carousel of client quotes</a:t>
                      </a: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0431331"/>
                  </a:ext>
                </a:extLst>
              </a:tr>
              <a:tr h="413389">
                <a:tc>
                  <a:txBody>
                    <a:bodyPr/>
                    <a:lstStyle/>
                    <a:p>
                      <a:pPr>
                        <a:buNone/>
                      </a:pPr>
                      <a:r>
                        <a:rPr lang="en-IN" sz="1600" b="1">
                          <a:solidFill>
                            <a:sysClr val="windowText" lastClr="000000"/>
                          </a:solidFill>
                          <a:latin typeface="Bahnschrift SemiBold" panose="020B0502040204020203" pitchFamily="34" charset="0"/>
                        </a:rPr>
                        <a:t>About Me</a:t>
                      </a:r>
                      <a:endParaRPr lang="en-IN" sz="1600">
                        <a:solidFill>
                          <a:sysClr val="windowText" lastClr="000000"/>
                        </a:solidFill>
                        <a:latin typeface="Bahnschrift SemiBold" panose="020B0502040204020203" pitchFamily="34" charset="0"/>
                      </a:endParaRP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1600">
                          <a:solidFill>
                            <a:sysClr val="windowText" lastClr="000000"/>
                          </a:solidFill>
                          <a:latin typeface="Bahnschrift SemiBold" panose="020B0502040204020203" pitchFamily="34" charset="0"/>
                        </a:rPr>
                        <a:t>Personal connection</a:t>
                      </a: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1600" dirty="0">
                          <a:solidFill>
                            <a:sysClr val="windowText" lastClr="000000"/>
                          </a:solidFill>
                          <a:latin typeface="Bahnschrift SemiBold" panose="020B0502040204020203" pitchFamily="34" charset="0"/>
                        </a:rPr>
                        <a:t>Bio, mission, certifications</a:t>
                      </a: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9774022"/>
                  </a:ext>
                </a:extLst>
              </a:tr>
              <a:tr h="519175">
                <a:tc>
                  <a:txBody>
                    <a:bodyPr/>
                    <a:lstStyle/>
                    <a:p>
                      <a:pPr>
                        <a:buNone/>
                      </a:pPr>
                      <a:r>
                        <a:rPr lang="en-IN" sz="1600" b="1">
                          <a:solidFill>
                            <a:sysClr val="windowText" lastClr="000000"/>
                          </a:solidFill>
                          <a:latin typeface="Bahnschrift SemiBold" panose="020B0502040204020203" pitchFamily="34" charset="0"/>
                        </a:rPr>
                        <a:t>Booking Form</a:t>
                      </a:r>
                      <a:endParaRPr lang="en-IN" sz="1600">
                        <a:solidFill>
                          <a:sysClr val="windowText" lastClr="000000"/>
                        </a:solidFill>
                        <a:latin typeface="Bahnschrift SemiBold" panose="020B0502040204020203" pitchFamily="34" charset="0"/>
                      </a:endParaRP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1600">
                          <a:solidFill>
                            <a:sysClr val="windowText" lastClr="000000"/>
                          </a:solidFill>
                          <a:latin typeface="Bahnschrift SemiBold" panose="020B0502040204020203" pitchFamily="34" charset="0"/>
                        </a:rPr>
                        <a:t>Conversion tool</a:t>
                      </a: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dirty="0">
                          <a:solidFill>
                            <a:sysClr val="windowText" lastClr="000000"/>
                          </a:solidFill>
                          <a:latin typeface="Bahnschrift SemiBold" panose="020B0502040204020203" pitchFamily="34" charset="0"/>
                        </a:rPr>
                        <a:t>Date picker, service selector, contact info</a:t>
                      </a: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71727813"/>
                  </a:ext>
                </a:extLst>
              </a:tr>
              <a:tr h="519175">
                <a:tc>
                  <a:txBody>
                    <a:bodyPr/>
                    <a:lstStyle/>
                    <a:p>
                      <a:pPr>
                        <a:buNone/>
                      </a:pPr>
                      <a:r>
                        <a:rPr lang="en-IN" sz="1600" b="1">
                          <a:solidFill>
                            <a:sysClr val="windowText" lastClr="000000"/>
                          </a:solidFill>
                          <a:latin typeface="Bahnschrift SemiBold" panose="020B0502040204020203" pitchFamily="34" charset="0"/>
                        </a:rPr>
                        <a:t>Footer</a:t>
                      </a:r>
                      <a:endParaRPr lang="en-IN" sz="1600">
                        <a:solidFill>
                          <a:sysClr val="windowText" lastClr="000000"/>
                        </a:solidFill>
                        <a:latin typeface="Bahnschrift SemiBold" panose="020B0502040204020203" pitchFamily="34" charset="0"/>
                      </a:endParaRP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1600">
                          <a:solidFill>
                            <a:sysClr val="windowText" lastClr="000000"/>
                          </a:solidFill>
                          <a:latin typeface="Bahnschrift SemiBold" panose="020B0502040204020203" pitchFamily="34" charset="0"/>
                        </a:rPr>
                        <a:t>Contact &amp; social links</a:t>
                      </a: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dirty="0">
                          <a:solidFill>
                            <a:sysClr val="windowText" lastClr="000000"/>
                          </a:solidFill>
                          <a:latin typeface="Bahnschrift SemiBold" panose="020B0502040204020203" pitchFamily="34" charset="0"/>
                        </a:rPr>
                        <a:t>Address, phone, email, Instagram, WhatsApp</a:t>
                      </a:r>
                    </a:p>
                  </a:txBody>
                  <a:tcPr marL="54769" marR="54769" marT="27384" marB="273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167669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443435-B19D-4D5D-09DA-C36C5352594C}"/>
              </a:ext>
            </a:extLst>
          </p:cNvPr>
          <p:cNvSpPr>
            <a:spLocks noChangeArrowheads="1"/>
          </p:cNvSpPr>
          <p:nvPr/>
        </p:nvSpPr>
        <p:spPr bwMode="auto">
          <a:xfrm>
            <a:off x="2543200" y="628233"/>
            <a:ext cx="7105600"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odoni MT" panose="02070603080606020203" pitchFamily="18" charset="0"/>
              </a:rPr>
              <a:t>🧩 Layout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Bodoni MT" panose="020706030806060202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odoni MT" panose="02070603080606020203" pitchFamily="18" charset="0"/>
              </a:rPr>
              <a:t>🔘 Buttons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Bodoni MT" panose="02070603080606020203" pitchFamily="18" charset="0"/>
              </a:rPr>
              <a:t>Rounded corners, soft shadows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Bodoni MT" panose="02070603080606020203" pitchFamily="18" charset="0"/>
              </a:rPr>
              <a:t>Hover effects: glow or slight bounce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Bodoni MT" panose="02070603080606020203" pitchFamily="18" charset="0"/>
              </a:rPr>
              <a:t>Examples: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Bodoni MT" panose="02070603080606020203" pitchFamily="18" charset="0"/>
              </a:rPr>
              <a:t>Book Now</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Bodoni MT" panose="02070603080606020203" pitchFamily="18" charset="0"/>
              </a:rPr>
              <a:t>View Portfolio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Bodoni MT" panose="02070603080606020203" pitchFamily="18" charset="0"/>
              </a:rPr>
              <a:t>Switch Theme (Day/Night)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Bodoni MT" panose="020706030806060202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odoni MT" panose="02070603080606020203" pitchFamily="18" charset="0"/>
              </a:rPr>
              <a:t>🧭 Navigation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Bodoni MT" panose="02070603080606020203" pitchFamily="18" charset="0"/>
              </a:rPr>
              <a:t>Sticky top bar with smooth scroll links: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Bodoni MT" panose="02070603080606020203" pitchFamily="18" charset="0"/>
              </a:rPr>
              <a:t>Home | Services | Gallery | Testimonials | Book | Contact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Bodoni MT" panose="020706030806060202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Bodoni MT" panose="02070603080606020203" pitchFamily="18" charset="0"/>
              </a:rPr>
              <a:t>📱 Responsive Design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Bodoni MT" panose="02070603080606020203" pitchFamily="18" charset="0"/>
              </a:rPr>
              <a:t>Mobile-first layout with collapsible menu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Bodoni MT" panose="02070603080606020203" pitchFamily="18" charset="0"/>
              </a:rPr>
              <a:t>Touch-friendly buttons and </a:t>
            </a:r>
            <a:r>
              <a:rPr kumimoji="0" lang="en-US" altLang="en-US" sz="2000" b="0" i="0" u="none" strike="noStrike" cap="none" normalizeH="0" baseline="0" dirty="0" err="1">
                <a:ln>
                  <a:noFill/>
                </a:ln>
                <a:solidFill>
                  <a:schemeClr val="tx1"/>
                </a:solidFill>
                <a:effectLst/>
                <a:latin typeface="Bodoni MT" panose="02070603080606020203" pitchFamily="18" charset="0"/>
              </a:rPr>
              <a:t>swipeable</a:t>
            </a:r>
            <a:r>
              <a:rPr kumimoji="0" lang="en-US" altLang="en-US" sz="2000" b="0" i="0" u="none" strike="noStrike" cap="none" normalizeH="0" baseline="0" dirty="0">
                <a:ln>
                  <a:noFill/>
                </a:ln>
                <a:solidFill>
                  <a:schemeClr val="tx1"/>
                </a:solidFill>
                <a:effectLst/>
                <a:latin typeface="Bodoni MT" panose="02070603080606020203" pitchFamily="18" charset="0"/>
              </a:rPr>
              <a:t> testimonial carousel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495675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413</TotalTime>
  <Words>722</Words>
  <Application>Microsoft Office PowerPoint</Application>
  <PresentationFormat>Widescreen</PresentationFormat>
  <Paragraphs>115</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Algerian</vt:lpstr>
      <vt:lpstr>Arial</vt:lpstr>
      <vt:lpstr>Arial Black</vt:lpstr>
      <vt:lpstr>Bahnschrift</vt:lpstr>
      <vt:lpstr>Bahnschrift SemiBold</vt:lpstr>
      <vt:lpstr>Bodoni MT</vt:lpstr>
      <vt:lpstr>Calibri</vt:lpstr>
      <vt:lpstr>Century Gothic</vt:lpstr>
      <vt:lpstr>Roboto</vt:lpstr>
      <vt:lpstr>Times New Roman</vt:lpstr>
      <vt:lpstr>Trebuchet MS</vt:lpstr>
      <vt:lpstr>Wingdings</vt:lpstr>
      <vt:lpstr>Wingdings 3</vt:lpstr>
      <vt:lpstr>Slice</vt:lpstr>
      <vt:lpstr>NAAN MUDHALVAN PROJECT </vt:lpstr>
      <vt:lpstr>PROJECT TITLE</vt:lpstr>
      <vt:lpstr>AGENDA</vt:lpstr>
      <vt:lpstr>PROBLEM STATEMENT</vt:lpstr>
      <vt:lpstr>PROJECT OVERVIeW</vt:lpstr>
      <vt:lpstr>WHO ARE THE END USERS?</vt:lpstr>
      <vt:lpstr>TOOLS AND TECHNIQUES</vt:lpstr>
      <vt:lpstr>PowerPoint Presentation</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LOHINA THULASI R TAGORE</cp:lastModifiedBy>
  <cp:revision>25</cp:revision>
  <dcterms:created xsi:type="dcterms:W3CDTF">2024-03-29T15:07:22Z</dcterms:created>
  <dcterms:modified xsi:type="dcterms:W3CDTF">2025-08-29T06:07:53Z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