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71" r:id="rId10"/>
    <p:sldId id="261" r:id="rId11"/>
    <p:sldId id="268" r:id="rId12"/>
    <p:sldId id="273" r:id="rId13"/>
    <p:sldId id="274" r:id="rId14"/>
    <p:sldId id="275" r:id="rId15"/>
    <p:sldId id="26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76" r:id="rId24"/>
    <p:sldId id="288" r:id="rId25"/>
    <p:sldId id="289" r:id="rId26"/>
    <p:sldId id="290" r:id="rId27"/>
    <p:sldId id="291" r:id="rId28"/>
    <p:sldId id="277" r:id="rId29"/>
    <p:sldId id="278" r:id="rId30"/>
    <p:sldId id="279" r:id="rId31"/>
    <p:sldId id="287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FFBA3-18A2-45D8-92CA-E01A66E6E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042FF-4AF3-4607-80A8-8ECD60158A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/>
            <a:t>Editing: Write or modify C source code (saved as .c file)</a:t>
          </a:r>
          <a:endParaRPr lang="en-US" sz="2000"/>
        </a:p>
      </dgm:t>
    </dgm:pt>
    <dgm:pt modelId="{BD5DF36C-A439-4E61-A1C2-5BCB17985D5A}" type="parTrans" cxnId="{83BC68A8-D060-4795-ACB3-76704F01EEC1}">
      <dgm:prSet/>
      <dgm:spPr/>
      <dgm:t>
        <a:bodyPr/>
        <a:lstStyle/>
        <a:p>
          <a:endParaRPr lang="en-US" sz="1800"/>
        </a:p>
      </dgm:t>
    </dgm:pt>
    <dgm:pt modelId="{8FE96947-BAFA-48BB-B940-4954FB7A95A7}" type="sibTrans" cxnId="{83BC68A8-D060-4795-ACB3-76704F01EEC1}">
      <dgm:prSet/>
      <dgm:spPr/>
      <dgm:t>
        <a:bodyPr/>
        <a:lstStyle/>
        <a:p>
          <a:endParaRPr lang="en-US" sz="1800"/>
        </a:p>
      </dgm:t>
    </dgm:pt>
    <dgm:pt modelId="{BCBA2303-1989-4639-A449-5ABF1091F6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/>
            <a:t>Compiling: Convert source code into machine instructions (creates .obj file)</a:t>
          </a:r>
          <a:endParaRPr lang="en-US" sz="2000"/>
        </a:p>
      </dgm:t>
    </dgm:pt>
    <dgm:pt modelId="{0558F75D-1DA9-4487-A778-0C60A875B0D1}" type="parTrans" cxnId="{6F41FA5D-6BD9-41BD-9DFB-C22E3785F70C}">
      <dgm:prSet/>
      <dgm:spPr/>
      <dgm:t>
        <a:bodyPr/>
        <a:lstStyle/>
        <a:p>
          <a:endParaRPr lang="en-US" sz="1800"/>
        </a:p>
      </dgm:t>
    </dgm:pt>
    <dgm:pt modelId="{A08DBADE-94F9-4AD0-82C5-9A412F9A2025}" type="sibTrans" cxnId="{6F41FA5D-6BD9-41BD-9DFB-C22E3785F70C}">
      <dgm:prSet/>
      <dgm:spPr/>
      <dgm:t>
        <a:bodyPr/>
        <a:lstStyle/>
        <a:p>
          <a:endParaRPr lang="en-US" sz="1800"/>
        </a:p>
      </dgm:t>
    </dgm:pt>
    <dgm:pt modelId="{CD82913E-763C-4BC4-BFC2-F2EE98FB21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/>
            <a:t>Linking: Combine object file with libraries (creates .exe file)</a:t>
          </a:r>
          <a:endParaRPr lang="en-US" sz="2000"/>
        </a:p>
      </dgm:t>
    </dgm:pt>
    <dgm:pt modelId="{76066553-8AA2-4563-A41D-FEAB99BB144C}" type="parTrans" cxnId="{DA1170B2-2CF6-42A9-B233-DEA61FD9AE79}">
      <dgm:prSet/>
      <dgm:spPr/>
      <dgm:t>
        <a:bodyPr/>
        <a:lstStyle/>
        <a:p>
          <a:endParaRPr lang="en-US" sz="1800"/>
        </a:p>
      </dgm:t>
    </dgm:pt>
    <dgm:pt modelId="{8BC3C02A-8B33-412B-B1A6-E3C6EBFDD235}" type="sibTrans" cxnId="{DA1170B2-2CF6-42A9-B233-DEA61FD9AE79}">
      <dgm:prSet/>
      <dgm:spPr/>
      <dgm:t>
        <a:bodyPr/>
        <a:lstStyle/>
        <a:p>
          <a:endParaRPr lang="en-US" sz="1800"/>
        </a:p>
      </dgm:t>
    </dgm:pt>
    <dgm:pt modelId="{625ACF9F-6D72-4314-97B5-BD65444072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/>
            <a:t>Executing: Run the .exe program</a:t>
          </a:r>
          <a:endParaRPr lang="en-US" sz="2000"/>
        </a:p>
      </dgm:t>
    </dgm:pt>
    <dgm:pt modelId="{F657DFA7-510F-48D6-A4D6-5AC680BE8B77}" type="parTrans" cxnId="{B808B84B-A4F4-4797-AF79-9CF3A302AB6F}">
      <dgm:prSet/>
      <dgm:spPr/>
      <dgm:t>
        <a:bodyPr/>
        <a:lstStyle/>
        <a:p>
          <a:endParaRPr lang="en-US" sz="1800"/>
        </a:p>
      </dgm:t>
    </dgm:pt>
    <dgm:pt modelId="{432C84E0-F612-423B-95A1-FD29923378A7}" type="sibTrans" cxnId="{B808B84B-A4F4-4797-AF79-9CF3A302AB6F}">
      <dgm:prSet/>
      <dgm:spPr/>
      <dgm:t>
        <a:bodyPr/>
        <a:lstStyle/>
        <a:p>
          <a:endParaRPr lang="en-US" sz="1800"/>
        </a:p>
      </dgm:t>
    </dgm:pt>
    <dgm:pt modelId="{0B25698F-C8DA-49FC-BA72-EE746E5836AE}" type="pres">
      <dgm:prSet presAssocID="{713FFBA3-18A2-45D8-92CA-E01A66E6EE55}" presName="root" presStyleCnt="0">
        <dgm:presLayoutVars>
          <dgm:dir/>
          <dgm:resizeHandles val="exact"/>
        </dgm:presLayoutVars>
      </dgm:prSet>
      <dgm:spPr/>
    </dgm:pt>
    <dgm:pt modelId="{B25F765B-6DE3-499D-BE90-CE5963B598FF}" type="pres">
      <dgm:prSet presAssocID="{8E0042FF-4AF3-4607-80A8-8ECD60158A8C}" presName="compNode" presStyleCnt="0"/>
      <dgm:spPr/>
    </dgm:pt>
    <dgm:pt modelId="{35315595-DCA1-4829-958F-65851591B2F0}" type="pres">
      <dgm:prSet presAssocID="{8E0042FF-4AF3-4607-80A8-8ECD60158A8C}" presName="bgRect" presStyleLbl="bgShp" presStyleIdx="0" presStyleCnt="4"/>
      <dgm:spPr/>
    </dgm:pt>
    <dgm:pt modelId="{2EDF5D80-F748-4EE3-A7CA-C5843A2C12F2}" type="pres">
      <dgm:prSet presAssocID="{8E0042FF-4AF3-4607-80A8-8ECD60158A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136AD3B-1434-4EC3-BACC-623C552C2073}" type="pres">
      <dgm:prSet presAssocID="{8E0042FF-4AF3-4607-80A8-8ECD60158A8C}" presName="spaceRect" presStyleCnt="0"/>
      <dgm:spPr/>
    </dgm:pt>
    <dgm:pt modelId="{530EE06A-52E9-4683-AEE5-82A63462DC2F}" type="pres">
      <dgm:prSet presAssocID="{8E0042FF-4AF3-4607-80A8-8ECD60158A8C}" presName="parTx" presStyleLbl="revTx" presStyleIdx="0" presStyleCnt="4">
        <dgm:presLayoutVars>
          <dgm:chMax val="0"/>
          <dgm:chPref val="0"/>
        </dgm:presLayoutVars>
      </dgm:prSet>
      <dgm:spPr/>
    </dgm:pt>
    <dgm:pt modelId="{8C4884E3-7E14-41D5-AC21-A78A7B776772}" type="pres">
      <dgm:prSet presAssocID="{8FE96947-BAFA-48BB-B940-4954FB7A95A7}" presName="sibTrans" presStyleCnt="0"/>
      <dgm:spPr/>
    </dgm:pt>
    <dgm:pt modelId="{8D0952DF-EB62-43E4-9017-94E018E1B82C}" type="pres">
      <dgm:prSet presAssocID="{BCBA2303-1989-4639-A449-5ABF1091F625}" presName="compNode" presStyleCnt="0"/>
      <dgm:spPr/>
    </dgm:pt>
    <dgm:pt modelId="{2EA381CB-47AA-4F50-89F0-83E32DA47076}" type="pres">
      <dgm:prSet presAssocID="{BCBA2303-1989-4639-A449-5ABF1091F625}" presName="bgRect" presStyleLbl="bgShp" presStyleIdx="1" presStyleCnt="4"/>
      <dgm:spPr/>
    </dgm:pt>
    <dgm:pt modelId="{ABA32250-8541-482A-951D-7564B5614091}" type="pres">
      <dgm:prSet presAssocID="{BCBA2303-1989-4639-A449-5ABF1091F6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42BD338-F8AD-4F81-BA00-C4370CB5A6D4}" type="pres">
      <dgm:prSet presAssocID="{BCBA2303-1989-4639-A449-5ABF1091F625}" presName="spaceRect" presStyleCnt="0"/>
      <dgm:spPr/>
    </dgm:pt>
    <dgm:pt modelId="{C0C19BE9-2AA2-49AF-8363-71695CB70029}" type="pres">
      <dgm:prSet presAssocID="{BCBA2303-1989-4639-A449-5ABF1091F625}" presName="parTx" presStyleLbl="revTx" presStyleIdx="1" presStyleCnt="4">
        <dgm:presLayoutVars>
          <dgm:chMax val="0"/>
          <dgm:chPref val="0"/>
        </dgm:presLayoutVars>
      </dgm:prSet>
      <dgm:spPr/>
    </dgm:pt>
    <dgm:pt modelId="{A4F48715-3C00-413A-A6F2-54E31F8AE340}" type="pres">
      <dgm:prSet presAssocID="{A08DBADE-94F9-4AD0-82C5-9A412F9A2025}" presName="sibTrans" presStyleCnt="0"/>
      <dgm:spPr/>
    </dgm:pt>
    <dgm:pt modelId="{CC4DBF5A-37DC-408B-A025-E217E8A0FD1A}" type="pres">
      <dgm:prSet presAssocID="{CD82913E-763C-4BC4-BFC2-F2EE98FB213F}" presName="compNode" presStyleCnt="0"/>
      <dgm:spPr/>
    </dgm:pt>
    <dgm:pt modelId="{8FC441BE-1C0E-4C03-98D0-A08530D348BA}" type="pres">
      <dgm:prSet presAssocID="{CD82913E-763C-4BC4-BFC2-F2EE98FB213F}" presName="bgRect" presStyleLbl="bgShp" presStyleIdx="2" presStyleCnt="4"/>
      <dgm:spPr/>
    </dgm:pt>
    <dgm:pt modelId="{0356C177-BFD6-415B-BEDD-046097698856}" type="pres">
      <dgm:prSet presAssocID="{CD82913E-763C-4BC4-BFC2-F2EE98FB21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711A376-DEFE-456A-B3D5-76FACBD366A6}" type="pres">
      <dgm:prSet presAssocID="{CD82913E-763C-4BC4-BFC2-F2EE98FB213F}" presName="spaceRect" presStyleCnt="0"/>
      <dgm:spPr/>
    </dgm:pt>
    <dgm:pt modelId="{E7829B36-4640-4232-A77A-38049AE9D69E}" type="pres">
      <dgm:prSet presAssocID="{CD82913E-763C-4BC4-BFC2-F2EE98FB213F}" presName="parTx" presStyleLbl="revTx" presStyleIdx="2" presStyleCnt="4">
        <dgm:presLayoutVars>
          <dgm:chMax val="0"/>
          <dgm:chPref val="0"/>
        </dgm:presLayoutVars>
      </dgm:prSet>
      <dgm:spPr/>
    </dgm:pt>
    <dgm:pt modelId="{CF76C4A6-F316-48A2-A3AD-59074E155B22}" type="pres">
      <dgm:prSet presAssocID="{8BC3C02A-8B33-412B-B1A6-E3C6EBFDD235}" presName="sibTrans" presStyleCnt="0"/>
      <dgm:spPr/>
    </dgm:pt>
    <dgm:pt modelId="{EA2CA8CC-2C10-4458-AC5C-D10AEE69D696}" type="pres">
      <dgm:prSet presAssocID="{625ACF9F-6D72-4314-97B5-BD6544407235}" presName="compNode" presStyleCnt="0"/>
      <dgm:spPr/>
    </dgm:pt>
    <dgm:pt modelId="{EE334EE3-7C98-4971-B0FA-4ED768C46ED5}" type="pres">
      <dgm:prSet presAssocID="{625ACF9F-6D72-4314-97B5-BD6544407235}" presName="bgRect" presStyleLbl="bgShp" presStyleIdx="3" presStyleCnt="4"/>
      <dgm:spPr/>
    </dgm:pt>
    <dgm:pt modelId="{1390131E-007F-4D36-ABBA-F5B87DCDB70D}" type="pres">
      <dgm:prSet presAssocID="{625ACF9F-6D72-4314-97B5-BD65444072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7BABE46-98F7-4A8B-A1C4-77A2DC9A4575}" type="pres">
      <dgm:prSet presAssocID="{625ACF9F-6D72-4314-97B5-BD6544407235}" presName="spaceRect" presStyleCnt="0"/>
      <dgm:spPr/>
    </dgm:pt>
    <dgm:pt modelId="{E70022B3-7B03-4F5B-9D66-1384287D28B5}" type="pres">
      <dgm:prSet presAssocID="{625ACF9F-6D72-4314-97B5-BD65444072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41FA5D-6BD9-41BD-9DFB-C22E3785F70C}" srcId="{713FFBA3-18A2-45D8-92CA-E01A66E6EE55}" destId="{BCBA2303-1989-4639-A449-5ABF1091F625}" srcOrd="1" destOrd="0" parTransId="{0558F75D-1DA9-4487-A778-0C60A875B0D1}" sibTransId="{A08DBADE-94F9-4AD0-82C5-9A412F9A2025}"/>
    <dgm:cxn modelId="{B22E0643-C25E-421C-BE0B-1832906B0F89}" type="presOf" srcId="{CD82913E-763C-4BC4-BFC2-F2EE98FB213F}" destId="{E7829B36-4640-4232-A77A-38049AE9D69E}" srcOrd="0" destOrd="0" presId="urn:microsoft.com/office/officeart/2018/2/layout/IconVerticalSolidList"/>
    <dgm:cxn modelId="{B808B84B-A4F4-4797-AF79-9CF3A302AB6F}" srcId="{713FFBA3-18A2-45D8-92CA-E01A66E6EE55}" destId="{625ACF9F-6D72-4314-97B5-BD6544407235}" srcOrd="3" destOrd="0" parTransId="{F657DFA7-510F-48D6-A4D6-5AC680BE8B77}" sibTransId="{432C84E0-F612-423B-95A1-FD29923378A7}"/>
    <dgm:cxn modelId="{6190AD8F-3940-4166-855F-6CF1F37DDBC3}" type="presOf" srcId="{713FFBA3-18A2-45D8-92CA-E01A66E6EE55}" destId="{0B25698F-C8DA-49FC-BA72-EE746E5836AE}" srcOrd="0" destOrd="0" presId="urn:microsoft.com/office/officeart/2018/2/layout/IconVerticalSolidList"/>
    <dgm:cxn modelId="{3F2B7098-E9CF-4AE5-8D48-38A0ADBD6087}" type="presOf" srcId="{8E0042FF-4AF3-4607-80A8-8ECD60158A8C}" destId="{530EE06A-52E9-4683-AEE5-82A63462DC2F}" srcOrd="0" destOrd="0" presId="urn:microsoft.com/office/officeart/2018/2/layout/IconVerticalSolidList"/>
    <dgm:cxn modelId="{EB1128A1-9B19-4F2F-B91C-5AC7B2485EB3}" type="presOf" srcId="{BCBA2303-1989-4639-A449-5ABF1091F625}" destId="{C0C19BE9-2AA2-49AF-8363-71695CB70029}" srcOrd="0" destOrd="0" presId="urn:microsoft.com/office/officeart/2018/2/layout/IconVerticalSolidList"/>
    <dgm:cxn modelId="{83BC68A8-D060-4795-ACB3-76704F01EEC1}" srcId="{713FFBA3-18A2-45D8-92CA-E01A66E6EE55}" destId="{8E0042FF-4AF3-4607-80A8-8ECD60158A8C}" srcOrd="0" destOrd="0" parTransId="{BD5DF36C-A439-4E61-A1C2-5BCB17985D5A}" sibTransId="{8FE96947-BAFA-48BB-B940-4954FB7A95A7}"/>
    <dgm:cxn modelId="{1A20C8B1-6230-45E7-A7F6-E19CAC4612DA}" type="presOf" srcId="{625ACF9F-6D72-4314-97B5-BD6544407235}" destId="{E70022B3-7B03-4F5B-9D66-1384287D28B5}" srcOrd="0" destOrd="0" presId="urn:microsoft.com/office/officeart/2018/2/layout/IconVerticalSolidList"/>
    <dgm:cxn modelId="{DA1170B2-2CF6-42A9-B233-DEA61FD9AE79}" srcId="{713FFBA3-18A2-45D8-92CA-E01A66E6EE55}" destId="{CD82913E-763C-4BC4-BFC2-F2EE98FB213F}" srcOrd="2" destOrd="0" parTransId="{76066553-8AA2-4563-A41D-FEAB99BB144C}" sibTransId="{8BC3C02A-8B33-412B-B1A6-E3C6EBFDD235}"/>
    <dgm:cxn modelId="{7473F508-E27D-4DFD-9150-3ED0DCD175E1}" type="presParOf" srcId="{0B25698F-C8DA-49FC-BA72-EE746E5836AE}" destId="{B25F765B-6DE3-499D-BE90-CE5963B598FF}" srcOrd="0" destOrd="0" presId="urn:microsoft.com/office/officeart/2018/2/layout/IconVerticalSolidList"/>
    <dgm:cxn modelId="{18BC6C0B-B822-429B-AE94-DEFE6AA15828}" type="presParOf" srcId="{B25F765B-6DE3-499D-BE90-CE5963B598FF}" destId="{35315595-DCA1-4829-958F-65851591B2F0}" srcOrd="0" destOrd="0" presId="urn:microsoft.com/office/officeart/2018/2/layout/IconVerticalSolidList"/>
    <dgm:cxn modelId="{150323E0-7FE1-4C3A-8851-7FF648F9C93D}" type="presParOf" srcId="{B25F765B-6DE3-499D-BE90-CE5963B598FF}" destId="{2EDF5D80-F748-4EE3-A7CA-C5843A2C12F2}" srcOrd="1" destOrd="0" presId="urn:microsoft.com/office/officeart/2018/2/layout/IconVerticalSolidList"/>
    <dgm:cxn modelId="{BB5E9689-0816-4C70-B822-803D992830BC}" type="presParOf" srcId="{B25F765B-6DE3-499D-BE90-CE5963B598FF}" destId="{D136AD3B-1434-4EC3-BACC-623C552C2073}" srcOrd="2" destOrd="0" presId="urn:microsoft.com/office/officeart/2018/2/layout/IconVerticalSolidList"/>
    <dgm:cxn modelId="{F7CD1CA3-A494-44AB-9559-EEA5D70D0E35}" type="presParOf" srcId="{B25F765B-6DE3-499D-BE90-CE5963B598FF}" destId="{530EE06A-52E9-4683-AEE5-82A63462DC2F}" srcOrd="3" destOrd="0" presId="urn:microsoft.com/office/officeart/2018/2/layout/IconVerticalSolidList"/>
    <dgm:cxn modelId="{D31670CA-4BBF-4CE5-BCE3-B9C241E25224}" type="presParOf" srcId="{0B25698F-C8DA-49FC-BA72-EE746E5836AE}" destId="{8C4884E3-7E14-41D5-AC21-A78A7B776772}" srcOrd="1" destOrd="0" presId="urn:microsoft.com/office/officeart/2018/2/layout/IconVerticalSolidList"/>
    <dgm:cxn modelId="{6DBF6F2C-6B9B-41ED-BDD9-66B2324B54CC}" type="presParOf" srcId="{0B25698F-C8DA-49FC-BA72-EE746E5836AE}" destId="{8D0952DF-EB62-43E4-9017-94E018E1B82C}" srcOrd="2" destOrd="0" presId="urn:microsoft.com/office/officeart/2018/2/layout/IconVerticalSolidList"/>
    <dgm:cxn modelId="{2EFF8A9C-D0D8-4156-9023-1031A10C29BC}" type="presParOf" srcId="{8D0952DF-EB62-43E4-9017-94E018E1B82C}" destId="{2EA381CB-47AA-4F50-89F0-83E32DA47076}" srcOrd="0" destOrd="0" presId="urn:microsoft.com/office/officeart/2018/2/layout/IconVerticalSolidList"/>
    <dgm:cxn modelId="{C2BDC92B-EA1F-440A-9E06-363A7ED56A3A}" type="presParOf" srcId="{8D0952DF-EB62-43E4-9017-94E018E1B82C}" destId="{ABA32250-8541-482A-951D-7564B5614091}" srcOrd="1" destOrd="0" presId="urn:microsoft.com/office/officeart/2018/2/layout/IconVerticalSolidList"/>
    <dgm:cxn modelId="{CD2CB2C4-5756-464B-88D5-0E61753330A7}" type="presParOf" srcId="{8D0952DF-EB62-43E4-9017-94E018E1B82C}" destId="{542BD338-F8AD-4F81-BA00-C4370CB5A6D4}" srcOrd="2" destOrd="0" presId="urn:microsoft.com/office/officeart/2018/2/layout/IconVerticalSolidList"/>
    <dgm:cxn modelId="{174D759D-E9AA-41A2-BB38-D442D6DD606E}" type="presParOf" srcId="{8D0952DF-EB62-43E4-9017-94E018E1B82C}" destId="{C0C19BE9-2AA2-49AF-8363-71695CB70029}" srcOrd="3" destOrd="0" presId="urn:microsoft.com/office/officeart/2018/2/layout/IconVerticalSolidList"/>
    <dgm:cxn modelId="{218F40A9-AC6F-4614-9BE7-D3E1861F40C1}" type="presParOf" srcId="{0B25698F-C8DA-49FC-BA72-EE746E5836AE}" destId="{A4F48715-3C00-413A-A6F2-54E31F8AE340}" srcOrd="3" destOrd="0" presId="urn:microsoft.com/office/officeart/2018/2/layout/IconVerticalSolidList"/>
    <dgm:cxn modelId="{01BCC026-70BA-47F6-8185-7DC7C6F4C843}" type="presParOf" srcId="{0B25698F-C8DA-49FC-BA72-EE746E5836AE}" destId="{CC4DBF5A-37DC-408B-A025-E217E8A0FD1A}" srcOrd="4" destOrd="0" presId="urn:microsoft.com/office/officeart/2018/2/layout/IconVerticalSolidList"/>
    <dgm:cxn modelId="{90652499-751D-4D85-92AD-5132FA8515FE}" type="presParOf" srcId="{CC4DBF5A-37DC-408B-A025-E217E8A0FD1A}" destId="{8FC441BE-1C0E-4C03-98D0-A08530D348BA}" srcOrd="0" destOrd="0" presId="urn:microsoft.com/office/officeart/2018/2/layout/IconVerticalSolidList"/>
    <dgm:cxn modelId="{5A080F58-71FA-432A-8977-905937773990}" type="presParOf" srcId="{CC4DBF5A-37DC-408B-A025-E217E8A0FD1A}" destId="{0356C177-BFD6-415B-BEDD-046097698856}" srcOrd="1" destOrd="0" presId="urn:microsoft.com/office/officeart/2018/2/layout/IconVerticalSolidList"/>
    <dgm:cxn modelId="{3B7E09E9-E4D4-4278-BC0C-562E00A35515}" type="presParOf" srcId="{CC4DBF5A-37DC-408B-A025-E217E8A0FD1A}" destId="{0711A376-DEFE-456A-B3D5-76FACBD366A6}" srcOrd="2" destOrd="0" presId="urn:microsoft.com/office/officeart/2018/2/layout/IconVerticalSolidList"/>
    <dgm:cxn modelId="{07071F69-4CFF-45A8-844C-2ABB989296F7}" type="presParOf" srcId="{CC4DBF5A-37DC-408B-A025-E217E8A0FD1A}" destId="{E7829B36-4640-4232-A77A-38049AE9D69E}" srcOrd="3" destOrd="0" presId="urn:microsoft.com/office/officeart/2018/2/layout/IconVerticalSolidList"/>
    <dgm:cxn modelId="{E5AD6624-76AF-469E-85A2-D3CA1D6C22C4}" type="presParOf" srcId="{0B25698F-C8DA-49FC-BA72-EE746E5836AE}" destId="{CF76C4A6-F316-48A2-A3AD-59074E155B22}" srcOrd="5" destOrd="0" presId="urn:microsoft.com/office/officeart/2018/2/layout/IconVerticalSolidList"/>
    <dgm:cxn modelId="{AB75A685-1C31-4247-81F2-B096580367DF}" type="presParOf" srcId="{0B25698F-C8DA-49FC-BA72-EE746E5836AE}" destId="{EA2CA8CC-2C10-4458-AC5C-D10AEE69D696}" srcOrd="6" destOrd="0" presId="urn:microsoft.com/office/officeart/2018/2/layout/IconVerticalSolidList"/>
    <dgm:cxn modelId="{27C55A1B-E561-4FD3-BD19-CF9189C84193}" type="presParOf" srcId="{EA2CA8CC-2C10-4458-AC5C-D10AEE69D696}" destId="{EE334EE3-7C98-4971-B0FA-4ED768C46ED5}" srcOrd="0" destOrd="0" presId="urn:microsoft.com/office/officeart/2018/2/layout/IconVerticalSolidList"/>
    <dgm:cxn modelId="{2BE893F7-84A4-4191-812C-FA5B3F81F479}" type="presParOf" srcId="{EA2CA8CC-2C10-4458-AC5C-D10AEE69D696}" destId="{1390131E-007F-4D36-ABBA-F5B87DCDB70D}" srcOrd="1" destOrd="0" presId="urn:microsoft.com/office/officeart/2018/2/layout/IconVerticalSolidList"/>
    <dgm:cxn modelId="{8120D892-56CB-4089-AFD4-9F63171F21E6}" type="presParOf" srcId="{EA2CA8CC-2C10-4458-AC5C-D10AEE69D696}" destId="{37BABE46-98F7-4A8B-A1C4-77A2DC9A4575}" srcOrd="2" destOrd="0" presId="urn:microsoft.com/office/officeart/2018/2/layout/IconVerticalSolidList"/>
    <dgm:cxn modelId="{7B3FE25C-31F4-4EEC-9029-776BB46D0AC2}" type="presParOf" srcId="{EA2CA8CC-2C10-4458-AC5C-D10AEE69D696}" destId="{E70022B3-7B03-4F5B-9D66-1384287D2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5595-DCA1-4829-958F-65851591B2F0}">
      <dsp:nvSpPr>
        <dsp:cNvPr id="0" name=""/>
        <dsp:cNvSpPr/>
      </dsp:nvSpPr>
      <dsp:spPr>
        <a:xfrm>
          <a:off x="0" y="2209"/>
          <a:ext cx="6035039" cy="1120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5D80-F748-4EE3-A7CA-C5843A2C12F2}">
      <dsp:nvSpPr>
        <dsp:cNvPr id="0" name=""/>
        <dsp:cNvSpPr/>
      </dsp:nvSpPr>
      <dsp:spPr>
        <a:xfrm>
          <a:off x="338817" y="254222"/>
          <a:ext cx="616031" cy="616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E06A-52E9-4683-AEE5-82A63462DC2F}">
      <dsp:nvSpPr>
        <dsp:cNvPr id="0" name=""/>
        <dsp:cNvSpPr/>
      </dsp:nvSpPr>
      <dsp:spPr>
        <a:xfrm>
          <a:off x="1293665" y="2209"/>
          <a:ext cx="4741374" cy="112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9" tIns="118539" rIns="118539" bIns="118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Editing: Write or modify C source code (saved as .c file)</a:t>
          </a:r>
          <a:endParaRPr lang="en-US" sz="2000" kern="1200"/>
        </a:p>
      </dsp:txBody>
      <dsp:txXfrm>
        <a:off x="1293665" y="2209"/>
        <a:ext cx="4741374" cy="1120056"/>
      </dsp:txXfrm>
    </dsp:sp>
    <dsp:sp modelId="{2EA381CB-47AA-4F50-89F0-83E32DA47076}">
      <dsp:nvSpPr>
        <dsp:cNvPr id="0" name=""/>
        <dsp:cNvSpPr/>
      </dsp:nvSpPr>
      <dsp:spPr>
        <a:xfrm>
          <a:off x="0" y="1402281"/>
          <a:ext cx="6035039" cy="1120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32250-8541-482A-951D-7564B5614091}">
      <dsp:nvSpPr>
        <dsp:cNvPr id="0" name=""/>
        <dsp:cNvSpPr/>
      </dsp:nvSpPr>
      <dsp:spPr>
        <a:xfrm>
          <a:off x="338817" y="1654293"/>
          <a:ext cx="616031" cy="616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19BE9-2AA2-49AF-8363-71695CB70029}">
      <dsp:nvSpPr>
        <dsp:cNvPr id="0" name=""/>
        <dsp:cNvSpPr/>
      </dsp:nvSpPr>
      <dsp:spPr>
        <a:xfrm>
          <a:off x="1293665" y="1402281"/>
          <a:ext cx="4741374" cy="112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9" tIns="118539" rIns="118539" bIns="118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Compiling: Convert source code into machine instructions (creates .obj file)</a:t>
          </a:r>
          <a:endParaRPr lang="en-US" sz="2000" kern="1200"/>
        </a:p>
      </dsp:txBody>
      <dsp:txXfrm>
        <a:off x="1293665" y="1402281"/>
        <a:ext cx="4741374" cy="1120056"/>
      </dsp:txXfrm>
    </dsp:sp>
    <dsp:sp modelId="{8FC441BE-1C0E-4C03-98D0-A08530D348BA}">
      <dsp:nvSpPr>
        <dsp:cNvPr id="0" name=""/>
        <dsp:cNvSpPr/>
      </dsp:nvSpPr>
      <dsp:spPr>
        <a:xfrm>
          <a:off x="0" y="2802352"/>
          <a:ext cx="6035039" cy="1120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6C177-BFD6-415B-BEDD-046097698856}">
      <dsp:nvSpPr>
        <dsp:cNvPr id="0" name=""/>
        <dsp:cNvSpPr/>
      </dsp:nvSpPr>
      <dsp:spPr>
        <a:xfrm>
          <a:off x="338817" y="3054364"/>
          <a:ext cx="616031" cy="616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29B36-4640-4232-A77A-38049AE9D69E}">
      <dsp:nvSpPr>
        <dsp:cNvPr id="0" name=""/>
        <dsp:cNvSpPr/>
      </dsp:nvSpPr>
      <dsp:spPr>
        <a:xfrm>
          <a:off x="1293665" y="2802352"/>
          <a:ext cx="4741374" cy="112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9" tIns="118539" rIns="118539" bIns="118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Linking: Combine object file with libraries (creates .exe file)</a:t>
          </a:r>
          <a:endParaRPr lang="en-US" sz="2000" kern="1200"/>
        </a:p>
      </dsp:txBody>
      <dsp:txXfrm>
        <a:off x="1293665" y="2802352"/>
        <a:ext cx="4741374" cy="1120056"/>
      </dsp:txXfrm>
    </dsp:sp>
    <dsp:sp modelId="{EE334EE3-7C98-4971-B0FA-4ED768C46ED5}">
      <dsp:nvSpPr>
        <dsp:cNvPr id="0" name=""/>
        <dsp:cNvSpPr/>
      </dsp:nvSpPr>
      <dsp:spPr>
        <a:xfrm>
          <a:off x="0" y="4202423"/>
          <a:ext cx="6035039" cy="11200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0131E-007F-4D36-ABBA-F5B87DCDB70D}">
      <dsp:nvSpPr>
        <dsp:cNvPr id="0" name=""/>
        <dsp:cNvSpPr/>
      </dsp:nvSpPr>
      <dsp:spPr>
        <a:xfrm>
          <a:off x="338817" y="4454435"/>
          <a:ext cx="616031" cy="616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22B3-7B03-4F5B-9D66-1384287D28B5}">
      <dsp:nvSpPr>
        <dsp:cNvPr id="0" name=""/>
        <dsp:cNvSpPr/>
      </dsp:nvSpPr>
      <dsp:spPr>
        <a:xfrm>
          <a:off x="1293665" y="4202423"/>
          <a:ext cx="4741374" cy="1120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9" tIns="118539" rIns="118539" bIns="118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Executing: Run the .exe program</a:t>
          </a:r>
          <a:endParaRPr lang="en-US" sz="2000" kern="1200"/>
        </a:p>
      </dsp:txBody>
      <dsp:txXfrm>
        <a:off x="1293665" y="4202423"/>
        <a:ext cx="4741374" cy="1120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97DC-C7F0-4CF6-9528-875DD51E256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5FB1-1982-44C5-9480-5D9620E2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4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CC3200"/>
                </a:solidFill>
                <a:latin typeface="Perpetua" panose="02020502060401020303" pitchFamily="18" charset="0"/>
              </a:rPr>
              <a:t>Void type:</a:t>
            </a:r>
            <a:endParaRPr lang="en-US" sz="1800" b="0" i="0" u="none" strike="noStrike" baseline="0" dirty="0">
              <a:solidFill>
                <a:srgbClr val="CC32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Is designated by the key word void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Has no values and no operations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Very useful type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Used in cases where a function has no parameters or return values and for many other purposes which will be covered in the forthcoming topics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CC3200"/>
                </a:solidFill>
                <a:latin typeface="Perpetua" panose="02020502060401020303" pitchFamily="18" charset="0"/>
              </a:rPr>
              <a:t>Integral type:</a:t>
            </a:r>
            <a:endParaRPr lang="en-US" sz="1800" b="0" i="0" u="none" strike="noStrike" baseline="0" dirty="0">
              <a:solidFill>
                <a:srgbClr val="CC32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Integral types cannot contain fractional parts i.e., they can contain only whole number quantities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C Language has three kinds of integral types: 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Boolean, Character and Integer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CC3200"/>
                </a:solidFill>
                <a:latin typeface="Perpetua" panose="02020502060401020303" pitchFamily="18" charset="0"/>
              </a:rPr>
              <a:t>Boolean:</a:t>
            </a:r>
            <a:endParaRPr lang="en-US" sz="1800" b="0" i="0" u="none" strike="noStrike" baseline="0" dirty="0">
              <a:solidFill>
                <a:srgbClr val="CC32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Can represent only two values: true or false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Is referred to by the key word </a:t>
            </a:r>
            <a:r>
              <a:rPr lang="en-US" sz="1800" b="1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bool</a:t>
            </a:r>
            <a:endParaRPr lang="en-US" sz="1800" b="0" i="0" u="none" strike="noStrike" baseline="0" dirty="0">
              <a:solidFill>
                <a:srgbClr val="0000CC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Boolean type is stored in the memory as 0 or 1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CC3200"/>
                </a:solidFill>
                <a:latin typeface="Perpetua" panose="02020502060401020303" pitchFamily="18" charset="0"/>
              </a:rPr>
              <a:t>Character:</a:t>
            </a:r>
            <a:endParaRPr lang="en-US" sz="1800" b="0" i="0" u="none" strike="noStrike" baseline="0" dirty="0">
              <a:solidFill>
                <a:srgbClr val="CC32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A character data type holds any single symbol from the C character set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Is referred to by the key word </a:t>
            </a:r>
            <a:r>
              <a:rPr lang="en-US" sz="1800" b="1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char</a:t>
            </a:r>
            <a:endParaRPr lang="en-US" sz="1800" b="0" i="0" u="none" strike="noStrike" baseline="0" dirty="0">
              <a:solidFill>
                <a:srgbClr val="0000CC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The size of a character is 1 byte or 8 bits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CC3200"/>
                </a:solidFill>
                <a:latin typeface="Perpetua" panose="02020502060401020303" pitchFamily="18" charset="0"/>
              </a:rPr>
              <a:t>Integer:</a:t>
            </a:r>
            <a:endParaRPr lang="en-US" sz="1800" b="0" i="0" u="none" strike="noStrike" baseline="0" dirty="0">
              <a:solidFill>
                <a:srgbClr val="CC32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Is a number without a fraction part (whole numbers)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C supports four different sizes of integer data types: 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short int, int, long int and long </a:t>
            </a:r>
            <a:r>
              <a:rPr lang="en-US" sz="1800" b="0" i="0" u="none" strike="noStrike" baseline="0" dirty="0" err="1">
                <a:solidFill>
                  <a:srgbClr val="0000CC"/>
                </a:solidFill>
                <a:latin typeface="Perpetua" panose="02020502060401020303" pitchFamily="18" charset="0"/>
              </a:rPr>
              <a:t>long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 int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C defines these data types so that they can be organized from smallest to largest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“Range” column in that table simply tells you the minimum and maximum </a:t>
            </a:r>
            <a:r>
              <a:rPr lang="en-US" b="1" dirty="0"/>
              <a:t>values</a:t>
            </a:r>
            <a:r>
              <a:rPr lang="en-US" dirty="0"/>
              <a:t> that each C type can hold on a typical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dirty="0"/>
              <a:t> in C is simply a way to define a new </a:t>
            </a:r>
            <a:r>
              <a:rPr lang="en-US" i="1" dirty="0"/>
              <a:t>integral</a:t>
            </a:r>
            <a:r>
              <a:rPr lang="en-US" dirty="0"/>
              <a:t> type whose values are a fixed set of named constants. Although it feels like a “fifth” category, it really lives under the </a:t>
            </a:r>
            <a:r>
              <a:rPr lang="en-US" b="1" dirty="0"/>
              <a:t>integral types</a:t>
            </a:r>
            <a:r>
              <a:rPr lang="en-US" dirty="0"/>
              <a:t> umbrella.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 2</a:t>
            </a:r>
          </a:p>
          <a:p>
            <a:endParaRPr lang="en-US" dirty="0"/>
          </a:p>
          <a:p>
            <a:r>
              <a:rPr lang="en-US" sz="1200" dirty="0"/>
              <a:t>In the above example, we declared “day” as the variable and the value of “Wed” is allocated to day, which is 2. So as a result, 2 is printed.</a:t>
            </a:r>
            <a:br>
              <a:rPr lang="en-US" sz="1200" dirty="0"/>
            </a:br>
            <a:r>
              <a:rPr lang="en-US" sz="1200" dirty="0"/>
              <a:t>Another example of enumeration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%d</a:t>
            </a:r>
            <a:r>
              <a:rPr lang="en-US" dirty="0"/>
              <a:t> reads/writes an int.</a:t>
            </a:r>
          </a:p>
          <a:p>
            <a:pPr>
              <a:buNone/>
            </a:pPr>
            <a:r>
              <a:rPr lang="en-US" b="1" dirty="0"/>
              <a:t>%f</a:t>
            </a:r>
            <a:r>
              <a:rPr lang="en-US" dirty="0"/>
              <a:t> reads/writes a float.</a:t>
            </a:r>
          </a:p>
          <a:p>
            <a:r>
              <a:rPr lang="en-US" dirty="0"/>
              <a:t>The &amp; before variable names passes their address to </a:t>
            </a:r>
            <a:r>
              <a:rPr lang="en-US" dirty="0" err="1"/>
              <a:t>scanf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%c</a:t>
            </a:r>
            <a:r>
              <a:rPr lang="en-US" dirty="0"/>
              <a:t> reads/writes a single char.</a:t>
            </a:r>
          </a:p>
          <a:p>
            <a:pPr>
              <a:buNone/>
            </a:pPr>
            <a:r>
              <a:rPr lang="en-US" b="1" dirty="0"/>
              <a:t>%s</a:t>
            </a:r>
            <a:r>
              <a:rPr lang="en-US" dirty="0"/>
              <a:t> reads/writes a null-terminated string; here %29s prevents overflow of the 30-byte buffer.</a:t>
            </a:r>
          </a:p>
          <a:p>
            <a:pPr>
              <a:buNone/>
            </a:pPr>
            <a:r>
              <a:rPr lang="en-US" b="1" dirty="0"/>
              <a:t>%</a:t>
            </a:r>
            <a:r>
              <a:rPr lang="en-US" b="1" dirty="0" err="1"/>
              <a:t>lf</a:t>
            </a:r>
            <a:r>
              <a:rPr lang="en-US" dirty="0"/>
              <a:t> reads/writes a double.</a:t>
            </a:r>
          </a:p>
          <a:p>
            <a:r>
              <a:rPr lang="en-US" dirty="0"/>
              <a:t>Note the leading space in " %c" skips any leftover newline or whitespace before reading the character.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unsigned int x = UINT_MAX;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("Before increment: x = %u\n", x);</a:t>
            </a:r>
          </a:p>
          <a:p>
            <a:r>
              <a:rPr lang="en-US" dirty="0"/>
              <a:t>    x++;    // wraps around from UINT_MAX to 0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("After  increment: x = %u\n", x);</a:t>
            </a:r>
          </a:p>
          <a:p>
            <a:endParaRPr lang="en-US" dirty="0"/>
          </a:p>
          <a:p>
            <a:r>
              <a:rPr lang="en-US" dirty="0"/>
              <a:t>Before increment: x = 4294967295After  increment: x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Courier New"/>
                <a:cs typeface="Courier New"/>
              </a:rPr>
              <a:t>#include</a:t>
            </a:r>
            <a:r>
              <a:rPr lang="en-US" spc="-100" dirty="0">
                <a:latin typeface="Courier New"/>
                <a:cs typeface="Courier New"/>
              </a:rPr>
              <a:t> </a:t>
            </a:r>
            <a:r>
              <a:rPr lang="en-US" dirty="0">
                <a:latin typeface="Arial MT"/>
                <a:cs typeface="Arial MT"/>
              </a:rPr>
              <a:t>directive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tells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compiler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include</a:t>
            </a:r>
            <a:r>
              <a:rPr lang="en-US" spc="-7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other</a:t>
            </a:r>
            <a:r>
              <a:rPr lang="en-US" spc="-7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files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stored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on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your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HDD </a:t>
            </a:r>
            <a:r>
              <a:rPr lang="en-US" dirty="0">
                <a:latin typeface="Arial MT"/>
                <a:cs typeface="Arial MT"/>
              </a:rPr>
              <a:t>into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your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program.</a:t>
            </a:r>
            <a:r>
              <a:rPr lang="en-US" spc="-10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These</a:t>
            </a:r>
            <a:r>
              <a:rPr lang="en-US" spc="-7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files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will</a:t>
            </a:r>
            <a:r>
              <a:rPr lang="en-US" spc="-2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include information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that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does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not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change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between </a:t>
            </a:r>
            <a:r>
              <a:rPr lang="en-US" dirty="0">
                <a:latin typeface="Arial MT"/>
                <a:cs typeface="Arial MT"/>
              </a:rPr>
              <a:t>programs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that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your</a:t>
            </a:r>
            <a:r>
              <a:rPr lang="en-US" spc="-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program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can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use.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On </a:t>
            </a: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right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we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include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standard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input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and </a:t>
            </a:r>
            <a:r>
              <a:rPr lang="en-US" dirty="0">
                <a:latin typeface="Arial MT"/>
                <a:cs typeface="Arial MT"/>
              </a:rPr>
              <a:t>output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library.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Courier New"/>
                <a:cs typeface="Courier New"/>
              </a:rPr>
              <a:t>main()</a:t>
            </a:r>
            <a:r>
              <a:rPr lang="en-US" spc="-40" dirty="0">
                <a:latin typeface="Courier New"/>
                <a:cs typeface="Courier New"/>
              </a:rPr>
              <a:t> </a:t>
            </a:r>
            <a:r>
              <a:rPr lang="en-US" spc="-10" dirty="0">
                <a:latin typeface="Arial MT"/>
                <a:cs typeface="Arial MT"/>
              </a:rPr>
              <a:t>function</a:t>
            </a:r>
            <a:r>
              <a:rPr lang="en-US" spc="-7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is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spc="-20" dirty="0">
                <a:latin typeface="Arial MT"/>
                <a:cs typeface="Arial MT"/>
              </a:rPr>
              <a:t>only </a:t>
            </a:r>
            <a:r>
              <a:rPr lang="en-US" spc="-10" dirty="0">
                <a:latin typeface="Arial MT"/>
                <a:cs typeface="Arial MT"/>
              </a:rPr>
              <a:t>component</a:t>
            </a:r>
            <a:r>
              <a:rPr lang="en-US" spc="-7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that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has</a:t>
            </a:r>
            <a:r>
              <a:rPr lang="en-US" spc="-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be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included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every </a:t>
            </a:r>
            <a:r>
              <a:rPr lang="en-US" dirty="0">
                <a:latin typeface="Arial MT"/>
                <a:cs typeface="Arial MT"/>
              </a:rPr>
              <a:t>C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program.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It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is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followed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by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</a:t>
            </a:r>
            <a:r>
              <a:rPr lang="en-US" spc="-2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pair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of </a:t>
            </a:r>
            <a:r>
              <a:rPr lang="en-US" dirty="0">
                <a:latin typeface="Arial MT"/>
                <a:cs typeface="Arial MT"/>
              </a:rPr>
              <a:t>braces: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spc="-55" dirty="0">
                <a:latin typeface="Courier New"/>
                <a:cs typeface="Courier New"/>
              </a:rPr>
              <a:t> </a:t>
            </a:r>
            <a:r>
              <a:rPr lang="en-US" spc="-50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Courier New"/>
                <a:cs typeface="Courier New"/>
              </a:rPr>
              <a:t>return()</a:t>
            </a:r>
            <a:r>
              <a:rPr lang="en-US" spc="-90" dirty="0">
                <a:latin typeface="Courier New"/>
                <a:cs typeface="Courier New"/>
              </a:rPr>
              <a:t> </a:t>
            </a:r>
            <a:r>
              <a:rPr lang="en-US" dirty="0">
                <a:latin typeface="Arial MT"/>
                <a:cs typeface="Arial MT"/>
              </a:rPr>
              <a:t>statement</a:t>
            </a:r>
            <a:r>
              <a:rPr lang="en-US" spc="-7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returns</a:t>
            </a:r>
            <a:r>
              <a:rPr lang="en-US" spc="-7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values </a:t>
            </a:r>
            <a:r>
              <a:rPr lang="en-US" dirty="0">
                <a:latin typeface="Arial MT"/>
                <a:cs typeface="Arial MT"/>
              </a:rPr>
              <a:t>from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function.</a:t>
            </a:r>
            <a:r>
              <a:rPr lang="en-US" spc="-7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Within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the</a:t>
            </a:r>
            <a:r>
              <a:rPr lang="en-US" spc="-4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Courier New"/>
                <a:cs typeface="Courier New"/>
              </a:rPr>
              <a:t>main() </a:t>
            </a:r>
            <a:r>
              <a:rPr lang="en-US" dirty="0">
                <a:latin typeface="Arial MT"/>
                <a:cs typeface="Arial MT"/>
              </a:rPr>
              <a:t>function</a:t>
            </a:r>
            <a:r>
              <a:rPr lang="en-US" spc="40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Courier New"/>
                <a:cs typeface="Courier New"/>
              </a:rPr>
              <a:t>return()</a:t>
            </a:r>
            <a:r>
              <a:rPr lang="en-US" spc="-10" dirty="0">
                <a:latin typeface="Arial MT"/>
                <a:cs typeface="Arial MT"/>
              </a:rPr>
              <a:t>can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be</a:t>
            </a:r>
            <a:r>
              <a:rPr lang="en-US" spc="-2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used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tell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the </a:t>
            </a:r>
            <a:r>
              <a:rPr lang="en-US" spc="-10" dirty="0">
                <a:latin typeface="Arial MT"/>
                <a:cs typeface="Arial MT"/>
              </a:rPr>
              <a:t>operating</a:t>
            </a:r>
            <a:r>
              <a:rPr lang="en-US" spc="-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system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(in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our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case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Linux) </a:t>
            </a:r>
            <a:r>
              <a:rPr lang="en-US" dirty="0">
                <a:latin typeface="Arial MT"/>
                <a:cs typeface="Arial MT"/>
              </a:rPr>
              <a:t>whether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our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code</a:t>
            </a:r>
            <a:r>
              <a:rPr lang="en-US" spc="-6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completed</a:t>
            </a:r>
            <a:r>
              <a:rPr lang="en-US" spc="-7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successfully.</a:t>
            </a:r>
            <a:endParaRPr lang="en-US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020" marR="29845" indent="-274955">
              <a:lnSpc>
                <a:spcPct val="100000"/>
              </a:lnSpc>
              <a:spcBef>
                <a:spcPts val="90"/>
              </a:spcBef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lang="en-US" sz="1200" spc="-150" dirty="0">
                <a:latin typeface="Times New Roman"/>
                <a:cs typeface="Times New Roman"/>
              </a:rPr>
              <a:t>Placed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spc="-215" dirty="0">
                <a:latin typeface="Times New Roman"/>
                <a:cs typeface="Times New Roman"/>
              </a:rPr>
              <a:t>by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65" dirty="0">
                <a:latin typeface="Times New Roman"/>
                <a:cs typeface="Times New Roman"/>
              </a:rPr>
              <a:t>the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100" dirty="0">
                <a:latin typeface="Times New Roman"/>
                <a:cs typeface="Times New Roman"/>
              </a:rPr>
              <a:t>programmer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40" dirty="0">
                <a:latin typeface="Times New Roman"/>
                <a:cs typeface="Times New Roman"/>
              </a:rPr>
              <a:t>in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80" dirty="0">
                <a:latin typeface="Times New Roman"/>
                <a:cs typeface="Times New Roman"/>
              </a:rPr>
              <a:t>the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-135" dirty="0">
                <a:latin typeface="Times New Roman"/>
                <a:cs typeface="Times New Roman"/>
              </a:rPr>
              <a:t>code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spc="-130" dirty="0">
                <a:latin typeface="Times New Roman"/>
                <a:cs typeface="Times New Roman"/>
              </a:rPr>
              <a:t>help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80" dirty="0">
                <a:latin typeface="Times New Roman"/>
                <a:cs typeface="Times New Roman"/>
              </a:rPr>
              <a:t>the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-85" dirty="0">
                <a:latin typeface="Times New Roman"/>
                <a:cs typeface="Times New Roman"/>
              </a:rPr>
              <a:t>reader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to </a:t>
            </a:r>
            <a:r>
              <a:rPr lang="en-US" sz="1200" spc="-110" dirty="0">
                <a:latin typeface="Times New Roman"/>
                <a:cs typeface="Times New Roman"/>
              </a:rPr>
              <a:t>understand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80" dirty="0">
                <a:latin typeface="Times New Roman"/>
                <a:cs typeface="Times New Roman"/>
              </a:rPr>
              <a:t>the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160" dirty="0">
                <a:latin typeface="Times New Roman"/>
                <a:cs typeface="Times New Roman"/>
              </a:rPr>
              <a:t>meaning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170" dirty="0">
                <a:latin typeface="Times New Roman"/>
                <a:cs typeface="Times New Roman"/>
              </a:rPr>
              <a:t>of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35" dirty="0">
                <a:latin typeface="Times New Roman"/>
                <a:cs typeface="Times New Roman"/>
              </a:rPr>
              <a:t>sections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70" dirty="0">
                <a:latin typeface="Times New Roman"/>
                <a:cs typeface="Times New Roman"/>
              </a:rPr>
              <a:t>of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40" dirty="0">
                <a:latin typeface="Times New Roman"/>
                <a:cs typeface="Times New Roman"/>
              </a:rPr>
              <a:t>code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55" dirty="0">
                <a:latin typeface="Times New Roman"/>
                <a:cs typeface="Times New Roman"/>
              </a:rPr>
              <a:t>which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10" dirty="0">
                <a:latin typeface="Times New Roman"/>
                <a:cs typeface="Times New Roman"/>
              </a:rPr>
              <a:t>are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70" dirty="0">
                <a:latin typeface="Times New Roman"/>
                <a:cs typeface="Times New Roman"/>
              </a:rPr>
              <a:t>not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40" dirty="0">
                <a:latin typeface="Times New Roman"/>
                <a:cs typeface="Times New Roman"/>
              </a:rPr>
              <a:t>very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45" dirty="0">
                <a:latin typeface="Times New Roman"/>
                <a:cs typeface="Times New Roman"/>
              </a:rPr>
              <a:t>clear</a:t>
            </a:r>
            <a:endParaRPr lang="en-US" sz="1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lang="en-US" sz="1200" spc="-130" dirty="0">
                <a:latin typeface="Times New Roman"/>
                <a:cs typeface="Times New Roman"/>
              </a:rPr>
              <a:t>Comments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14" dirty="0">
                <a:latin typeface="Times New Roman"/>
                <a:cs typeface="Times New Roman"/>
              </a:rPr>
              <a:t>are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30" dirty="0">
                <a:latin typeface="Times New Roman"/>
                <a:cs typeface="Times New Roman"/>
              </a:rPr>
              <a:t>merely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85" dirty="0">
                <a:latin typeface="Times New Roman"/>
                <a:cs typeface="Times New Roman"/>
              </a:rPr>
              <a:t>internal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5" dirty="0">
                <a:latin typeface="Times New Roman"/>
                <a:cs typeface="Times New Roman"/>
              </a:rPr>
              <a:t>program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45" dirty="0">
                <a:latin typeface="Times New Roman"/>
                <a:cs typeface="Times New Roman"/>
              </a:rPr>
              <a:t>documentations</a:t>
            </a:r>
            <a:endParaRPr lang="en-US" sz="1200" dirty="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lang="en-US" sz="1200" spc="-114" dirty="0">
                <a:latin typeface="Times New Roman"/>
                <a:cs typeface="Times New Roman"/>
              </a:rPr>
              <a:t>Compiler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40" dirty="0">
                <a:latin typeface="Times New Roman"/>
                <a:cs typeface="Times New Roman"/>
              </a:rPr>
              <a:t>ignores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65" dirty="0">
                <a:latin typeface="Times New Roman"/>
                <a:cs typeface="Times New Roman"/>
              </a:rPr>
              <a:t>the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30" dirty="0">
                <a:latin typeface="Times New Roman"/>
                <a:cs typeface="Times New Roman"/>
              </a:rPr>
              <a:t>comments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spc="-145" dirty="0">
                <a:latin typeface="Times New Roman"/>
                <a:cs typeface="Times New Roman"/>
              </a:rPr>
              <a:t>when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14" dirty="0">
                <a:latin typeface="Times New Roman"/>
                <a:cs typeface="Times New Roman"/>
              </a:rPr>
              <a:t>translates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80" dirty="0">
                <a:latin typeface="Times New Roman"/>
                <a:cs typeface="Times New Roman"/>
              </a:rPr>
              <a:t>the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spc="-110" dirty="0">
                <a:latin typeface="Times New Roman"/>
                <a:cs typeface="Times New Roman"/>
              </a:rPr>
              <a:t>program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into </a:t>
            </a:r>
            <a:r>
              <a:rPr lang="en-US" sz="1200" spc="-130" dirty="0">
                <a:latin typeface="Times New Roman"/>
                <a:cs typeface="Times New Roman"/>
              </a:rPr>
              <a:t>executable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code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020" marR="220345">
              <a:spcBef>
                <a:spcPts val="110"/>
              </a:spcBef>
              <a:buSzPct val="84090"/>
              <a:buFont typeface="Arial MT"/>
              <a:buChar char="•"/>
              <a:tabLst>
                <a:tab pos="287020" algn="l"/>
              </a:tabLst>
            </a:pPr>
            <a:r>
              <a:rPr lang="en-US" spc="-150" dirty="0"/>
              <a:t>Escape</a:t>
            </a:r>
            <a:r>
              <a:rPr lang="en-US" spc="-70" dirty="0"/>
              <a:t> </a:t>
            </a:r>
            <a:r>
              <a:rPr lang="en-US" spc="-114" dirty="0"/>
              <a:t>sequence</a:t>
            </a:r>
            <a:r>
              <a:rPr lang="en-US" spc="20" dirty="0"/>
              <a:t> </a:t>
            </a:r>
            <a:r>
              <a:rPr lang="en-US" spc="-90" dirty="0"/>
              <a:t>characters</a:t>
            </a:r>
            <a:r>
              <a:rPr lang="en-US" spc="-80" dirty="0"/>
              <a:t> </a:t>
            </a:r>
            <a:r>
              <a:rPr lang="en-US" spc="-95" dirty="0"/>
              <a:t>are</a:t>
            </a:r>
            <a:r>
              <a:rPr lang="en-US" spc="-35" dirty="0"/>
              <a:t> </a:t>
            </a:r>
            <a:r>
              <a:rPr lang="en-US" spc="-50" dirty="0"/>
              <a:t>a </a:t>
            </a:r>
            <a:r>
              <a:rPr lang="en-US" spc="-110" dirty="0"/>
              <a:t>combination</a:t>
            </a:r>
            <a:r>
              <a:rPr lang="en-US" spc="-55" dirty="0"/>
              <a:t> </a:t>
            </a:r>
            <a:r>
              <a:rPr lang="en-US" spc="-130" dirty="0"/>
              <a:t>of</a:t>
            </a:r>
            <a:r>
              <a:rPr lang="en-US" spc="-20" dirty="0"/>
              <a:t> </a:t>
            </a:r>
            <a:r>
              <a:rPr lang="en-US" spc="-95" dirty="0"/>
              <a:t>two</a:t>
            </a:r>
            <a:r>
              <a:rPr lang="en-US" spc="-50" dirty="0"/>
              <a:t> </a:t>
            </a:r>
            <a:r>
              <a:rPr lang="en-US" spc="-90" dirty="0"/>
              <a:t>characters</a:t>
            </a:r>
            <a:r>
              <a:rPr lang="en-US" spc="-70" dirty="0"/>
              <a:t> </a:t>
            </a:r>
            <a:r>
              <a:rPr lang="en-US" spc="-25" dirty="0"/>
              <a:t>but </a:t>
            </a:r>
            <a:r>
              <a:rPr lang="en-US" spc="-60" dirty="0"/>
              <a:t>treated</a:t>
            </a:r>
            <a:r>
              <a:rPr lang="en-US" spc="-105" dirty="0"/>
              <a:t> </a:t>
            </a:r>
            <a:r>
              <a:rPr lang="en-US" spc="-175" dirty="0"/>
              <a:t>as</a:t>
            </a:r>
            <a:r>
              <a:rPr lang="en-US" spc="-45" dirty="0"/>
              <a:t> </a:t>
            </a:r>
            <a:r>
              <a:rPr lang="en-US" spc="-185" dirty="0"/>
              <a:t>a</a:t>
            </a:r>
            <a:r>
              <a:rPr lang="en-US" spc="-40" dirty="0"/>
              <a:t> </a:t>
            </a:r>
            <a:r>
              <a:rPr lang="en-US" spc="-130" dirty="0"/>
              <a:t>single</a:t>
            </a:r>
            <a:r>
              <a:rPr lang="en-US" spc="-35" dirty="0"/>
              <a:t> </a:t>
            </a:r>
            <a:r>
              <a:rPr lang="en-US" spc="-10" dirty="0"/>
              <a:t>character.</a:t>
            </a:r>
            <a:endParaRPr lang="en-US" dirty="0"/>
          </a:p>
          <a:p>
            <a:pPr marL="287020" marR="5080">
              <a:spcBef>
                <a:spcPts val="600"/>
              </a:spcBef>
              <a:buSzPct val="84090"/>
              <a:buFont typeface="Arial MT"/>
              <a:buChar char="•"/>
              <a:tabLst>
                <a:tab pos="287020" algn="l"/>
              </a:tabLst>
            </a:pPr>
            <a:r>
              <a:rPr lang="en-US" spc="-70" dirty="0"/>
              <a:t>Often</a:t>
            </a:r>
            <a:r>
              <a:rPr lang="en-US" spc="-75" dirty="0"/>
              <a:t> </a:t>
            </a:r>
            <a:r>
              <a:rPr lang="en-US" spc="-120" dirty="0"/>
              <a:t>used</a:t>
            </a:r>
            <a:r>
              <a:rPr lang="en-US" spc="-20" dirty="0"/>
              <a:t> </a:t>
            </a:r>
            <a:r>
              <a:rPr lang="en-US" spc="-110" dirty="0"/>
              <a:t>in</a:t>
            </a:r>
            <a:r>
              <a:rPr lang="en-US" spc="-20" dirty="0"/>
              <a:t> </a:t>
            </a:r>
            <a:r>
              <a:rPr lang="en-US" spc="-65" dirty="0" err="1"/>
              <a:t>printf</a:t>
            </a:r>
            <a:r>
              <a:rPr lang="en-US" spc="-35" dirty="0"/>
              <a:t> </a:t>
            </a:r>
            <a:r>
              <a:rPr lang="en-US" spc="-75" dirty="0" err="1"/>
              <a:t>statements,they</a:t>
            </a:r>
            <a:r>
              <a:rPr lang="en-US" spc="-75" dirty="0"/>
              <a:t> </a:t>
            </a:r>
            <a:r>
              <a:rPr lang="en-US" spc="-95" dirty="0"/>
              <a:t>are</a:t>
            </a:r>
            <a:r>
              <a:rPr lang="en-US" spc="-105" dirty="0"/>
              <a:t> </a:t>
            </a:r>
            <a:r>
              <a:rPr lang="en-US" spc="-45" dirty="0"/>
              <a:t>not</a:t>
            </a:r>
            <a:r>
              <a:rPr lang="en-US" spc="-50" dirty="0"/>
              <a:t> </a:t>
            </a:r>
            <a:r>
              <a:rPr lang="en-US" spc="-55" dirty="0"/>
              <a:t>printed</a:t>
            </a:r>
            <a:r>
              <a:rPr lang="en-US" spc="-75" dirty="0"/>
              <a:t> </a:t>
            </a:r>
            <a:r>
              <a:rPr lang="en-US" spc="-105" dirty="0"/>
              <a:t>explicitly</a:t>
            </a:r>
            <a:r>
              <a:rPr lang="en-US" spc="-50" dirty="0"/>
              <a:t> </a:t>
            </a:r>
            <a:r>
              <a:rPr lang="en-US" spc="-95" dirty="0"/>
              <a:t>on</a:t>
            </a:r>
            <a:r>
              <a:rPr lang="en-US" spc="-50" dirty="0"/>
              <a:t> </a:t>
            </a:r>
            <a:r>
              <a:rPr lang="en-US" spc="-25" dirty="0"/>
              <a:t>the </a:t>
            </a:r>
            <a:r>
              <a:rPr lang="en-US" spc="-110" dirty="0"/>
              <a:t>screen</a:t>
            </a:r>
            <a:r>
              <a:rPr lang="en-US" spc="-55" dirty="0"/>
              <a:t> </a:t>
            </a:r>
            <a:r>
              <a:rPr lang="en-US" spc="-75" dirty="0"/>
              <a:t>but</a:t>
            </a:r>
            <a:r>
              <a:rPr lang="en-US" spc="-25" dirty="0"/>
              <a:t> </a:t>
            </a:r>
            <a:r>
              <a:rPr lang="en-US" spc="-65" dirty="0"/>
              <a:t>the</a:t>
            </a:r>
            <a:r>
              <a:rPr lang="en-US" spc="-55" dirty="0"/>
              <a:t> </a:t>
            </a:r>
            <a:r>
              <a:rPr lang="en-US" spc="-114" dirty="0"/>
              <a:t>effect</a:t>
            </a:r>
            <a:r>
              <a:rPr lang="en-US" spc="-20" dirty="0"/>
              <a:t> </a:t>
            </a:r>
            <a:r>
              <a:rPr lang="en-US" spc="-130" dirty="0"/>
              <a:t>of</a:t>
            </a:r>
            <a:r>
              <a:rPr lang="en-US" spc="-25" dirty="0"/>
              <a:t> </a:t>
            </a:r>
            <a:r>
              <a:rPr lang="en-US" spc="-20" dirty="0"/>
              <a:t>these </a:t>
            </a:r>
            <a:r>
              <a:rPr lang="en-US" spc="-90" dirty="0"/>
              <a:t>characters </a:t>
            </a:r>
            <a:r>
              <a:rPr lang="en-US" spc="-145" dirty="0"/>
              <a:t>can</a:t>
            </a:r>
            <a:r>
              <a:rPr lang="en-US" spc="-30" dirty="0"/>
              <a:t> </a:t>
            </a:r>
            <a:r>
              <a:rPr lang="en-US" spc="-110" dirty="0"/>
              <a:t>be</a:t>
            </a:r>
            <a:r>
              <a:rPr lang="en-US" spc="-25" dirty="0"/>
              <a:t> </a:t>
            </a:r>
            <a:r>
              <a:rPr lang="en-US" spc="-10" dirty="0"/>
              <a:t>observed.</a:t>
            </a:r>
            <a:endParaRPr lang="en-US" dirty="0"/>
          </a:p>
          <a:p>
            <a:pPr marL="285750" marR="135890">
              <a:spcBef>
                <a:spcPts val="605"/>
              </a:spcBef>
              <a:buSzPct val="84090"/>
              <a:buFont typeface="Arial MT"/>
              <a:buChar char="•"/>
              <a:tabLst>
                <a:tab pos="287020" algn="l"/>
              </a:tabLst>
            </a:pPr>
            <a:r>
              <a:rPr lang="en-US" spc="-160" dirty="0"/>
              <a:t>The</a:t>
            </a:r>
            <a:r>
              <a:rPr lang="en-US" spc="20" dirty="0"/>
              <a:t> </a:t>
            </a:r>
            <a:r>
              <a:rPr lang="en-US" spc="-105" dirty="0"/>
              <a:t>table</a:t>
            </a:r>
            <a:r>
              <a:rPr lang="en-US" spc="-30" dirty="0"/>
              <a:t> </a:t>
            </a:r>
            <a:r>
              <a:rPr lang="en-US" spc="-125" dirty="0"/>
              <a:t>beside</a:t>
            </a:r>
            <a:r>
              <a:rPr lang="en-US" spc="25" dirty="0"/>
              <a:t> </a:t>
            </a:r>
            <a:r>
              <a:rPr lang="en-US" spc="-180" dirty="0"/>
              <a:t>shows</a:t>
            </a:r>
            <a:r>
              <a:rPr lang="en-US" spc="105" dirty="0"/>
              <a:t> </a:t>
            </a:r>
            <a:r>
              <a:rPr lang="en-US" spc="-190" dirty="0"/>
              <a:t>some</a:t>
            </a:r>
            <a:r>
              <a:rPr lang="en-US" spc="50" dirty="0"/>
              <a:t> </a:t>
            </a:r>
            <a:r>
              <a:rPr lang="en-US" spc="-175" dirty="0"/>
              <a:t>ASCII 	</a:t>
            </a:r>
            <a:r>
              <a:rPr lang="en-US" spc="-100" dirty="0"/>
              <a:t>characters</a:t>
            </a:r>
            <a:r>
              <a:rPr lang="en-US" spc="-35" dirty="0"/>
              <a:t> </a:t>
            </a:r>
            <a:r>
              <a:rPr lang="en-US" spc="-155" dirty="0"/>
              <a:t>and</a:t>
            </a:r>
            <a:r>
              <a:rPr lang="en-US" spc="20" dirty="0"/>
              <a:t> </a:t>
            </a:r>
            <a:r>
              <a:rPr lang="en-US" spc="-65" dirty="0"/>
              <a:t>their</a:t>
            </a:r>
            <a:r>
              <a:rPr lang="en-US" spc="25" dirty="0"/>
              <a:t> </a:t>
            </a:r>
            <a:r>
              <a:rPr lang="en-US" spc="-65" dirty="0"/>
              <a:t>corresponding 	</a:t>
            </a:r>
            <a:r>
              <a:rPr lang="en-US" spc="-125" dirty="0"/>
              <a:t>escape</a:t>
            </a:r>
            <a:r>
              <a:rPr lang="en-US" spc="-60" dirty="0"/>
              <a:t> </a:t>
            </a:r>
            <a:r>
              <a:rPr lang="en-US" spc="-90" dirty="0"/>
              <a:t>character</a:t>
            </a:r>
            <a:r>
              <a:rPr lang="en-US" spc="-15" dirty="0"/>
              <a:t> </a:t>
            </a:r>
            <a:r>
              <a:rPr lang="en-US" spc="-10" dirty="0"/>
              <a:t>format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It's a simple, intuitive text editor for Ubuntu.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In C programming, identifiers are the names used to identify variables, functions, arrays, structures, or any other user-defined items. It is a name that uniquely identifies a program element and can be used to refer to it later in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Keywords in C are reserved words that have predefined meanings and cannot be used as identifiers (e.g., variable names, function names). They are fundamental to the structure and functionality of C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(a)record1 -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valid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(b) #tax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(#character not allowed)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(c)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erpetua" panose="02020502060401020303" pitchFamily="18" charset="0"/>
              </a:rPr>
              <a:t>name_and_address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valid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(d) 1record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–first character cannot be a number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(e) name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valid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(f) name-and-address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(hyphen not allowed)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(g)file_3 -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valid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(h) name and address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(spaces not allowed)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erpetua" panose="02020502060401020303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) return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(keyword)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(j) 123-45-6789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invalid (contains all numbers)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(a) name, names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distinct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(b) address, Address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distinct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(c) list1, Iist2 –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distinct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(d) char1,char_1 -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distinct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(e) identifier_1, identifier_2 -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identical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(f) answer, ANSWER -</a:t>
            </a:r>
            <a:r>
              <a:rPr lang="en-US" sz="1800" b="0" i="0" u="none" strike="noStrike" baseline="0" dirty="0">
                <a:solidFill>
                  <a:srgbClr val="0000CC"/>
                </a:solidFill>
                <a:latin typeface="Perpetua" panose="02020502060401020303" pitchFamily="18" charset="0"/>
              </a:rPr>
              <a:t>distinct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In C programming, "types" primarily refer to data types, which classify the kind of values a variable can hold and the operations that can be performed on them.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E5FB1-1982-44C5-9480-5D9620E289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77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0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CA36BF-EE91-4EA8-B67B-236486C646D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242FD8-4724-4970-BC98-1267FD5EC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66BC-0284-C97D-0C74-FE37F03B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C66AC-DCDB-3B19-871B-9D1E81A8A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1880-91A5-94FE-FD8B-ACC6381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</a:t>
            </a:r>
            <a:r>
              <a:rPr lang="en-US" spc="-110" dirty="0"/>
              <a:t> </a:t>
            </a:r>
            <a:r>
              <a:rPr lang="en-US" spc="-155" dirty="0"/>
              <a:t>Comments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34B2552-C590-A89C-CB6B-3EAA25099C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8861842" cy="32201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kern="0"/>
            </a:defPPr>
          </a:lstStyle>
          <a:p>
            <a:pPr marL="287020" indent="-274320">
              <a:lnSpc>
                <a:spcPct val="100000"/>
              </a:lnSpc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sz="2600" spc="-29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identify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comment,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uses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two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different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comment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formats:</a:t>
            </a:r>
            <a:endParaRPr sz="26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SzPct val="84615"/>
              <a:buFont typeface="Arial MT"/>
              <a:buChar char="•"/>
              <a:tabLst>
                <a:tab pos="561340" algn="l"/>
              </a:tabLst>
            </a:pPr>
            <a:r>
              <a:rPr sz="2600" spc="-175" dirty="0">
                <a:latin typeface="Times New Roman"/>
                <a:cs typeface="Times New Roman"/>
              </a:rPr>
              <a:t>Line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Comment</a:t>
            </a:r>
            <a:endParaRPr lang="en-US" sz="2600" spc="-10" dirty="0">
              <a:latin typeface="Times New Roman"/>
              <a:cs typeface="Times New Roman"/>
            </a:endParaRPr>
          </a:p>
          <a:p>
            <a:pPr marL="149860" indent="0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2400" spc="80" dirty="0">
                <a:solidFill>
                  <a:srgbClr val="0000CC"/>
                </a:solidFill>
                <a:latin typeface="Times New Roman"/>
                <a:cs typeface="Times New Roman"/>
              </a:rPr>
              <a:t>		//This</a:t>
            </a:r>
            <a:r>
              <a:rPr lang="en-US" sz="240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80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lang="en-US" sz="24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21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lang="en-US" sz="240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35" dirty="0">
                <a:solidFill>
                  <a:srgbClr val="0000CC"/>
                </a:solidFill>
                <a:latin typeface="Times New Roman"/>
                <a:cs typeface="Times New Roman"/>
              </a:rPr>
              <a:t>whole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20" dirty="0">
                <a:solidFill>
                  <a:srgbClr val="0000CC"/>
                </a:solidFill>
                <a:latin typeface="Times New Roman"/>
                <a:cs typeface="Times New Roman"/>
              </a:rPr>
              <a:t>line</a:t>
            </a:r>
            <a:r>
              <a:rPr lang="en-US" sz="24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comment</a:t>
            </a:r>
            <a:endParaRPr lang="en-US" sz="2400" dirty="0">
              <a:latin typeface="Times New Roman"/>
              <a:cs typeface="Times New Roman"/>
            </a:endParaRPr>
          </a:p>
          <a:p>
            <a:pPr marL="149860" indent="0">
              <a:lnSpc>
                <a:spcPct val="100000"/>
              </a:lnSpc>
              <a:spcBef>
                <a:spcPts val="385"/>
              </a:spcBef>
              <a:buNone/>
            </a:pPr>
            <a:r>
              <a:rPr lang="en-US" sz="2400" spc="-50" dirty="0">
                <a:solidFill>
                  <a:srgbClr val="0000CC"/>
                </a:solidFill>
                <a:latin typeface="Times New Roman"/>
                <a:cs typeface="Times New Roman"/>
              </a:rPr>
              <a:t>		A=5;</a:t>
            </a:r>
            <a:r>
              <a:rPr lang="en-US" sz="2400" spc="-1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80" dirty="0">
                <a:solidFill>
                  <a:srgbClr val="0000CC"/>
                </a:solidFill>
                <a:latin typeface="Times New Roman"/>
                <a:cs typeface="Times New Roman"/>
              </a:rPr>
              <a:t>//This</a:t>
            </a:r>
            <a:r>
              <a:rPr lang="en-US" sz="24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80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lang="en-US" sz="24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21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lang="en-US" sz="2400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90" dirty="0">
                <a:solidFill>
                  <a:srgbClr val="0000CC"/>
                </a:solidFill>
                <a:latin typeface="Times New Roman"/>
                <a:cs typeface="Times New Roman"/>
              </a:rPr>
              <a:t>partial</a:t>
            </a:r>
            <a:r>
              <a:rPr lang="en-US" sz="24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20" dirty="0">
                <a:solidFill>
                  <a:srgbClr val="0000CC"/>
                </a:solidFill>
                <a:latin typeface="Times New Roman"/>
                <a:cs typeface="Times New Roman"/>
              </a:rPr>
              <a:t>line</a:t>
            </a:r>
            <a:r>
              <a:rPr lang="en-US" sz="24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comment</a:t>
            </a:r>
            <a:endParaRPr lang="en-US" sz="2400" dirty="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09"/>
              </a:spcBef>
              <a:buSzPct val="84615"/>
              <a:buFont typeface="Arial MT"/>
              <a:buChar char="•"/>
              <a:tabLst>
                <a:tab pos="56134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85"/>
              </a:spcBef>
              <a:buSzPct val="84615"/>
              <a:buFont typeface="Arial MT"/>
              <a:buChar char="•"/>
              <a:tabLst>
                <a:tab pos="561340" algn="l"/>
              </a:tabLst>
            </a:pPr>
            <a:r>
              <a:rPr sz="2600" spc="-195" dirty="0">
                <a:latin typeface="Times New Roman"/>
                <a:cs typeface="Times New Roman"/>
              </a:rPr>
              <a:t>Block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Comment</a:t>
            </a:r>
            <a:endParaRPr lang="en-US" sz="2600" spc="-10" dirty="0">
              <a:latin typeface="Times New Roman"/>
              <a:cs typeface="Times New Roman"/>
            </a:endParaRPr>
          </a:p>
          <a:p>
            <a:pPr marL="332740" lvl="1" indent="0">
              <a:lnSpc>
                <a:spcPct val="100000"/>
              </a:lnSpc>
              <a:spcBef>
                <a:spcPts val="385"/>
              </a:spcBef>
              <a:buSzPct val="84615"/>
              <a:buNone/>
              <a:tabLst>
                <a:tab pos="561340" algn="l"/>
              </a:tabLst>
            </a:pPr>
            <a:r>
              <a:rPr lang="en-US" sz="2600" spc="-10" dirty="0">
                <a:latin typeface="Times New Roman"/>
                <a:cs typeface="Times New Roman"/>
              </a:rPr>
              <a:t>			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ADE1-F520-ACC7-0CD6-BAC0A912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39" y="4731405"/>
            <a:ext cx="3899663" cy="9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D845-CE2C-FB33-08EB-7644EBA3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Escape Sequence characters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EA5547D2-6878-A686-DE94-B69F0A90C7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9460" y="60073"/>
            <a:ext cx="5975729" cy="67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AD57-A938-9BDD-5FC8-0A6BE048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What is Ubuntu?</a:t>
            </a:r>
          </a:p>
        </p:txBody>
      </p: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37435BF8-4614-1B3F-6D34-378F8319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F404-A2D0-52DC-A11E-5544E4AE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0" y="1933575"/>
            <a:ext cx="6428232" cy="4246562"/>
          </a:xfrm>
        </p:spPr>
        <p:txBody>
          <a:bodyPr>
            <a:normAutofit/>
          </a:bodyPr>
          <a:lstStyle/>
          <a:p>
            <a:r>
              <a:rPr lang="en-US" sz="2400" dirty="0"/>
              <a:t>Ubuntu is a free, open-source Linux distribution based on Debian.</a:t>
            </a:r>
          </a:p>
          <a:p>
            <a:pPr lvl="1"/>
            <a:r>
              <a:rPr lang="en-US" sz="2000" dirty="0"/>
              <a:t>Widely used for servers, desktops, and cloud environments.</a:t>
            </a:r>
          </a:p>
          <a:p>
            <a:pPr lvl="1"/>
            <a:r>
              <a:rPr lang="en-US" sz="2000" dirty="0"/>
              <a:t>Regular releases with strong community support.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54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6B9A7-8C47-34CF-E315-BF5B967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Basic Ubuntu Terminal Commands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71E66B26-EC01-72FA-A1B3-266DA040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67" y="434340"/>
            <a:ext cx="8337723" cy="6286499"/>
          </a:xfrm>
          <a:prstGeom prst="rect">
            <a:avLst/>
          </a:prstGeom>
          <a:noFill/>
        </p:spPr>
        <p:txBody>
          <a:bodyPr lIns="0" tIns="0" rIns="0" bIns="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pwd</a:t>
            </a:r>
            <a:r>
              <a:rPr lang="en-US" sz="2000" dirty="0"/>
              <a:t> (Print Working Directory) - Shows your current location in the file system.</a:t>
            </a:r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 err="1"/>
              <a:t>pwdOutput</a:t>
            </a:r>
            <a:r>
              <a:rPr lang="en-US" sz="2000" dirty="0"/>
              <a:t>: /home/</a:t>
            </a:r>
            <a:r>
              <a:rPr lang="en-US" sz="2000" dirty="0" err="1"/>
              <a:t>ubuntu_user</a:t>
            </a:r>
            <a:r>
              <a:rPr lang="en-US" sz="2000" dirty="0"/>
              <a:t>/Documents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ls (List Directory Contents - Displays files and folders in the current directory.</a:t>
            </a:r>
          </a:p>
          <a:p>
            <a:pPr marL="0" indent="0">
              <a:buNone/>
            </a:pPr>
            <a:r>
              <a:rPr lang="en-US" sz="2000" dirty="0"/>
              <a:t>	 Example: ls –l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mkdir</a:t>
            </a:r>
            <a:r>
              <a:rPr lang="en-US" sz="2000" dirty="0"/>
              <a:t> [</a:t>
            </a:r>
            <a:r>
              <a:rPr lang="en-US" sz="2000" dirty="0" err="1"/>
              <a:t>dirname</a:t>
            </a:r>
            <a:r>
              <a:rPr lang="en-US" sz="2000" dirty="0"/>
              <a:t>] - Creates a new directory (folder).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rmdir</a:t>
            </a:r>
            <a:r>
              <a:rPr lang="en-US" sz="2000" dirty="0"/>
              <a:t> [</a:t>
            </a:r>
            <a:r>
              <a:rPr lang="en-US" sz="2000" dirty="0" err="1"/>
              <a:t>dirname</a:t>
            </a:r>
            <a:r>
              <a:rPr lang="en-US" sz="2000" dirty="0"/>
              <a:t>]  - Deletes an empty directory. For non-empty directories, use rm -r,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cp [source] [destination] (Copy) - Copies files or directories from one location to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mv [source] [destination] (Move/Rename) - Moves files or directories, or renames them within the same location.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MuseoModerno Medium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2841-09A7-11FF-1C86-9832A712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6060" y="1405312"/>
            <a:ext cx="3434517" cy="1955108"/>
          </a:xfrm>
        </p:spPr>
        <p:txBody>
          <a:bodyPr anchor="b"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 Program Development Workflow</a:t>
            </a:r>
            <a:endParaRPr lang="en-US" sz="3200" spc="1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06F9-3629-811A-321C-D5FC46F5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822" y="194310"/>
            <a:ext cx="8267388" cy="6332220"/>
          </a:xfrm>
          <a:noFill/>
        </p:spPr>
        <p:txBody>
          <a:bodyPr anchor="t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Write the Code : </a:t>
            </a:r>
          </a:p>
          <a:p>
            <a:pPr marL="0" indent="0">
              <a:buNone/>
            </a:pP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</a:t>
            </a:r>
            <a:r>
              <a:rPr lang="en-US" sz="2000" b="1" dirty="0" err="1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gedit</a:t>
            </a: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create your C source file. A basic "Hello, World!" program looks like this: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gedit</a:t>
            </a: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hello.c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stdio.h</a:t>
            </a: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 main() 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("Hello, Ubuntu!\n");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return 0;}</a:t>
            </a:r>
          </a:p>
          <a:p>
            <a:pPr marL="0" indent="0">
              <a:buNone/>
            </a:pPr>
            <a:r>
              <a:rPr lang="en-US" sz="2000" dirty="0"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2. Compile with GCC : </a:t>
            </a:r>
          </a:p>
          <a:p>
            <a:pPr marL="0" indent="0">
              <a:buNone/>
            </a:pP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2000" b="1" dirty="0" err="1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gcc</a:t>
            </a: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compiler transforms your C code into an executable program. Use </a:t>
            </a:r>
            <a:r>
              <a:rPr lang="en-US" sz="2000" b="1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-o</a:t>
            </a: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name the output.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gcc</a:t>
            </a: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hello.c</a:t>
            </a: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-o hello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3. Run the Program</a:t>
            </a:r>
          </a:p>
          <a:p>
            <a:pPr marL="0" indent="0">
              <a:buNone/>
            </a:pPr>
            <a:r>
              <a:rPr lang="en-US" sz="2000" dirty="0"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Execute your compiled program directly from the terminal. The </a:t>
            </a:r>
            <a:r>
              <a:rPr lang="en-US" sz="2000" b="1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./</a:t>
            </a:r>
            <a:r>
              <a:rPr lang="en-US" sz="20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denotes the current directory.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./hello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8A23-EC2D-21B4-1B68-1DEFB54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en-US" spc="-195" dirty="0"/>
              <a:t>Exercises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374ED-B2BE-7372-F0F6-8E25A2111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86" y="1494257"/>
            <a:ext cx="8142513" cy="50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6A73-8D89-135B-7FF5-73F3A273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3FF7-A427-888D-CE42-FFC131C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 identifiers represent the name in the C program, for example, variables, functions, arrays, structures, unions, labels, etc.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// Creating a variable</a:t>
            </a:r>
          </a:p>
          <a:p>
            <a:pPr marL="0" indent="0">
              <a:buNone/>
            </a:pPr>
            <a:r>
              <a:rPr lang="en-US" sz="2400" dirty="0"/>
              <a:t>		int </a:t>
            </a:r>
            <a:r>
              <a:rPr lang="en-US" sz="2400" dirty="0" err="1"/>
              <a:t>val</a:t>
            </a:r>
            <a:r>
              <a:rPr lang="en-US" sz="2400" dirty="0"/>
              <a:t> = 10;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// Creating a function</a:t>
            </a:r>
          </a:p>
          <a:p>
            <a:pPr marL="0" indent="0">
              <a:buNone/>
            </a:pPr>
            <a:r>
              <a:rPr lang="en-US" sz="2400" dirty="0"/>
              <a:t>		void </a:t>
            </a:r>
            <a:r>
              <a:rPr lang="en-US" sz="2400" dirty="0" err="1"/>
              <a:t>func</a:t>
            </a:r>
            <a:r>
              <a:rPr lang="en-US" sz="24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22418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F7C-844E-4F33-8F2C-441945B8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88876"/>
            <a:ext cx="9692640" cy="1325562"/>
          </a:xfrm>
        </p:spPr>
        <p:txBody>
          <a:bodyPr/>
          <a:lstStyle/>
          <a:p>
            <a:r>
              <a:rPr lang="en-US" dirty="0"/>
              <a:t>Rules for Identifiers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45B7-B7FD-DB3F-D5F6-BB0C6047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44" y="1364106"/>
            <a:ext cx="9692640" cy="532150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only valid alphabets to be used for naming are upper case letters from A to Z and lower case letters from a to z</a:t>
            </a:r>
          </a:p>
          <a:p>
            <a:r>
              <a:rPr lang="en-US" sz="2400" dirty="0"/>
              <a:t>_ (underscore) is the only special symbol that can be used in an identifier</a:t>
            </a:r>
          </a:p>
          <a:p>
            <a:r>
              <a:rPr lang="en-US" sz="2400" dirty="0"/>
              <a:t>Numeric symbols from 0 to 9 can be used but the first symbol of an identifier cannot be a numeric symbol</a:t>
            </a:r>
          </a:p>
          <a:p>
            <a:r>
              <a:rPr lang="en-US" sz="2400" dirty="0"/>
              <a:t>The first symbol of an identifier must be an alphabet or an underscore</a:t>
            </a:r>
          </a:p>
          <a:p>
            <a:r>
              <a:rPr lang="en-US" sz="2400" dirty="0"/>
              <a:t>Typically application programs do not use underscore as the first symbol because many of the identifiers in C system libraries start with an underscore</a:t>
            </a:r>
          </a:p>
          <a:p>
            <a:r>
              <a:rPr lang="en-US" sz="2400" dirty="0"/>
              <a:t>Duplication of system names for identifiers could be confusing</a:t>
            </a:r>
          </a:p>
          <a:p>
            <a:r>
              <a:rPr lang="en-US" sz="2400" dirty="0"/>
              <a:t>Last but not the least, C has 32 keywords also known as</a:t>
            </a:r>
          </a:p>
        </p:txBody>
      </p:sp>
    </p:spTree>
    <p:extLst>
      <p:ext uri="{BB962C8B-B14F-4D97-AF65-F5344CB8AC3E}">
        <p14:creationId xmlns:p14="http://schemas.microsoft.com/office/powerpoint/2010/main" val="141847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719-767A-4A39-B133-85CBF331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8856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Examples of Valid and Invalid Identifier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CB802-1CE4-2503-F84C-00A9BA6F3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551881"/>
            <a:ext cx="9105725" cy="5167263"/>
          </a:xfrm>
        </p:spPr>
      </p:pic>
    </p:spTree>
    <p:extLst>
      <p:ext uri="{BB962C8B-B14F-4D97-AF65-F5344CB8AC3E}">
        <p14:creationId xmlns:p14="http://schemas.microsoft.com/office/powerpoint/2010/main" val="304047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8348-9D36-F586-B16D-096DF1F4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Keywords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31F9-9247-33F0-D4C8-CDC55075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list of 32 keywords in the c language is given below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56888-591E-4F70-7BE5-DA024EF4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22" y="2369807"/>
            <a:ext cx="862049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765-011D-E080-8B99-87D55652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AA8D-2F94-56F4-3B03-0F67C5FE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 programming language was devised by Dennis Ritchie at Bell labs in 1972 (yes, it’s predecessor was B!).</a:t>
            </a:r>
          </a:p>
          <a:p>
            <a:endParaRPr lang="en-US" sz="2000" dirty="0"/>
          </a:p>
          <a:p>
            <a:r>
              <a:rPr lang="en-US" sz="2000" dirty="0"/>
              <a:t>C is a high-level programming language, meaning that it is possible to express several pages of machine code in just a few lines of C code.</a:t>
            </a:r>
          </a:p>
          <a:p>
            <a:endParaRPr lang="en-US" sz="2000" dirty="0"/>
          </a:p>
          <a:p>
            <a:r>
              <a:rPr lang="en-US" sz="2000" dirty="0"/>
              <a:t>Other examples of high-level languages are BASIC, C++, Fortran and Pascal. They are so called because they are closer to human language than machine languages.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68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AC5-54B4-F6DD-38D4-9DABECCD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A25B4-4684-F036-431E-B6E6A81A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291" y="1865789"/>
            <a:ext cx="8949129" cy="4804835"/>
          </a:xfrm>
        </p:spPr>
      </p:pic>
    </p:spTree>
    <p:extLst>
      <p:ext uri="{BB962C8B-B14F-4D97-AF65-F5344CB8AC3E}">
        <p14:creationId xmlns:p14="http://schemas.microsoft.com/office/powerpoint/2010/main" val="265153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8BBC-9FCD-4908-CAC4-8393CBB6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E39-ACBB-957F-F86E-CBDD5CB7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A type defines a set of values and a set of operations that can be applied on those values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For example a light switch can be compared to a type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It can have two values on and off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Only two operations can be applied to the light switch: turn on and turn off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Perpetua" panose="02020502060401020303" pitchFamily="18" charset="0"/>
              </a:rPr>
              <a:t>The defined set of types in C can be divided into four general categories: void, integral, floating-point and derived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390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BBC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96E1A-A88F-A357-596B-5933154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336208"/>
            <a:ext cx="9951041" cy="41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FB524A-0694-A96C-7D77-10609112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05603"/>
              </p:ext>
            </p:extLst>
          </p:nvPr>
        </p:nvGraphicFramePr>
        <p:xfrm>
          <a:off x="240030" y="205740"/>
          <a:ext cx="11772900" cy="649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412">
                  <a:extLst>
                    <a:ext uri="{9D8B030D-6E8A-4147-A177-3AD203B41FA5}">
                      <a16:colId xmlns:a16="http://schemas.microsoft.com/office/drawing/2014/main" val="2963554060"/>
                    </a:ext>
                  </a:extLst>
                </a:gridCol>
                <a:gridCol w="1167622">
                  <a:extLst>
                    <a:ext uri="{9D8B030D-6E8A-4147-A177-3AD203B41FA5}">
                      <a16:colId xmlns:a16="http://schemas.microsoft.com/office/drawing/2014/main" val="2572616404"/>
                    </a:ext>
                  </a:extLst>
                </a:gridCol>
                <a:gridCol w="806608">
                  <a:extLst>
                    <a:ext uri="{9D8B030D-6E8A-4147-A177-3AD203B41FA5}">
                      <a16:colId xmlns:a16="http://schemas.microsoft.com/office/drawing/2014/main" val="1360419819"/>
                    </a:ext>
                  </a:extLst>
                </a:gridCol>
                <a:gridCol w="2426344">
                  <a:extLst>
                    <a:ext uri="{9D8B030D-6E8A-4147-A177-3AD203B41FA5}">
                      <a16:colId xmlns:a16="http://schemas.microsoft.com/office/drawing/2014/main" val="3380265097"/>
                    </a:ext>
                  </a:extLst>
                </a:gridCol>
                <a:gridCol w="5086914">
                  <a:extLst>
                    <a:ext uri="{9D8B030D-6E8A-4147-A177-3AD203B41FA5}">
                      <a16:colId xmlns:a16="http://schemas.microsoft.com/office/drawing/2014/main" val="3849029715"/>
                    </a:ext>
                  </a:extLst>
                </a:gridCol>
              </a:tblGrid>
              <a:tr h="353675">
                <a:tc>
                  <a:txBody>
                    <a:bodyPr/>
                    <a:lstStyle/>
                    <a:p>
                      <a:r>
                        <a:rPr lang="en-US" sz="1600"/>
                        <a:t>Data Type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Keyword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Bytes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Range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Usage (example)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2349927280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Character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char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−128 to 127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char c = 'A’; </a:t>
                      </a:r>
                    </a:p>
                    <a:p>
                      <a:r>
                        <a:rPr lang="pt-BR" sz="1600"/>
                        <a:t>printf("char c = %c\n", c);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931817917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Short 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short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−32 767 to 32 767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short s = -12345;</a:t>
                      </a:r>
                    </a:p>
                    <a:p>
                      <a:r>
                        <a:rPr lang="en-US" sz="1600"/>
                        <a:t>printf("short s = %d\n", s);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4111326713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−2 147 483 647 to 2 147 483 647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 count = 1000; </a:t>
                      </a:r>
                    </a:p>
                    <a:p>
                      <a:r>
                        <a:rPr lang="en-US" sz="1600"/>
                        <a:t>printf("int count = %d\n", count);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819754239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Long 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−2 147 483 647 to 2 147 483 647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l = 100000L; </a:t>
                      </a:r>
                    </a:p>
                    <a:p>
                      <a:r>
                        <a:rPr lang="en-US" sz="1600"/>
                        <a:t>printf("long l = %ld\n", l);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444428996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Unsigned character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char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to 255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char uc = 200; </a:t>
                      </a:r>
                    </a:p>
                    <a:p>
                      <a:r>
                        <a:rPr lang="en-US" sz="1600"/>
                        <a:t>printf("unsigned char uc = %u\n", uc);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2454402729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Unsigned short 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short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 to 65 535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short us = 60000; </a:t>
                      </a:r>
                    </a:p>
                    <a:p>
                      <a:r>
                        <a:rPr lang="en-US" sz="1600"/>
                        <a:t>printf("unsigned short us = %u\n", us);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903521952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Unsigned 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int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 to 4 294 967 295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int ui = 3000000000U; </a:t>
                      </a:r>
                    </a:p>
                    <a:p>
                      <a:r>
                        <a:rPr lang="en-US" sz="1600"/>
                        <a:t>printf("unsigned int ui = %u\n", ui);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1056871470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Unsigned long integer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long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 to 4 294 967 295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unsigned long ul = 4000000000UL; </a:t>
                      </a:r>
                    </a:p>
                    <a:p>
                      <a:r>
                        <a:rPr lang="en-US" sz="1600"/>
                        <a:t>printf("unsigned long ul = %lu\n", ul);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1070321732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Single-precision floating-point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float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1.2 E⁻³⁸ to 3.4 E³⁸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float f = 3.14f; </a:t>
                      </a:r>
                    </a:p>
                    <a:p>
                      <a:r>
                        <a:rPr lang="en-US" sz="1600"/>
                        <a:t>printf("float f = %f\n", f);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2697680798"/>
                  </a:ext>
                </a:extLst>
              </a:tr>
              <a:tr h="613857">
                <a:tc>
                  <a:txBody>
                    <a:bodyPr/>
                    <a:lstStyle/>
                    <a:p>
                      <a:r>
                        <a:rPr lang="en-US" sz="1600"/>
                        <a:t>Double-precision floating-point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double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2.2 E⁻³⁰⁸ to 1.8 E³⁰⁸</a:t>
                      </a:r>
                    </a:p>
                  </a:txBody>
                  <a:tcPr marL="38993" marR="38993" marT="19497" marB="19497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double d = 3.1415926535; </a:t>
                      </a:r>
                    </a:p>
                    <a:p>
                      <a:r>
                        <a:rPr lang="fr-FR" sz="1600" dirty="0"/>
                        <a:t>printf("double d = %</a:t>
                      </a:r>
                      <a:r>
                        <a:rPr lang="fr-FR" sz="1600" dirty="0" err="1"/>
                        <a:t>lf</a:t>
                      </a:r>
                      <a:r>
                        <a:rPr lang="fr-FR" sz="1600" dirty="0"/>
                        <a:t>\n", d);</a:t>
                      </a:r>
                    </a:p>
                  </a:txBody>
                  <a:tcPr marL="38993" marR="38993" marT="19497" marB="19497" anchor="ctr"/>
                </a:tc>
                <a:extLst>
                  <a:ext uri="{0D108BD9-81ED-4DB2-BD59-A6C34878D82A}">
                    <a16:rowId xmlns:a16="http://schemas.microsoft.com/office/drawing/2014/main" val="25447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6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615A5-3E92-ECF8-BF30-68A2239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0" y="716634"/>
            <a:ext cx="857437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E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54A12E25-FC32-95F1-67BF-BBDF3DE0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474" y="1123527"/>
            <a:ext cx="877104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6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F93B-1AF2-7D76-1CD4-C0FCFCEDC4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273239"/>
                </a:solidFill>
                <a:latin typeface="Nunito" pitchFamily="2" charset="0"/>
              </a:rPr>
              <a:t>Enumeration (or enum) is a user defined data type in C. It is mainly used to assign names to integral constants, the names make a program easy to read and maintain.</a:t>
            </a:r>
            <a:br>
              <a:rPr lang="en-US" sz="2400">
                <a:solidFill>
                  <a:srgbClr val="273239"/>
                </a:solidFill>
                <a:latin typeface="Nunito" pitchFamily="2" charset="0"/>
              </a:rPr>
            </a:br>
            <a:r>
              <a:rPr lang="en-US" sz="2400">
                <a:solidFill>
                  <a:srgbClr val="273239"/>
                </a:solidFill>
                <a:latin typeface="Nunito" pitchFamily="2" charset="0"/>
              </a:rPr>
              <a:t> enum State {Working = 1, Failed = 0};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32297-C418-41C6-9ABD-C67172A2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66" y="2153664"/>
            <a:ext cx="7579895" cy="41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9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6CB53A-82C5-5A3F-78F6-C3E33D369263}"/>
              </a:ext>
            </a:extLst>
          </p:cNvPr>
          <p:cNvSpPr txBox="1">
            <a:spLocks/>
          </p:cNvSpPr>
          <p:nvPr/>
        </p:nvSpPr>
        <p:spPr>
          <a:xfrm>
            <a:off x="838200" y="312821"/>
            <a:ext cx="8605603" cy="58641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// An example program to demonstrate working</a:t>
            </a:r>
          </a:p>
          <a:p>
            <a:pPr marL="0" indent="0">
              <a:buNone/>
            </a:pPr>
            <a:r>
              <a:rPr lang="en-US" sz="2400" dirty="0"/>
              <a:t>// of </a:t>
            </a:r>
            <a:r>
              <a:rPr lang="en-US" sz="2400" dirty="0" err="1"/>
              <a:t>enum</a:t>
            </a:r>
            <a:r>
              <a:rPr lang="en-US" sz="2400" dirty="0"/>
              <a:t> in C</a:t>
            </a:r>
          </a:p>
          <a:p>
            <a:pPr marL="0" indent="0">
              <a:buNone/>
            </a:pPr>
            <a:r>
              <a:rPr lang="en-US" sz="2400" dirty="0"/>
              <a:t>#include&lt;stdio.h&gt;</a:t>
            </a:r>
          </a:p>
          <a:p>
            <a:pPr marL="0" indent="0">
              <a:buNone/>
            </a:pPr>
            <a:r>
              <a:rPr lang="en-US" sz="2400" dirty="0" err="1"/>
              <a:t>enum</a:t>
            </a:r>
            <a:r>
              <a:rPr lang="en-US" sz="2400" dirty="0"/>
              <a:t> week{Mon, Tue, Wed, </a:t>
            </a:r>
            <a:r>
              <a:rPr lang="en-US" sz="2400" dirty="0" err="1"/>
              <a:t>Thur</a:t>
            </a:r>
            <a:r>
              <a:rPr lang="en-US" sz="2400" dirty="0"/>
              <a:t>, Fri, Sat, Sun};</a:t>
            </a:r>
          </a:p>
          <a:p>
            <a:pPr marL="0" indent="0">
              <a:buNone/>
            </a:pPr>
            <a:r>
              <a:rPr lang="en-US" sz="2400" dirty="0"/>
              <a:t>int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week day;</a:t>
            </a:r>
          </a:p>
          <a:p>
            <a:pPr marL="0" indent="0">
              <a:buNone/>
            </a:pPr>
            <a:r>
              <a:rPr lang="en-US" sz="2400" dirty="0"/>
              <a:t>	day = Wed;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d",day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910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EB17-B288-43CA-3C0A-2826B8C2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-194310"/>
            <a:ext cx="9692640" cy="1325562"/>
          </a:xfrm>
        </p:spPr>
        <p:txBody>
          <a:bodyPr/>
          <a:lstStyle/>
          <a:p>
            <a:r>
              <a:rPr lang="en-US" dirty="0"/>
              <a:t>Example 1: Integers &amp; Floats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A976EC-DF22-4A9D-8E93-966B8C3BB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760" y="1518266"/>
            <a:ext cx="8103888" cy="4973974"/>
          </a:xfrm>
        </p:spPr>
      </p:pic>
    </p:spTree>
    <p:extLst>
      <p:ext uri="{BB962C8B-B14F-4D97-AF65-F5344CB8AC3E}">
        <p14:creationId xmlns:p14="http://schemas.microsoft.com/office/powerpoint/2010/main" val="386526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500D-C493-932F-9783-A1790C67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194310"/>
            <a:ext cx="9692640" cy="1325562"/>
          </a:xfrm>
        </p:spPr>
        <p:txBody>
          <a:bodyPr/>
          <a:lstStyle/>
          <a:p>
            <a:r>
              <a:rPr lang="en-US" dirty="0"/>
              <a:t>Example 2: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8E475-C264-223B-1039-C7EEC8330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480" y="1421428"/>
            <a:ext cx="8198892" cy="5287982"/>
          </a:xfrm>
        </p:spPr>
      </p:pic>
    </p:spTree>
    <p:extLst>
      <p:ext uri="{BB962C8B-B14F-4D97-AF65-F5344CB8AC3E}">
        <p14:creationId xmlns:p14="http://schemas.microsoft.com/office/powerpoint/2010/main" val="4975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BE429-725B-3E5A-7F13-63FE3B0CA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783" y="701197"/>
            <a:ext cx="4777800" cy="533446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Such high-level languages allow a programmer to write programs that are independent of particular types of computer. This is called portability.</a:t>
            </a:r>
          </a:p>
          <a:p>
            <a:endParaRPr lang="en-US" sz="2400" dirty="0"/>
          </a:p>
          <a:p>
            <a:r>
              <a:rPr lang="en-US" sz="2400" dirty="0"/>
              <a:t>Portability can be aided by using an agreed standard when writing your program (such as C99).</a:t>
            </a:r>
          </a:p>
          <a:p>
            <a:endParaRPr lang="en-US" sz="2400" dirty="0"/>
          </a:p>
          <a:p>
            <a:r>
              <a:rPr lang="en-US" sz="2400" dirty="0"/>
              <a:t>A compiler (such as </a:t>
            </a:r>
            <a:r>
              <a:rPr lang="en-US" sz="2400" dirty="0" err="1"/>
              <a:t>gcc</a:t>
            </a:r>
            <a:r>
              <a:rPr lang="en-US" sz="2400" dirty="0"/>
              <a:t> or </a:t>
            </a:r>
            <a:r>
              <a:rPr lang="en-US" sz="2400" dirty="0" err="1"/>
              <a:t>icc</a:t>
            </a:r>
            <a:r>
              <a:rPr lang="en-US" sz="2400" dirty="0"/>
              <a:t>) is used to convert your high-level language program into machine code that can be executed on a computer.</a:t>
            </a: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766C-8D7C-04D8-DDBF-957027C0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138" y="701197"/>
            <a:ext cx="5169330" cy="55176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F3F422A7-B7F0-8153-B001-C82F141BB356}"/>
              </a:ext>
            </a:extLst>
          </p:cNvPr>
          <p:cNvGrpSpPr/>
          <p:nvPr/>
        </p:nvGrpSpPr>
        <p:grpSpPr>
          <a:xfrm>
            <a:off x="10703731" y="701197"/>
            <a:ext cx="367040" cy="5334467"/>
            <a:chOff x="9712470" y="1915139"/>
            <a:chExt cx="318135" cy="4206875"/>
          </a:xfrm>
        </p:grpSpPr>
        <p:pic>
          <p:nvPicPr>
            <p:cNvPr id="16" name="object 3">
              <a:extLst>
                <a:ext uri="{FF2B5EF4-FFF2-40B4-BE49-F238E27FC236}">
                  <a16:creationId xmlns:a16="http://schemas.microsoft.com/office/drawing/2014/main" id="{F4971E9A-082E-C4DA-E90A-827504BFF9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2470" y="1915139"/>
              <a:ext cx="317530" cy="4206864"/>
            </a:xfrm>
            <a:prstGeom prst="rect">
              <a:avLst/>
            </a:prstGeom>
          </p:spPr>
        </p:pic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71DED6CA-E6E4-07F5-8CC4-2DF10E4C1F08}"/>
                </a:ext>
              </a:extLst>
            </p:cNvPr>
            <p:cNvSpPr/>
            <p:nvPr/>
          </p:nvSpPr>
          <p:spPr>
            <a:xfrm>
              <a:off x="9712470" y="1915139"/>
              <a:ext cx="318135" cy="4206875"/>
            </a:xfrm>
            <a:custGeom>
              <a:avLst/>
              <a:gdLst/>
              <a:ahLst/>
              <a:cxnLst/>
              <a:rect l="l" t="t" r="r" b="b"/>
              <a:pathLst>
                <a:path w="318134" h="4206875">
                  <a:moveTo>
                    <a:pt x="0" y="4048098"/>
                  </a:moveTo>
                  <a:lnTo>
                    <a:pt x="79382" y="4048098"/>
                  </a:lnTo>
                  <a:lnTo>
                    <a:pt x="79382" y="0"/>
                  </a:lnTo>
                  <a:lnTo>
                    <a:pt x="238148" y="0"/>
                  </a:lnTo>
                  <a:lnTo>
                    <a:pt x="238148" y="4048098"/>
                  </a:lnTo>
                  <a:lnTo>
                    <a:pt x="317530" y="4048098"/>
                  </a:lnTo>
                  <a:lnTo>
                    <a:pt x="158765" y="4206864"/>
                  </a:lnTo>
                  <a:lnTo>
                    <a:pt x="0" y="4048098"/>
                  </a:lnTo>
                  <a:close/>
                </a:path>
              </a:pathLst>
            </a:custGeom>
            <a:ln w="10500">
              <a:solidFill>
                <a:srgbClr val="C2460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F6335E4F-CECF-D794-AF40-CDD909CB5C12}"/>
              </a:ext>
            </a:extLst>
          </p:cNvPr>
          <p:cNvSpPr txBox="1"/>
          <p:nvPr/>
        </p:nvSpPr>
        <p:spPr>
          <a:xfrm>
            <a:off x="5394090" y="837741"/>
            <a:ext cx="2485762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int</a:t>
            </a:r>
            <a:r>
              <a:rPr sz="1400" spc="1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square(int</a:t>
            </a:r>
            <a:r>
              <a:rPr sz="1400" spc="11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num)</a:t>
            </a:r>
            <a:r>
              <a:rPr sz="1400" spc="11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CFBFD1E-79E2-C5C2-DDD4-D4986FFA34D9}"/>
              </a:ext>
            </a:extLst>
          </p:cNvPr>
          <p:cNvSpPr txBox="1"/>
          <p:nvPr/>
        </p:nvSpPr>
        <p:spPr>
          <a:xfrm>
            <a:off x="5798984" y="1241235"/>
            <a:ext cx="2019086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return</a:t>
            </a:r>
            <a:r>
              <a:rPr sz="140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num</a:t>
            </a:r>
            <a:r>
              <a:rPr sz="140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*</a:t>
            </a:r>
            <a:r>
              <a:rPr sz="140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080808"/>
                </a:solidFill>
                <a:latin typeface="Courier New"/>
                <a:cs typeface="Courier New"/>
              </a:rPr>
              <a:t>num;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D5A43C6-7AC8-B18D-9EE3-DDDD77BE0054}"/>
              </a:ext>
            </a:extLst>
          </p:cNvPr>
          <p:cNvSpPr txBox="1"/>
          <p:nvPr/>
        </p:nvSpPr>
        <p:spPr>
          <a:xfrm>
            <a:off x="5394089" y="1644449"/>
            <a:ext cx="145789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F24AA7A-B8B5-ADEA-519D-80612F2C2476}"/>
              </a:ext>
            </a:extLst>
          </p:cNvPr>
          <p:cNvSpPr txBox="1"/>
          <p:nvPr/>
        </p:nvSpPr>
        <p:spPr>
          <a:xfrm>
            <a:off x="5394090" y="2249270"/>
            <a:ext cx="4126818" cy="17561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push</a:t>
            </a:r>
            <a:r>
              <a:rPr sz="1400" spc="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rbp</a:t>
            </a:r>
            <a:r>
              <a:rPr sz="140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080808"/>
                </a:solidFill>
                <a:latin typeface="Courier New"/>
                <a:cs typeface="Courier New"/>
              </a:rPr>
              <a:t>#2.21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mov</a:t>
            </a:r>
            <a:r>
              <a:rPr sz="1400" spc="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rbp,</a:t>
            </a:r>
            <a:r>
              <a:rPr sz="1400" spc="7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rsp</a:t>
            </a:r>
            <a:r>
              <a:rPr sz="1400" spc="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#2.21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sub</a:t>
            </a:r>
            <a:r>
              <a:rPr sz="1400" spc="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rsp,</a:t>
            </a:r>
            <a:r>
              <a:rPr sz="1400" spc="7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16</a:t>
            </a:r>
            <a:r>
              <a:rPr sz="1400" spc="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#2.21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01800"/>
              </a:lnSpc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mov</a:t>
            </a:r>
            <a:r>
              <a:rPr sz="1400" spc="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DWORD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PTR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[-16+rbp],</a:t>
            </a:r>
            <a:r>
              <a:rPr sz="1400" spc="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edi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#2.21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mov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eax,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DWORD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PTR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[-16+rbp]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#3.18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imul</a:t>
            </a:r>
            <a:r>
              <a:rPr sz="1400" spc="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eax,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DWORD</a:t>
            </a:r>
            <a:r>
              <a:rPr sz="1400" spc="1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PTR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[-16+rbp]</a:t>
            </a:r>
            <a:r>
              <a:rPr sz="140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080808"/>
                </a:solidFill>
                <a:latin typeface="Courier New"/>
                <a:cs typeface="Courier New"/>
              </a:rPr>
              <a:t>#3.18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leave</a:t>
            </a:r>
            <a:r>
              <a:rPr sz="1400" spc="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080808"/>
                </a:solidFill>
                <a:latin typeface="Courier New"/>
                <a:cs typeface="Courier New"/>
              </a:rPr>
              <a:t>#3.18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ret</a:t>
            </a:r>
            <a:r>
              <a:rPr sz="1400" spc="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#3.18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0D799C3-C29F-25F8-AA93-CA8919667F97}"/>
              </a:ext>
            </a:extLst>
          </p:cNvPr>
          <p:cNvSpPr txBox="1"/>
          <p:nvPr/>
        </p:nvSpPr>
        <p:spPr>
          <a:xfrm>
            <a:off x="5394089" y="4266038"/>
            <a:ext cx="4124621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01110000011010001010100100100101001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00011111111111101010111100111001010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10101010011111111111101010100101010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080808"/>
                </a:solidFill>
                <a:latin typeface="Courier New"/>
                <a:cs typeface="Courier New"/>
              </a:rPr>
              <a:t>10101010101010101001010101010100101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8501CBB-4864-D332-7970-599FE02E69E3}"/>
              </a:ext>
            </a:extLst>
          </p:cNvPr>
          <p:cNvSpPr txBox="1"/>
          <p:nvPr/>
        </p:nvSpPr>
        <p:spPr>
          <a:xfrm>
            <a:off x="9730738" y="941905"/>
            <a:ext cx="594883" cy="3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-25" dirty="0">
                <a:solidFill>
                  <a:srgbClr val="C2460C"/>
                </a:solidFill>
                <a:latin typeface="Arial"/>
                <a:cs typeface="Arial"/>
              </a:rPr>
              <a:t>HLL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09C77AD-B4BA-6037-E492-9108B07A7337}"/>
              </a:ext>
            </a:extLst>
          </p:cNvPr>
          <p:cNvSpPr txBox="1"/>
          <p:nvPr/>
        </p:nvSpPr>
        <p:spPr>
          <a:xfrm>
            <a:off x="9377926" y="2438779"/>
            <a:ext cx="1394899" cy="6174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950" b="1" spc="-10" dirty="0">
                <a:solidFill>
                  <a:srgbClr val="C2460C"/>
                </a:solidFill>
                <a:latin typeface="Arial"/>
                <a:cs typeface="Arial"/>
              </a:rPr>
              <a:t>Assembly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950" b="1" spc="-20" dirty="0">
                <a:solidFill>
                  <a:srgbClr val="C2460C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126E1D1-3537-DEBD-6C7F-9F0BBDE85099}"/>
              </a:ext>
            </a:extLst>
          </p:cNvPr>
          <p:cNvSpPr txBox="1"/>
          <p:nvPr/>
        </p:nvSpPr>
        <p:spPr>
          <a:xfrm>
            <a:off x="9342330" y="4328813"/>
            <a:ext cx="1192697" cy="6174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-10" dirty="0">
                <a:solidFill>
                  <a:srgbClr val="C2460C"/>
                </a:solidFill>
                <a:latin typeface="Arial"/>
                <a:cs typeface="Arial"/>
              </a:rPr>
              <a:t>Machine</a:t>
            </a:r>
            <a:endParaRPr sz="1950" dirty="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45"/>
              </a:spcBef>
            </a:pPr>
            <a:r>
              <a:rPr sz="1950" b="1" spc="-20" dirty="0">
                <a:solidFill>
                  <a:srgbClr val="C2460C"/>
                </a:solidFill>
                <a:latin typeface="Arial"/>
                <a:cs typeface="Arial"/>
              </a:rPr>
              <a:t>Code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07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1514-4D73-68ED-F3AE-A0D0CFA4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1" y="269823"/>
            <a:ext cx="9692640" cy="776922"/>
          </a:xfrm>
        </p:spPr>
        <p:txBody>
          <a:bodyPr/>
          <a:lstStyle/>
          <a:p>
            <a:r>
              <a:rPr lang="en-US" dirty="0"/>
              <a:t>Exercise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0207-7FBA-5FA2-8F45-4F6DC04C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046745"/>
            <a:ext cx="10613035" cy="56988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to print the size (in bytes) of char, short, int, long, float and double using the </a:t>
            </a:r>
            <a:r>
              <a:rPr lang="en-US" sz="2400" dirty="0" err="1"/>
              <a:t>sizeof</a:t>
            </a:r>
            <a:r>
              <a:rPr lang="en-US" sz="2400" dirty="0"/>
              <a:t>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that prompts the user for an integer and a float, then prints both values and their sum (as a float).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that sets an unsigned int to UINT_MAX, increments it by 1, and prints the value before and after to demonstrate wrap-around overflow.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that reads a single character from the user, then prints the character and its ASCII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C program that reads two integers, then prints:</a:t>
            </a:r>
          </a:p>
          <a:p>
            <a:pPr marL="0" indent="0">
              <a:buNone/>
            </a:pPr>
            <a:r>
              <a:rPr lang="en-US" sz="2400" dirty="0"/>
              <a:t>	a. The result of integer division.</a:t>
            </a:r>
          </a:p>
          <a:p>
            <a:pPr marL="0" indent="0">
              <a:buNone/>
            </a:pPr>
            <a:r>
              <a:rPr lang="en-US" sz="2400" dirty="0"/>
              <a:t>	b. The result of floating-point division by casting one operand to float.</a:t>
            </a:r>
          </a:p>
        </p:txBody>
      </p:sp>
    </p:spTree>
    <p:extLst>
      <p:ext uri="{BB962C8B-B14F-4D97-AF65-F5344CB8AC3E}">
        <p14:creationId xmlns:p14="http://schemas.microsoft.com/office/powerpoint/2010/main" val="399472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715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B268-BC18-CEBC-606D-9F7A6C0B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9" y="82731"/>
            <a:ext cx="9692640" cy="1325562"/>
          </a:xfrm>
        </p:spPr>
        <p:txBody>
          <a:bodyPr/>
          <a:lstStyle/>
          <a:p>
            <a:r>
              <a:rPr lang="en-US" dirty="0"/>
              <a:t>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7108-F868-9D88-6095-F4D46640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828800"/>
            <a:ext cx="10308772" cy="4663440"/>
          </a:xfrm>
        </p:spPr>
        <p:txBody>
          <a:bodyPr>
            <a:normAutofit/>
          </a:bodyPr>
          <a:lstStyle/>
          <a:p>
            <a:r>
              <a:rPr lang="en-US" sz="2000" dirty="0"/>
              <a:t>The C language has different numeric data types that you can use in your program depending on what type of number you need to store or manipulate.</a:t>
            </a:r>
          </a:p>
          <a:p>
            <a:r>
              <a:rPr lang="en-US" sz="2000" dirty="0"/>
              <a:t>This is useful for many reasons. For example if our program only operates on small numbers</a:t>
            </a:r>
          </a:p>
          <a:p>
            <a:r>
              <a:rPr lang="en-US" sz="2000" dirty="0"/>
              <a:t>(-128 to 127) then we can use a char which</a:t>
            </a:r>
          </a:p>
          <a:p>
            <a:r>
              <a:rPr lang="en-US" sz="2000" dirty="0"/>
              <a:t>takes up a single byte of memory rather than using a long integer that might take 4 bytes or 8 bytes of memory space.</a:t>
            </a:r>
          </a:p>
          <a:p>
            <a:r>
              <a:rPr lang="en-US" sz="2000" dirty="0"/>
              <a:t>Along with this we might want to work on decimal numbers. In C, real numbers are stored as floating point variables, these have a fractional part. Integers are stored as integer numbers and have no fractional part.</a:t>
            </a:r>
          </a:p>
          <a:p>
            <a:r>
              <a:rPr lang="en-US" sz="2000" dirty="0"/>
              <a:t>Variables with more bytes require more computational operations to manipulate them, so this will slow down program execution.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86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20534-C09F-5683-F9E7-7C001D52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3" y="63137"/>
            <a:ext cx="5997678" cy="1363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 Program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917105-D3DB-F830-2DFD-929EF68A8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740" y="640080"/>
            <a:ext cx="3693829" cy="558810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BD9C12-0D63-F59B-134C-5CB446A78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6400" y="1963301"/>
            <a:ext cx="4580038" cy="42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B16AC9-1EE8-B0BD-7030-2193FF05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58" y="-297021"/>
            <a:ext cx="9692640" cy="1325562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spc="-65" dirty="0"/>
              <a:t> </a:t>
            </a:r>
            <a:r>
              <a:rPr lang="en-US" dirty="0"/>
              <a:t>components</a:t>
            </a:r>
            <a:r>
              <a:rPr lang="en-US" spc="-45" dirty="0"/>
              <a:t> </a:t>
            </a:r>
            <a:r>
              <a:rPr lang="en-US" dirty="0"/>
              <a:t>of</a:t>
            </a:r>
            <a:r>
              <a:rPr lang="en-US" spc="-35" dirty="0"/>
              <a:t> </a:t>
            </a:r>
            <a:r>
              <a:rPr lang="en-US" dirty="0"/>
              <a:t>a</a:t>
            </a:r>
            <a:r>
              <a:rPr lang="en-US" spc="-55" dirty="0"/>
              <a:t> </a:t>
            </a:r>
            <a:r>
              <a:rPr lang="en-US" dirty="0"/>
              <a:t>C</a:t>
            </a:r>
            <a:r>
              <a:rPr lang="en-US" spc="-45" dirty="0"/>
              <a:t> </a:t>
            </a:r>
            <a:r>
              <a:rPr lang="en-US" spc="-10" dirty="0"/>
              <a:t>program</a:t>
            </a:r>
            <a:endParaRPr 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36BFDB7-7790-58C7-525D-E477C1CF7C9F}"/>
              </a:ext>
            </a:extLst>
          </p:cNvPr>
          <p:cNvSpPr txBox="1"/>
          <p:nvPr/>
        </p:nvSpPr>
        <p:spPr>
          <a:xfrm>
            <a:off x="3028950" y="1531619"/>
            <a:ext cx="8013182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dirty="0">
                <a:solidFill>
                  <a:srgbClr val="080808"/>
                </a:solidFill>
                <a:latin typeface="Courier New"/>
                <a:cs typeface="Courier New"/>
              </a:rPr>
              <a:t>#include</a:t>
            </a:r>
            <a:r>
              <a:rPr sz="4000" spc="1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4000" spc="-10" dirty="0">
                <a:solidFill>
                  <a:srgbClr val="080808"/>
                </a:solidFill>
                <a:latin typeface="Courier New"/>
                <a:cs typeface="Courier New"/>
              </a:rPr>
              <a:t>&lt;stdio.h&gt;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3A9C2BA-B9BE-A0F9-055A-CDC995BF86C2}"/>
              </a:ext>
            </a:extLst>
          </p:cNvPr>
          <p:cNvSpPr txBox="1"/>
          <p:nvPr/>
        </p:nvSpPr>
        <p:spPr>
          <a:xfrm>
            <a:off x="4170728" y="2523477"/>
            <a:ext cx="5374193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dirty="0">
                <a:solidFill>
                  <a:srgbClr val="080808"/>
                </a:solidFill>
                <a:latin typeface="Courier New"/>
                <a:cs typeface="Courier New"/>
              </a:rPr>
              <a:t>int</a:t>
            </a:r>
            <a:r>
              <a:rPr sz="4000" spc="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080808"/>
                </a:solidFill>
                <a:latin typeface="Courier New"/>
                <a:cs typeface="Courier New"/>
              </a:rPr>
              <a:t>main()</a:t>
            </a:r>
            <a:r>
              <a:rPr sz="4000" spc="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400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03567CEE-6F9E-8063-5A69-4FD3AE782067}"/>
              </a:ext>
            </a:extLst>
          </p:cNvPr>
          <p:cNvSpPr txBox="1"/>
          <p:nvPr/>
        </p:nvSpPr>
        <p:spPr>
          <a:xfrm>
            <a:off x="5044897" y="3515336"/>
            <a:ext cx="4500024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10" dirty="0">
                <a:solidFill>
                  <a:srgbClr val="080808"/>
                </a:solidFill>
                <a:latin typeface="Courier New"/>
                <a:cs typeface="Courier New"/>
              </a:rPr>
              <a:t>return(0);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B2FF0BC5-F7F8-CB7A-C905-2618E1F7EDA0}"/>
              </a:ext>
            </a:extLst>
          </p:cNvPr>
          <p:cNvSpPr txBox="1"/>
          <p:nvPr/>
        </p:nvSpPr>
        <p:spPr>
          <a:xfrm>
            <a:off x="6745120" y="4419101"/>
            <a:ext cx="54978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4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86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8775-1030-A5AB-D2B9-7C3C38A8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11069-4CEC-387A-0D60-DB60B35B87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872" y="1936208"/>
            <a:ext cx="8840016" cy="42359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D35C6B-7647-6A4E-A2A6-F77F5618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58" y="4942118"/>
            <a:ext cx="3022199" cy="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30A43A-85C7-8694-0159-124AECBD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" y="104775"/>
            <a:ext cx="11395710" cy="878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/>
              <a:t>Summary of writing and executing a C program</a:t>
            </a:r>
            <a:endParaRPr lang="en-US" sz="4000" dirty="0"/>
          </a:p>
        </p:txBody>
      </p:sp>
      <p:pic>
        <p:nvPicPr>
          <p:cNvPr id="8" name="Content Placeholder 7" descr="A black and white diagram&#10;&#10;AI-generated content may be incorrect.">
            <a:extLst>
              <a:ext uri="{FF2B5EF4-FFF2-40B4-BE49-F238E27FC236}">
                <a16:creationId xmlns:a16="http://schemas.microsoft.com/office/drawing/2014/main" id="{196A4D97-3CF8-4343-822F-D9D300B47C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1190409"/>
            <a:ext cx="1511300" cy="5425815"/>
          </a:xfrm>
          <a:prstGeom prst="rect">
            <a:avLst/>
          </a:prstGeom>
        </p:spPr>
      </p:pic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1EB89E85-9549-0C1F-AF46-5C7326F8A7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3860993"/>
              </p:ext>
            </p:extLst>
          </p:nvPr>
        </p:nvGraphicFramePr>
        <p:xfrm>
          <a:off x="4846320" y="1190410"/>
          <a:ext cx="6035040" cy="532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344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3555F-02B6-C45E-0095-9C35BEF5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358" y="620720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/>
              <a:t>Standard header files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8846E-5A24-D60A-B684-544669006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09617"/>
              </p:ext>
            </p:extLst>
          </p:nvPr>
        </p:nvGraphicFramePr>
        <p:xfrm>
          <a:off x="655638" y="262890"/>
          <a:ext cx="8027720" cy="6525650"/>
        </p:xfrm>
        <a:graphic>
          <a:graphicData uri="http://schemas.openxmlformats.org/drawingml/2006/table">
            <a:tbl>
              <a:tblPr/>
              <a:tblGrid>
                <a:gridCol w="1893571">
                  <a:extLst>
                    <a:ext uri="{9D8B030D-6E8A-4147-A177-3AD203B41FA5}">
                      <a16:colId xmlns:a16="http://schemas.microsoft.com/office/drawing/2014/main" val="2929620200"/>
                    </a:ext>
                  </a:extLst>
                </a:gridCol>
                <a:gridCol w="6134149">
                  <a:extLst>
                    <a:ext uri="{9D8B030D-6E8A-4147-A177-3AD203B41FA5}">
                      <a16:colId xmlns:a16="http://schemas.microsoft.com/office/drawing/2014/main" val="2751077806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054931"/>
                  </a:ext>
                </a:extLst>
              </a:tr>
              <a:tr h="1112995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&lt;assert.h&gt;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the assert macro, used to assist with detecting logical errors and other types of bug in debugging versions of a program.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40338"/>
                  </a:ext>
                </a:extLst>
              </a:tr>
              <a:tr h="776832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&lt;complex.h&gt;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set of functions for manipulating complex numbers.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741710"/>
                  </a:ext>
                </a:extLst>
              </a:tr>
              <a:tr h="776832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&lt;errno.h&gt;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testing error codes reported by library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94181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&lt;math.h&gt;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common mathematical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17782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&lt;stdbool.h&gt;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boolean data type.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416592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&lt;stdio.h&gt;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core input and output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16963"/>
                  </a:ext>
                </a:extLst>
              </a:tr>
              <a:tr h="1112995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&lt;stdlib.h&gt;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numeric conversion functions, pseudo-random number generation functions, memory allocation, and process control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7973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&lt;string.h&gt;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string handling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37527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&lt;time.h&gt;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date and time handling functions.</a:t>
                      </a:r>
                    </a:p>
                  </a:txBody>
                  <a:tcPr marL="56010" marR="56010" marT="28006" marB="28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A5F7-0203-CB31-9D54-95E18ABC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5" dirty="0"/>
              <a:t>The</a:t>
            </a:r>
            <a:r>
              <a:rPr lang="en-US" spc="-75" dirty="0"/>
              <a:t> </a:t>
            </a:r>
            <a:r>
              <a:rPr lang="en-US" spc="-200" dirty="0"/>
              <a:t>C</a:t>
            </a:r>
            <a:r>
              <a:rPr lang="en-US" spc="-65" dirty="0"/>
              <a:t> </a:t>
            </a:r>
            <a:r>
              <a:rPr lang="en-US" spc="-145" dirty="0"/>
              <a:t>Character</a:t>
            </a:r>
            <a:r>
              <a:rPr lang="en-US" spc="-90" dirty="0"/>
              <a:t> </a:t>
            </a:r>
            <a:r>
              <a:rPr lang="en-US" spc="-140" dirty="0"/>
              <a:t>Set</a:t>
            </a:r>
            <a:endParaRPr 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8A2CAA-27AF-FEEA-2BCF-C28B852600F2}"/>
              </a:ext>
            </a:extLst>
          </p:cNvPr>
          <p:cNvSpPr txBox="1"/>
          <p:nvPr/>
        </p:nvSpPr>
        <p:spPr>
          <a:xfrm>
            <a:off x="1142138" y="1867262"/>
            <a:ext cx="7948295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287020" marR="141605" indent="-274955">
              <a:lnSpc>
                <a:spcPct val="100000"/>
              </a:lnSpc>
              <a:spcBef>
                <a:spcPts val="95"/>
              </a:spcBef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Character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specifies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valid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symbols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used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C </a:t>
            </a:r>
            <a:r>
              <a:rPr sz="2600" spc="-10" dirty="0">
                <a:latin typeface="Times New Roman"/>
                <a:cs typeface="Times New Roman"/>
              </a:rPr>
              <a:t>program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SzPct val="84615"/>
              <a:buFont typeface="Arial MT"/>
              <a:buChar char="•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character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consists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following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symbols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escape </a:t>
            </a:r>
            <a:r>
              <a:rPr sz="2600" spc="-140" dirty="0">
                <a:latin typeface="Times New Roman"/>
                <a:cs typeface="Times New Roman"/>
              </a:rPr>
              <a:t>sequence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characters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41E29EE-4E8A-1552-A775-C663744649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8586" y="3729762"/>
            <a:ext cx="6658428" cy="30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015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323</TotalTime>
  <Words>2788</Words>
  <Application>Microsoft Office PowerPoint</Application>
  <PresentationFormat>Widescreen</PresentationFormat>
  <Paragraphs>300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Aptos</vt:lpstr>
      <vt:lpstr>Arial</vt:lpstr>
      <vt:lpstr>Arial MT</vt:lpstr>
      <vt:lpstr>Century Schoolbook</vt:lpstr>
      <vt:lpstr>Consolas</vt:lpstr>
      <vt:lpstr>Courier New</vt:lpstr>
      <vt:lpstr>Google Sans</vt:lpstr>
      <vt:lpstr>MuseoModerno Medium</vt:lpstr>
      <vt:lpstr>Nunito</vt:lpstr>
      <vt:lpstr>Perpetua</vt:lpstr>
      <vt:lpstr>Source Sans Pro</vt:lpstr>
      <vt:lpstr>Times New Roman</vt:lpstr>
      <vt:lpstr>Wingdings</vt:lpstr>
      <vt:lpstr>Wingdings 2</vt:lpstr>
      <vt:lpstr>View</vt:lpstr>
      <vt:lpstr>Introduction to C</vt:lpstr>
      <vt:lpstr>Background</vt:lpstr>
      <vt:lpstr>PowerPoint Presentation</vt:lpstr>
      <vt:lpstr>C Program Structure</vt:lpstr>
      <vt:lpstr>The components of a C program</vt:lpstr>
      <vt:lpstr>Sample Program</vt:lpstr>
      <vt:lpstr>Summary of writing and executing a C program</vt:lpstr>
      <vt:lpstr>Standard header files</vt:lpstr>
      <vt:lpstr>The C Character Set</vt:lpstr>
      <vt:lpstr>C Comments</vt:lpstr>
      <vt:lpstr>Escape Sequence characters</vt:lpstr>
      <vt:lpstr>What is Ubuntu?</vt:lpstr>
      <vt:lpstr>Basic Ubuntu Terminal Commands</vt:lpstr>
      <vt:lpstr>C Program Development Workflow</vt:lpstr>
      <vt:lpstr>Exercises</vt:lpstr>
      <vt:lpstr>Identifiers</vt:lpstr>
      <vt:lpstr>Rules for Identifiers in C</vt:lpstr>
      <vt:lpstr>Examples of Valid and Invalid Identifier Names</vt:lpstr>
      <vt:lpstr>Keywords in C</vt:lpstr>
      <vt:lpstr>Exercises:</vt:lpstr>
      <vt:lpstr>Types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1: Integers &amp; Floats</vt:lpstr>
      <vt:lpstr>Example 2: </vt:lpstr>
      <vt:lpstr>Exercise question</vt:lpstr>
      <vt:lpstr>PowerPoint Presentation</vt:lpstr>
      <vt:lpstr>Variables and Constants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Sankaran</dc:creator>
  <cp:lastModifiedBy>Aparna Sankaran</cp:lastModifiedBy>
  <cp:revision>3</cp:revision>
  <dcterms:created xsi:type="dcterms:W3CDTF">2025-07-03T03:45:06Z</dcterms:created>
  <dcterms:modified xsi:type="dcterms:W3CDTF">2025-07-08T04:49:18Z</dcterms:modified>
</cp:coreProperties>
</file>