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4"/>
  </p:sldMasterIdLst>
  <p:notesMasterIdLst>
    <p:notesMasterId r:id="rId45"/>
  </p:notesMasterIdLst>
  <p:sldIdLst>
    <p:sldId id="256" r:id="rId5"/>
    <p:sldId id="342" r:id="rId6"/>
    <p:sldId id="338" r:id="rId7"/>
    <p:sldId id="339" r:id="rId8"/>
    <p:sldId id="340" r:id="rId9"/>
    <p:sldId id="348" r:id="rId10"/>
    <p:sldId id="349" r:id="rId11"/>
    <p:sldId id="344" r:id="rId12"/>
    <p:sldId id="345" r:id="rId13"/>
    <p:sldId id="346" r:id="rId14"/>
    <p:sldId id="347" r:id="rId15"/>
    <p:sldId id="259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337" r:id="rId25"/>
    <p:sldId id="341" r:id="rId26"/>
    <p:sldId id="269" r:id="rId27"/>
    <p:sldId id="270" r:id="rId28"/>
    <p:sldId id="272" r:id="rId29"/>
    <p:sldId id="273" r:id="rId30"/>
    <p:sldId id="274" r:id="rId31"/>
    <p:sldId id="275" r:id="rId32"/>
    <p:sldId id="276" r:id="rId33"/>
    <p:sldId id="277" r:id="rId34"/>
    <p:sldId id="280" r:id="rId35"/>
    <p:sldId id="281" r:id="rId36"/>
    <p:sldId id="343" r:id="rId37"/>
    <p:sldId id="336" r:id="rId38"/>
    <p:sldId id="327" r:id="rId39"/>
    <p:sldId id="328" r:id="rId40"/>
    <p:sldId id="330" r:id="rId41"/>
    <p:sldId id="331" r:id="rId42"/>
    <p:sldId id="332" r:id="rId43"/>
    <p:sldId id="335" r:id="rId4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612BB4-7F06-4C9E-8DE4-69E0B8AA0BAD}" type="datetimeFigureOut">
              <a:rPr lang="en-US" smtClean="0"/>
              <a:pPr/>
              <a:t>1/31/2025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38B21-6C7A-4A5B-A444-8C82920005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32EA9D8-A8A4-4D2C-87E0-94ACC075066A}" type="slidenum">
              <a:rPr lang="en-GB"/>
              <a:pPr/>
              <a:t>3</a:t>
            </a:fld>
            <a:endParaRPr lang="en-GB"/>
          </a:p>
        </p:txBody>
      </p:sp>
      <p:sp>
        <p:nvSpPr>
          <p:cNvPr id="33795" name="Text Box 1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s-ES_tradnl"/>
          </a:p>
        </p:txBody>
      </p:sp>
      <p:sp>
        <p:nvSpPr>
          <p:cNvPr id="33796" name="Text Box 2"/>
          <p:cNvSpPr>
            <a:spLocks noGrp="1" noChangeArrowheads="1"/>
          </p:cNvSpPr>
          <p:nvPr>
            <p:ph type="body"/>
          </p:nvPr>
        </p:nvSpPr>
        <p:spPr>
          <a:xfrm>
            <a:off x="913805" y="4343704"/>
            <a:ext cx="5028903" cy="4113892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E24F61C-BC59-4706-B357-683027FD1C92}" type="slidenum">
              <a:rPr lang="en-GB"/>
              <a:pPr/>
              <a:t>18</a:t>
            </a:fld>
            <a:endParaRPr lang="en-GB"/>
          </a:p>
        </p:txBody>
      </p:sp>
      <p:sp>
        <p:nvSpPr>
          <p:cNvPr id="48131" name="Text Box 1025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s-ES_tradnl"/>
          </a:p>
        </p:txBody>
      </p:sp>
      <p:sp>
        <p:nvSpPr>
          <p:cNvPr id="48132" name="Text Box 1026"/>
          <p:cNvSpPr>
            <a:spLocks noGrp="1" noChangeArrowheads="1"/>
          </p:cNvSpPr>
          <p:nvPr>
            <p:ph type="body"/>
          </p:nvPr>
        </p:nvSpPr>
        <p:spPr>
          <a:xfrm>
            <a:off x="913805" y="4343704"/>
            <a:ext cx="5028903" cy="4113892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B4C17BA-045C-49F7-873B-1CF46D2173C3}" type="slidenum">
              <a:rPr lang="en-GB"/>
              <a:pPr/>
              <a:t>19</a:t>
            </a:fld>
            <a:endParaRPr lang="en-GB"/>
          </a:p>
        </p:txBody>
      </p:sp>
      <p:sp>
        <p:nvSpPr>
          <p:cNvPr id="50179" name="Text Box 1025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s-ES_tradnl"/>
          </a:p>
        </p:txBody>
      </p:sp>
      <p:sp>
        <p:nvSpPr>
          <p:cNvPr id="50180" name="Text Box 1026"/>
          <p:cNvSpPr>
            <a:spLocks noGrp="1" noChangeArrowheads="1"/>
          </p:cNvSpPr>
          <p:nvPr>
            <p:ph type="body"/>
          </p:nvPr>
        </p:nvSpPr>
        <p:spPr>
          <a:xfrm>
            <a:off x="913805" y="4343704"/>
            <a:ext cx="5028903" cy="4113892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8CA32B4-9230-4F45-A49E-7039C8771A6D}" type="slidenum">
              <a:rPr lang="en-GB"/>
              <a:pPr/>
              <a:t>20</a:t>
            </a:fld>
            <a:endParaRPr lang="en-GB"/>
          </a:p>
        </p:txBody>
      </p:sp>
      <p:sp>
        <p:nvSpPr>
          <p:cNvPr id="52227" name="Text Box 1025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s-ES_tradnl"/>
          </a:p>
        </p:txBody>
      </p:sp>
      <p:sp>
        <p:nvSpPr>
          <p:cNvPr id="52228" name="Text Box 1026"/>
          <p:cNvSpPr>
            <a:spLocks noGrp="1" noChangeArrowheads="1"/>
          </p:cNvSpPr>
          <p:nvPr>
            <p:ph type="body"/>
          </p:nvPr>
        </p:nvSpPr>
        <p:spPr>
          <a:xfrm>
            <a:off x="913805" y="4343704"/>
            <a:ext cx="5028903" cy="4113892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B4171B9D-0D69-474C-8494-2CC738E2678D}" type="slidenum">
              <a:rPr lang="en-GB"/>
              <a:pPr/>
              <a:t>23</a:t>
            </a:fld>
            <a:endParaRPr lang="en-GB"/>
          </a:p>
        </p:txBody>
      </p:sp>
      <p:sp>
        <p:nvSpPr>
          <p:cNvPr id="54275" name="Text Box 1025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s-ES_tradnl"/>
          </a:p>
        </p:txBody>
      </p:sp>
      <p:sp>
        <p:nvSpPr>
          <p:cNvPr id="54276" name="Text Box 1026"/>
          <p:cNvSpPr>
            <a:spLocks noGrp="1" noChangeArrowheads="1"/>
          </p:cNvSpPr>
          <p:nvPr>
            <p:ph type="body"/>
          </p:nvPr>
        </p:nvSpPr>
        <p:spPr>
          <a:xfrm>
            <a:off x="913805" y="4343704"/>
            <a:ext cx="5028903" cy="4113892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53B793C-19C3-4518-B775-4CE3EAF09F33}" type="slidenum">
              <a:rPr lang="en-GB"/>
              <a:pPr/>
              <a:t>24</a:t>
            </a:fld>
            <a:endParaRPr lang="en-GB"/>
          </a:p>
        </p:txBody>
      </p:sp>
      <p:sp>
        <p:nvSpPr>
          <p:cNvPr id="56323" name="Text Box 1025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s-ES_tradnl"/>
          </a:p>
        </p:txBody>
      </p:sp>
      <p:sp>
        <p:nvSpPr>
          <p:cNvPr id="56324" name="Text Box 1026"/>
          <p:cNvSpPr>
            <a:spLocks noGrp="1" noChangeArrowheads="1"/>
          </p:cNvSpPr>
          <p:nvPr>
            <p:ph type="body"/>
          </p:nvPr>
        </p:nvSpPr>
        <p:spPr>
          <a:xfrm>
            <a:off x="913805" y="4343704"/>
            <a:ext cx="5028903" cy="4113892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F027D6B-85AD-46A3-B16C-9BE8544E6F61}" type="slidenum">
              <a:rPr lang="en-GB"/>
              <a:pPr/>
              <a:t>25</a:t>
            </a:fld>
            <a:endParaRPr lang="en-GB"/>
          </a:p>
        </p:txBody>
      </p:sp>
      <p:sp>
        <p:nvSpPr>
          <p:cNvPr id="60419" name="Text Box 1025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s-ES_tradnl"/>
          </a:p>
        </p:txBody>
      </p:sp>
      <p:sp>
        <p:nvSpPr>
          <p:cNvPr id="60420" name="Text Box 1026"/>
          <p:cNvSpPr>
            <a:spLocks noGrp="1" noChangeArrowheads="1"/>
          </p:cNvSpPr>
          <p:nvPr>
            <p:ph type="body"/>
          </p:nvPr>
        </p:nvSpPr>
        <p:spPr>
          <a:xfrm>
            <a:off x="913805" y="4343704"/>
            <a:ext cx="5028903" cy="4113892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CBFCE31-BF29-4E1A-8632-6B7859B55821}" type="slidenum">
              <a:rPr lang="en-GB"/>
              <a:pPr/>
              <a:t>26</a:t>
            </a:fld>
            <a:endParaRPr lang="en-GB"/>
          </a:p>
        </p:txBody>
      </p:sp>
      <p:sp>
        <p:nvSpPr>
          <p:cNvPr id="62467" name="Text Box 1025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s-ES_tradnl"/>
          </a:p>
        </p:txBody>
      </p:sp>
      <p:sp>
        <p:nvSpPr>
          <p:cNvPr id="62468" name="Text Box 1026"/>
          <p:cNvSpPr>
            <a:spLocks noGrp="1" noChangeArrowheads="1"/>
          </p:cNvSpPr>
          <p:nvPr>
            <p:ph type="body"/>
          </p:nvPr>
        </p:nvSpPr>
        <p:spPr>
          <a:xfrm>
            <a:off x="913805" y="4343704"/>
            <a:ext cx="5028903" cy="4113892"/>
          </a:xfrm>
          <a:noFill/>
          <a:ln/>
        </p:spPr>
        <p:txBody>
          <a:bodyPr wrap="none" anchor="ctr"/>
          <a:lstStyle/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 and Machine Language. The </a:t>
            </a:r>
            <a:r>
              <a:rPr lang="en-US" sz="1200" b="1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instruction set architecture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(ISA) is a protocol that defines how a computing machine appears to a machine language programmer or compiler. The ISA describes the (1) memory model, (2) instruction format, types and modes, and (3) operand registers, types, and data addressing.</a:t>
            </a:r>
            <a:endParaRPr lang="en-US" dirty="0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5C8096E-1F4F-4E33-8C61-1D4AC4F4D3A2}" type="slidenum">
              <a:rPr lang="en-GB"/>
              <a:pPr/>
              <a:t>27</a:t>
            </a:fld>
            <a:endParaRPr lang="en-GB"/>
          </a:p>
        </p:txBody>
      </p:sp>
      <p:sp>
        <p:nvSpPr>
          <p:cNvPr id="64515" name="Text Box 1025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s-ES_tradnl"/>
          </a:p>
        </p:txBody>
      </p:sp>
      <p:sp>
        <p:nvSpPr>
          <p:cNvPr id="64516" name="Text Box 1026"/>
          <p:cNvSpPr>
            <a:spLocks noGrp="1" noChangeArrowheads="1"/>
          </p:cNvSpPr>
          <p:nvPr>
            <p:ph type="body"/>
          </p:nvPr>
        </p:nvSpPr>
        <p:spPr>
          <a:xfrm>
            <a:off x="913805" y="4343704"/>
            <a:ext cx="5028903" cy="4113892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B31E373-A80E-49DD-8557-9B719276BD08}" type="slidenum">
              <a:rPr lang="en-GB"/>
              <a:pPr/>
              <a:t>28</a:t>
            </a:fld>
            <a:endParaRPr lang="en-GB"/>
          </a:p>
        </p:txBody>
      </p:sp>
      <p:sp>
        <p:nvSpPr>
          <p:cNvPr id="66563" name="Text Box 1025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s-ES_tradnl"/>
          </a:p>
        </p:txBody>
      </p:sp>
      <p:sp>
        <p:nvSpPr>
          <p:cNvPr id="66564" name="Text Box 1026"/>
          <p:cNvSpPr>
            <a:spLocks noGrp="1" noChangeArrowheads="1"/>
          </p:cNvSpPr>
          <p:nvPr>
            <p:ph type="body"/>
          </p:nvPr>
        </p:nvSpPr>
        <p:spPr>
          <a:xfrm>
            <a:off x="913805" y="4343704"/>
            <a:ext cx="5028903" cy="4113892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DBC7D00-D5E4-4376-906B-3D046306AC56}" type="slidenum">
              <a:rPr lang="en-GB"/>
              <a:pPr/>
              <a:t>29</a:t>
            </a:fld>
            <a:endParaRPr lang="en-GB"/>
          </a:p>
        </p:txBody>
      </p:sp>
      <p:sp>
        <p:nvSpPr>
          <p:cNvPr id="68611" name="Text Box 1025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s-ES_tradnl"/>
          </a:p>
        </p:txBody>
      </p:sp>
      <p:sp>
        <p:nvSpPr>
          <p:cNvPr id="68612" name="Text Box 1026"/>
          <p:cNvSpPr>
            <a:spLocks noGrp="1" noChangeArrowheads="1"/>
          </p:cNvSpPr>
          <p:nvPr>
            <p:ph type="body"/>
          </p:nvPr>
        </p:nvSpPr>
        <p:spPr>
          <a:xfrm>
            <a:off x="913805" y="4343704"/>
            <a:ext cx="5028903" cy="4113892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32EA9D8-A8A4-4D2C-87E0-94ACC075066A}" type="slidenum">
              <a:rPr lang="en-GB"/>
              <a:pPr/>
              <a:t>4</a:t>
            </a:fld>
            <a:endParaRPr lang="en-GB"/>
          </a:p>
        </p:txBody>
      </p:sp>
      <p:sp>
        <p:nvSpPr>
          <p:cNvPr id="33795" name="Text Box 1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s-ES_tradnl"/>
          </a:p>
        </p:txBody>
      </p:sp>
      <p:sp>
        <p:nvSpPr>
          <p:cNvPr id="33796" name="Text Box 2"/>
          <p:cNvSpPr>
            <a:spLocks noGrp="1" noChangeArrowheads="1"/>
          </p:cNvSpPr>
          <p:nvPr>
            <p:ph type="body"/>
          </p:nvPr>
        </p:nvSpPr>
        <p:spPr>
          <a:xfrm>
            <a:off x="913805" y="4343704"/>
            <a:ext cx="5028903" cy="4113892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1F801D03-B8BE-4D46-994F-1D00E9E81BFD}" type="slidenum">
              <a:rPr lang="en-GB"/>
              <a:pPr/>
              <a:t>30</a:t>
            </a:fld>
            <a:endParaRPr lang="en-GB"/>
          </a:p>
        </p:txBody>
      </p:sp>
      <p:sp>
        <p:nvSpPr>
          <p:cNvPr id="70659" name="Text Box 1025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s-ES_tradnl"/>
          </a:p>
        </p:txBody>
      </p:sp>
      <p:sp>
        <p:nvSpPr>
          <p:cNvPr id="70660" name="Text Box 1026"/>
          <p:cNvSpPr>
            <a:spLocks noGrp="1" noChangeArrowheads="1"/>
          </p:cNvSpPr>
          <p:nvPr>
            <p:ph type="body"/>
          </p:nvPr>
        </p:nvSpPr>
        <p:spPr>
          <a:xfrm>
            <a:off x="913805" y="4343704"/>
            <a:ext cx="5028903" cy="4113892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9191D41C-8225-43EA-A440-6D609439DBFA}" type="slidenum">
              <a:rPr lang="en-GB"/>
              <a:pPr/>
              <a:t>31</a:t>
            </a:fld>
            <a:endParaRPr lang="en-GB"/>
          </a:p>
        </p:txBody>
      </p:sp>
      <p:sp>
        <p:nvSpPr>
          <p:cNvPr id="76803" name="Text Box 1025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s-ES_tradnl"/>
          </a:p>
        </p:txBody>
      </p:sp>
      <p:sp>
        <p:nvSpPr>
          <p:cNvPr id="76804" name="Text Box 1026"/>
          <p:cNvSpPr>
            <a:spLocks noGrp="1" noChangeArrowheads="1"/>
          </p:cNvSpPr>
          <p:nvPr>
            <p:ph type="body"/>
          </p:nvPr>
        </p:nvSpPr>
        <p:spPr>
          <a:xfrm>
            <a:off x="913805" y="4343704"/>
            <a:ext cx="5028903" cy="4113892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D658AA0-D2F8-4686-B768-F5E10AA6EE36}" type="slidenum">
              <a:rPr lang="en-GB"/>
              <a:pPr/>
              <a:t>32</a:t>
            </a:fld>
            <a:endParaRPr lang="en-GB"/>
          </a:p>
        </p:txBody>
      </p:sp>
      <p:sp>
        <p:nvSpPr>
          <p:cNvPr id="78851" name="Text Box 1025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s-ES_tradnl"/>
          </a:p>
        </p:txBody>
      </p:sp>
      <p:sp>
        <p:nvSpPr>
          <p:cNvPr id="78852" name="Text Box 1026"/>
          <p:cNvSpPr>
            <a:spLocks noGrp="1" noChangeArrowheads="1"/>
          </p:cNvSpPr>
          <p:nvPr>
            <p:ph type="body"/>
          </p:nvPr>
        </p:nvSpPr>
        <p:spPr>
          <a:xfrm>
            <a:off x="913805" y="4343704"/>
            <a:ext cx="5028903" cy="4113892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0D658AA0-D2F8-4686-B768-F5E10AA6EE36}" type="slidenum">
              <a:rPr lang="en-GB"/>
              <a:pPr/>
              <a:t>33</a:t>
            </a:fld>
            <a:endParaRPr lang="en-GB"/>
          </a:p>
        </p:txBody>
      </p:sp>
      <p:sp>
        <p:nvSpPr>
          <p:cNvPr id="78851" name="Text Box 1025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s-ES_tradnl"/>
          </a:p>
        </p:txBody>
      </p:sp>
      <p:sp>
        <p:nvSpPr>
          <p:cNvPr id="78852" name="Text Box 1026"/>
          <p:cNvSpPr>
            <a:spLocks noGrp="1" noChangeArrowheads="1"/>
          </p:cNvSpPr>
          <p:nvPr>
            <p:ph type="body"/>
          </p:nvPr>
        </p:nvSpPr>
        <p:spPr>
          <a:xfrm>
            <a:off x="913805" y="4343704"/>
            <a:ext cx="5028903" cy="4113892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A0E70C8-2EB3-4C6A-B879-65CA6502CC3D}" type="slidenum">
              <a:rPr lang="en-GB"/>
              <a:pPr/>
              <a:t>35</a:t>
            </a:fld>
            <a:endParaRPr lang="en-GB"/>
          </a:p>
        </p:txBody>
      </p:sp>
      <p:sp>
        <p:nvSpPr>
          <p:cNvPr id="173059" name="Text Box 1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s-ES_tradnl"/>
          </a:p>
        </p:txBody>
      </p:sp>
      <p:sp>
        <p:nvSpPr>
          <p:cNvPr id="173060" name="Text Box 2"/>
          <p:cNvSpPr>
            <a:spLocks noGrp="1" noChangeArrowheads="1"/>
          </p:cNvSpPr>
          <p:nvPr>
            <p:ph type="body"/>
          </p:nvPr>
        </p:nvSpPr>
        <p:spPr>
          <a:xfrm>
            <a:off x="913805" y="4343704"/>
            <a:ext cx="5028903" cy="4113892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EF2C86AE-D6CA-430B-B20A-AB5327217EB8}" type="slidenum">
              <a:rPr lang="en-GB"/>
              <a:pPr/>
              <a:t>36</a:t>
            </a:fld>
            <a:endParaRPr lang="en-GB"/>
          </a:p>
        </p:txBody>
      </p:sp>
      <p:sp>
        <p:nvSpPr>
          <p:cNvPr id="175107" name="Text Box 1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s-ES_tradnl"/>
          </a:p>
        </p:txBody>
      </p:sp>
      <p:sp>
        <p:nvSpPr>
          <p:cNvPr id="175108" name="Text Box 2"/>
          <p:cNvSpPr>
            <a:spLocks noGrp="1" noChangeArrowheads="1"/>
          </p:cNvSpPr>
          <p:nvPr>
            <p:ph type="body"/>
          </p:nvPr>
        </p:nvSpPr>
        <p:spPr>
          <a:xfrm>
            <a:off x="913805" y="4343704"/>
            <a:ext cx="5028903" cy="4113892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5E1AFD9-2E46-46B5-B98F-C663BB340007}" type="slidenum">
              <a:rPr lang="en-GB"/>
              <a:pPr/>
              <a:t>37</a:t>
            </a:fld>
            <a:endParaRPr lang="en-GB"/>
          </a:p>
        </p:txBody>
      </p:sp>
      <p:sp>
        <p:nvSpPr>
          <p:cNvPr id="179203" name="Text Box 1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s-ES_tradnl"/>
          </a:p>
        </p:txBody>
      </p:sp>
      <p:sp>
        <p:nvSpPr>
          <p:cNvPr id="179204" name="Text Box 2"/>
          <p:cNvSpPr>
            <a:spLocks noGrp="1" noChangeArrowheads="1"/>
          </p:cNvSpPr>
          <p:nvPr>
            <p:ph type="body"/>
          </p:nvPr>
        </p:nvSpPr>
        <p:spPr>
          <a:xfrm>
            <a:off x="913805" y="4343704"/>
            <a:ext cx="5028903" cy="4113892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AEE973C3-2B7A-4B67-8BFC-05C3613AB3CD}" type="slidenum">
              <a:rPr lang="en-GB"/>
              <a:pPr/>
              <a:t>38</a:t>
            </a:fld>
            <a:endParaRPr lang="en-GB"/>
          </a:p>
        </p:txBody>
      </p:sp>
      <p:sp>
        <p:nvSpPr>
          <p:cNvPr id="181251" name="Text Box 1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s-ES_tradnl"/>
          </a:p>
        </p:txBody>
      </p:sp>
      <p:sp>
        <p:nvSpPr>
          <p:cNvPr id="181252" name="Text Box 2"/>
          <p:cNvSpPr>
            <a:spLocks noGrp="1" noChangeArrowheads="1"/>
          </p:cNvSpPr>
          <p:nvPr>
            <p:ph type="body"/>
          </p:nvPr>
        </p:nvSpPr>
        <p:spPr>
          <a:xfrm>
            <a:off x="913805" y="4343704"/>
            <a:ext cx="5028903" cy="4113892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C834D0A5-4DED-4AB3-A87D-AD2D95022D7A}" type="slidenum">
              <a:rPr lang="en-GB"/>
              <a:pPr/>
              <a:t>39</a:t>
            </a:fld>
            <a:endParaRPr lang="en-GB"/>
          </a:p>
        </p:txBody>
      </p:sp>
      <p:sp>
        <p:nvSpPr>
          <p:cNvPr id="183299" name="Text Box 1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s-ES_tradnl"/>
          </a:p>
        </p:txBody>
      </p:sp>
      <p:sp>
        <p:nvSpPr>
          <p:cNvPr id="183300" name="Text Box 2"/>
          <p:cNvSpPr>
            <a:spLocks noGrp="1" noChangeArrowheads="1"/>
          </p:cNvSpPr>
          <p:nvPr>
            <p:ph type="body"/>
          </p:nvPr>
        </p:nvSpPr>
        <p:spPr>
          <a:xfrm>
            <a:off x="913805" y="4343704"/>
            <a:ext cx="5028903" cy="4113892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A956CA6-F490-4E92-A7C5-9FA0F0E9A21B}" type="slidenum">
              <a:rPr lang="en-GB"/>
              <a:pPr/>
              <a:t>40</a:t>
            </a:fld>
            <a:endParaRPr lang="en-GB"/>
          </a:p>
        </p:txBody>
      </p:sp>
      <p:sp>
        <p:nvSpPr>
          <p:cNvPr id="189443" name="Text Box 1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s-ES_tradnl"/>
          </a:p>
        </p:txBody>
      </p:sp>
      <p:sp>
        <p:nvSpPr>
          <p:cNvPr id="189444" name="Text Box 2"/>
          <p:cNvSpPr>
            <a:spLocks noGrp="1" noChangeArrowheads="1"/>
          </p:cNvSpPr>
          <p:nvPr>
            <p:ph type="body"/>
          </p:nvPr>
        </p:nvSpPr>
        <p:spPr>
          <a:xfrm>
            <a:off x="913805" y="4343704"/>
            <a:ext cx="5028903" cy="4113892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32EA9D8-A8A4-4D2C-87E0-94ACC075066A}" type="slidenum">
              <a:rPr lang="en-GB"/>
              <a:pPr/>
              <a:t>5</a:t>
            </a:fld>
            <a:endParaRPr lang="en-GB"/>
          </a:p>
        </p:txBody>
      </p:sp>
      <p:sp>
        <p:nvSpPr>
          <p:cNvPr id="33795" name="Text Box 1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s-ES_tradnl"/>
          </a:p>
        </p:txBody>
      </p:sp>
      <p:sp>
        <p:nvSpPr>
          <p:cNvPr id="33796" name="Text Box 2"/>
          <p:cNvSpPr>
            <a:spLocks noGrp="1" noChangeArrowheads="1"/>
          </p:cNvSpPr>
          <p:nvPr>
            <p:ph type="body"/>
          </p:nvPr>
        </p:nvSpPr>
        <p:spPr>
          <a:xfrm>
            <a:off x="913805" y="4343704"/>
            <a:ext cx="5028903" cy="4113892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632EA9D8-A8A4-4D2C-87E0-94ACC075066A}" type="slidenum">
              <a:rPr lang="en-GB"/>
              <a:pPr/>
              <a:t>12</a:t>
            </a:fld>
            <a:endParaRPr lang="en-GB"/>
          </a:p>
        </p:txBody>
      </p:sp>
      <p:sp>
        <p:nvSpPr>
          <p:cNvPr id="33795" name="Text Box 1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s-ES_tradnl"/>
          </a:p>
        </p:txBody>
      </p:sp>
      <p:sp>
        <p:nvSpPr>
          <p:cNvPr id="33796" name="Text Box 2"/>
          <p:cNvSpPr>
            <a:spLocks noGrp="1" noChangeArrowheads="1"/>
          </p:cNvSpPr>
          <p:nvPr>
            <p:ph type="body"/>
          </p:nvPr>
        </p:nvSpPr>
        <p:spPr>
          <a:xfrm>
            <a:off x="913805" y="4343704"/>
            <a:ext cx="5028903" cy="4113892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738B68D3-7568-433E-9C2B-994D588C0D7E}" type="slidenum">
              <a:rPr lang="en-GB"/>
              <a:pPr/>
              <a:t>13</a:t>
            </a:fld>
            <a:endParaRPr lang="en-GB"/>
          </a:p>
        </p:txBody>
      </p:sp>
      <p:sp>
        <p:nvSpPr>
          <p:cNvPr id="37891" name="Text Box 1025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s-ES_tradnl"/>
          </a:p>
        </p:txBody>
      </p:sp>
      <p:sp>
        <p:nvSpPr>
          <p:cNvPr id="37892" name="Text Box 1026"/>
          <p:cNvSpPr>
            <a:spLocks noGrp="1" noChangeArrowheads="1"/>
          </p:cNvSpPr>
          <p:nvPr>
            <p:ph type="body"/>
          </p:nvPr>
        </p:nvSpPr>
        <p:spPr>
          <a:xfrm>
            <a:off x="913805" y="4343704"/>
            <a:ext cx="5028903" cy="4113892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5E257292-6B23-4409-B929-11E3497D1CD6}" type="slidenum">
              <a:rPr lang="en-GB"/>
              <a:pPr/>
              <a:t>14</a:t>
            </a:fld>
            <a:endParaRPr lang="en-GB"/>
          </a:p>
        </p:txBody>
      </p:sp>
      <p:sp>
        <p:nvSpPr>
          <p:cNvPr id="39939" name="Text Box 1025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s-ES_tradnl"/>
          </a:p>
        </p:txBody>
      </p:sp>
      <p:sp>
        <p:nvSpPr>
          <p:cNvPr id="39940" name="Text Box 1026"/>
          <p:cNvSpPr>
            <a:spLocks noGrp="1" noChangeArrowheads="1"/>
          </p:cNvSpPr>
          <p:nvPr>
            <p:ph type="body"/>
          </p:nvPr>
        </p:nvSpPr>
        <p:spPr>
          <a:xfrm>
            <a:off x="913805" y="4343704"/>
            <a:ext cx="5028903" cy="4113892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86FA9B2C-B32B-40FE-A4ED-4271FAA5B1B5}" type="slidenum">
              <a:rPr lang="en-GB"/>
              <a:pPr/>
              <a:t>15</a:t>
            </a:fld>
            <a:endParaRPr lang="en-GB"/>
          </a:p>
        </p:txBody>
      </p:sp>
      <p:sp>
        <p:nvSpPr>
          <p:cNvPr id="41987" name="Text Box 1025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s-ES_tradnl"/>
          </a:p>
        </p:txBody>
      </p:sp>
      <p:sp>
        <p:nvSpPr>
          <p:cNvPr id="41988" name="Text Box 1026"/>
          <p:cNvSpPr>
            <a:spLocks noGrp="1" noChangeArrowheads="1"/>
          </p:cNvSpPr>
          <p:nvPr>
            <p:ph type="body"/>
          </p:nvPr>
        </p:nvSpPr>
        <p:spPr>
          <a:xfrm>
            <a:off x="913805" y="4343704"/>
            <a:ext cx="5028903" cy="4113892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4E6D548B-5D53-4887-8320-829DCA8547AF}" type="slidenum">
              <a:rPr lang="en-GB"/>
              <a:pPr/>
              <a:t>16</a:t>
            </a:fld>
            <a:endParaRPr lang="en-GB"/>
          </a:p>
        </p:txBody>
      </p:sp>
      <p:sp>
        <p:nvSpPr>
          <p:cNvPr id="44035" name="Text Box 1025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s-ES_tradnl"/>
          </a:p>
        </p:txBody>
      </p:sp>
      <p:sp>
        <p:nvSpPr>
          <p:cNvPr id="44036" name="Text Box 1026"/>
          <p:cNvSpPr>
            <a:spLocks noGrp="1" noChangeArrowheads="1"/>
          </p:cNvSpPr>
          <p:nvPr>
            <p:ph type="body"/>
          </p:nvPr>
        </p:nvSpPr>
        <p:spPr>
          <a:xfrm>
            <a:off x="913805" y="4343704"/>
            <a:ext cx="5028903" cy="4113892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245DDEB7-5BAD-417F-8606-B2235D8793B7}" type="slidenum">
              <a:rPr lang="en-GB"/>
              <a:pPr/>
              <a:t>17</a:t>
            </a:fld>
            <a:endParaRPr lang="en-GB"/>
          </a:p>
        </p:txBody>
      </p:sp>
      <p:sp>
        <p:nvSpPr>
          <p:cNvPr id="46083" name="Text Box 1025"/>
          <p:cNvSpPr txBox="1">
            <a:spLocks noChangeArrowheads="1"/>
          </p:cNvSpPr>
          <p:nvPr/>
        </p:nvSpPr>
        <p:spPr bwMode="auto">
          <a:xfrm>
            <a:off x="1178719" y="686405"/>
            <a:ext cx="4500563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lIns="86493" tIns="43247" rIns="86493" bIns="43247" anchor="ctr"/>
          <a:lstStyle/>
          <a:p>
            <a:endParaRPr lang="es-ES_tradnl"/>
          </a:p>
        </p:txBody>
      </p:sp>
      <p:sp>
        <p:nvSpPr>
          <p:cNvPr id="46084" name="Text Box 1026"/>
          <p:cNvSpPr>
            <a:spLocks noGrp="1" noChangeArrowheads="1"/>
          </p:cNvSpPr>
          <p:nvPr>
            <p:ph type="body"/>
          </p:nvPr>
        </p:nvSpPr>
        <p:spPr>
          <a:xfrm>
            <a:off x="913805" y="4343704"/>
            <a:ext cx="5028903" cy="4113892"/>
          </a:xfrm>
          <a:noFill/>
          <a:ln/>
        </p:spPr>
        <p:txBody>
          <a:bodyPr wrap="none" anchor="ctr"/>
          <a:lstStyle/>
          <a:p>
            <a:endParaRPr lang="en-US">
              <a:latin typeface="Times New Roman" pitchFamily="-65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260917-281A-43B6-B4D3-EC604382D477}" type="datetime1">
              <a:rPr lang="en-US" smtClean="0"/>
              <a:pPr>
                <a:defRPr/>
              </a:pPr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3C1971-678D-485A-BC21-F2020E82AB9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8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519C1F-1205-40D2-BB62-7A78C0C9C122}" type="datetime1">
              <a:rPr lang="en-US" smtClean="0"/>
              <a:pPr>
                <a:defRPr/>
              </a:pPr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4906-C88E-4223-B2C0-E70FECFDEC2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35864"/>
      </p:ext>
    </p:extLst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519C1F-1205-40D2-BB62-7A78C0C9C122}" type="datetime1">
              <a:rPr lang="en-US" smtClean="0"/>
              <a:pPr>
                <a:defRPr/>
              </a:pPr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4906-C88E-4223-B2C0-E70FECFDEC2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71038311"/>
      </p:ext>
    </p:extLst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519C1F-1205-40D2-BB62-7A78C0C9C122}" type="datetime1">
              <a:rPr lang="en-US" smtClean="0"/>
              <a:pPr>
                <a:defRPr/>
              </a:pPr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4906-C88E-4223-B2C0-E70FECFDEC2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08740"/>
      </p:ext>
    </p:extLst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519C1F-1205-40D2-BB62-7A78C0C9C122}" type="datetime1">
              <a:rPr lang="en-US" smtClean="0"/>
              <a:pPr>
                <a:defRPr/>
              </a:pPr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4906-C88E-4223-B2C0-E70FECFDEC2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48649902"/>
      </p:ext>
    </p:extLst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B519C1F-1205-40D2-BB62-7A78C0C9C122}" type="datetime1">
              <a:rPr lang="en-US" smtClean="0"/>
              <a:pPr>
                <a:defRPr/>
              </a:pPr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4906-C88E-4223-B2C0-E70FECFDEC2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55590"/>
      </p:ext>
    </p:extLst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7C54CB-BA06-4063-9394-24F3E8879B1A}" type="datetime1">
              <a:rPr lang="en-US" smtClean="0"/>
              <a:pPr>
                <a:defRPr/>
              </a:pPr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229105-D9D6-4913-829E-5B49437B495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0673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154832-7158-474D-AD4A-6AA58204004C}" type="datetime1">
              <a:rPr lang="en-US" smtClean="0"/>
              <a:pPr>
                <a:defRPr/>
              </a:pPr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76BF994-C2F3-47B8-A8C1-7B898E90738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566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575" y="287338"/>
            <a:ext cx="7826375" cy="11414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65163" y="1582738"/>
            <a:ext cx="3835400" cy="4570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1582738"/>
            <a:ext cx="3836987" cy="4570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GB"/>
              <a:t>1-</a:t>
            </a:r>
            <a:fld id="{E75FA7E8-2E7C-4E26-BFDA-802210A16E53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9013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90600" y="18288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82BA7-82C0-4742-9ED8-368054423122}" type="datetime1">
              <a:rPr lang="en-US"/>
              <a:pPr>
                <a:defRPr/>
              </a:pPr>
              <a:t>1/31/2025</a:t>
            </a:fld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B24FCC-C994-4665-AB2D-4A504A5E02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95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F584A2-04BF-4455-A239-AC78D6A63480}" type="datetime1">
              <a:rPr lang="en-US" smtClean="0"/>
              <a:pPr>
                <a:defRPr/>
              </a:pPr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E5FAB1-20BA-4F30-8D5C-EC36A167E79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4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FC69567-87BF-413E-8EB2-CFFE98EDD927}" type="datetime1">
              <a:rPr lang="en-US" smtClean="0"/>
              <a:pPr>
                <a:defRPr/>
              </a:pPr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F36CE8-EDC6-444A-9B31-9015D9015BF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694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3DB35F-C021-4D1C-A956-F865D4B07011}" type="datetime1">
              <a:rPr lang="en-US" smtClean="0"/>
              <a:pPr>
                <a:defRPr/>
              </a:pPr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F81806-A79F-46CE-963E-60F683A06ED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5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A30A98-895F-4111-9307-23A1D0A368A6}" type="datetime1">
              <a:rPr lang="en-US" smtClean="0"/>
              <a:pPr>
                <a:defRPr/>
              </a:pPr>
              <a:t>1/31/2025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2523B7F-FE22-42E7-A152-2C9B26B503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77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78B36D-0050-4DD8-90F2-39CEA2581564}" type="datetime1">
              <a:rPr lang="en-US" smtClean="0"/>
              <a:pPr>
                <a:defRPr/>
              </a:pPr>
              <a:t>1/31/2025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CFC8E7-3E79-4FC7-8B81-1BB041AF2A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1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B1028D-0A34-4CB3-B68D-F24875F091E1}" type="datetime1">
              <a:rPr lang="en-US" smtClean="0"/>
              <a:pPr>
                <a:defRPr/>
              </a:pPr>
              <a:t>1/31/2025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757862-DF62-48BF-88F0-B657D5088B0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406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42783C4-9C74-4172-9335-392461A9B3BC}" type="datetime1">
              <a:rPr lang="en-US" smtClean="0"/>
              <a:pPr>
                <a:defRPr/>
              </a:pPr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FB6FA5-D790-430A-A086-C6F29CD1B03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90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FA6AA5A-A5F6-4568-93F9-3EBDFFD32451}" type="datetime1">
              <a:rPr lang="en-US" smtClean="0"/>
              <a:pPr>
                <a:defRPr/>
              </a:pPr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ABB38F-1385-440C-A2C8-524F3E16F2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855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B519C1F-1205-40D2-BB62-7A78C0C9C122}" type="datetime1">
              <a:rPr lang="en-US" smtClean="0"/>
              <a:pPr>
                <a:defRPr/>
              </a:pPr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7A374906-C88E-4223-B2C0-E70FECFDEC2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50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  <p:sldLayoutId id="2147483740" r:id="rId13"/>
    <p:sldLayoutId id="2147483741" r:id="rId14"/>
    <p:sldLayoutId id="2147483742" r:id="rId15"/>
    <p:sldLayoutId id="2147483743" r:id="rId16"/>
    <p:sldLayoutId id="2147483744" r:id="rId17"/>
    <p:sldLayoutId id="2147483745" r:id="rId18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w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upload.wikimedia.org/wikipedia/en/5/55/Grace_Hopper.jpg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Grace_Murray_Hopper" TargetMode="External"/><Relationship Id="rId4" Type="http://schemas.openxmlformats.org/officeDocument/2006/relationships/image" Target="../media/image4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-1143000"/>
            <a:ext cx="7556205" cy="5193836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/>
              <a:t>A Comparative Analysis of Structured and Object-Oriented Programming Methods</a:t>
            </a:r>
            <a:br>
              <a:rPr lang="en-US" b="1" dirty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0E00E-1FDA-419E-460E-6598A55B2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609600"/>
            <a:ext cx="8077202" cy="54317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Declarative programming focuses on </a:t>
            </a:r>
            <a:r>
              <a:rPr lang="en-US" b="1" dirty="0"/>
              <a:t>what</a:t>
            </a:r>
            <a:r>
              <a:rPr lang="en-US" dirty="0"/>
              <a:t> the program should accomplish, leaving the details of </a:t>
            </a:r>
            <a:r>
              <a:rPr lang="en-US" b="1" dirty="0"/>
              <a:t>how</a:t>
            </a:r>
            <a:r>
              <a:rPr lang="en-US" dirty="0"/>
              <a:t> it is accomplished to the underlying system or framework. The programmer describes the desired outcome, and the implementation is handled abstractly.</a:t>
            </a:r>
          </a:p>
          <a:p>
            <a:r>
              <a:rPr lang="en-US" b="1" dirty="0"/>
              <a:t>Characteristics: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Focus on Results</a:t>
            </a:r>
            <a:r>
              <a:rPr lang="en-US" dirty="0"/>
              <a:t>: Emphasizes the end result rather than the step-by-step process.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High-Level Abstractions</a:t>
            </a:r>
            <a:r>
              <a:rPr lang="en-US" dirty="0"/>
              <a:t>: Often uses domain-specific languages (DSLs) or frameworks.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State and Flow Hidden</a:t>
            </a:r>
            <a:r>
              <a:rPr lang="en-US" dirty="0"/>
              <a:t>: The underlying mechanism is abstracted away from the programmer.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Examples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SQL for database queries.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Functional programming (e.g., Haskell).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Logic programming (e.g., Prolog).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Some aspects of Python and JavaScript.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B9027-D5EF-BEC0-7574-859471787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F584A2-04BF-4455-A239-AC78D6A63480}" type="datetime1">
              <a:rPr lang="en-US" smtClean="0"/>
              <a:pPr>
                <a:defRPr/>
              </a:pPr>
              <a:t>1/31/2025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A4035B-1A9A-A925-80B1-9C02B7980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E5FAB1-20BA-4F30-8D5C-EC36A167E79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01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A0F2-5816-4C41-6FEA-11F4C6C61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54D77-ACB5-21BD-3A30-481F1D7DF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Declarative style: </a:t>
            </a:r>
          </a:p>
          <a:p>
            <a:r>
              <a:rPr lang="en-US" dirty="0"/>
              <a:t>finding the sum of a list </a:t>
            </a:r>
          </a:p>
          <a:p>
            <a:r>
              <a:rPr lang="en-US" dirty="0"/>
              <a:t>numbers = [1, 2, 3, 4, 5]</a:t>
            </a:r>
          </a:p>
          <a:p>
            <a:r>
              <a:rPr lang="en-US" dirty="0"/>
              <a:t> total = sum(numbers)</a:t>
            </a:r>
          </a:p>
          <a:p>
            <a:r>
              <a:rPr lang="en-US" dirty="0"/>
              <a:t> print(total)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38DA3-3874-7599-488D-13F51DACB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F584A2-04BF-4455-A239-AC78D6A63480}" type="datetime1">
              <a:rPr lang="en-US" smtClean="0"/>
              <a:pPr>
                <a:defRPr/>
              </a:pPr>
              <a:t>1/31/2025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AF588-5610-5844-F533-491B4AFBD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E5FAB1-20BA-4F30-8D5C-EC36A167E79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85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1"/>
          <p:cNvSpPr>
            <a:spLocks noGrp="1" noChangeArrowheads="1"/>
          </p:cNvSpPr>
          <p:nvPr>
            <p:ph type="title"/>
          </p:nvPr>
        </p:nvSpPr>
        <p:spPr>
          <a:xfrm>
            <a:off x="663575" y="377825"/>
            <a:ext cx="7829550" cy="776288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What is a Programming Language?</a:t>
            </a:r>
          </a:p>
        </p:txBody>
      </p:sp>
      <p:sp>
        <p:nvSpPr>
          <p:cNvPr id="32772" name="Rectangle 2"/>
          <p:cNvSpPr>
            <a:spLocks noGrp="1" noChangeArrowheads="1"/>
          </p:cNvSpPr>
          <p:nvPr>
            <p:ph idx="1"/>
          </p:nvPr>
        </p:nvSpPr>
        <p:spPr>
          <a:xfrm>
            <a:off x="665163" y="1582738"/>
            <a:ext cx="7827962" cy="4049712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A Programming Language …</a:t>
            </a:r>
          </a:p>
          <a:p>
            <a:pPr lvl="1"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... provides an encoding for algorithms</a:t>
            </a:r>
          </a:p>
          <a:p>
            <a:pPr lvl="1"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…should express all possible algorithms</a:t>
            </a:r>
          </a:p>
          <a:p>
            <a:pPr lvl="1"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... must be decodable by an algorithm</a:t>
            </a:r>
          </a:p>
          <a:p>
            <a:pPr lvl="1"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... should support complex software</a:t>
            </a:r>
          </a:p>
          <a:p>
            <a:pPr lvl="1"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…should be easy to read and understand</a:t>
            </a:r>
          </a:p>
          <a:p>
            <a:pPr lvl="1"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... should support efficient algorithms</a:t>
            </a:r>
          </a:p>
          <a:p>
            <a:pPr lvl="1"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…should support rapid software development</a:t>
            </a:r>
          </a:p>
          <a:p>
            <a:pPr lvl="1" eaLnBrk="1" hangingPunct="1">
              <a:lnSpc>
                <a:spcPct val="100000"/>
              </a:lnSpc>
              <a:buFont typeface="Times New Roman" pitchFamily="-65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1-</a:t>
            </a:r>
            <a:fld id="{2493FA23-1868-4683-A7E8-762CA30DD8B0}" type="slidenum">
              <a:rPr lang="en-GB"/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12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1"/>
          <p:cNvSpPr>
            <a:spLocks noGrp="1" noChangeArrowheads="1"/>
          </p:cNvSpPr>
          <p:nvPr>
            <p:ph type="title"/>
          </p:nvPr>
        </p:nvSpPr>
        <p:spPr>
          <a:xfrm>
            <a:off x="663575" y="441325"/>
            <a:ext cx="7829550" cy="709613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Programming Domains</a:t>
            </a:r>
          </a:p>
        </p:txBody>
      </p:sp>
      <p:sp>
        <p:nvSpPr>
          <p:cNvPr id="36868" name="Rectangle 2"/>
          <p:cNvSpPr>
            <a:spLocks noGrp="1" noChangeArrowheads="1"/>
          </p:cNvSpPr>
          <p:nvPr>
            <p:ph idx="1"/>
          </p:nvPr>
        </p:nvSpPr>
        <p:spPr>
          <a:xfrm>
            <a:off x="1219200" y="1447800"/>
            <a:ext cx="7772400" cy="4473575"/>
          </a:xfrm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Scientific applications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/>
              <a:t>Large number of floating point computations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Business applications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/>
              <a:t>Produce reports, use decimal numbers and characters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Artificial intelligence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/>
              <a:t>Symbols rather than numbers manipulated. Code = Data.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Systems programming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/>
              <a:t>Need efficiency because of continuous use. Low-level control.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Scripting languages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/>
              <a:t>Put a list of commands in a file to be executed. Glue apps.</a:t>
            </a:r>
          </a:p>
          <a:p>
            <a:pPr eaLnBrk="1" hangingPunct="1"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Special-purpose languages</a:t>
            </a:r>
          </a:p>
          <a:p>
            <a:pPr lvl="1" eaLnBrk="1" hangingPunct="1"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/>
              <a:t>Simplest/fastest solution for a particular task.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1-</a:t>
            </a:r>
            <a:fld id="{618F8579-D3B3-41F4-B2BC-D3647E756B36}" type="slidenum">
              <a:rPr lang="en-GB"/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13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5" y="287338"/>
            <a:ext cx="7829550" cy="1143000"/>
          </a:xfrm>
        </p:spPr>
        <p:txBody>
          <a:bodyPr lIns="91440" tIns="45720" rIns="91440" bIns="45720"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Language Evaluation Criteria</a:t>
            </a:r>
          </a:p>
        </p:txBody>
      </p:sp>
      <p:sp>
        <p:nvSpPr>
          <p:cNvPr id="9217" name="Rectangle 1"/>
          <p:cNvSpPr>
            <a:spLocks noGrp="1" noChangeArrowheads="1"/>
          </p:cNvSpPr>
          <p:nvPr>
            <p:ph idx="1"/>
          </p:nvPr>
        </p:nvSpPr>
        <p:spPr>
          <a:xfrm>
            <a:off x="1338263" y="1614488"/>
            <a:ext cx="5099050" cy="3168650"/>
          </a:xfrm>
        </p:spPr>
        <p:txBody>
          <a:bodyPr>
            <a:spAutoFit/>
          </a:bodyPr>
          <a:lstStyle/>
          <a:p>
            <a:pPr marL="339725" indent="-339725" eaLnBrk="1" hangingPunct="1">
              <a:lnSpc>
                <a:spcPct val="100000"/>
              </a:lnSpc>
              <a:buClr>
                <a:srgbClr val="000000"/>
              </a:buClr>
              <a:buFont typeface="Times New Roman" pitchFamily="-65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>
                <a:solidFill>
                  <a:srgbClr val="000000"/>
                </a:solidFill>
                <a:latin typeface="Times New Roman" pitchFamily="-65" charset="0"/>
              </a:rPr>
              <a:t>Readability</a:t>
            </a:r>
          </a:p>
          <a:p>
            <a:pPr marL="339725" indent="-339725">
              <a:lnSpc>
                <a:spcPct val="100000"/>
              </a:lnSpc>
              <a:buClr>
                <a:srgbClr val="000000"/>
              </a:buClr>
              <a:buFont typeface="Times New Roman" pitchFamily="-65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>
                <a:solidFill>
                  <a:srgbClr val="000000"/>
                </a:solidFill>
                <a:latin typeface="Times New Roman" pitchFamily="-65" charset="0"/>
              </a:rPr>
              <a:t>Write-ability </a:t>
            </a:r>
          </a:p>
          <a:p>
            <a:pPr marL="339725" indent="-339725">
              <a:lnSpc>
                <a:spcPct val="100000"/>
              </a:lnSpc>
              <a:buClr>
                <a:srgbClr val="000000"/>
              </a:buClr>
              <a:buFont typeface="Times New Roman" pitchFamily="-65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>
                <a:solidFill>
                  <a:srgbClr val="000000"/>
                </a:solidFill>
                <a:latin typeface="Times New Roman" pitchFamily="-65" charset="0"/>
              </a:rPr>
              <a:t>Reliability</a:t>
            </a:r>
          </a:p>
          <a:p>
            <a:pPr marL="339725" indent="-339725" eaLnBrk="1" hangingPunct="1">
              <a:lnSpc>
                <a:spcPct val="100000"/>
              </a:lnSpc>
              <a:buClr>
                <a:srgbClr val="000000"/>
              </a:buClr>
              <a:buFont typeface="Times New Roman" pitchFamily="-65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>
                <a:solidFill>
                  <a:srgbClr val="000000"/>
                </a:solidFill>
                <a:latin typeface="Times New Roman" pitchFamily="-65" charset="0"/>
              </a:rPr>
              <a:t>Cost</a:t>
            </a:r>
          </a:p>
          <a:p>
            <a:pPr marL="339725" indent="-339725" eaLnBrk="1" hangingPunct="1">
              <a:lnSpc>
                <a:spcPct val="100000"/>
              </a:lnSpc>
              <a:buClr>
                <a:srgbClr val="000000"/>
              </a:buClr>
              <a:buFont typeface="Times New Roman" pitchFamily="-65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>
                <a:solidFill>
                  <a:srgbClr val="000000"/>
                </a:solidFill>
                <a:latin typeface="Times New Roman" pitchFamily="-65" charset="0"/>
              </a:rPr>
              <a:t>Others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1-</a:t>
            </a:r>
            <a:fld id="{3CE16A49-491A-4761-BC00-5C213283703B}" type="slidenum">
              <a:rPr lang="en-GB"/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14</a:t>
            </a:fld>
            <a:endParaRPr lang="en-GB"/>
          </a:p>
        </p:txBody>
      </p:sp>
      <p:sp>
        <p:nvSpPr>
          <p:cNvPr id="38917" name="Text Box 3"/>
          <p:cNvSpPr txBox="1">
            <a:spLocks noChangeArrowheads="1"/>
          </p:cNvSpPr>
          <p:nvPr/>
        </p:nvSpPr>
        <p:spPr bwMode="auto">
          <a:xfrm>
            <a:off x="1138238" y="5108575"/>
            <a:ext cx="6781800" cy="822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algn="ctr">
              <a:lnSpc>
                <a:spcPct val="100000"/>
              </a:lnSpc>
              <a:buClr>
                <a:srgbClr val="FF33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FF3300"/>
                </a:solidFill>
              </a:rPr>
              <a:t>The key to good language design consists of crafting the best possible compromise among these criteria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1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162800" cy="1143000"/>
          </a:xfrm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/>
              <a:t>Language Evaluation Criteria</a:t>
            </a:r>
            <a:br>
              <a:rPr lang="en-GB" sz="3200"/>
            </a:br>
            <a:r>
              <a:rPr lang="en-GB" sz="3200"/>
              <a:t> Readability </a:t>
            </a:r>
          </a:p>
        </p:txBody>
      </p:sp>
      <p:sp>
        <p:nvSpPr>
          <p:cNvPr id="40964" name="Rectangle 2"/>
          <p:cNvSpPr>
            <a:spLocks noGrp="1" noChangeArrowheads="1"/>
          </p:cNvSpPr>
          <p:nvPr>
            <p:ph idx="1"/>
          </p:nvPr>
        </p:nvSpPr>
        <p:spPr>
          <a:xfrm>
            <a:off x="1219200" y="1524000"/>
            <a:ext cx="7772400" cy="2333589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Overall simplicity</a:t>
            </a:r>
          </a:p>
          <a:p>
            <a:pPr lvl="1" eaLnBrk="1" hangingPunct="1">
              <a:lnSpc>
                <a:spcPct val="10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/>
              <a:t>Too many features is bad</a:t>
            </a:r>
          </a:p>
          <a:p>
            <a:pPr lvl="1" eaLnBrk="1" hangingPunct="1">
              <a:lnSpc>
                <a:spcPct val="10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/>
              <a:t>Multiplicity of features is bad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 err="1"/>
              <a:t>Orthogonality</a:t>
            </a:r>
            <a:endParaRPr lang="en-GB" sz="2400" dirty="0"/>
          </a:p>
          <a:p>
            <a:pPr lvl="1" eaLnBrk="1" hangingPunct="1">
              <a:lnSpc>
                <a:spcPct val="10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/>
              <a:t>A relatively small set of primitive constructs can be combined in a relatively small number of ways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1-</a:t>
            </a:r>
            <a:fld id="{E0AFAEB7-A185-4DF8-8B69-E6EA6377EB7A}" type="slidenum">
              <a:rPr lang="en-GB"/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15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1"/>
          <p:cNvSpPr>
            <a:spLocks noGrp="1" noChangeArrowheads="1"/>
          </p:cNvSpPr>
          <p:nvPr>
            <p:ph type="title"/>
          </p:nvPr>
        </p:nvSpPr>
        <p:spPr>
          <a:xfrm>
            <a:off x="1057275" y="368300"/>
            <a:ext cx="6400800" cy="1143000"/>
          </a:xfrm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/>
              <a:t>Language Evaluation Criteria</a:t>
            </a:r>
            <a:br>
              <a:rPr lang="en-GB" sz="3200"/>
            </a:br>
            <a:r>
              <a:rPr lang="en-GB" sz="3200"/>
              <a:t> Write-ability</a:t>
            </a:r>
          </a:p>
        </p:txBody>
      </p:sp>
      <p:sp>
        <p:nvSpPr>
          <p:cNvPr id="43012" name="Rectangle 2"/>
          <p:cNvSpPr>
            <a:spLocks noGrp="1" noChangeArrowheads="1"/>
          </p:cNvSpPr>
          <p:nvPr>
            <p:ph idx="1"/>
          </p:nvPr>
        </p:nvSpPr>
        <p:spPr>
          <a:xfrm>
            <a:off x="1020763" y="1666875"/>
            <a:ext cx="5995987" cy="1906588"/>
          </a:xfrm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Simplicity and orthogonality</a:t>
            </a:r>
          </a:p>
          <a:p>
            <a:pPr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Support for abstraction</a:t>
            </a:r>
          </a:p>
          <a:p>
            <a:pPr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Support for alternative paradigms</a:t>
            </a:r>
          </a:p>
          <a:p>
            <a:pPr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Expressiveness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1-</a:t>
            </a:r>
            <a:fld id="{FF79F3D6-C0C3-4C63-A9F9-A7537DB9C92C}" type="slidenum">
              <a:rPr lang="en-GB"/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16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6400800" cy="1143000"/>
          </a:xfrm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/>
              <a:t>Language Evaluation Criteria</a:t>
            </a:r>
            <a:br>
              <a:rPr lang="en-GB" sz="3200"/>
            </a:br>
            <a:r>
              <a:rPr lang="en-GB" sz="3200"/>
              <a:t> Reliability</a:t>
            </a:r>
          </a:p>
        </p:txBody>
      </p:sp>
      <p:sp>
        <p:nvSpPr>
          <p:cNvPr id="45060" name="Rectangle 2"/>
          <p:cNvSpPr>
            <a:spLocks noGrp="1" noChangeArrowheads="1"/>
          </p:cNvSpPr>
          <p:nvPr>
            <p:ph idx="1"/>
          </p:nvPr>
        </p:nvSpPr>
        <p:spPr>
          <a:xfrm>
            <a:off x="1600200" y="1828800"/>
            <a:ext cx="6629400" cy="2286000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buFont typeface="Times New Roman" pitchFamily="-65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Some PL features that impact reliability:</a:t>
            </a:r>
          </a:p>
          <a:p>
            <a:pPr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Type checking</a:t>
            </a:r>
          </a:p>
          <a:p>
            <a:pPr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Exception handling</a:t>
            </a:r>
          </a:p>
          <a:p>
            <a:pPr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Aliasing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1-</a:t>
            </a:r>
            <a:fld id="{25C3A90F-BB75-4ED0-8CE2-391771E4250B}" type="slidenum">
              <a:rPr lang="en-GB"/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17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6248400" cy="1557338"/>
          </a:xfrm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/>
              <a:t>Language Evaluation Criteria</a:t>
            </a:r>
            <a:br>
              <a:rPr lang="en-GB" sz="3200"/>
            </a:br>
            <a:r>
              <a:rPr lang="en-GB" sz="3200"/>
              <a:t>Cost</a:t>
            </a:r>
            <a:br>
              <a:rPr lang="en-GB" sz="3200"/>
            </a:br>
            <a:endParaRPr lang="en-GB" sz="3200"/>
          </a:p>
        </p:txBody>
      </p:sp>
      <p:sp>
        <p:nvSpPr>
          <p:cNvPr id="47108" name="Rectangle 2"/>
          <p:cNvSpPr>
            <a:spLocks noGrp="1" noChangeArrowheads="1"/>
          </p:cNvSpPr>
          <p:nvPr>
            <p:ph idx="1"/>
          </p:nvPr>
        </p:nvSpPr>
        <p:spPr>
          <a:xfrm>
            <a:off x="1020763" y="1666875"/>
            <a:ext cx="7078662" cy="3735388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buFont typeface="Times New Roman" pitchFamily="-65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What is the cost involved in: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Training programmers to use language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Writing programs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Compiling programs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Executing programs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Using the language implementation system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Risk involved in using unreliable language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Maintaining programs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1-</a:t>
            </a:r>
            <a:fld id="{6BAE1723-DD12-4384-893F-86B95BF824CE}" type="slidenum">
              <a:rPr lang="en-GB"/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18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1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6248400" cy="1557338"/>
          </a:xfrm>
        </p:spPr>
        <p:txBody>
          <a:bodyPr>
            <a:spAutoFit/>
          </a:bodyPr>
          <a:lstStyle/>
          <a:p>
            <a:pPr algn="ctr"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/>
              <a:t>Language Evaluation Criteria</a:t>
            </a:r>
            <a:br>
              <a:rPr lang="en-GB" sz="3200"/>
            </a:br>
            <a:r>
              <a:rPr lang="en-GB" sz="3200"/>
              <a:t>Other</a:t>
            </a:r>
            <a:br>
              <a:rPr lang="en-GB" sz="3200"/>
            </a:br>
            <a:endParaRPr lang="en-GB" sz="3200"/>
          </a:p>
        </p:txBody>
      </p:sp>
      <p:sp>
        <p:nvSpPr>
          <p:cNvPr id="49156" name="Rectangle 2"/>
          <p:cNvSpPr>
            <a:spLocks noGrp="1" noChangeArrowheads="1"/>
          </p:cNvSpPr>
          <p:nvPr>
            <p:ph idx="1"/>
          </p:nvPr>
        </p:nvSpPr>
        <p:spPr>
          <a:xfrm>
            <a:off x="1447800" y="1524000"/>
            <a:ext cx="5743575" cy="2971800"/>
          </a:xfrm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Portability</a:t>
            </a:r>
          </a:p>
          <a:p>
            <a:pPr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Generality</a:t>
            </a:r>
          </a:p>
          <a:p>
            <a:pPr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Well-definedness</a:t>
            </a:r>
          </a:p>
          <a:p>
            <a:pPr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Elegance </a:t>
            </a:r>
          </a:p>
          <a:p>
            <a:pPr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Availability</a:t>
            </a:r>
          </a:p>
          <a:p>
            <a:pPr eaLnBrk="1" hangingPunct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1-</a:t>
            </a:r>
            <a:fld id="{400234F4-87A4-4BAC-AC9A-DF5C4FA27CA1}" type="slidenum">
              <a:rPr lang="en-GB"/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19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Object-Oriented Paradigm</a:t>
            </a:r>
            <a:endParaRPr lang="en-US" dirty="0"/>
          </a:p>
        </p:txBody>
      </p:sp>
      <p:pic>
        <p:nvPicPr>
          <p:cNvPr id="6" name="Content Placeholder 5" descr="download.jfi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8906" y="3482181"/>
            <a:ext cx="2209800" cy="123825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F584A2-04BF-4455-A239-AC78D6A63480}" type="datetime1">
              <a:rPr lang="en-US" smtClean="0"/>
              <a:pPr>
                <a:defRPr/>
              </a:pPr>
              <a:t>1/31/2025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E5FAB1-20BA-4F30-8D5C-EC36A167E79B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1"/>
          <p:cNvSpPr>
            <a:spLocks noGrp="1" noChangeArrowheads="1"/>
          </p:cNvSpPr>
          <p:nvPr>
            <p:ph type="title"/>
          </p:nvPr>
        </p:nvSpPr>
        <p:spPr>
          <a:xfrm>
            <a:off x="663575" y="287338"/>
            <a:ext cx="7829550" cy="1143000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Some Language Design Trade-Offs</a:t>
            </a:r>
          </a:p>
        </p:txBody>
      </p:sp>
      <p:sp>
        <p:nvSpPr>
          <p:cNvPr id="51204" name="Rectangle 2"/>
          <p:cNvSpPr>
            <a:spLocks noGrp="1" noChangeArrowheads="1"/>
          </p:cNvSpPr>
          <p:nvPr>
            <p:ph idx="1"/>
          </p:nvPr>
        </p:nvSpPr>
        <p:spPr>
          <a:xfrm>
            <a:off x="665163" y="1582738"/>
            <a:ext cx="7827962" cy="2136775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ts val="9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3600"/>
              <a:t>Reliability vs. cost of execution</a:t>
            </a:r>
          </a:p>
          <a:p>
            <a:pPr eaLnBrk="1" hangingPunct="1">
              <a:lnSpc>
                <a:spcPct val="100000"/>
              </a:lnSpc>
              <a:spcBef>
                <a:spcPts val="9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3600"/>
              <a:t>Readability vs. writability</a:t>
            </a:r>
          </a:p>
          <a:p>
            <a:pPr eaLnBrk="1" hangingPunct="1">
              <a:lnSpc>
                <a:spcPct val="100000"/>
              </a:lnSpc>
              <a:spcBef>
                <a:spcPts val="9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3600"/>
              <a:t>Flexibility vs. safety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1-</a:t>
            </a:r>
            <a:fld id="{C3938A24-C333-4D01-BB22-10E9A6D727DF}" type="slidenum">
              <a:rPr lang="en-GB"/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20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772400" cy="762000"/>
          </a:xfrm>
        </p:spPr>
        <p:txBody>
          <a:bodyPr/>
          <a:lstStyle/>
          <a:p>
            <a:r>
              <a:rPr lang="en-US" dirty="0"/>
              <a:t>Syntax &amp;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7772400" cy="4572000"/>
          </a:xfrm>
        </p:spPr>
        <p:txBody>
          <a:bodyPr>
            <a:normAutofit lnSpcReduction="10000"/>
          </a:bodyPr>
          <a:lstStyle/>
          <a:p>
            <a:pPr algn="just">
              <a:spcBef>
                <a:spcPts val="0"/>
              </a:spcBef>
            </a:pPr>
            <a:r>
              <a:rPr lang="en-US" sz="2400" dirty="0"/>
              <a:t>A programming language's surface form is known as its syntax. </a:t>
            </a:r>
          </a:p>
          <a:p>
            <a:pPr algn="just">
              <a:spcBef>
                <a:spcPts val="0"/>
              </a:spcBef>
            </a:pPr>
            <a:r>
              <a:rPr lang="en-US" sz="2400" dirty="0"/>
              <a:t>Most programming languages are purely textual; they use sequences of text including words, numbers, and punctuation, much like written natural languages. </a:t>
            </a:r>
          </a:p>
          <a:p>
            <a:pPr algn="just">
              <a:spcBef>
                <a:spcPts val="0"/>
              </a:spcBef>
            </a:pPr>
            <a:r>
              <a:rPr lang="en-US" sz="2400" dirty="0"/>
              <a:t>On the other hand, there are some programming languages which are more graphical in nature, using visual relationships between symbols to specify a program.</a:t>
            </a:r>
          </a:p>
          <a:p>
            <a:pPr algn="just">
              <a:spcBef>
                <a:spcPts val="0"/>
              </a:spcBef>
            </a:pPr>
            <a:r>
              <a:rPr lang="en-US" sz="2400" dirty="0"/>
              <a:t>The syntax of a language describes the possible combinations of symbols that form a syntactically correct program.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F584A2-04BF-4455-A239-AC78D6A63480}" type="datetime1">
              <a:rPr lang="en-US" smtClean="0"/>
              <a:pPr>
                <a:defRPr/>
              </a:pPr>
              <a:t>1/31/2025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E5FAB1-20BA-4F30-8D5C-EC36A167E79B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457200"/>
            <a:ext cx="7772400" cy="762000"/>
          </a:xfrm>
        </p:spPr>
        <p:txBody>
          <a:bodyPr/>
          <a:lstStyle/>
          <a:p>
            <a:r>
              <a:rPr lang="en-US" dirty="0"/>
              <a:t>Syntax &amp; Semantics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600200"/>
            <a:ext cx="7772400" cy="4572000"/>
          </a:xfrm>
        </p:spPr>
        <p:txBody>
          <a:bodyPr>
            <a:normAutofit fontScale="92500" lnSpcReduction="20000"/>
          </a:bodyPr>
          <a:lstStyle/>
          <a:p>
            <a:pPr algn="just">
              <a:spcBef>
                <a:spcPts val="0"/>
              </a:spcBef>
            </a:pPr>
            <a:r>
              <a:rPr lang="en-US" sz="2400" dirty="0"/>
              <a:t>The meaning given to a combination of symbols is handled by semantics (either formal or hard-coded in a reference implementation)..</a:t>
            </a:r>
          </a:p>
          <a:p>
            <a:pPr algn="just">
              <a:spcBef>
                <a:spcPts val="0"/>
              </a:spcBef>
            </a:pPr>
            <a:r>
              <a:rPr lang="en-US" sz="2400" dirty="0"/>
              <a:t>Programming language syntax is usually defined using a combination of regular expressions (for lexical structure)</a:t>
            </a:r>
          </a:p>
          <a:p>
            <a:pPr algn="just">
              <a:spcBef>
                <a:spcPts val="0"/>
              </a:spcBef>
            </a:pPr>
            <a:r>
              <a:rPr lang="en-US" sz="2400" dirty="0"/>
              <a:t>This grammar specifies the following:</a:t>
            </a:r>
          </a:p>
          <a:p>
            <a:pPr algn="just">
              <a:spcBef>
                <a:spcPts val="0"/>
              </a:spcBef>
            </a:pPr>
            <a:r>
              <a:rPr lang="en-US" sz="2400" b="1" u="sng" dirty="0"/>
              <a:t>an expression</a:t>
            </a:r>
            <a:r>
              <a:rPr lang="en-US" sz="2400" dirty="0"/>
              <a:t> is either an atom or a list;</a:t>
            </a:r>
          </a:p>
          <a:p>
            <a:pPr algn="just">
              <a:spcBef>
                <a:spcPts val="0"/>
              </a:spcBef>
            </a:pPr>
            <a:r>
              <a:rPr lang="en-US" sz="2400" b="1" u="sng" dirty="0"/>
              <a:t>an atom </a:t>
            </a:r>
            <a:r>
              <a:rPr lang="en-US" sz="2400" dirty="0"/>
              <a:t>is either a number or a symbol;</a:t>
            </a:r>
          </a:p>
          <a:p>
            <a:pPr algn="just">
              <a:spcBef>
                <a:spcPts val="0"/>
              </a:spcBef>
            </a:pPr>
            <a:r>
              <a:rPr lang="en-US" sz="2400" b="1" u="sng" dirty="0"/>
              <a:t>a number </a:t>
            </a:r>
            <a:r>
              <a:rPr lang="en-US" sz="2400" dirty="0"/>
              <a:t>is an unbroken sequence of one or more decimal digits, optionally preceded by a plus or minus sign;</a:t>
            </a:r>
          </a:p>
          <a:p>
            <a:pPr algn="just">
              <a:spcBef>
                <a:spcPts val="0"/>
              </a:spcBef>
            </a:pPr>
            <a:r>
              <a:rPr lang="en-US" sz="2400" b="1" u="sng" dirty="0"/>
              <a:t>a symbol </a:t>
            </a:r>
            <a:r>
              <a:rPr lang="en-US" sz="2400" dirty="0"/>
              <a:t>is a letter followed by zero or more of any characters (excluding whitespace); and</a:t>
            </a:r>
          </a:p>
          <a:p>
            <a:pPr algn="just">
              <a:spcBef>
                <a:spcPts val="0"/>
              </a:spcBef>
            </a:pPr>
            <a:r>
              <a:rPr lang="en-US" sz="2400" b="1" u="sng" dirty="0"/>
              <a:t>a list </a:t>
            </a:r>
            <a:r>
              <a:rPr lang="en-US" sz="2400" dirty="0"/>
              <a:t>is a matched pair of parentheses, with zero or more expressions inside 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E5FAB1-20BA-4F30-8D5C-EC36A167E79B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1"/>
          <p:cNvSpPr>
            <a:spLocks noGrp="1" noChangeArrowheads="1"/>
          </p:cNvSpPr>
          <p:nvPr>
            <p:ph type="title"/>
          </p:nvPr>
        </p:nvSpPr>
        <p:spPr>
          <a:xfrm>
            <a:off x="663575" y="287338"/>
            <a:ext cx="7829550" cy="1143000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 dirty="0"/>
              <a:t>Influences on Language Design</a:t>
            </a:r>
            <a:br>
              <a:rPr lang="en-GB" sz="3200" dirty="0"/>
            </a:br>
            <a:r>
              <a:rPr lang="en-GB" sz="3200" dirty="0"/>
              <a:t>Through the Years</a:t>
            </a:r>
          </a:p>
        </p:txBody>
      </p:sp>
      <p:sp>
        <p:nvSpPr>
          <p:cNvPr id="53252" name="Rectangle 2"/>
          <p:cNvSpPr>
            <a:spLocks noGrp="1" noChangeArrowheads="1"/>
          </p:cNvSpPr>
          <p:nvPr>
            <p:ph idx="1"/>
          </p:nvPr>
        </p:nvSpPr>
        <p:spPr>
          <a:xfrm>
            <a:off x="1524000" y="1447800"/>
            <a:ext cx="7162800" cy="4994188"/>
          </a:xfrm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400" dirty="0"/>
          </a:p>
          <a:p>
            <a:pPr eaLnBrk="1" hangingPunct="1">
              <a:lnSpc>
                <a:spcPct val="8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Programming methodologies thru time: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/>
              <a:t>1950s and early 1960s: </a:t>
            </a:r>
          </a:p>
          <a:p>
            <a:pPr lvl="2" eaLnBrk="1" hangingPunct="1">
              <a:lnSpc>
                <a:spcPct val="80000"/>
              </a:lnSpc>
              <a:spcBef>
                <a:spcPts val="475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900" dirty="0"/>
              <a:t>Simple applications; worry about machine efficiency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/>
              <a:t>Late 1960s: </a:t>
            </a:r>
          </a:p>
          <a:p>
            <a:pPr lvl="2" eaLnBrk="1" hangingPunct="1">
              <a:lnSpc>
                <a:spcPct val="80000"/>
              </a:lnSpc>
              <a:spcBef>
                <a:spcPts val="475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900" dirty="0"/>
              <a:t>People efficiency became important; </a:t>
            </a:r>
          </a:p>
          <a:p>
            <a:pPr lvl="2" eaLnBrk="1" hangingPunct="1">
              <a:lnSpc>
                <a:spcPct val="80000"/>
              </a:lnSpc>
              <a:spcBef>
                <a:spcPts val="475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900" dirty="0"/>
              <a:t>readability, better control structures</a:t>
            </a:r>
          </a:p>
          <a:p>
            <a:pPr lvl="2" eaLnBrk="1" hangingPunct="1">
              <a:lnSpc>
                <a:spcPct val="80000"/>
              </a:lnSpc>
              <a:spcBef>
                <a:spcPts val="475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900" dirty="0"/>
              <a:t>Structured programming</a:t>
            </a:r>
          </a:p>
          <a:p>
            <a:pPr lvl="2" eaLnBrk="1" hangingPunct="1">
              <a:lnSpc>
                <a:spcPct val="80000"/>
              </a:lnSpc>
              <a:spcBef>
                <a:spcPts val="475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900" dirty="0"/>
              <a:t>Top-down design and step-wise refinement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/>
              <a:t>Late 1970s: Process-oriented to data-oriented</a:t>
            </a:r>
          </a:p>
          <a:p>
            <a:pPr lvl="2" eaLnBrk="1" hangingPunct="1">
              <a:lnSpc>
                <a:spcPct val="80000"/>
              </a:lnSpc>
              <a:spcBef>
                <a:spcPts val="475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900" dirty="0"/>
              <a:t>data abstraction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/>
              <a:t>Middle 1980s: Re-use, </a:t>
            </a:r>
            <a:r>
              <a:rPr lang="en-GB" sz="2000" dirty="0" err="1"/>
              <a:t>Moudularity</a:t>
            </a:r>
            <a:endParaRPr lang="en-GB" sz="2000" dirty="0"/>
          </a:p>
          <a:p>
            <a:pPr lvl="2" eaLnBrk="1" hangingPunct="1">
              <a:lnSpc>
                <a:spcPct val="80000"/>
              </a:lnSpc>
              <a:spcBef>
                <a:spcPts val="475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900" dirty="0"/>
              <a:t>Object-oriented programming</a:t>
            </a:r>
          </a:p>
          <a:p>
            <a:pPr lvl="1" eaLnBrk="1" hangingPunct="1">
              <a:lnSpc>
                <a:spcPct val="8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/>
              <a:t>Late 1990s: Portability, reliability, security</a:t>
            </a:r>
          </a:p>
          <a:p>
            <a:pPr lvl="2" eaLnBrk="1" hangingPunct="1">
              <a:lnSpc>
                <a:spcPct val="80000"/>
              </a:lnSpc>
              <a:spcBef>
                <a:spcPts val="475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900" dirty="0" err="1"/>
              <a:t>Java,C</a:t>
            </a:r>
            <a:r>
              <a:rPr lang="en-GB" sz="1900" dirty="0"/>
              <a:t>#</a:t>
            </a:r>
          </a:p>
          <a:p>
            <a:pPr lvl="1" eaLnBrk="1" hangingPunct="1">
              <a:lnSpc>
                <a:spcPct val="80000"/>
              </a:lnSpc>
              <a:spcBef>
                <a:spcPts val="475"/>
              </a:spcBef>
              <a:buFont typeface="Times New Roman" pitchFamily="-65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19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1-</a:t>
            </a:r>
            <a:fld id="{D82EBAE7-4252-4FD9-BAF6-E865573F68CF}" type="slidenum">
              <a:rPr lang="en-GB"/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23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1"/>
          <p:cNvSpPr>
            <a:spLocks noGrp="1" noChangeArrowheads="1"/>
          </p:cNvSpPr>
          <p:nvPr>
            <p:ph type="title"/>
          </p:nvPr>
        </p:nvSpPr>
        <p:spPr>
          <a:xfrm>
            <a:off x="663575" y="287338"/>
            <a:ext cx="7829550" cy="838200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Some Programming Paradigms</a:t>
            </a:r>
          </a:p>
        </p:txBody>
      </p:sp>
      <p:sp>
        <p:nvSpPr>
          <p:cNvPr id="55300" name="Rectangle 2"/>
          <p:cNvSpPr>
            <a:spLocks noGrp="1" noChangeArrowheads="1"/>
          </p:cNvSpPr>
          <p:nvPr>
            <p:ph idx="1"/>
          </p:nvPr>
        </p:nvSpPr>
        <p:spPr>
          <a:xfrm>
            <a:off x="1447800" y="1295400"/>
            <a:ext cx="7162800" cy="4572000"/>
          </a:xfrm>
        </p:spPr>
        <p:txBody>
          <a:bodyPr>
            <a:spAutoFit/>
          </a:bodyPr>
          <a:lstStyle/>
          <a:p>
            <a:pPr eaLnBrk="1" hangingPunct="1">
              <a:lnSpc>
                <a:spcPct val="8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/>
              <a:t>Imperative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/>
              <a:t>Central features are variables, assignment statements, and iteration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/>
              <a:t>Examples: FORTRAN, C, Pascal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/>
              <a:t>Functional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/>
              <a:t>Main means of making computations is by applying functions to given parameters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/>
              <a:t>Examples: LISP, Scheme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/>
              <a:t>Logic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/>
              <a:t>Rule-based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/>
              <a:t>Rules are specified in no special order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/>
              <a:t>Examples: Prolog</a:t>
            </a:r>
          </a:p>
          <a:p>
            <a:pPr eaLnBrk="1" hangingPunct="1">
              <a:lnSpc>
                <a:spcPct val="8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/>
              <a:t>Object-oriented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/>
              <a:t>Encapsulate data objects with processing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/>
              <a:t>Inheritance and dynamic type binding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/>
              <a:t>Grew out of imperative languages</a:t>
            </a:r>
          </a:p>
          <a:p>
            <a:pPr lvl="1" eaLnBrk="1" hangingPunct="1">
              <a:lnSpc>
                <a:spcPct val="8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/>
              <a:t>Examples: C++, Java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1-</a:t>
            </a:r>
            <a:fld id="{584CB77A-FA48-4705-9F92-BDC7D0A3EAFA}" type="slidenum">
              <a:rPr lang="en-GB"/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24</a:t>
            </a:fld>
            <a:endParaRPr lang="en-GB"/>
          </a:p>
        </p:txBody>
      </p:sp>
      <p:sp>
        <p:nvSpPr>
          <p:cNvPr id="55301" name="Text Box 3"/>
          <p:cNvSpPr txBox="1">
            <a:spLocks noChangeArrowheads="1"/>
          </p:cNvSpPr>
          <p:nvPr/>
        </p:nvSpPr>
        <p:spPr bwMode="auto">
          <a:xfrm>
            <a:off x="852488" y="5999163"/>
            <a:ext cx="7500937" cy="366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33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800">
                <a:solidFill>
                  <a:srgbClr val="FF3300"/>
                </a:solidFill>
              </a:rPr>
              <a:t>Languages typically support more than one paradigm although not equally well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3178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4800" dirty="0"/>
              <a:t>Virtual Machines (VM’s)</a:t>
            </a:r>
          </a:p>
        </p:txBody>
      </p:sp>
      <p:sp>
        <p:nvSpPr>
          <p:cNvPr id="4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/>
              <a:t>1-</a:t>
            </a:r>
            <a:fld id="{205FF947-250B-4785-BCF2-E2C82A585395}" type="slidenum">
              <a:rPr lang="en-GB" sz="1600"/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25</a:t>
            </a:fld>
            <a:endParaRPr lang="en-GB" sz="1600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914400" y="990600"/>
            <a:ext cx="7745412" cy="5562600"/>
            <a:chOff x="353" y="971"/>
            <a:chExt cx="5018" cy="2424"/>
          </a:xfrm>
        </p:grpSpPr>
        <p:sp>
          <p:nvSpPr>
            <p:cNvPr id="59397" name="Rectangle 3"/>
            <p:cNvSpPr>
              <a:spLocks noChangeArrowheads="1"/>
            </p:cNvSpPr>
            <p:nvPr/>
          </p:nvSpPr>
          <p:spPr bwMode="auto">
            <a:xfrm>
              <a:off x="3683" y="3085"/>
              <a:ext cx="1688" cy="31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rgbClr val="000000"/>
                  </a:solidFill>
                </a:rPr>
                <a:t>Numeric, Binary</a:t>
              </a:r>
            </a:p>
            <a:p>
              <a:pPr algn="ctr" eaLnBrk="1" hangingPunct="1">
                <a:lnSpc>
                  <a:spcPct val="100000"/>
                </a:lnSpc>
                <a:spcBef>
                  <a:spcPts val="2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rgbClr val="000000"/>
                  </a:solidFill>
                </a:rPr>
                <a:t>Difficult for Humans</a:t>
              </a:r>
            </a:p>
          </p:txBody>
        </p:sp>
        <p:sp>
          <p:nvSpPr>
            <p:cNvPr id="59398" name="Rectangle 4"/>
            <p:cNvSpPr>
              <a:spLocks noChangeArrowheads="1"/>
            </p:cNvSpPr>
            <p:nvPr/>
          </p:nvSpPr>
          <p:spPr bwMode="auto">
            <a:xfrm>
              <a:off x="2766" y="3085"/>
              <a:ext cx="917" cy="31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rgbClr val="000000"/>
                  </a:solidFill>
                </a:rPr>
                <a:t>bits, binary addresses</a:t>
              </a:r>
            </a:p>
          </p:txBody>
        </p:sp>
        <p:sp>
          <p:nvSpPr>
            <p:cNvPr id="59399" name="Rectangle 5"/>
            <p:cNvSpPr>
              <a:spLocks noChangeArrowheads="1"/>
            </p:cNvSpPr>
            <p:nvPr/>
          </p:nvSpPr>
          <p:spPr bwMode="auto">
            <a:xfrm>
              <a:off x="1793" y="3085"/>
              <a:ext cx="973" cy="31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 dirty="0">
                  <a:solidFill>
                    <a:srgbClr val="000000"/>
                  </a:solidFill>
                </a:rPr>
                <a:t>load, store, add, branch</a:t>
              </a:r>
            </a:p>
          </p:txBody>
        </p:sp>
        <p:sp>
          <p:nvSpPr>
            <p:cNvPr id="59400" name="Rectangle 6"/>
            <p:cNvSpPr>
              <a:spLocks noChangeArrowheads="1"/>
            </p:cNvSpPr>
            <p:nvPr/>
          </p:nvSpPr>
          <p:spPr bwMode="auto">
            <a:xfrm>
              <a:off x="1087" y="3085"/>
              <a:ext cx="706" cy="31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rgbClr val="000000"/>
                  </a:solidFill>
                </a:rPr>
                <a:t>MIPS, Intel 80x86</a:t>
              </a:r>
            </a:p>
          </p:txBody>
        </p:sp>
        <p:sp>
          <p:nvSpPr>
            <p:cNvPr id="59401" name="Rectangle 7"/>
            <p:cNvSpPr>
              <a:spLocks noChangeArrowheads="1"/>
            </p:cNvSpPr>
            <p:nvPr/>
          </p:nvSpPr>
          <p:spPr bwMode="auto">
            <a:xfrm>
              <a:off x="353" y="3085"/>
              <a:ext cx="734" cy="31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rgbClr val="000000"/>
                  </a:solidFill>
                </a:rPr>
                <a:t>Machine-Level</a:t>
              </a:r>
            </a:p>
            <a:p>
              <a:pPr algn="ctr" eaLnBrk="1" hangingPunct="1">
                <a:lnSpc>
                  <a:spcPct val="100000"/>
                </a:lnSpc>
                <a:spcBef>
                  <a:spcPts val="2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rgbClr val="000000"/>
                  </a:solidFill>
                </a:rPr>
                <a:t>(ISA)</a:t>
              </a:r>
            </a:p>
          </p:txBody>
        </p:sp>
        <p:sp>
          <p:nvSpPr>
            <p:cNvPr id="59402" name="Rectangle 8"/>
            <p:cNvSpPr>
              <a:spLocks noChangeArrowheads="1"/>
            </p:cNvSpPr>
            <p:nvPr/>
          </p:nvSpPr>
          <p:spPr bwMode="auto">
            <a:xfrm>
              <a:off x="2766" y="2522"/>
              <a:ext cx="917" cy="56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rgbClr val="000000"/>
                  </a:solidFill>
                </a:rPr>
                <a:t>registers, labelled memory cells</a:t>
              </a:r>
            </a:p>
          </p:txBody>
        </p:sp>
        <p:sp>
          <p:nvSpPr>
            <p:cNvPr id="59403" name="Rectangle 9"/>
            <p:cNvSpPr>
              <a:spLocks noChangeArrowheads="1"/>
            </p:cNvSpPr>
            <p:nvPr/>
          </p:nvSpPr>
          <p:spPr bwMode="auto">
            <a:xfrm>
              <a:off x="2766" y="1959"/>
              <a:ext cx="917" cy="56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rgbClr val="000000"/>
                  </a:solidFill>
                </a:rPr>
                <a:t>arrays, structures</a:t>
              </a:r>
            </a:p>
          </p:txBody>
        </p:sp>
        <p:sp>
          <p:nvSpPr>
            <p:cNvPr id="59404" name="Rectangle 10"/>
            <p:cNvSpPr>
              <a:spLocks noChangeArrowheads="1"/>
            </p:cNvSpPr>
            <p:nvPr/>
          </p:nvSpPr>
          <p:spPr bwMode="auto">
            <a:xfrm>
              <a:off x="2766" y="1373"/>
              <a:ext cx="917" cy="58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rgbClr val="000000"/>
                  </a:solidFill>
                </a:rPr>
                <a:t>cells, paragraphs, sections</a:t>
              </a:r>
            </a:p>
          </p:txBody>
        </p:sp>
        <p:sp>
          <p:nvSpPr>
            <p:cNvPr id="59405" name="Rectangle 11"/>
            <p:cNvSpPr>
              <a:spLocks noChangeArrowheads="1"/>
            </p:cNvSpPr>
            <p:nvPr/>
          </p:nvSpPr>
          <p:spPr bwMode="auto">
            <a:xfrm>
              <a:off x="2766" y="971"/>
              <a:ext cx="917" cy="40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 b="1" dirty="0">
                  <a:solidFill>
                    <a:srgbClr val="000000"/>
                  </a:solidFill>
                </a:rPr>
                <a:t>Data Elements</a:t>
              </a:r>
            </a:p>
          </p:txBody>
        </p:sp>
        <p:sp>
          <p:nvSpPr>
            <p:cNvPr id="59406" name="Rectangle 12"/>
            <p:cNvSpPr>
              <a:spLocks noChangeArrowheads="1"/>
            </p:cNvSpPr>
            <p:nvPr/>
          </p:nvSpPr>
          <p:spPr bwMode="auto">
            <a:xfrm>
              <a:off x="1793" y="2522"/>
              <a:ext cx="973" cy="56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rgbClr val="000000"/>
                  </a:solidFill>
                </a:rPr>
                <a:t>directives, pseudo-instructions, macros</a:t>
              </a:r>
            </a:p>
          </p:txBody>
        </p:sp>
        <p:sp>
          <p:nvSpPr>
            <p:cNvPr id="59407" name="Rectangle 13"/>
            <p:cNvSpPr>
              <a:spLocks noChangeArrowheads="1"/>
            </p:cNvSpPr>
            <p:nvPr/>
          </p:nvSpPr>
          <p:spPr bwMode="auto">
            <a:xfrm>
              <a:off x="1793" y="1959"/>
              <a:ext cx="973" cy="56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rgbClr val="000000"/>
                  </a:solidFill>
                </a:rPr>
                <a:t>if-then-else, procedures, loops</a:t>
              </a:r>
            </a:p>
          </p:txBody>
        </p:sp>
        <p:sp>
          <p:nvSpPr>
            <p:cNvPr id="59408" name="Rectangle 14"/>
            <p:cNvSpPr>
              <a:spLocks noChangeArrowheads="1"/>
            </p:cNvSpPr>
            <p:nvPr/>
          </p:nvSpPr>
          <p:spPr bwMode="auto">
            <a:xfrm>
              <a:off x="1793" y="1373"/>
              <a:ext cx="973" cy="58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rgbClr val="000000"/>
                  </a:solidFill>
                </a:rPr>
                <a:t>Drag &amp; Drop, GUI ops, macros</a:t>
              </a:r>
            </a:p>
          </p:txBody>
        </p:sp>
        <p:sp>
          <p:nvSpPr>
            <p:cNvPr id="59409" name="Rectangle 15"/>
            <p:cNvSpPr>
              <a:spLocks noChangeArrowheads="1"/>
            </p:cNvSpPr>
            <p:nvPr/>
          </p:nvSpPr>
          <p:spPr bwMode="auto">
            <a:xfrm>
              <a:off x="1793" y="971"/>
              <a:ext cx="973" cy="40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 b="1">
                  <a:solidFill>
                    <a:srgbClr val="000000"/>
                  </a:solidFill>
                </a:rPr>
                <a:t>Instruction Elements</a:t>
              </a:r>
            </a:p>
          </p:txBody>
        </p:sp>
        <p:sp>
          <p:nvSpPr>
            <p:cNvPr id="59410" name="Rectangle 16"/>
            <p:cNvSpPr>
              <a:spLocks noChangeArrowheads="1"/>
            </p:cNvSpPr>
            <p:nvPr/>
          </p:nvSpPr>
          <p:spPr bwMode="auto">
            <a:xfrm>
              <a:off x="353" y="2522"/>
              <a:ext cx="734" cy="56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rgbClr val="000000"/>
                  </a:solidFill>
                </a:rPr>
                <a:t>Assembly-Level</a:t>
              </a:r>
            </a:p>
          </p:txBody>
        </p:sp>
        <p:sp>
          <p:nvSpPr>
            <p:cNvPr id="59411" name="Rectangle 17"/>
            <p:cNvSpPr>
              <a:spLocks noChangeArrowheads="1"/>
            </p:cNvSpPr>
            <p:nvPr/>
          </p:nvSpPr>
          <p:spPr bwMode="auto">
            <a:xfrm>
              <a:off x="353" y="1959"/>
              <a:ext cx="734" cy="56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rgbClr val="000000"/>
                  </a:solidFill>
                </a:rPr>
                <a:t>High-Level Language</a:t>
              </a:r>
            </a:p>
          </p:txBody>
        </p:sp>
        <p:sp>
          <p:nvSpPr>
            <p:cNvPr id="59412" name="Rectangle 18"/>
            <p:cNvSpPr>
              <a:spLocks noChangeArrowheads="1"/>
            </p:cNvSpPr>
            <p:nvPr/>
          </p:nvSpPr>
          <p:spPr bwMode="auto">
            <a:xfrm>
              <a:off x="353" y="1373"/>
              <a:ext cx="734" cy="58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rgbClr val="000000"/>
                  </a:solidFill>
                </a:rPr>
                <a:t>Application Programs</a:t>
              </a:r>
            </a:p>
          </p:txBody>
        </p:sp>
        <p:sp>
          <p:nvSpPr>
            <p:cNvPr id="59413" name="Rectangle 19"/>
            <p:cNvSpPr>
              <a:spLocks noChangeArrowheads="1"/>
            </p:cNvSpPr>
            <p:nvPr/>
          </p:nvSpPr>
          <p:spPr bwMode="auto">
            <a:xfrm>
              <a:off x="353" y="971"/>
              <a:ext cx="734" cy="40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 b="1" dirty="0">
                  <a:solidFill>
                    <a:srgbClr val="000000"/>
                  </a:solidFill>
                </a:rPr>
                <a:t> Type of Virtual Machine</a:t>
              </a:r>
            </a:p>
          </p:txBody>
        </p:sp>
        <p:sp>
          <p:nvSpPr>
            <p:cNvPr id="59414" name="Rectangle 20"/>
            <p:cNvSpPr>
              <a:spLocks noChangeArrowheads="1"/>
            </p:cNvSpPr>
            <p:nvPr/>
          </p:nvSpPr>
          <p:spPr bwMode="auto">
            <a:xfrm>
              <a:off x="3683" y="2522"/>
              <a:ext cx="1688" cy="56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rgbClr val="000000"/>
                  </a:solidFill>
                </a:rPr>
                <a:t>Symbolic Instructions/Data</a:t>
              </a:r>
            </a:p>
            <a:p>
              <a:pPr algn="ctr" eaLnBrk="1" hangingPunct="1">
                <a:lnSpc>
                  <a:spcPct val="100000"/>
                </a:lnSpc>
                <a:spcBef>
                  <a:spcPts val="2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rgbClr val="000000"/>
                  </a:solidFill>
                </a:rPr>
                <a:t>Hides some machine details like alignment, address calculations</a:t>
              </a:r>
            </a:p>
            <a:p>
              <a:pPr algn="ctr" eaLnBrk="1" hangingPunct="1">
                <a:lnSpc>
                  <a:spcPct val="100000"/>
                </a:lnSpc>
                <a:spcBef>
                  <a:spcPts val="2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rgbClr val="000000"/>
                  </a:solidFill>
                </a:rPr>
                <a:t>Exposes Machine ISA</a:t>
              </a:r>
            </a:p>
          </p:txBody>
        </p:sp>
        <p:sp>
          <p:nvSpPr>
            <p:cNvPr id="59415" name="Rectangle 21"/>
            <p:cNvSpPr>
              <a:spLocks noChangeArrowheads="1"/>
            </p:cNvSpPr>
            <p:nvPr/>
          </p:nvSpPr>
          <p:spPr bwMode="auto">
            <a:xfrm>
              <a:off x="1087" y="2522"/>
              <a:ext cx="706" cy="56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rgbClr val="000000"/>
                  </a:solidFill>
                </a:rPr>
                <a:t>SPIM, MASM</a:t>
              </a:r>
            </a:p>
          </p:txBody>
        </p:sp>
        <p:sp>
          <p:nvSpPr>
            <p:cNvPr id="59416" name="Rectangle 22"/>
            <p:cNvSpPr>
              <a:spLocks noChangeArrowheads="1"/>
            </p:cNvSpPr>
            <p:nvPr/>
          </p:nvSpPr>
          <p:spPr bwMode="auto">
            <a:xfrm>
              <a:off x="3683" y="1959"/>
              <a:ext cx="1688" cy="56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rgbClr val="000000"/>
                  </a:solidFill>
                </a:rPr>
                <a:t>Modular, Structured, Model Human Language/Thought</a:t>
              </a:r>
            </a:p>
            <a:p>
              <a:pPr algn="ctr" eaLnBrk="1" hangingPunct="1">
                <a:lnSpc>
                  <a:spcPct val="100000"/>
                </a:lnSpc>
                <a:spcBef>
                  <a:spcPts val="2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rgbClr val="000000"/>
                  </a:solidFill>
                </a:rPr>
                <a:t>General Purpose Abstractions</a:t>
              </a:r>
            </a:p>
            <a:p>
              <a:pPr algn="ctr" eaLnBrk="1" hangingPunct="1">
                <a:lnSpc>
                  <a:spcPct val="100000"/>
                </a:lnSpc>
                <a:spcBef>
                  <a:spcPts val="2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rgbClr val="000000"/>
                  </a:solidFill>
                </a:rPr>
                <a:t>Hides Lower Levels</a:t>
              </a:r>
            </a:p>
          </p:txBody>
        </p:sp>
        <p:sp>
          <p:nvSpPr>
            <p:cNvPr id="59417" name="Rectangle 23"/>
            <p:cNvSpPr>
              <a:spLocks noChangeArrowheads="1"/>
            </p:cNvSpPr>
            <p:nvPr/>
          </p:nvSpPr>
          <p:spPr bwMode="auto">
            <a:xfrm>
              <a:off x="1087" y="1959"/>
              <a:ext cx="706" cy="56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rgbClr val="000000"/>
                  </a:solidFill>
                </a:rPr>
                <a:t>C, C++, Java, FORTRAN, Pascal</a:t>
              </a:r>
            </a:p>
          </p:txBody>
        </p:sp>
        <p:sp>
          <p:nvSpPr>
            <p:cNvPr id="59418" name="Rectangle 24"/>
            <p:cNvSpPr>
              <a:spLocks noChangeArrowheads="1"/>
            </p:cNvSpPr>
            <p:nvPr/>
          </p:nvSpPr>
          <p:spPr bwMode="auto">
            <a:xfrm>
              <a:off x="3683" y="1373"/>
              <a:ext cx="1688" cy="58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rgbClr val="000000"/>
                  </a:solidFill>
                </a:rPr>
                <a:t>Visual, Graphical, Interactive</a:t>
              </a:r>
            </a:p>
            <a:p>
              <a:pPr algn="ctr" eaLnBrk="1" hangingPunct="1">
                <a:lnSpc>
                  <a:spcPct val="100000"/>
                </a:lnSpc>
                <a:spcBef>
                  <a:spcPts val="2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rgbClr val="000000"/>
                  </a:solidFill>
                </a:rPr>
                <a:t>Application Specific Abstractions</a:t>
              </a:r>
            </a:p>
            <a:p>
              <a:pPr algn="ctr" eaLnBrk="1" hangingPunct="1">
                <a:lnSpc>
                  <a:spcPct val="100000"/>
                </a:lnSpc>
                <a:spcBef>
                  <a:spcPts val="2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rgbClr val="000000"/>
                  </a:solidFill>
                </a:rPr>
                <a:t>Easy for Humans</a:t>
              </a:r>
            </a:p>
            <a:p>
              <a:pPr algn="ctr" eaLnBrk="1" hangingPunct="1">
                <a:lnSpc>
                  <a:spcPct val="100000"/>
                </a:lnSpc>
                <a:spcBef>
                  <a:spcPts val="2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rgbClr val="000000"/>
                  </a:solidFill>
                </a:rPr>
                <a:t>Hides HLL Level</a:t>
              </a:r>
            </a:p>
          </p:txBody>
        </p:sp>
        <p:sp>
          <p:nvSpPr>
            <p:cNvPr id="59419" name="Rectangle 25"/>
            <p:cNvSpPr>
              <a:spLocks noChangeArrowheads="1"/>
            </p:cNvSpPr>
            <p:nvPr/>
          </p:nvSpPr>
          <p:spPr bwMode="auto">
            <a:xfrm>
              <a:off x="1087" y="1373"/>
              <a:ext cx="706" cy="58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rgbClr val="000000"/>
                  </a:solidFill>
                </a:rPr>
                <a:t>Spreadsheet, Word Processor</a:t>
              </a:r>
            </a:p>
          </p:txBody>
        </p:sp>
        <p:sp>
          <p:nvSpPr>
            <p:cNvPr id="59420" name="Rectangle 26"/>
            <p:cNvSpPr>
              <a:spLocks noChangeArrowheads="1"/>
            </p:cNvSpPr>
            <p:nvPr/>
          </p:nvSpPr>
          <p:spPr bwMode="auto">
            <a:xfrm>
              <a:off x="3683" y="971"/>
              <a:ext cx="1688" cy="40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 b="1">
                  <a:solidFill>
                    <a:srgbClr val="000000"/>
                  </a:solidFill>
                </a:rPr>
                <a:t>Comments</a:t>
              </a:r>
            </a:p>
          </p:txBody>
        </p:sp>
        <p:sp>
          <p:nvSpPr>
            <p:cNvPr id="59421" name="Rectangle 27"/>
            <p:cNvSpPr>
              <a:spLocks noChangeArrowheads="1"/>
            </p:cNvSpPr>
            <p:nvPr/>
          </p:nvSpPr>
          <p:spPr bwMode="auto">
            <a:xfrm>
              <a:off x="1087" y="971"/>
              <a:ext cx="706" cy="40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5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 b="1">
                  <a:solidFill>
                    <a:srgbClr val="000000"/>
                  </a:solidFill>
                </a:rPr>
                <a:t>Examples</a:t>
              </a:r>
            </a:p>
          </p:txBody>
        </p:sp>
        <p:sp>
          <p:nvSpPr>
            <p:cNvPr id="59422" name="Line 28"/>
            <p:cNvSpPr>
              <a:spLocks noChangeShapeType="1"/>
            </p:cNvSpPr>
            <p:nvPr/>
          </p:nvSpPr>
          <p:spPr bwMode="auto">
            <a:xfrm>
              <a:off x="353" y="971"/>
              <a:ext cx="5018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3600"/>
            </a:p>
          </p:txBody>
        </p:sp>
        <p:sp>
          <p:nvSpPr>
            <p:cNvPr id="59423" name="Line 29"/>
            <p:cNvSpPr>
              <a:spLocks noChangeShapeType="1"/>
            </p:cNvSpPr>
            <p:nvPr/>
          </p:nvSpPr>
          <p:spPr bwMode="auto">
            <a:xfrm>
              <a:off x="353" y="1373"/>
              <a:ext cx="5018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3600"/>
            </a:p>
          </p:txBody>
        </p:sp>
        <p:sp>
          <p:nvSpPr>
            <p:cNvPr id="59424" name="Line 30"/>
            <p:cNvSpPr>
              <a:spLocks noChangeShapeType="1"/>
            </p:cNvSpPr>
            <p:nvPr/>
          </p:nvSpPr>
          <p:spPr bwMode="auto">
            <a:xfrm>
              <a:off x="353" y="1959"/>
              <a:ext cx="5018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3600"/>
            </a:p>
          </p:txBody>
        </p:sp>
        <p:sp>
          <p:nvSpPr>
            <p:cNvPr id="59425" name="Line 31"/>
            <p:cNvSpPr>
              <a:spLocks noChangeShapeType="1"/>
            </p:cNvSpPr>
            <p:nvPr/>
          </p:nvSpPr>
          <p:spPr bwMode="auto">
            <a:xfrm>
              <a:off x="353" y="2522"/>
              <a:ext cx="5018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3600"/>
            </a:p>
          </p:txBody>
        </p:sp>
        <p:sp>
          <p:nvSpPr>
            <p:cNvPr id="59426" name="Line 32"/>
            <p:cNvSpPr>
              <a:spLocks noChangeShapeType="1"/>
            </p:cNvSpPr>
            <p:nvPr/>
          </p:nvSpPr>
          <p:spPr bwMode="auto">
            <a:xfrm>
              <a:off x="353" y="3085"/>
              <a:ext cx="5018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3600"/>
            </a:p>
          </p:txBody>
        </p:sp>
        <p:sp>
          <p:nvSpPr>
            <p:cNvPr id="59427" name="Line 33"/>
            <p:cNvSpPr>
              <a:spLocks noChangeShapeType="1"/>
            </p:cNvSpPr>
            <p:nvPr/>
          </p:nvSpPr>
          <p:spPr bwMode="auto">
            <a:xfrm>
              <a:off x="353" y="3395"/>
              <a:ext cx="5018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3600"/>
            </a:p>
          </p:txBody>
        </p:sp>
        <p:sp>
          <p:nvSpPr>
            <p:cNvPr id="59428" name="Line 34"/>
            <p:cNvSpPr>
              <a:spLocks noChangeShapeType="1"/>
            </p:cNvSpPr>
            <p:nvPr/>
          </p:nvSpPr>
          <p:spPr bwMode="auto">
            <a:xfrm>
              <a:off x="353" y="971"/>
              <a:ext cx="1" cy="2424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3600"/>
            </a:p>
          </p:txBody>
        </p:sp>
        <p:sp>
          <p:nvSpPr>
            <p:cNvPr id="59429" name="Line 35"/>
            <p:cNvSpPr>
              <a:spLocks noChangeShapeType="1"/>
            </p:cNvSpPr>
            <p:nvPr/>
          </p:nvSpPr>
          <p:spPr bwMode="auto">
            <a:xfrm>
              <a:off x="1793" y="971"/>
              <a:ext cx="1" cy="242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3600"/>
            </a:p>
          </p:txBody>
        </p:sp>
        <p:sp>
          <p:nvSpPr>
            <p:cNvPr id="59430" name="Line 36"/>
            <p:cNvSpPr>
              <a:spLocks noChangeShapeType="1"/>
            </p:cNvSpPr>
            <p:nvPr/>
          </p:nvSpPr>
          <p:spPr bwMode="auto">
            <a:xfrm>
              <a:off x="5371" y="971"/>
              <a:ext cx="1" cy="2424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3600"/>
            </a:p>
          </p:txBody>
        </p:sp>
        <p:sp>
          <p:nvSpPr>
            <p:cNvPr id="59431" name="Line 37"/>
            <p:cNvSpPr>
              <a:spLocks noChangeShapeType="1"/>
            </p:cNvSpPr>
            <p:nvPr/>
          </p:nvSpPr>
          <p:spPr bwMode="auto">
            <a:xfrm>
              <a:off x="1087" y="971"/>
              <a:ext cx="1" cy="242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3600"/>
            </a:p>
          </p:txBody>
        </p:sp>
        <p:sp>
          <p:nvSpPr>
            <p:cNvPr id="59432" name="Line 38"/>
            <p:cNvSpPr>
              <a:spLocks noChangeShapeType="1"/>
            </p:cNvSpPr>
            <p:nvPr/>
          </p:nvSpPr>
          <p:spPr bwMode="auto">
            <a:xfrm>
              <a:off x="2766" y="971"/>
              <a:ext cx="1" cy="242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3600"/>
            </a:p>
          </p:txBody>
        </p:sp>
        <p:sp>
          <p:nvSpPr>
            <p:cNvPr id="59433" name="Line 39"/>
            <p:cNvSpPr>
              <a:spLocks noChangeShapeType="1"/>
            </p:cNvSpPr>
            <p:nvPr/>
          </p:nvSpPr>
          <p:spPr bwMode="auto">
            <a:xfrm>
              <a:off x="3683" y="971"/>
              <a:ext cx="1" cy="242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 sz="360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1"/>
          <p:cNvSpPr>
            <a:spLocks noGrp="1" noChangeArrowheads="1"/>
          </p:cNvSpPr>
          <p:nvPr>
            <p:ph type="title"/>
          </p:nvPr>
        </p:nvSpPr>
        <p:spPr>
          <a:xfrm>
            <a:off x="1663700" y="287338"/>
            <a:ext cx="6080125" cy="763587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buClr>
                <a:srgbClr val="00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Computing in Perspective</a:t>
            </a:r>
          </a:p>
        </p:txBody>
      </p:sp>
      <p:sp>
        <p:nvSpPr>
          <p:cNvPr id="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1-</a:t>
            </a:r>
            <a:fld id="{F2977C19-3DF4-41FA-BBFD-08726CD0E5FA}" type="slidenum">
              <a:rPr lang="en-GB"/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26</a:t>
            </a:fld>
            <a:endParaRPr lang="en-GB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781050" y="2060575"/>
            <a:ext cx="1397000" cy="3184525"/>
            <a:chOff x="492" y="1298"/>
            <a:chExt cx="880" cy="2006"/>
          </a:xfrm>
        </p:grpSpPr>
        <p:sp>
          <p:nvSpPr>
            <p:cNvPr id="61463" name="Rectangle 3"/>
            <p:cNvSpPr>
              <a:spLocks noChangeArrowheads="1"/>
            </p:cNvSpPr>
            <p:nvPr/>
          </p:nvSpPr>
          <p:spPr bwMode="auto">
            <a:xfrm>
              <a:off x="492" y="2754"/>
              <a:ext cx="880" cy="5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4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rgbClr val="000000"/>
                  </a:solidFill>
                </a:rPr>
                <a:t>Machine</a:t>
              </a:r>
            </a:p>
            <a:p>
              <a:pPr algn="ctr" eaLnBrk="1" hangingPunct="1">
                <a:lnSpc>
                  <a:spcPct val="100000"/>
                </a:lnSpc>
                <a:spcBef>
                  <a:spcPts val="4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rgbClr val="000000"/>
                  </a:solidFill>
                </a:rPr>
                <a:t>Language (ISA)</a:t>
              </a:r>
            </a:p>
          </p:txBody>
        </p:sp>
        <p:sp>
          <p:nvSpPr>
            <p:cNvPr id="61464" name="Rectangle 4"/>
            <p:cNvSpPr>
              <a:spLocks noChangeArrowheads="1"/>
            </p:cNvSpPr>
            <p:nvPr/>
          </p:nvSpPr>
          <p:spPr bwMode="auto">
            <a:xfrm>
              <a:off x="492" y="2304"/>
              <a:ext cx="880" cy="4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4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rgbClr val="000000"/>
                  </a:solidFill>
                </a:rPr>
                <a:t>Assembly</a:t>
              </a:r>
            </a:p>
            <a:p>
              <a:pPr algn="ctr" eaLnBrk="1" hangingPunct="1">
                <a:lnSpc>
                  <a:spcPct val="100000"/>
                </a:lnSpc>
                <a:spcBef>
                  <a:spcPts val="4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rgbClr val="000000"/>
                  </a:solidFill>
                </a:rPr>
                <a:t>Language</a:t>
              </a:r>
            </a:p>
          </p:txBody>
        </p:sp>
        <p:sp>
          <p:nvSpPr>
            <p:cNvPr id="61465" name="Rectangle 5"/>
            <p:cNvSpPr>
              <a:spLocks noChangeArrowheads="1"/>
            </p:cNvSpPr>
            <p:nvPr/>
          </p:nvSpPr>
          <p:spPr bwMode="auto">
            <a:xfrm>
              <a:off x="492" y="1793"/>
              <a:ext cx="880" cy="51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4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rgbClr val="000000"/>
                  </a:solidFill>
                </a:rPr>
                <a:t>High-Level Language</a:t>
              </a:r>
            </a:p>
          </p:txBody>
        </p:sp>
        <p:sp>
          <p:nvSpPr>
            <p:cNvPr id="61466" name="Rectangle 6"/>
            <p:cNvSpPr>
              <a:spLocks noChangeArrowheads="1"/>
            </p:cNvSpPr>
            <p:nvPr/>
          </p:nvSpPr>
          <p:spPr bwMode="auto">
            <a:xfrm>
              <a:off x="492" y="1298"/>
              <a:ext cx="880" cy="49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400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rgbClr val="000000"/>
                  </a:solidFill>
                </a:rPr>
                <a:t>Application Programs</a:t>
              </a:r>
            </a:p>
          </p:txBody>
        </p:sp>
        <p:sp>
          <p:nvSpPr>
            <p:cNvPr id="61467" name="Line 7"/>
            <p:cNvSpPr>
              <a:spLocks noChangeShapeType="1"/>
            </p:cNvSpPr>
            <p:nvPr/>
          </p:nvSpPr>
          <p:spPr bwMode="auto">
            <a:xfrm>
              <a:off x="492" y="1298"/>
              <a:ext cx="880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68" name="Line 8"/>
            <p:cNvSpPr>
              <a:spLocks noChangeShapeType="1"/>
            </p:cNvSpPr>
            <p:nvPr/>
          </p:nvSpPr>
          <p:spPr bwMode="auto">
            <a:xfrm>
              <a:off x="492" y="1793"/>
              <a:ext cx="880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69" name="Line 9"/>
            <p:cNvSpPr>
              <a:spLocks noChangeShapeType="1"/>
            </p:cNvSpPr>
            <p:nvPr/>
          </p:nvSpPr>
          <p:spPr bwMode="auto">
            <a:xfrm>
              <a:off x="492" y="2304"/>
              <a:ext cx="880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70" name="Line 10"/>
            <p:cNvSpPr>
              <a:spLocks noChangeShapeType="1"/>
            </p:cNvSpPr>
            <p:nvPr/>
          </p:nvSpPr>
          <p:spPr bwMode="auto">
            <a:xfrm>
              <a:off x="492" y="2754"/>
              <a:ext cx="880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71" name="Line 11"/>
            <p:cNvSpPr>
              <a:spLocks noChangeShapeType="1"/>
            </p:cNvSpPr>
            <p:nvPr/>
          </p:nvSpPr>
          <p:spPr bwMode="auto">
            <a:xfrm>
              <a:off x="492" y="3304"/>
              <a:ext cx="880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72" name="Line 12"/>
            <p:cNvSpPr>
              <a:spLocks noChangeShapeType="1"/>
            </p:cNvSpPr>
            <p:nvPr/>
          </p:nvSpPr>
          <p:spPr bwMode="auto">
            <a:xfrm>
              <a:off x="492" y="1298"/>
              <a:ext cx="1" cy="2006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73" name="Line 13"/>
            <p:cNvSpPr>
              <a:spLocks noChangeShapeType="1"/>
            </p:cNvSpPr>
            <p:nvPr/>
          </p:nvSpPr>
          <p:spPr bwMode="auto">
            <a:xfrm>
              <a:off x="1372" y="1298"/>
              <a:ext cx="1" cy="2006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445" name="Text Box 14"/>
          <p:cNvSpPr txBox="1">
            <a:spLocks noChangeArrowheads="1"/>
          </p:cNvSpPr>
          <p:nvPr/>
        </p:nvSpPr>
        <p:spPr bwMode="auto">
          <a:xfrm>
            <a:off x="3178175" y="2470150"/>
            <a:ext cx="3112047" cy="371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>
                <a:solidFill>
                  <a:srgbClr val="000000"/>
                </a:solidFill>
              </a:rPr>
              <a:t> Programming, Data Structures</a:t>
            </a:r>
          </a:p>
        </p:txBody>
      </p:sp>
      <p:sp>
        <p:nvSpPr>
          <p:cNvPr id="61446" name="Freeform 15"/>
          <p:cNvSpPr>
            <a:spLocks/>
          </p:cNvSpPr>
          <p:nvPr/>
        </p:nvSpPr>
        <p:spPr bwMode="auto">
          <a:xfrm>
            <a:off x="2654300" y="2471738"/>
            <a:ext cx="398463" cy="876300"/>
          </a:xfrm>
          <a:custGeom>
            <a:avLst/>
            <a:gdLst>
              <a:gd name="T0" fmla="*/ 0 w 243"/>
              <a:gd name="T1" fmla="*/ 0 h 552"/>
              <a:gd name="T2" fmla="*/ 398463 w 243"/>
              <a:gd name="T3" fmla="*/ 0 h 552"/>
              <a:gd name="T4" fmla="*/ 398463 w 243"/>
              <a:gd name="T5" fmla="*/ 876300 h 552"/>
              <a:gd name="T6" fmla="*/ 26236 w 243"/>
              <a:gd name="T7" fmla="*/ 876300 h 552"/>
              <a:gd name="T8" fmla="*/ 0 60000 65536"/>
              <a:gd name="T9" fmla="*/ 0 60000 65536"/>
              <a:gd name="T10" fmla="*/ 0 60000 65536"/>
              <a:gd name="T11" fmla="*/ 0 60000 65536"/>
              <a:gd name="T12" fmla="*/ 0 w 243"/>
              <a:gd name="T13" fmla="*/ 0 h 552"/>
              <a:gd name="T14" fmla="*/ 243 w 243"/>
              <a:gd name="T15" fmla="*/ 552 h 5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3" h="552">
                <a:moveTo>
                  <a:pt x="0" y="0"/>
                </a:moveTo>
                <a:lnTo>
                  <a:pt x="243" y="0"/>
                </a:lnTo>
                <a:lnTo>
                  <a:pt x="243" y="552"/>
                </a:lnTo>
                <a:lnTo>
                  <a:pt x="16" y="552"/>
                </a:lnTo>
              </a:path>
            </a:pathLst>
          </a:custGeom>
          <a:noFill/>
          <a:ln w="9360">
            <a:solidFill>
              <a:srgbClr val="33339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61447" name="Freeform 16"/>
          <p:cNvSpPr>
            <a:spLocks/>
          </p:cNvSpPr>
          <p:nvPr/>
        </p:nvSpPr>
        <p:spPr bwMode="auto">
          <a:xfrm>
            <a:off x="3074988" y="3114675"/>
            <a:ext cx="385762" cy="876300"/>
          </a:xfrm>
          <a:custGeom>
            <a:avLst/>
            <a:gdLst>
              <a:gd name="T0" fmla="*/ 0 w 243"/>
              <a:gd name="T1" fmla="*/ 0 h 552"/>
              <a:gd name="T2" fmla="*/ 385762 w 243"/>
              <a:gd name="T3" fmla="*/ 0 h 552"/>
              <a:gd name="T4" fmla="*/ 385762 w 243"/>
              <a:gd name="T5" fmla="*/ 876300 h 552"/>
              <a:gd name="T6" fmla="*/ 25400 w 243"/>
              <a:gd name="T7" fmla="*/ 876300 h 552"/>
              <a:gd name="T8" fmla="*/ 0 60000 65536"/>
              <a:gd name="T9" fmla="*/ 0 60000 65536"/>
              <a:gd name="T10" fmla="*/ 0 60000 65536"/>
              <a:gd name="T11" fmla="*/ 0 60000 65536"/>
              <a:gd name="T12" fmla="*/ 0 w 243"/>
              <a:gd name="T13" fmla="*/ 0 h 552"/>
              <a:gd name="T14" fmla="*/ 243 w 243"/>
              <a:gd name="T15" fmla="*/ 552 h 5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3" h="552">
                <a:moveTo>
                  <a:pt x="0" y="0"/>
                </a:moveTo>
                <a:lnTo>
                  <a:pt x="243" y="0"/>
                </a:lnTo>
                <a:lnTo>
                  <a:pt x="243" y="552"/>
                </a:lnTo>
                <a:lnTo>
                  <a:pt x="16" y="552"/>
                </a:lnTo>
              </a:path>
            </a:pathLst>
          </a:custGeom>
          <a:noFill/>
          <a:ln w="9360">
            <a:solidFill>
              <a:srgbClr val="33339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61448" name="Text Box 17"/>
          <p:cNvSpPr txBox="1">
            <a:spLocks noChangeArrowheads="1"/>
          </p:cNvSpPr>
          <p:nvPr/>
        </p:nvSpPr>
        <p:spPr bwMode="auto">
          <a:xfrm>
            <a:off x="3575050" y="3381375"/>
            <a:ext cx="4676775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Programming Languages, Compilers</a:t>
            </a:r>
          </a:p>
        </p:txBody>
      </p:sp>
      <p:sp>
        <p:nvSpPr>
          <p:cNvPr id="61449" name="Freeform 18"/>
          <p:cNvSpPr>
            <a:spLocks/>
          </p:cNvSpPr>
          <p:nvPr/>
        </p:nvSpPr>
        <p:spPr bwMode="auto">
          <a:xfrm>
            <a:off x="3535363" y="3987800"/>
            <a:ext cx="385762" cy="876300"/>
          </a:xfrm>
          <a:custGeom>
            <a:avLst/>
            <a:gdLst>
              <a:gd name="T0" fmla="*/ 0 w 243"/>
              <a:gd name="T1" fmla="*/ 0 h 552"/>
              <a:gd name="T2" fmla="*/ 385762 w 243"/>
              <a:gd name="T3" fmla="*/ 0 h 552"/>
              <a:gd name="T4" fmla="*/ 385762 w 243"/>
              <a:gd name="T5" fmla="*/ 876300 h 552"/>
              <a:gd name="T6" fmla="*/ 25400 w 243"/>
              <a:gd name="T7" fmla="*/ 876300 h 552"/>
              <a:gd name="T8" fmla="*/ 0 60000 65536"/>
              <a:gd name="T9" fmla="*/ 0 60000 65536"/>
              <a:gd name="T10" fmla="*/ 0 60000 65536"/>
              <a:gd name="T11" fmla="*/ 0 60000 65536"/>
              <a:gd name="T12" fmla="*/ 0 w 243"/>
              <a:gd name="T13" fmla="*/ 0 h 552"/>
              <a:gd name="T14" fmla="*/ 243 w 243"/>
              <a:gd name="T15" fmla="*/ 552 h 5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3" h="552">
                <a:moveTo>
                  <a:pt x="0" y="0"/>
                </a:moveTo>
                <a:lnTo>
                  <a:pt x="243" y="0"/>
                </a:lnTo>
                <a:lnTo>
                  <a:pt x="243" y="552"/>
                </a:lnTo>
                <a:lnTo>
                  <a:pt x="16" y="552"/>
                </a:lnTo>
              </a:path>
            </a:pathLst>
          </a:custGeom>
          <a:noFill/>
          <a:ln w="9360">
            <a:solidFill>
              <a:srgbClr val="33339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61450" name="Text Box 19"/>
          <p:cNvSpPr txBox="1">
            <a:spLocks noChangeArrowheads="1"/>
          </p:cNvSpPr>
          <p:nvPr/>
        </p:nvSpPr>
        <p:spPr bwMode="auto">
          <a:xfrm>
            <a:off x="4022725" y="4229100"/>
            <a:ext cx="2998788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Computer Architecture</a:t>
            </a:r>
          </a:p>
        </p:txBody>
      </p:sp>
      <p:sp>
        <p:nvSpPr>
          <p:cNvPr id="61451" name="AutoShape 20"/>
          <p:cNvSpPr>
            <a:spLocks noChangeArrowheads="1"/>
          </p:cNvSpPr>
          <p:nvPr/>
        </p:nvSpPr>
        <p:spPr bwMode="auto">
          <a:xfrm>
            <a:off x="5143500" y="2938463"/>
            <a:ext cx="604838" cy="438150"/>
          </a:xfrm>
          <a:prstGeom prst="upDownArrow">
            <a:avLst>
              <a:gd name="adj1" fmla="val 50000"/>
              <a:gd name="adj2" fmla="val 19907"/>
            </a:avLst>
          </a:prstGeom>
          <a:solidFill>
            <a:srgbClr val="FF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61452" name="AutoShape 21"/>
          <p:cNvSpPr>
            <a:spLocks noChangeArrowheads="1"/>
          </p:cNvSpPr>
          <p:nvPr/>
        </p:nvSpPr>
        <p:spPr bwMode="auto">
          <a:xfrm>
            <a:off x="5143500" y="3825875"/>
            <a:ext cx="604838" cy="438150"/>
          </a:xfrm>
          <a:prstGeom prst="upDownArrow">
            <a:avLst>
              <a:gd name="adj1" fmla="val 50000"/>
              <a:gd name="adj2" fmla="val 19907"/>
            </a:avLst>
          </a:prstGeom>
          <a:solidFill>
            <a:srgbClr val="FF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61453" name="Freeform 22"/>
          <p:cNvSpPr>
            <a:spLocks/>
          </p:cNvSpPr>
          <p:nvPr/>
        </p:nvSpPr>
        <p:spPr bwMode="auto">
          <a:xfrm>
            <a:off x="2189163" y="1595438"/>
            <a:ext cx="385762" cy="876300"/>
          </a:xfrm>
          <a:custGeom>
            <a:avLst/>
            <a:gdLst>
              <a:gd name="T0" fmla="*/ 0 w 243"/>
              <a:gd name="T1" fmla="*/ 0 h 552"/>
              <a:gd name="T2" fmla="*/ 385762 w 243"/>
              <a:gd name="T3" fmla="*/ 0 h 552"/>
              <a:gd name="T4" fmla="*/ 385762 w 243"/>
              <a:gd name="T5" fmla="*/ 876300 h 552"/>
              <a:gd name="T6" fmla="*/ 25400 w 243"/>
              <a:gd name="T7" fmla="*/ 876300 h 552"/>
              <a:gd name="T8" fmla="*/ 0 60000 65536"/>
              <a:gd name="T9" fmla="*/ 0 60000 65536"/>
              <a:gd name="T10" fmla="*/ 0 60000 65536"/>
              <a:gd name="T11" fmla="*/ 0 60000 65536"/>
              <a:gd name="T12" fmla="*/ 0 w 243"/>
              <a:gd name="T13" fmla="*/ 0 h 552"/>
              <a:gd name="T14" fmla="*/ 243 w 243"/>
              <a:gd name="T15" fmla="*/ 552 h 5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3" h="552">
                <a:moveTo>
                  <a:pt x="0" y="0"/>
                </a:moveTo>
                <a:lnTo>
                  <a:pt x="243" y="0"/>
                </a:lnTo>
                <a:lnTo>
                  <a:pt x="243" y="552"/>
                </a:lnTo>
                <a:lnTo>
                  <a:pt x="16" y="552"/>
                </a:lnTo>
              </a:path>
            </a:pathLst>
          </a:custGeom>
          <a:noFill/>
          <a:ln w="9360">
            <a:solidFill>
              <a:srgbClr val="333399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61454" name="Text Box 23"/>
          <p:cNvSpPr txBox="1">
            <a:spLocks noChangeArrowheads="1"/>
          </p:cNvSpPr>
          <p:nvPr/>
        </p:nvSpPr>
        <p:spPr bwMode="auto">
          <a:xfrm>
            <a:off x="2776538" y="1643063"/>
            <a:ext cx="5775325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Computer Human Interaction, User Interfaces</a:t>
            </a:r>
          </a:p>
        </p:txBody>
      </p:sp>
      <p:sp>
        <p:nvSpPr>
          <p:cNvPr id="61455" name="Text Box 24"/>
          <p:cNvSpPr txBox="1">
            <a:spLocks noChangeArrowheads="1"/>
          </p:cNvSpPr>
          <p:nvPr/>
        </p:nvSpPr>
        <p:spPr bwMode="auto">
          <a:xfrm>
            <a:off x="1965325" y="1244600"/>
            <a:ext cx="665163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000000"/>
                </a:solidFill>
              </a:rPr>
              <a:t>People</a:t>
            </a:r>
          </a:p>
        </p:txBody>
      </p:sp>
      <p:sp>
        <p:nvSpPr>
          <p:cNvPr id="61456" name="Text Box 25"/>
          <p:cNvSpPr txBox="1">
            <a:spLocks noChangeArrowheads="1"/>
          </p:cNvSpPr>
          <p:nvPr/>
        </p:nvSpPr>
        <p:spPr bwMode="auto">
          <a:xfrm>
            <a:off x="1119188" y="5767388"/>
            <a:ext cx="665162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000000"/>
                </a:solidFill>
              </a:rPr>
              <a:t>People</a:t>
            </a:r>
          </a:p>
        </p:txBody>
      </p:sp>
      <p:pic>
        <p:nvPicPr>
          <p:cNvPr id="61457" name="Picture 2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8525" y="1133475"/>
            <a:ext cx="1065213" cy="881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1458" name="Picture 2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68375" y="5359400"/>
            <a:ext cx="1046163" cy="881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1459" name="AutoShape 28"/>
          <p:cNvSpPr>
            <a:spLocks noChangeArrowheads="1"/>
          </p:cNvSpPr>
          <p:nvPr/>
        </p:nvSpPr>
        <p:spPr bwMode="auto">
          <a:xfrm>
            <a:off x="5141913" y="2060575"/>
            <a:ext cx="604837" cy="438150"/>
          </a:xfrm>
          <a:prstGeom prst="upDownArrow">
            <a:avLst>
              <a:gd name="adj1" fmla="val 50000"/>
              <a:gd name="adj2" fmla="val 19907"/>
            </a:avLst>
          </a:prstGeom>
          <a:solidFill>
            <a:srgbClr val="FF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61460" name="Text Box 29"/>
          <p:cNvSpPr txBox="1">
            <a:spLocks noChangeArrowheads="1"/>
          </p:cNvSpPr>
          <p:nvPr/>
        </p:nvSpPr>
        <p:spPr bwMode="auto">
          <a:xfrm>
            <a:off x="2092325" y="5718175"/>
            <a:ext cx="922338" cy="304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000000"/>
                </a:solidFill>
              </a:rPr>
              <a:t>computers</a:t>
            </a:r>
          </a:p>
        </p:txBody>
      </p:sp>
      <p:sp>
        <p:nvSpPr>
          <p:cNvPr id="61461" name="Text Box 30"/>
          <p:cNvSpPr txBox="1">
            <a:spLocks noChangeArrowheads="1"/>
          </p:cNvSpPr>
          <p:nvPr/>
        </p:nvSpPr>
        <p:spPr bwMode="auto">
          <a:xfrm>
            <a:off x="4268788" y="5105400"/>
            <a:ext cx="4176712" cy="1196975"/>
          </a:xfrm>
          <a:prstGeom prst="rect">
            <a:avLst/>
          </a:prstGeom>
          <a:noFill/>
          <a:ln w="9360">
            <a:solidFill>
              <a:srgbClr val="333399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Each layer implements an</a:t>
            </a:r>
          </a:p>
          <a:p>
            <a:pPr algn="ctr" eaLnBrk="1" hangingPunct="1">
              <a:lnSpc>
                <a:spcPct val="100000"/>
              </a:lnSpc>
              <a:buClr>
                <a:srgbClr val="FF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FF0000"/>
                </a:solidFill>
              </a:rPr>
              <a:t>INTERPRETER</a:t>
            </a:r>
            <a:r>
              <a:rPr lang="en-GB">
                <a:solidFill>
                  <a:srgbClr val="000000"/>
                </a:solidFill>
              </a:rPr>
              <a:t> </a:t>
            </a:r>
          </a:p>
          <a:p>
            <a:pPr algn="ctr"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for some programming language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1"/>
          <p:cNvSpPr>
            <a:spLocks noGrp="1" noChangeArrowheads="1"/>
          </p:cNvSpPr>
          <p:nvPr>
            <p:ph type="title"/>
          </p:nvPr>
        </p:nvSpPr>
        <p:spPr>
          <a:xfrm>
            <a:off x="663575" y="287338"/>
            <a:ext cx="7829550" cy="1143000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/>
              <a:t>Implementation Methods</a:t>
            </a:r>
            <a:br>
              <a:rPr lang="en-GB" sz="3200"/>
            </a:br>
            <a:r>
              <a:rPr lang="en-GB" sz="3200" i="1">
                <a:latin typeface="Times New Roman" pitchFamily="-65" charset="0"/>
              </a:rPr>
              <a:t>Compilation</a:t>
            </a:r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771524" y="1943100"/>
            <a:ext cx="7153275" cy="1738938"/>
          </a:xfrm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15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Translate high-level program to machine code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15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Slow translation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spcAft>
                <a:spcPts val="15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Fast execution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1-</a:t>
            </a:r>
            <a:fld id="{DF0E9DD3-94FA-4B69-8106-CD6D1C7F286B}" type="slidenum">
              <a:rPr lang="en-GB"/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27</a:t>
            </a:fld>
            <a:endParaRPr lang="en-GB"/>
          </a:p>
        </p:txBody>
      </p:sp>
      <p:sp>
        <p:nvSpPr>
          <p:cNvPr id="63494" name="Text Box 4"/>
          <p:cNvSpPr txBox="1">
            <a:spLocks noChangeArrowheads="1"/>
          </p:cNvSpPr>
          <p:nvPr/>
        </p:nvSpPr>
        <p:spPr bwMode="auto">
          <a:xfrm>
            <a:off x="423863" y="5956300"/>
            <a:ext cx="5318125" cy="457200"/>
          </a:xfrm>
          <a:prstGeom prst="rect">
            <a:avLst/>
          </a:prstGeom>
          <a:solidFill>
            <a:srgbClr val="FF0000"/>
          </a:solidFill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FFFF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FFFFFF"/>
                </a:solidFill>
              </a:rPr>
              <a:t>Trivia: Who developed the first compiler?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idx="1"/>
          </p:nvPr>
        </p:nvSpPr>
        <p:spPr>
          <a:xfrm>
            <a:off x="733425" y="852488"/>
            <a:ext cx="7827963" cy="968375"/>
          </a:xfrm>
        </p:spPr>
        <p:txBody>
          <a:bodyPr>
            <a:spAutoFit/>
          </a:bodyPr>
          <a:lstStyle/>
          <a:p>
            <a:pPr marL="339725" indent="-339725" algn="ctr" eaLnBrk="1" hangingPunct="1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Times New Roman" pitchFamily="-65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>
                <a:solidFill>
                  <a:srgbClr val="000000"/>
                </a:solidFill>
                <a:latin typeface="Times New Roman" pitchFamily="-65" charset="0"/>
              </a:rPr>
              <a:t>Answer: Computing Pioneer Grace Murray Hopper developed the first compiler ever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1-</a:t>
            </a:r>
            <a:fld id="{8D626FFB-09F9-40DC-B4B4-E86B06984D3E}" type="slidenum">
              <a:rPr lang="en-GB"/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28</a:t>
            </a:fld>
            <a:endParaRPr lang="en-GB"/>
          </a:p>
        </p:txBody>
      </p:sp>
      <p:pic>
        <p:nvPicPr>
          <p:cNvPr id="65540" name="Picture 2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30563" y="2068513"/>
            <a:ext cx="2876550" cy="3378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5541" name="Text Box 3"/>
          <p:cNvSpPr txBox="1">
            <a:spLocks noChangeArrowheads="1"/>
          </p:cNvSpPr>
          <p:nvPr/>
        </p:nvSpPr>
        <p:spPr bwMode="auto">
          <a:xfrm>
            <a:off x="1068388" y="5708650"/>
            <a:ext cx="7324725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Learn more about Grace Murray Hopper @  </a:t>
            </a:r>
            <a:r>
              <a:rPr lang="en-GB">
                <a:solidFill>
                  <a:srgbClr val="CCCCFF"/>
                </a:solidFill>
                <a:hlinkClick r:id="rId5"/>
              </a:rPr>
              <a:t>wikipedia.org</a:t>
            </a:r>
          </a:p>
        </p:txBody>
      </p:sp>
      <p:sp>
        <p:nvSpPr>
          <p:cNvPr id="65542" name="Text Box 4"/>
          <p:cNvSpPr txBox="1">
            <a:spLocks noChangeArrowheads="1"/>
          </p:cNvSpPr>
          <p:nvPr/>
        </p:nvSpPr>
        <p:spPr bwMode="auto">
          <a:xfrm>
            <a:off x="6145213" y="5080000"/>
            <a:ext cx="1330325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800">
                <a:solidFill>
                  <a:srgbClr val="000000"/>
                </a:solidFill>
              </a:rPr>
              <a:t>1984 picture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1"/>
          <p:cNvSpPr>
            <a:spLocks noGrp="1" noChangeArrowheads="1"/>
          </p:cNvSpPr>
          <p:nvPr>
            <p:ph type="title"/>
          </p:nvPr>
        </p:nvSpPr>
        <p:spPr>
          <a:xfrm>
            <a:off x="663575" y="287338"/>
            <a:ext cx="7829550" cy="1143000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/>
              <a:t>Implementation Methods</a:t>
            </a:r>
            <a:br>
              <a:rPr lang="en-GB" sz="3200"/>
            </a:br>
            <a:r>
              <a:rPr lang="en-GB" sz="3200" i="1">
                <a:latin typeface="Times New Roman" pitchFamily="-65" charset="0"/>
              </a:rPr>
              <a:t>Interpretation</a:t>
            </a:r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930275" y="2159000"/>
            <a:ext cx="3414713" cy="1828800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No translation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Slow execution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Common  in Scripting Languages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1-</a:t>
            </a:r>
            <a:fld id="{6906E979-084D-40D2-836B-BF49224F7964}" type="slidenum">
              <a:rPr lang="en-GB"/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29</a:t>
            </a:fld>
            <a:endParaRPr lang="en-GB"/>
          </a:p>
        </p:txBody>
      </p:sp>
      <p:pic>
        <p:nvPicPr>
          <p:cNvPr id="6758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1371600"/>
            <a:ext cx="3446463" cy="4572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1"/>
          <p:cNvSpPr>
            <a:spLocks noGrp="1" noChangeArrowheads="1"/>
          </p:cNvSpPr>
          <p:nvPr>
            <p:ph type="title"/>
          </p:nvPr>
        </p:nvSpPr>
        <p:spPr>
          <a:xfrm>
            <a:off x="663575" y="377825"/>
            <a:ext cx="7829550" cy="776288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What is a Programming Language?</a:t>
            </a:r>
          </a:p>
        </p:txBody>
      </p:sp>
      <p:sp>
        <p:nvSpPr>
          <p:cNvPr id="32772" name="Rectangle 2"/>
          <p:cNvSpPr>
            <a:spLocks noGrp="1" noChangeArrowheads="1"/>
          </p:cNvSpPr>
          <p:nvPr>
            <p:ph idx="1"/>
          </p:nvPr>
        </p:nvSpPr>
        <p:spPr>
          <a:xfrm>
            <a:off x="665162" y="1582738"/>
            <a:ext cx="8097838" cy="5102935"/>
          </a:xfrm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dirty="0"/>
              <a:t>A programming language is a formal language comprising a set of instructions that produce various kinds of output. </a:t>
            </a:r>
          </a:p>
          <a:p>
            <a:pPr algn="just"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dirty="0"/>
              <a:t>Programming languages are used in computer programming to implement algorithms.</a:t>
            </a:r>
          </a:p>
          <a:p>
            <a:pPr algn="just"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dirty="0"/>
              <a:t>Most programming languages consist of instructions for computers. </a:t>
            </a:r>
          </a:p>
          <a:p>
            <a:pPr algn="just"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800" dirty="0"/>
              <a:t>There are programmable machines that use a set of specific instructions, rather than general programming languages</a:t>
            </a:r>
          </a:p>
          <a:p>
            <a:pPr lvl="1" algn="just" eaLnBrk="1" hangingPunct="1">
              <a:lnSpc>
                <a:spcPct val="100000"/>
              </a:lnSpc>
              <a:buFont typeface="Times New Roman" pitchFamily="-65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1-</a:t>
            </a:r>
            <a:fld id="{2493FA23-1868-4683-A7E8-762CA30DD8B0}" type="slidenum">
              <a:rPr lang="en-GB"/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1"/>
          <p:cNvSpPr>
            <a:spLocks noGrp="1" noChangeArrowheads="1"/>
          </p:cNvSpPr>
          <p:nvPr>
            <p:ph type="title"/>
          </p:nvPr>
        </p:nvSpPr>
        <p:spPr>
          <a:xfrm>
            <a:off x="1295400" y="228600"/>
            <a:ext cx="4800600" cy="1143000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200"/>
              <a:t>Implementation Methods</a:t>
            </a:r>
            <a:br>
              <a:rPr lang="en-GB" sz="3200"/>
            </a:br>
            <a:r>
              <a:rPr lang="en-GB" sz="3200" i="1">
                <a:latin typeface="Times New Roman" pitchFamily="-65" charset="0"/>
              </a:rPr>
              <a:t>Hybrid Approaches</a:t>
            </a:r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1103313" y="1666875"/>
            <a:ext cx="3914775" cy="1600200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Small translation cost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Medium execution speed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Portability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1-</a:t>
            </a:r>
            <a:fld id="{A0133D2F-2545-4C4F-8433-ECB591CAF311}" type="slidenum">
              <a:rPr lang="en-GB"/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30</a:t>
            </a:fld>
            <a:endParaRPr lang="en-GB"/>
          </a:p>
        </p:txBody>
      </p:sp>
      <p:pic>
        <p:nvPicPr>
          <p:cNvPr id="6963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18250" y="381000"/>
            <a:ext cx="1946275" cy="5791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9638" name="Text Box 4"/>
          <p:cNvSpPr txBox="1">
            <a:spLocks noChangeArrowheads="1"/>
          </p:cNvSpPr>
          <p:nvPr/>
        </p:nvSpPr>
        <p:spPr bwMode="auto">
          <a:xfrm>
            <a:off x="838200" y="3886200"/>
            <a:ext cx="4822825" cy="1571625"/>
          </a:xfrm>
          <a:prstGeom prst="rect">
            <a:avLst/>
          </a:prstGeom>
          <a:solidFill>
            <a:srgbClr val="FFFFFF"/>
          </a:solidFill>
          <a:ln w="19080">
            <a:solidFill>
              <a:srgbClr val="FF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FF0000"/>
                </a:solidFill>
              </a:rPr>
              <a:t>Examples of Intermediate Languages:</a:t>
            </a:r>
          </a:p>
          <a:p>
            <a:pPr lvl="1">
              <a:lnSpc>
                <a:spcPct val="100000"/>
              </a:lnSpc>
              <a:buClr>
                <a:srgbClr val="FF0000"/>
              </a:buClr>
              <a:buFont typeface="Times New Roman" pitchFamily="-65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FF0000"/>
                </a:solidFill>
              </a:rPr>
              <a:t>  Java Bytecodes </a:t>
            </a:r>
          </a:p>
          <a:p>
            <a:pPr lvl="1">
              <a:lnSpc>
                <a:spcPct val="100000"/>
              </a:lnSpc>
              <a:buClr>
                <a:srgbClr val="FF0000"/>
              </a:buClr>
              <a:buFont typeface="Times New Roman" pitchFamily="-65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FF0000"/>
                </a:solidFill>
              </a:rPr>
              <a:t>  .NET MSIL</a:t>
            </a:r>
          </a:p>
        </p:txBody>
      </p:sp>
      <p:sp>
        <p:nvSpPr>
          <p:cNvPr id="69639" name="Line 5"/>
          <p:cNvSpPr>
            <a:spLocks noChangeShapeType="1"/>
          </p:cNvSpPr>
          <p:nvPr/>
        </p:nvSpPr>
        <p:spPr bwMode="auto">
          <a:xfrm flipV="1">
            <a:off x="5638800" y="4264025"/>
            <a:ext cx="1143000" cy="234950"/>
          </a:xfrm>
          <a:prstGeom prst="line">
            <a:avLst/>
          </a:prstGeom>
          <a:noFill/>
          <a:ln w="19080">
            <a:solidFill>
              <a:srgbClr val="FF33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9640" name="Text Box 6"/>
          <p:cNvSpPr txBox="1">
            <a:spLocks noChangeArrowheads="1"/>
          </p:cNvSpPr>
          <p:nvPr/>
        </p:nvSpPr>
        <p:spPr bwMode="auto">
          <a:xfrm>
            <a:off x="2895600" y="5410200"/>
            <a:ext cx="184150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69641" name="Text Box 7"/>
          <p:cNvSpPr txBox="1">
            <a:spLocks noChangeArrowheads="1"/>
          </p:cNvSpPr>
          <p:nvPr/>
        </p:nvSpPr>
        <p:spPr bwMode="auto">
          <a:xfrm>
            <a:off x="3810000" y="5410200"/>
            <a:ext cx="1300163" cy="466725"/>
          </a:xfrm>
          <a:prstGeom prst="rect">
            <a:avLst/>
          </a:prstGeom>
          <a:noFill/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0000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FF0000"/>
                </a:solidFill>
              </a:rPr>
              <a:t>Java VM</a:t>
            </a:r>
          </a:p>
        </p:txBody>
      </p:sp>
      <p:sp>
        <p:nvSpPr>
          <p:cNvPr id="69642" name="Line 8"/>
          <p:cNvSpPr>
            <a:spLocks noChangeShapeType="1"/>
          </p:cNvSpPr>
          <p:nvPr/>
        </p:nvSpPr>
        <p:spPr bwMode="auto">
          <a:xfrm flipV="1">
            <a:off x="5105400" y="5254625"/>
            <a:ext cx="1219200" cy="387350"/>
          </a:xfrm>
          <a:prstGeom prst="line">
            <a:avLst/>
          </a:prstGeom>
          <a:noFill/>
          <a:ln w="9360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1"/>
          <p:cNvSpPr>
            <a:spLocks noGrp="1" noChangeArrowheads="1"/>
          </p:cNvSpPr>
          <p:nvPr>
            <p:ph type="title"/>
          </p:nvPr>
        </p:nvSpPr>
        <p:spPr>
          <a:xfrm>
            <a:off x="1087438" y="184150"/>
            <a:ext cx="7721600" cy="533400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/>
              <a:t>Machine Code – Computer’s Native Language</a:t>
            </a:r>
          </a:p>
        </p:txBody>
      </p:sp>
      <p:sp>
        <p:nvSpPr>
          <p:cNvPr id="13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1-</a:t>
            </a:r>
            <a:fld id="{37A2B6E5-A419-4D19-99B6-DACE2D57257A}" type="slidenum">
              <a:rPr lang="en-GB"/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31</a:t>
            </a:fld>
            <a:endParaRPr lang="en-GB"/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4343400" y="762000"/>
            <a:ext cx="4495800" cy="5619750"/>
            <a:chOff x="2736" y="480"/>
            <a:chExt cx="2832" cy="3540"/>
          </a:xfrm>
        </p:grpSpPr>
        <p:sp>
          <p:nvSpPr>
            <p:cNvPr id="75786" name="Rectangle 3"/>
            <p:cNvSpPr>
              <a:spLocks noChangeArrowheads="1"/>
            </p:cNvSpPr>
            <p:nvPr/>
          </p:nvSpPr>
          <p:spPr bwMode="auto">
            <a:xfrm>
              <a:off x="4800" y="3877"/>
              <a:ext cx="768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26</a:t>
              </a:r>
            </a:p>
          </p:txBody>
        </p:sp>
        <p:sp>
          <p:nvSpPr>
            <p:cNvPr id="75787" name="Rectangle 4"/>
            <p:cNvSpPr>
              <a:spLocks noChangeArrowheads="1"/>
            </p:cNvSpPr>
            <p:nvPr/>
          </p:nvSpPr>
          <p:spPr bwMode="auto">
            <a:xfrm>
              <a:off x="3936" y="3877"/>
              <a:ext cx="864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00 011</a:t>
              </a:r>
            </a:p>
          </p:txBody>
        </p:sp>
        <p:sp>
          <p:nvSpPr>
            <p:cNvPr id="75788" name="Rectangle 5"/>
            <p:cNvSpPr>
              <a:spLocks noChangeArrowheads="1"/>
            </p:cNvSpPr>
            <p:nvPr/>
          </p:nvSpPr>
          <p:spPr bwMode="auto">
            <a:xfrm>
              <a:off x="3312" y="3877"/>
              <a:ext cx="624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75789" name="Rectangle 6"/>
            <p:cNvSpPr>
              <a:spLocks noChangeArrowheads="1"/>
            </p:cNvSpPr>
            <p:nvPr/>
          </p:nvSpPr>
          <p:spPr bwMode="auto">
            <a:xfrm>
              <a:off x="2736" y="3877"/>
              <a:ext cx="576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44</a:t>
              </a:r>
            </a:p>
          </p:txBody>
        </p:sp>
        <p:sp>
          <p:nvSpPr>
            <p:cNvPr id="75790" name="Rectangle 7"/>
            <p:cNvSpPr>
              <a:spLocks noChangeArrowheads="1"/>
            </p:cNvSpPr>
            <p:nvPr/>
          </p:nvSpPr>
          <p:spPr bwMode="auto">
            <a:xfrm>
              <a:off x="4800" y="3734"/>
              <a:ext cx="768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1008</a:t>
              </a:r>
            </a:p>
          </p:txBody>
        </p:sp>
        <p:sp>
          <p:nvSpPr>
            <p:cNvPr id="75791" name="Rectangle 8"/>
            <p:cNvSpPr>
              <a:spLocks noChangeArrowheads="1"/>
            </p:cNvSpPr>
            <p:nvPr/>
          </p:nvSpPr>
          <p:spPr bwMode="auto">
            <a:xfrm>
              <a:off x="3936" y="3734"/>
              <a:ext cx="864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00 100</a:t>
              </a:r>
            </a:p>
          </p:txBody>
        </p:sp>
        <p:sp>
          <p:nvSpPr>
            <p:cNvPr id="75792" name="Rectangle 9"/>
            <p:cNvSpPr>
              <a:spLocks noChangeArrowheads="1"/>
            </p:cNvSpPr>
            <p:nvPr/>
          </p:nvSpPr>
          <p:spPr bwMode="auto">
            <a:xfrm>
              <a:off x="3312" y="3734"/>
              <a:ext cx="624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75793" name="Rectangle 10"/>
            <p:cNvSpPr>
              <a:spLocks noChangeArrowheads="1"/>
            </p:cNvSpPr>
            <p:nvPr/>
          </p:nvSpPr>
          <p:spPr bwMode="auto">
            <a:xfrm>
              <a:off x="2736" y="3734"/>
              <a:ext cx="576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42</a:t>
              </a:r>
            </a:p>
          </p:txBody>
        </p:sp>
        <p:sp>
          <p:nvSpPr>
            <p:cNvPr id="75794" name="Rectangle 11"/>
            <p:cNvSpPr>
              <a:spLocks noChangeArrowheads="1"/>
            </p:cNvSpPr>
            <p:nvPr/>
          </p:nvSpPr>
          <p:spPr bwMode="auto">
            <a:xfrm>
              <a:off x="4800" y="3591"/>
              <a:ext cx="768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75795" name="Rectangle 12"/>
            <p:cNvSpPr>
              <a:spLocks noChangeArrowheads="1"/>
            </p:cNvSpPr>
            <p:nvPr/>
          </p:nvSpPr>
          <p:spPr bwMode="auto">
            <a:xfrm>
              <a:off x="3936" y="3591"/>
              <a:ext cx="864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00 111</a:t>
              </a:r>
            </a:p>
          </p:txBody>
        </p:sp>
        <p:sp>
          <p:nvSpPr>
            <p:cNvPr id="75796" name="Rectangle 13"/>
            <p:cNvSpPr>
              <a:spLocks noChangeArrowheads="1"/>
            </p:cNvSpPr>
            <p:nvPr/>
          </p:nvSpPr>
          <p:spPr bwMode="auto">
            <a:xfrm>
              <a:off x="3312" y="3591"/>
              <a:ext cx="624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75797" name="Rectangle 14"/>
            <p:cNvSpPr>
              <a:spLocks noChangeArrowheads="1"/>
            </p:cNvSpPr>
            <p:nvPr/>
          </p:nvSpPr>
          <p:spPr bwMode="auto">
            <a:xfrm>
              <a:off x="2736" y="3591"/>
              <a:ext cx="576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40</a:t>
              </a:r>
            </a:p>
          </p:txBody>
        </p:sp>
        <p:sp>
          <p:nvSpPr>
            <p:cNvPr id="75798" name="Rectangle 15"/>
            <p:cNvSpPr>
              <a:spLocks noChangeArrowheads="1"/>
            </p:cNvSpPr>
            <p:nvPr/>
          </p:nvSpPr>
          <p:spPr bwMode="auto">
            <a:xfrm>
              <a:off x="4800" y="3448"/>
              <a:ext cx="768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1008</a:t>
              </a:r>
            </a:p>
          </p:txBody>
        </p:sp>
        <p:sp>
          <p:nvSpPr>
            <p:cNvPr id="75799" name="Rectangle 16"/>
            <p:cNvSpPr>
              <a:spLocks noChangeArrowheads="1"/>
            </p:cNvSpPr>
            <p:nvPr/>
          </p:nvSpPr>
          <p:spPr bwMode="auto">
            <a:xfrm>
              <a:off x="3936" y="3448"/>
              <a:ext cx="864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00 101</a:t>
              </a:r>
            </a:p>
          </p:txBody>
        </p:sp>
        <p:sp>
          <p:nvSpPr>
            <p:cNvPr id="75800" name="Rectangle 17"/>
            <p:cNvSpPr>
              <a:spLocks noChangeArrowheads="1"/>
            </p:cNvSpPr>
            <p:nvPr/>
          </p:nvSpPr>
          <p:spPr bwMode="auto">
            <a:xfrm>
              <a:off x="3312" y="3448"/>
              <a:ext cx="624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75801" name="Rectangle 18"/>
            <p:cNvSpPr>
              <a:spLocks noChangeArrowheads="1"/>
            </p:cNvSpPr>
            <p:nvPr/>
          </p:nvSpPr>
          <p:spPr bwMode="auto">
            <a:xfrm>
              <a:off x="2736" y="3448"/>
              <a:ext cx="576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38</a:t>
              </a:r>
            </a:p>
          </p:txBody>
        </p:sp>
        <p:sp>
          <p:nvSpPr>
            <p:cNvPr id="75802" name="Rectangle 19"/>
            <p:cNvSpPr>
              <a:spLocks noChangeArrowheads="1"/>
            </p:cNvSpPr>
            <p:nvPr/>
          </p:nvSpPr>
          <p:spPr bwMode="auto">
            <a:xfrm>
              <a:off x="4800" y="3305"/>
              <a:ext cx="768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1000</a:t>
              </a:r>
            </a:p>
          </p:txBody>
        </p:sp>
        <p:sp>
          <p:nvSpPr>
            <p:cNvPr id="75803" name="Rectangle 20"/>
            <p:cNvSpPr>
              <a:spLocks noChangeArrowheads="1"/>
            </p:cNvSpPr>
            <p:nvPr/>
          </p:nvSpPr>
          <p:spPr bwMode="auto">
            <a:xfrm>
              <a:off x="3936" y="3305"/>
              <a:ext cx="864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00 100</a:t>
              </a:r>
            </a:p>
          </p:txBody>
        </p:sp>
        <p:sp>
          <p:nvSpPr>
            <p:cNvPr id="75804" name="Rectangle 21"/>
            <p:cNvSpPr>
              <a:spLocks noChangeArrowheads="1"/>
            </p:cNvSpPr>
            <p:nvPr/>
          </p:nvSpPr>
          <p:spPr bwMode="auto">
            <a:xfrm>
              <a:off x="3312" y="3305"/>
              <a:ext cx="624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75805" name="Rectangle 22"/>
            <p:cNvSpPr>
              <a:spLocks noChangeArrowheads="1"/>
            </p:cNvSpPr>
            <p:nvPr/>
          </p:nvSpPr>
          <p:spPr bwMode="auto">
            <a:xfrm>
              <a:off x="2736" y="3305"/>
              <a:ext cx="576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36</a:t>
              </a:r>
            </a:p>
          </p:txBody>
        </p:sp>
        <p:sp>
          <p:nvSpPr>
            <p:cNvPr id="75806" name="Rectangle 23"/>
            <p:cNvSpPr>
              <a:spLocks noChangeArrowheads="1"/>
            </p:cNvSpPr>
            <p:nvPr/>
          </p:nvSpPr>
          <p:spPr bwMode="auto">
            <a:xfrm>
              <a:off x="4800" y="3162"/>
              <a:ext cx="768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75807" name="Rectangle 24"/>
            <p:cNvSpPr>
              <a:spLocks noChangeArrowheads="1"/>
            </p:cNvSpPr>
            <p:nvPr/>
          </p:nvSpPr>
          <p:spPr bwMode="auto">
            <a:xfrm>
              <a:off x="3936" y="3162"/>
              <a:ext cx="864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00 111</a:t>
              </a:r>
            </a:p>
          </p:txBody>
        </p:sp>
        <p:sp>
          <p:nvSpPr>
            <p:cNvPr id="75808" name="Rectangle 25"/>
            <p:cNvSpPr>
              <a:spLocks noChangeArrowheads="1"/>
            </p:cNvSpPr>
            <p:nvPr/>
          </p:nvSpPr>
          <p:spPr bwMode="auto">
            <a:xfrm>
              <a:off x="3312" y="3162"/>
              <a:ext cx="624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75809" name="Rectangle 26"/>
            <p:cNvSpPr>
              <a:spLocks noChangeArrowheads="1"/>
            </p:cNvSpPr>
            <p:nvPr/>
          </p:nvSpPr>
          <p:spPr bwMode="auto">
            <a:xfrm>
              <a:off x="2736" y="3162"/>
              <a:ext cx="576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34</a:t>
              </a:r>
            </a:p>
          </p:txBody>
        </p:sp>
        <p:sp>
          <p:nvSpPr>
            <p:cNvPr id="75810" name="Rectangle 27"/>
            <p:cNvSpPr>
              <a:spLocks noChangeArrowheads="1"/>
            </p:cNvSpPr>
            <p:nvPr/>
          </p:nvSpPr>
          <p:spPr bwMode="auto">
            <a:xfrm>
              <a:off x="4800" y="3019"/>
              <a:ext cx="768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unused</a:t>
              </a:r>
            </a:p>
          </p:txBody>
        </p:sp>
        <p:sp>
          <p:nvSpPr>
            <p:cNvPr id="75811" name="Rectangle 28"/>
            <p:cNvSpPr>
              <a:spLocks noChangeArrowheads="1"/>
            </p:cNvSpPr>
            <p:nvPr/>
          </p:nvSpPr>
          <p:spPr bwMode="auto">
            <a:xfrm>
              <a:off x="3936" y="3019"/>
              <a:ext cx="864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00 000</a:t>
              </a:r>
            </a:p>
          </p:txBody>
        </p:sp>
        <p:sp>
          <p:nvSpPr>
            <p:cNvPr id="75812" name="Rectangle 29"/>
            <p:cNvSpPr>
              <a:spLocks noChangeArrowheads="1"/>
            </p:cNvSpPr>
            <p:nvPr/>
          </p:nvSpPr>
          <p:spPr bwMode="auto">
            <a:xfrm>
              <a:off x="3312" y="3019"/>
              <a:ext cx="624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75813" name="Rectangle 30"/>
            <p:cNvSpPr>
              <a:spLocks noChangeArrowheads="1"/>
            </p:cNvSpPr>
            <p:nvPr/>
          </p:nvSpPr>
          <p:spPr bwMode="auto">
            <a:xfrm>
              <a:off x="2736" y="3019"/>
              <a:ext cx="576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32</a:t>
              </a:r>
            </a:p>
          </p:txBody>
        </p:sp>
        <p:sp>
          <p:nvSpPr>
            <p:cNvPr id="75814" name="Rectangle 31"/>
            <p:cNvSpPr>
              <a:spLocks noChangeArrowheads="1"/>
            </p:cNvSpPr>
            <p:nvPr/>
          </p:nvSpPr>
          <p:spPr bwMode="auto">
            <a:xfrm>
              <a:off x="4800" y="2876"/>
              <a:ext cx="768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1004</a:t>
              </a:r>
            </a:p>
          </p:txBody>
        </p:sp>
        <p:sp>
          <p:nvSpPr>
            <p:cNvPr id="75815" name="Rectangle 32"/>
            <p:cNvSpPr>
              <a:spLocks noChangeArrowheads="1"/>
            </p:cNvSpPr>
            <p:nvPr/>
          </p:nvSpPr>
          <p:spPr bwMode="auto">
            <a:xfrm>
              <a:off x="3936" y="2876"/>
              <a:ext cx="864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00 101</a:t>
              </a:r>
            </a:p>
          </p:txBody>
        </p:sp>
        <p:sp>
          <p:nvSpPr>
            <p:cNvPr id="75816" name="Rectangle 33"/>
            <p:cNvSpPr>
              <a:spLocks noChangeArrowheads="1"/>
            </p:cNvSpPr>
            <p:nvPr/>
          </p:nvSpPr>
          <p:spPr bwMode="auto">
            <a:xfrm>
              <a:off x="3312" y="2876"/>
              <a:ext cx="624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75817" name="Rectangle 34"/>
            <p:cNvSpPr>
              <a:spLocks noChangeArrowheads="1"/>
            </p:cNvSpPr>
            <p:nvPr/>
          </p:nvSpPr>
          <p:spPr bwMode="auto">
            <a:xfrm>
              <a:off x="2736" y="2876"/>
              <a:ext cx="576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30</a:t>
              </a:r>
            </a:p>
          </p:txBody>
        </p:sp>
        <p:sp>
          <p:nvSpPr>
            <p:cNvPr id="75818" name="Rectangle 35"/>
            <p:cNvSpPr>
              <a:spLocks noChangeArrowheads="1"/>
            </p:cNvSpPr>
            <p:nvPr/>
          </p:nvSpPr>
          <p:spPr bwMode="auto">
            <a:xfrm>
              <a:off x="4800" y="2733"/>
              <a:ext cx="768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46</a:t>
              </a:r>
            </a:p>
          </p:txBody>
        </p:sp>
        <p:sp>
          <p:nvSpPr>
            <p:cNvPr id="75819" name="Rectangle 36"/>
            <p:cNvSpPr>
              <a:spLocks noChangeArrowheads="1"/>
            </p:cNvSpPr>
            <p:nvPr/>
          </p:nvSpPr>
          <p:spPr bwMode="auto">
            <a:xfrm>
              <a:off x="3936" y="2733"/>
              <a:ext cx="864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00 010</a:t>
              </a:r>
            </a:p>
          </p:txBody>
        </p:sp>
        <p:sp>
          <p:nvSpPr>
            <p:cNvPr id="75820" name="Rectangle 37"/>
            <p:cNvSpPr>
              <a:spLocks noChangeArrowheads="1"/>
            </p:cNvSpPr>
            <p:nvPr/>
          </p:nvSpPr>
          <p:spPr bwMode="auto">
            <a:xfrm>
              <a:off x="3312" y="2733"/>
              <a:ext cx="624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75821" name="Rectangle 38"/>
            <p:cNvSpPr>
              <a:spLocks noChangeArrowheads="1"/>
            </p:cNvSpPr>
            <p:nvPr/>
          </p:nvSpPr>
          <p:spPr bwMode="auto">
            <a:xfrm>
              <a:off x="2736" y="2733"/>
              <a:ext cx="576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28</a:t>
              </a:r>
            </a:p>
          </p:txBody>
        </p:sp>
        <p:sp>
          <p:nvSpPr>
            <p:cNvPr id="75822" name="Rectangle 39"/>
            <p:cNvSpPr>
              <a:spLocks noChangeArrowheads="1"/>
            </p:cNvSpPr>
            <p:nvPr/>
          </p:nvSpPr>
          <p:spPr bwMode="auto">
            <a:xfrm>
              <a:off x="4800" y="2590"/>
              <a:ext cx="768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1000</a:t>
              </a:r>
            </a:p>
          </p:txBody>
        </p:sp>
        <p:sp>
          <p:nvSpPr>
            <p:cNvPr id="75823" name="Rectangle 40"/>
            <p:cNvSpPr>
              <a:spLocks noChangeArrowheads="1"/>
            </p:cNvSpPr>
            <p:nvPr/>
          </p:nvSpPr>
          <p:spPr bwMode="auto">
            <a:xfrm>
              <a:off x="3936" y="2590"/>
              <a:ext cx="864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00 101</a:t>
              </a:r>
            </a:p>
          </p:txBody>
        </p:sp>
        <p:sp>
          <p:nvSpPr>
            <p:cNvPr id="75824" name="Rectangle 41"/>
            <p:cNvSpPr>
              <a:spLocks noChangeArrowheads="1"/>
            </p:cNvSpPr>
            <p:nvPr/>
          </p:nvSpPr>
          <p:spPr bwMode="auto">
            <a:xfrm>
              <a:off x="3312" y="2590"/>
              <a:ext cx="624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75825" name="Rectangle 42"/>
            <p:cNvSpPr>
              <a:spLocks noChangeArrowheads="1"/>
            </p:cNvSpPr>
            <p:nvPr/>
          </p:nvSpPr>
          <p:spPr bwMode="auto">
            <a:xfrm>
              <a:off x="2736" y="2590"/>
              <a:ext cx="576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26</a:t>
              </a:r>
            </a:p>
          </p:txBody>
        </p:sp>
        <p:sp>
          <p:nvSpPr>
            <p:cNvPr id="75826" name="Rectangle 43"/>
            <p:cNvSpPr>
              <a:spLocks noChangeArrowheads="1"/>
            </p:cNvSpPr>
            <p:nvPr/>
          </p:nvSpPr>
          <p:spPr bwMode="auto">
            <a:xfrm>
              <a:off x="4800" y="2447"/>
              <a:ext cx="768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46</a:t>
              </a:r>
            </a:p>
          </p:txBody>
        </p:sp>
        <p:sp>
          <p:nvSpPr>
            <p:cNvPr id="75827" name="Rectangle 44"/>
            <p:cNvSpPr>
              <a:spLocks noChangeArrowheads="1"/>
            </p:cNvSpPr>
            <p:nvPr/>
          </p:nvSpPr>
          <p:spPr bwMode="auto">
            <a:xfrm>
              <a:off x="3936" y="2447"/>
              <a:ext cx="864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00 010</a:t>
              </a:r>
            </a:p>
          </p:txBody>
        </p:sp>
        <p:sp>
          <p:nvSpPr>
            <p:cNvPr id="75828" name="Rectangle 45"/>
            <p:cNvSpPr>
              <a:spLocks noChangeArrowheads="1"/>
            </p:cNvSpPr>
            <p:nvPr/>
          </p:nvSpPr>
          <p:spPr bwMode="auto">
            <a:xfrm>
              <a:off x="3312" y="2447"/>
              <a:ext cx="624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75829" name="Rectangle 46"/>
            <p:cNvSpPr>
              <a:spLocks noChangeArrowheads="1"/>
            </p:cNvSpPr>
            <p:nvPr/>
          </p:nvSpPr>
          <p:spPr bwMode="auto">
            <a:xfrm>
              <a:off x="2736" y="2447"/>
              <a:ext cx="576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24</a:t>
              </a:r>
            </a:p>
          </p:txBody>
        </p:sp>
        <p:sp>
          <p:nvSpPr>
            <p:cNvPr id="75830" name="Rectangle 47"/>
            <p:cNvSpPr>
              <a:spLocks noChangeArrowheads="1"/>
            </p:cNvSpPr>
            <p:nvPr/>
          </p:nvSpPr>
          <p:spPr bwMode="auto">
            <a:xfrm>
              <a:off x="4800" y="2304"/>
              <a:ext cx="768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1000</a:t>
              </a:r>
            </a:p>
          </p:txBody>
        </p:sp>
        <p:sp>
          <p:nvSpPr>
            <p:cNvPr id="75831" name="Rectangle 48"/>
            <p:cNvSpPr>
              <a:spLocks noChangeArrowheads="1"/>
            </p:cNvSpPr>
            <p:nvPr/>
          </p:nvSpPr>
          <p:spPr bwMode="auto">
            <a:xfrm>
              <a:off x="3936" y="2304"/>
              <a:ext cx="864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00 111</a:t>
              </a:r>
            </a:p>
          </p:txBody>
        </p:sp>
        <p:sp>
          <p:nvSpPr>
            <p:cNvPr id="75832" name="Rectangle 49"/>
            <p:cNvSpPr>
              <a:spLocks noChangeArrowheads="1"/>
            </p:cNvSpPr>
            <p:nvPr/>
          </p:nvSpPr>
          <p:spPr bwMode="auto">
            <a:xfrm>
              <a:off x="3312" y="2304"/>
              <a:ext cx="624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75833" name="Rectangle 50"/>
            <p:cNvSpPr>
              <a:spLocks noChangeArrowheads="1"/>
            </p:cNvSpPr>
            <p:nvPr/>
          </p:nvSpPr>
          <p:spPr bwMode="auto">
            <a:xfrm>
              <a:off x="2736" y="2304"/>
              <a:ext cx="576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22</a:t>
              </a:r>
            </a:p>
          </p:txBody>
        </p:sp>
        <p:sp>
          <p:nvSpPr>
            <p:cNvPr id="75834" name="Rectangle 51"/>
            <p:cNvSpPr>
              <a:spLocks noChangeArrowheads="1"/>
            </p:cNvSpPr>
            <p:nvPr/>
          </p:nvSpPr>
          <p:spPr bwMode="auto">
            <a:xfrm>
              <a:off x="4800" y="2156"/>
              <a:ext cx="768" cy="1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75835" name="Rectangle 52"/>
            <p:cNvSpPr>
              <a:spLocks noChangeArrowheads="1"/>
            </p:cNvSpPr>
            <p:nvPr/>
          </p:nvSpPr>
          <p:spPr bwMode="auto">
            <a:xfrm>
              <a:off x="3936" y="2156"/>
              <a:ext cx="864" cy="1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00 111</a:t>
              </a:r>
            </a:p>
          </p:txBody>
        </p:sp>
        <p:sp>
          <p:nvSpPr>
            <p:cNvPr id="75836" name="Rectangle 53"/>
            <p:cNvSpPr>
              <a:spLocks noChangeArrowheads="1"/>
            </p:cNvSpPr>
            <p:nvPr/>
          </p:nvSpPr>
          <p:spPr bwMode="auto">
            <a:xfrm>
              <a:off x="3312" y="2156"/>
              <a:ext cx="624" cy="1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75837" name="Rectangle 54"/>
            <p:cNvSpPr>
              <a:spLocks noChangeArrowheads="1"/>
            </p:cNvSpPr>
            <p:nvPr/>
          </p:nvSpPr>
          <p:spPr bwMode="auto">
            <a:xfrm>
              <a:off x="2736" y="2156"/>
              <a:ext cx="576" cy="148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20</a:t>
              </a:r>
            </a:p>
          </p:txBody>
        </p:sp>
        <p:sp>
          <p:nvSpPr>
            <p:cNvPr id="75838" name="Rectangle 55"/>
            <p:cNvSpPr>
              <a:spLocks noChangeArrowheads="1"/>
            </p:cNvSpPr>
            <p:nvPr/>
          </p:nvSpPr>
          <p:spPr bwMode="auto">
            <a:xfrm>
              <a:off x="4800" y="2013"/>
              <a:ext cx="768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unused</a:t>
              </a:r>
            </a:p>
          </p:txBody>
        </p:sp>
        <p:sp>
          <p:nvSpPr>
            <p:cNvPr id="75839" name="Rectangle 56"/>
            <p:cNvSpPr>
              <a:spLocks noChangeArrowheads="1"/>
            </p:cNvSpPr>
            <p:nvPr/>
          </p:nvSpPr>
          <p:spPr bwMode="auto">
            <a:xfrm>
              <a:off x="3936" y="2013"/>
              <a:ext cx="864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00 000</a:t>
              </a:r>
            </a:p>
          </p:txBody>
        </p:sp>
        <p:sp>
          <p:nvSpPr>
            <p:cNvPr id="75840" name="Rectangle 57"/>
            <p:cNvSpPr>
              <a:spLocks noChangeArrowheads="1"/>
            </p:cNvSpPr>
            <p:nvPr/>
          </p:nvSpPr>
          <p:spPr bwMode="auto">
            <a:xfrm>
              <a:off x="3312" y="2013"/>
              <a:ext cx="624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75841" name="Rectangle 58"/>
            <p:cNvSpPr>
              <a:spLocks noChangeArrowheads="1"/>
            </p:cNvSpPr>
            <p:nvPr/>
          </p:nvSpPr>
          <p:spPr bwMode="auto">
            <a:xfrm>
              <a:off x="2736" y="2013"/>
              <a:ext cx="576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18</a:t>
              </a:r>
            </a:p>
          </p:txBody>
        </p:sp>
        <p:sp>
          <p:nvSpPr>
            <p:cNvPr id="75842" name="Rectangle 59"/>
            <p:cNvSpPr>
              <a:spLocks noChangeArrowheads="1"/>
            </p:cNvSpPr>
            <p:nvPr/>
          </p:nvSpPr>
          <p:spPr bwMode="auto">
            <a:xfrm>
              <a:off x="4800" y="1870"/>
              <a:ext cx="768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1004</a:t>
              </a:r>
            </a:p>
          </p:txBody>
        </p:sp>
        <p:sp>
          <p:nvSpPr>
            <p:cNvPr id="75843" name="Rectangle 60"/>
            <p:cNvSpPr>
              <a:spLocks noChangeArrowheads="1"/>
            </p:cNvSpPr>
            <p:nvPr/>
          </p:nvSpPr>
          <p:spPr bwMode="auto">
            <a:xfrm>
              <a:off x="3936" y="1870"/>
              <a:ext cx="864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00 101</a:t>
              </a:r>
            </a:p>
          </p:txBody>
        </p:sp>
        <p:sp>
          <p:nvSpPr>
            <p:cNvPr id="75844" name="Rectangle 61"/>
            <p:cNvSpPr>
              <a:spLocks noChangeArrowheads="1"/>
            </p:cNvSpPr>
            <p:nvPr/>
          </p:nvSpPr>
          <p:spPr bwMode="auto">
            <a:xfrm>
              <a:off x="3312" y="1870"/>
              <a:ext cx="624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75845" name="Rectangle 62"/>
            <p:cNvSpPr>
              <a:spLocks noChangeArrowheads="1"/>
            </p:cNvSpPr>
            <p:nvPr/>
          </p:nvSpPr>
          <p:spPr bwMode="auto">
            <a:xfrm>
              <a:off x="2736" y="1870"/>
              <a:ext cx="576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16</a:t>
              </a:r>
            </a:p>
          </p:txBody>
        </p:sp>
        <p:sp>
          <p:nvSpPr>
            <p:cNvPr id="75846" name="Rectangle 63"/>
            <p:cNvSpPr>
              <a:spLocks noChangeArrowheads="1"/>
            </p:cNvSpPr>
            <p:nvPr/>
          </p:nvSpPr>
          <p:spPr bwMode="auto">
            <a:xfrm>
              <a:off x="4800" y="1727"/>
              <a:ext cx="768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1008</a:t>
              </a:r>
            </a:p>
          </p:txBody>
        </p:sp>
        <p:sp>
          <p:nvSpPr>
            <p:cNvPr id="75847" name="Rectangle 64"/>
            <p:cNvSpPr>
              <a:spLocks noChangeArrowheads="1"/>
            </p:cNvSpPr>
            <p:nvPr/>
          </p:nvSpPr>
          <p:spPr bwMode="auto">
            <a:xfrm>
              <a:off x="3936" y="1727"/>
              <a:ext cx="864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00 100</a:t>
              </a:r>
            </a:p>
          </p:txBody>
        </p:sp>
        <p:sp>
          <p:nvSpPr>
            <p:cNvPr id="75848" name="Rectangle 65"/>
            <p:cNvSpPr>
              <a:spLocks noChangeArrowheads="1"/>
            </p:cNvSpPr>
            <p:nvPr/>
          </p:nvSpPr>
          <p:spPr bwMode="auto">
            <a:xfrm>
              <a:off x="3312" y="1727"/>
              <a:ext cx="624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75849" name="Rectangle 66"/>
            <p:cNvSpPr>
              <a:spLocks noChangeArrowheads="1"/>
            </p:cNvSpPr>
            <p:nvPr/>
          </p:nvSpPr>
          <p:spPr bwMode="auto">
            <a:xfrm>
              <a:off x="2736" y="1727"/>
              <a:ext cx="576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14</a:t>
              </a:r>
            </a:p>
          </p:txBody>
        </p:sp>
        <p:sp>
          <p:nvSpPr>
            <p:cNvPr id="75850" name="Rectangle 67"/>
            <p:cNvSpPr>
              <a:spLocks noChangeArrowheads="1"/>
            </p:cNvSpPr>
            <p:nvPr/>
          </p:nvSpPr>
          <p:spPr bwMode="auto">
            <a:xfrm>
              <a:off x="4800" y="1584"/>
              <a:ext cx="768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75851" name="Rectangle 68"/>
            <p:cNvSpPr>
              <a:spLocks noChangeArrowheads="1"/>
            </p:cNvSpPr>
            <p:nvPr/>
          </p:nvSpPr>
          <p:spPr bwMode="auto">
            <a:xfrm>
              <a:off x="3936" y="1584"/>
              <a:ext cx="864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00 110</a:t>
              </a:r>
            </a:p>
          </p:txBody>
        </p:sp>
        <p:sp>
          <p:nvSpPr>
            <p:cNvPr id="75852" name="Rectangle 69"/>
            <p:cNvSpPr>
              <a:spLocks noChangeArrowheads="1"/>
            </p:cNvSpPr>
            <p:nvPr/>
          </p:nvSpPr>
          <p:spPr bwMode="auto">
            <a:xfrm>
              <a:off x="3312" y="1584"/>
              <a:ext cx="624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75853" name="Rectangle 70"/>
            <p:cNvSpPr>
              <a:spLocks noChangeArrowheads="1"/>
            </p:cNvSpPr>
            <p:nvPr/>
          </p:nvSpPr>
          <p:spPr bwMode="auto">
            <a:xfrm>
              <a:off x="2736" y="1584"/>
              <a:ext cx="576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12</a:t>
              </a:r>
            </a:p>
          </p:txBody>
        </p:sp>
        <p:sp>
          <p:nvSpPr>
            <p:cNvPr id="75854" name="Rectangle 71"/>
            <p:cNvSpPr>
              <a:spLocks noChangeArrowheads="1"/>
            </p:cNvSpPr>
            <p:nvPr/>
          </p:nvSpPr>
          <p:spPr bwMode="auto">
            <a:xfrm>
              <a:off x="4800" y="1441"/>
              <a:ext cx="768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1004</a:t>
              </a:r>
            </a:p>
          </p:txBody>
        </p:sp>
        <p:sp>
          <p:nvSpPr>
            <p:cNvPr id="75855" name="Rectangle 72"/>
            <p:cNvSpPr>
              <a:spLocks noChangeArrowheads="1"/>
            </p:cNvSpPr>
            <p:nvPr/>
          </p:nvSpPr>
          <p:spPr bwMode="auto">
            <a:xfrm>
              <a:off x="3936" y="1441"/>
              <a:ext cx="864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00 100</a:t>
              </a:r>
            </a:p>
          </p:txBody>
        </p:sp>
        <p:sp>
          <p:nvSpPr>
            <p:cNvPr id="75856" name="Rectangle 73"/>
            <p:cNvSpPr>
              <a:spLocks noChangeArrowheads="1"/>
            </p:cNvSpPr>
            <p:nvPr/>
          </p:nvSpPr>
          <p:spPr bwMode="auto">
            <a:xfrm>
              <a:off x="3312" y="1441"/>
              <a:ext cx="624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75857" name="Rectangle 74"/>
            <p:cNvSpPr>
              <a:spLocks noChangeArrowheads="1"/>
            </p:cNvSpPr>
            <p:nvPr/>
          </p:nvSpPr>
          <p:spPr bwMode="auto">
            <a:xfrm>
              <a:off x="2736" y="1441"/>
              <a:ext cx="576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10</a:t>
              </a:r>
            </a:p>
          </p:txBody>
        </p:sp>
        <p:sp>
          <p:nvSpPr>
            <p:cNvPr id="75858" name="Rectangle 75"/>
            <p:cNvSpPr>
              <a:spLocks noChangeArrowheads="1"/>
            </p:cNvSpPr>
            <p:nvPr/>
          </p:nvSpPr>
          <p:spPr bwMode="auto">
            <a:xfrm>
              <a:off x="4800" y="1298"/>
              <a:ext cx="768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75859" name="Rectangle 76"/>
            <p:cNvSpPr>
              <a:spLocks noChangeArrowheads="1"/>
            </p:cNvSpPr>
            <p:nvPr/>
          </p:nvSpPr>
          <p:spPr bwMode="auto">
            <a:xfrm>
              <a:off x="3936" y="1298"/>
              <a:ext cx="864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00 111</a:t>
              </a:r>
            </a:p>
          </p:txBody>
        </p:sp>
        <p:sp>
          <p:nvSpPr>
            <p:cNvPr id="75860" name="Rectangle 77"/>
            <p:cNvSpPr>
              <a:spLocks noChangeArrowheads="1"/>
            </p:cNvSpPr>
            <p:nvPr/>
          </p:nvSpPr>
          <p:spPr bwMode="auto">
            <a:xfrm>
              <a:off x="3312" y="1298"/>
              <a:ext cx="624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75861" name="Rectangle 78"/>
            <p:cNvSpPr>
              <a:spLocks noChangeArrowheads="1"/>
            </p:cNvSpPr>
            <p:nvPr/>
          </p:nvSpPr>
          <p:spPr bwMode="auto">
            <a:xfrm>
              <a:off x="2736" y="1298"/>
              <a:ext cx="576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75862" name="Rectangle 79"/>
            <p:cNvSpPr>
              <a:spLocks noChangeArrowheads="1"/>
            </p:cNvSpPr>
            <p:nvPr/>
          </p:nvSpPr>
          <p:spPr bwMode="auto">
            <a:xfrm>
              <a:off x="4800" y="1155"/>
              <a:ext cx="768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75863" name="Rectangle 80"/>
            <p:cNvSpPr>
              <a:spLocks noChangeArrowheads="1"/>
            </p:cNvSpPr>
            <p:nvPr/>
          </p:nvSpPr>
          <p:spPr bwMode="auto">
            <a:xfrm>
              <a:off x="3936" y="1155"/>
              <a:ext cx="864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00 110</a:t>
              </a:r>
            </a:p>
          </p:txBody>
        </p:sp>
        <p:sp>
          <p:nvSpPr>
            <p:cNvPr id="75864" name="Rectangle 81"/>
            <p:cNvSpPr>
              <a:spLocks noChangeArrowheads="1"/>
            </p:cNvSpPr>
            <p:nvPr/>
          </p:nvSpPr>
          <p:spPr bwMode="auto">
            <a:xfrm>
              <a:off x="3312" y="1155"/>
              <a:ext cx="624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75865" name="Rectangle 82"/>
            <p:cNvSpPr>
              <a:spLocks noChangeArrowheads="1"/>
            </p:cNvSpPr>
            <p:nvPr/>
          </p:nvSpPr>
          <p:spPr bwMode="auto">
            <a:xfrm>
              <a:off x="2736" y="1155"/>
              <a:ext cx="576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75866" name="Rectangle 83"/>
            <p:cNvSpPr>
              <a:spLocks noChangeArrowheads="1"/>
            </p:cNvSpPr>
            <p:nvPr/>
          </p:nvSpPr>
          <p:spPr bwMode="auto">
            <a:xfrm>
              <a:off x="4800" y="1012"/>
              <a:ext cx="768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1000</a:t>
              </a:r>
            </a:p>
          </p:txBody>
        </p:sp>
        <p:sp>
          <p:nvSpPr>
            <p:cNvPr id="75867" name="Rectangle 84"/>
            <p:cNvSpPr>
              <a:spLocks noChangeArrowheads="1"/>
            </p:cNvSpPr>
            <p:nvPr/>
          </p:nvSpPr>
          <p:spPr bwMode="auto">
            <a:xfrm>
              <a:off x="3936" y="1012"/>
              <a:ext cx="864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00 100</a:t>
              </a:r>
            </a:p>
          </p:txBody>
        </p:sp>
        <p:sp>
          <p:nvSpPr>
            <p:cNvPr id="75868" name="Rectangle 85"/>
            <p:cNvSpPr>
              <a:spLocks noChangeArrowheads="1"/>
            </p:cNvSpPr>
            <p:nvPr/>
          </p:nvSpPr>
          <p:spPr bwMode="auto">
            <a:xfrm>
              <a:off x="3312" y="1012"/>
              <a:ext cx="624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75869" name="Rectangle 86"/>
            <p:cNvSpPr>
              <a:spLocks noChangeArrowheads="1"/>
            </p:cNvSpPr>
            <p:nvPr/>
          </p:nvSpPr>
          <p:spPr bwMode="auto">
            <a:xfrm>
              <a:off x="2736" y="1012"/>
              <a:ext cx="576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75870" name="Rectangle 87"/>
            <p:cNvSpPr>
              <a:spLocks noChangeArrowheads="1"/>
            </p:cNvSpPr>
            <p:nvPr/>
          </p:nvSpPr>
          <p:spPr bwMode="auto">
            <a:xfrm>
              <a:off x="4800" y="869"/>
              <a:ext cx="768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12</a:t>
              </a:r>
            </a:p>
          </p:txBody>
        </p:sp>
        <p:sp>
          <p:nvSpPr>
            <p:cNvPr id="75871" name="Rectangle 88"/>
            <p:cNvSpPr>
              <a:spLocks noChangeArrowheads="1"/>
            </p:cNvSpPr>
            <p:nvPr/>
          </p:nvSpPr>
          <p:spPr bwMode="auto">
            <a:xfrm>
              <a:off x="3936" y="869"/>
              <a:ext cx="864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00 111</a:t>
              </a:r>
            </a:p>
          </p:txBody>
        </p:sp>
        <p:sp>
          <p:nvSpPr>
            <p:cNvPr id="75872" name="Rectangle 89"/>
            <p:cNvSpPr>
              <a:spLocks noChangeArrowheads="1"/>
            </p:cNvSpPr>
            <p:nvPr/>
          </p:nvSpPr>
          <p:spPr bwMode="auto">
            <a:xfrm>
              <a:off x="3312" y="869"/>
              <a:ext cx="624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75873" name="Rectangle 90"/>
            <p:cNvSpPr>
              <a:spLocks noChangeArrowheads="1"/>
            </p:cNvSpPr>
            <p:nvPr/>
          </p:nvSpPr>
          <p:spPr bwMode="auto">
            <a:xfrm>
              <a:off x="2736" y="869"/>
              <a:ext cx="576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75874" name="Rectangle 91"/>
            <p:cNvSpPr>
              <a:spLocks noChangeArrowheads="1"/>
            </p:cNvSpPr>
            <p:nvPr/>
          </p:nvSpPr>
          <p:spPr bwMode="auto">
            <a:xfrm>
              <a:off x="4800" y="726"/>
              <a:ext cx="768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75875" name="Rectangle 92"/>
            <p:cNvSpPr>
              <a:spLocks noChangeArrowheads="1"/>
            </p:cNvSpPr>
            <p:nvPr/>
          </p:nvSpPr>
          <p:spPr bwMode="auto">
            <a:xfrm>
              <a:off x="3936" y="726"/>
              <a:ext cx="864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00 110</a:t>
              </a:r>
            </a:p>
          </p:txBody>
        </p:sp>
        <p:sp>
          <p:nvSpPr>
            <p:cNvPr id="75876" name="Rectangle 93"/>
            <p:cNvSpPr>
              <a:spLocks noChangeArrowheads="1"/>
            </p:cNvSpPr>
            <p:nvPr/>
          </p:nvSpPr>
          <p:spPr bwMode="auto">
            <a:xfrm>
              <a:off x="3312" y="726"/>
              <a:ext cx="624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75877" name="Rectangle 94"/>
            <p:cNvSpPr>
              <a:spLocks noChangeArrowheads="1"/>
            </p:cNvSpPr>
            <p:nvPr/>
          </p:nvSpPr>
          <p:spPr bwMode="auto">
            <a:xfrm>
              <a:off x="2736" y="726"/>
              <a:ext cx="576" cy="143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75878" name="Rectangle 95"/>
            <p:cNvSpPr>
              <a:spLocks noChangeArrowheads="1"/>
            </p:cNvSpPr>
            <p:nvPr/>
          </p:nvSpPr>
          <p:spPr bwMode="auto">
            <a:xfrm>
              <a:off x="4800" y="480"/>
              <a:ext cx="768" cy="2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X</a:t>
              </a:r>
            </a:p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(base 10)</a:t>
              </a:r>
            </a:p>
          </p:txBody>
        </p:sp>
        <p:sp>
          <p:nvSpPr>
            <p:cNvPr id="75879" name="Rectangle 96"/>
            <p:cNvSpPr>
              <a:spLocks noChangeArrowheads="1"/>
            </p:cNvSpPr>
            <p:nvPr/>
          </p:nvSpPr>
          <p:spPr bwMode="auto">
            <a:xfrm>
              <a:off x="3936" y="480"/>
              <a:ext cx="864" cy="2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Opcode</a:t>
              </a:r>
            </a:p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(binary)</a:t>
              </a:r>
            </a:p>
          </p:txBody>
        </p:sp>
        <p:sp>
          <p:nvSpPr>
            <p:cNvPr id="75880" name="Rectangle 97"/>
            <p:cNvSpPr>
              <a:spLocks noChangeArrowheads="1"/>
            </p:cNvSpPr>
            <p:nvPr/>
          </p:nvSpPr>
          <p:spPr bwMode="auto">
            <a:xfrm>
              <a:off x="3312" y="480"/>
              <a:ext cx="624" cy="2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I Bit</a:t>
              </a:r>
            </a:p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endParaRPr lang="en-GB" sz="900">
                <a:solidFill>
                  <a:srgbClr val="000000"/>
                </a:solidFill>
              </a:endParaRPr>
            </a:p>
          </p:txBody>
        </p:sp>
        <p:sp>
          <p:nvSpPr>
            <p:cNvPr id="75881" name="Rectangle 98"/>
            <p:cNvSpPr>
              <a:spLocks noChangeArrowheads="1"/>
            </p:cNvSpPr>
            <p:nvPr/>
          </p:nvSpPr>
          <p:spPr bwMode="auto">
            <a:xfrm>
              <a:off x="2736" y="480"/>
              <a:ext cx="576" cy="246"/>
            </a:xfrm>
            <a:prstGeom prst="rect">
              <a:avLst/>
            </a:pr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lIns="90000" tIns="46800" rIns="90000" bIns="46800"/>
            <a:lstStyle/>
            <a:p>
              <a:pPr algn="ctr" eaLnBrk="1" hangingPunct="1">
                <a:lnSpc>
                  <a:spcPct val="100000"/>
                </a:lnSpc>
                <a:spcBef>
                  <a:spcPts val="225"/>
                </a:spcBef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900">
                  <a:solidFill>
                    <a:srgbClr val="000000"/>
                  </a:solidFill>
                </a:rPr>
                <a:t>Address</a:t>
              </a:r>
            </a:p>
          </p:txBody>
        </p:sp>
        <p:sp>
          <p:nvSpPr>
            <p:cNvPr id="75882" name="Line 99"/>
            <p:cNvSpPr>
              <a:spLocks noChangeShapeType="1"/>
            </p:cNvSpPr>
            <p:nvPr/>
          </p:nvSpPr>
          <p:spPr bwMode="auto">
            <a:xfrm>
              <a:off x="2736" y="480"/>
              <a:ext cx="2832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83" name="Line 100"/>
            <p:cNvSpPr>
              <a:spLocks noChangeShapeType="1"/>
            </p:cNvSpPr>
            <p:nvPr/>
          </p:nvSpPr>
          <p:spPr bwMode="auto">
            <a:xfrm>
              <a:off x="2736" y="726"/>
              <a:ext cx="283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84" name="Line 101"/>
            <p:cNvSpPr>
              <a:spLocks noChangeShapeType="1"/>
            </p:cNvSpPr>
            <p:nvPr/>
          </p:nvSpPr>
          <p:spPr bwMode="auto">
            <a:xfrm>
              <a:off x="2736" y="869"/>
              <a:ext cx="283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85" name="Line 102"/>
            <p:cNvSpPr>
              <a:spLocks noChangeShapeType="1"/>
            </p:cNvSpPr>
            <p:nvPr/>
          </p:nvSpPr>
          <p:spPr bwMode="auto">
            <a:xfrm>
              <a:off x="2736" y="1012"/>
              <a:ext cx="283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86" name="Line 103"/>
            <p:cNvSpPr>
              <a:spLocks noChangeShapeType="1"/>
            </p:cNvSpPr>
            <p:nvPr/>
          </p:nvSpPr>
          <p:spPr bwMode="auto">
            <a:xfrm>
              <a:off x="2736" y="1155"/>
              <a:ext cx="283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87" name="Line 104"/>
            <p:cNvSpPr>
              <a:spLocks noChangeShapeType="1"/>
            </p:cNvSpPr>
            <p:nvPr/>
          </p:nvSpPr>
          <p:spPr bwMode="auto">
            <a:xfrm>
              <a:off x="2736" y="1298"/>
              <a:ext cx="283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88" name="Line 105"/>
            <p:cNvSpPr>
              <a:spLocks noChangeShapeType="1"/>
            </p:cNvSpPr>
            <p:nvPr/>
          </p:nvSpPr>
          <p:spPr bwMode="auto">
            <a:xfrm>
              <a:off x="2736" y="1441"/>
              <a:ext cx="283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89" name="Line 106"/>
            <p:cNvSpPr>
              <a:spLocks noChangeShapeType="1"/>
            </p:cNvSpPr>
            <p:nvPr/>
          </p:nvSpPr>
          <p:spPr bwMode="auto">
            <a:xfrm>
              <a:off x="2736" y="1584"/>
              <a:ext cx="283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90" name="Line 107"/>
            <p:cNvSpPr>
              <a:spLocks noChangeShapeType="1"/>
            </p:cNvSpPr>
            <p:nvPr/>
          </p:nvSpPr>
          <p:spPr bwMode="auto">
            <a:xfrm>
              <a:off x="2736" y="1727"/>
              <a:ext cx="283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91" name="Line 108"/>
            <p:cNvSpPr>
              <a:spLocks noChangeShapeType="1"/>
            </p:cNvSpPr>
            <p:nvPr/>
          </p:nvSpPr>
          <p:spPr bwMode="auto">
            <a:xfrm>
              <a:off x="2736" y="1870"/>
              <a:ext cx="283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92" name="Line 109"/>
            <p:cNvSpPr>
              <a:spLocks noChangeShapeType="1"/>
            </p:cNvSpPr>
            <p:nvPr/>
          </p:nvSpPr>
          <p:spPr bwMode="auto">
            <a:xfrm>
              <a:off x="2736" y="2013"/>
              <a:ext cx="283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93" name="Line 110"/>
            <p:cNvSpPr>
              <a:spLocks noChangeShapeType="1"/>
            </p:cNvSpPr>
            <p:nvPr/>
          </p:nvSpPr>
          <p:spPr bwMode="auto">
            <a:xfrm>
              <a:off x="2736" y="2156"/>
              <a:ext cx="283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94" name="Line 111"/>
            <p:cNvSpPr>
              <a:spLocks noChangeShapeType="1"/>
            </p:cNvSpPr>
            <p:nvPr/>
          </p:nvSpPr>
          <p:spPr bwMode="auto">
            <a:xfrm>
              <a:off x="2736" y="2304"/>
              <a:ext cx="283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95" name="Line 112"/>
            <p:cNvSpPr>
              <a:spLocks noChangeShapeType="1"/>
            </p:cNvSpPr>
            <p:nvPr/>
          </p:nvSpPr>
          <p:spPr bwMode="auto">
            <a:xfrm>
              <a:off x="2736" y="2447"/>
              <a:ext cx="283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96" name="Line 113"/>
            <p:cNvSpPr>
              <a:spLocks noChangeShapeType="1"/>
            </p:cNvSpPr>
            <p:nvPr/>
          </p:nvSpPr>
          <p:spPr bwMode="auto">
            <a:xfrm>
              <a:off x="2736" y="2590"/>
              <a:ext cx="283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97" name="Line 114"/>
            <p:cNvSpPr>
              <a:spLocks noChangeShapeType="1"/>
            </p:cNvSpPr>
            <p:nvPr/>
          </p:nvSpPr>
          <p:spPr bwMode="auto">
            <a:xfrm>
              <a:off x="2736" y="2733"/>
              <a:ext cx="283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98" name="Line 115"/>
            <p:cNvSpPr>
              <a:spLocks noChangeShapeType="1"/>
            </p:cNvSpPr>
            <p:nvPr/>
          </p:nvSpPr>
          <p:spPr bwMode="auto">
            <a:xfrm>
              <a:off x="2736" y="2876"/>
              <a:ext cx="283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99" name="Line 116"/>
            <p:cNvSpPr>
              <a:spLocks noChangeShapeType="1"/>
            </p:cNvSpPr>
            <p:nvPr/>
          </p:nvSpPr>
          <p:spPr bwMode="auto">
            <a:xfrm>
              <a:off x="2736" y="3019"/>
              <a:ext cx="283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00" name="Line 117"/>
            <p:cNvSpPr>
              <a:spLocks noChangeShapeType="1"/>
            </p:cNvSpPr>
            <p:nvPr/>
          </p:nvSpPr>
          <p:spPr bwMode="auto">
            <a:xfrm>
              <a:off x="2736" y="3162"/>
              <a:ext cx="283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01" name="Line 118"/>
            <p:cNvSpPr>
              <a:spLocks noChangeShapeType="1"/>
            </p:cNvSpPr>
            <p:nvPr/>
          </p:nvSpPr>
          <p:spPr bwMode="auto">
            <a:xfrm>
              <a:off x="2736" y="3305"/>
              <a:ext cx="283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02" name="Line 119"/>
            <p:cNvSpPr>
              <a:spLocks noChangeShapeType="1"/>
            </p:cNvSpPr>
            <p:nvPr/>
          </p:nvSpPr>
          <p:spPr bwMode="auto">
            <a:xfrm>
              <a:off x="2736" y="3448"/>
              <a:ext cx="283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03" name="Line 120"/>
            <p:cNvSpPr>
              <a:spLocks noChangeShapeType="1"/>
            </p:cNvSpPr>
            <p:nvPr/>
          </p:nvSpPr>
          <p:spPr bwMode="auto">
            <a:xfrm>
              <a:off x="2736" y="3591"/>
              <a:ext cx="283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04" name="Line 121"/>
            <p:cNvSpPr>
              <a:spLocks noChangeShapeType="1"/>
            </p:cNvSpPr>
            <p:nvPr/>
          </p:nvSpPr>
          <p:spPr bwMode="auto">
            <a:xfrm>
              <a:off x="2736" y="3734"/>
              <a:ext cx="283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05" name="Line 122"/>
            <p:cNvSpPr>
              <a:spLocks noChangeShapeType="1"/>
            </p:cNvSpPr>
            <p:nvPr/>
          </p:nvSpPr>
          <p:spPr bwMode="auto">
            <a:xfrm>
              <a:off x="2736" y="3877"/>
              <a:ext cx="2832" cy="1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06" name="Line 123"/>
            <p:cNvSpPr>
              <a:spLocks noChangeShapeType="1"/>
            </p:cNvSpPr>
            <p:nvPr/>
          </p:nvSpPr>
          <p:spPr bwMode="auto">
            <a:xfrm>
              <a:off x="2736" y="4020"/>
              <a:ext cx="2832" cy="1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07" name="Line 124"/>
            <p:cNvSpPr>
              <a:spLocks noChangeShapeType="1"/>
            </p:cNvSpPr>
            <p:nvPr/>
          </p:nvSpPr>
          <p:spPr bwMode="auto">
            <a:xfrm>
              <a:off x="2736" y="480"/>
              <a:ext cx="1" cy="3540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08" name="Line 125"/>
            <p:cNvSpPr>
              <a:spLocks noChangeShapeType="1"/>
            </p:cNvSpPr>
            <p:nvPr/>
          </p:nvSpPr>
          <p:spPr bwMode="auto">
            <a:xfrm>
              <a:off x="3312" y="480"/>
              <a:ext cx="1" cy="354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09" name="Line 126"/>
            <p:cNvSpPr>
              <a:spLocks noChangeShapeType="1"/>
            </p:cNvSpPr>
            <p:nvPr/>
          </p:nvSpPr>
          <p:spPr bwMode="auto">
            <a:xfrm>
              <a:off x="3936" y="480"/>
              <a:ext cx="1" cy="354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10" name="Line 127"/>
            <p:cNvSpPr>
              <a:spLocks noChangeShapeType="1"/>
            </p:cNvSpPr>
            <p:nvPr/>
          </p:nvSpPr>
          <p:spPr bwMode="auto">
            <a:xfrm>
              <a:off x="4800" y="480"/>
              <a:ext cx="1" cy="354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911" name="Line 128"/>
            <p:cNvSpPr>
              <a:spLocks noChangeShapeType="1"/>
            </p:cNvSpPr>
            <p:nvPr/>
          </p:nvSpPr>
          <p:spPr bwMode="auto">
            <a:xfrm>
              <a:off x="5568" y="480"/>
              <a:ext cx="1" cy="3540"/>
            </a:xfrm>
            <a:prstGeom prst="line">
              <a:avLst/>
            </a:prstGeom>
            <a:noFill/>
            <a:ln w="2844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5781" name="Rectangle 129"/>
          <p:cNvSpPr>
            <a:spLocks noChangeArrowheads="1"/>
          </p:cNvSpPr>
          <p:nvPr/>
        </p:nvSpPr>
        <p:spPr bwMode="auto">
          <a:xfrm>
            <a:off x="1219200" y="1066800"/>
            <a:ext cx="2971800" cy="2590800"/>
          </a:xfrm>
          <a:prstGeom prst="rect">
            <a:avLst/>
          </a:prstGeom>
          <a:noFill/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339725" indent="-339725">
              <a:lnSpc>
                <a:spcPct val="100000"/>
              </a:lnSpc>
              <a:spcAft>
                <a:spcPts val="1250"/>
              </a:spcAft>
              <a:buFont typeface="Times New Roman" pitchFamily="-65" charset="0"/>
              <a:buChar char="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GB" sz="2000">
                <a:solidFill>
                  <a:srgbClr val="000000"/>
                </a:solidFill>
              </a:rPr>
              <a:t>Binary encoded instruction sequence </a:t>
            </a:r>
          </a:p>
          <a:p>
            <a:pPr marL="339725" indent="-339725">
              <a:lnSpc>
                <a:spcPct val="100000"/>
              </a:lnSpc>
              <a:spcAft>
                <a:spcPts val="1250"/>
              </a:spcAft>
              <a:buFont typeface="Times New Roman" pitchFamily="-65" charset="0"/>
              <a:buChar char="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GB" sz="2000">
                <a:solidFill>
                  <a:srgbClr val="000000"/>
                </a:solidFill>
              </a:rPr>
              <a:t>Architecture specific</a:t>
            </a:r>
          </a:p>
          <a:p>
            <a:pPr marL="339725" indent="-339725">
              <a:lnSpc>
                <a:spcPct val="100000"/>
              </a:lnSpc>
              <a:spcAft>
                <a:spcPts val="1250"/>
              </a:spcAft>
              <a:buFont typeface="Times New Roman" pitchFamily="-65" charset="0"/>
              <a:buChar char="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GB" sz="2000">
                <a:solidFill>
                  <a:srgbClr val="000000"/>
                </a:solidFill>
              </a:rPr>
              <a:t>Interpreted by the     processor</a:t>
            </a:r>
          </a:p>
          <a:p>
            <a:pPr marL="339725" indent="-339725">
              <a:lnSpc>
                <a:spcPct val="100000"/>
              </a:lnSpc>
              <a:spcAft>
                <a:spcPts val="1250"/>
              </a:spcAft>
              <a:buFont typeface="Times New Roman" pitchFamily="-65" charset="0"/>
              <a:buChar char="•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</a:pPr>
            <a:r>
              <a:rPr lang="en-GB" sz="2000">
                <a:solidFill>
                  <a:srgbClr val="000000"/>
                </a:solidFill>
              </a:rPr>
              <a:t>Hard to read and debug</a:t>
            </a:r>
          </a:p>
        </p:txBody>
      </p:sp>
      <p:sp>
        <p:nvSpPr>
          <p:cNvPr id="75782" name="Text Box 130"/>
          <p:cNvSpPr txBox="1">
            <a:spLocks noChangeArrowheads="1"/>
          </p:cNvSpPr>
          <p:nvPr/>
        </p:nvSpPr>
        <p:spPr bwMode="auto">
          <a:xfrm>
            <a:off x="1447800" y="3886200"/>
            <a:ext cx="2425700" cy="244157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000000"/>
                </a:solidFill>
                <a:latin typeface="Courier New" pitchFamily="-65" charset="0"/>
              </a:rPr>
              <a:t>int a = 12;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000000"/>
                </a:solidFill>
                <a:latin typeface="Courier New" pitchFamily="-65" charset="0"/>
              </a:rPr>
              <a:t>int b = 4;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000000"/>
                </a:solidFill>
                <a:latin typeface="Courier New" pitchFamily="-65" charset="0"/>
              </a:rPr>
              <a:t>int result = 0;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000000"/>
                </a:solidFill>
                <a:latin typeface="Courier New" pitchFamily="-65" charset="0"/>
              </a:rPr>
              <a:t>main () {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000000"/>
                </a:solidFill>
                <a:latin typeface="Courier New" pitchFamily="-65" charset="0"/>
              </a:rPr>
              <a:t>  if (a &gt;= b) {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000000"/>
                </a:solidFill>
                <a:latin typeface="Courier New" pitchFamily="-65" charset="0"/>
              </a:rPr>
              <a:t>    while (a &gt; 0) {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000000"/>
                </a:solidFill>
                <a:latin typeface="Courier New" pitchFamily="-65" charset="0"/>
              </a:rPr>
              <a:t>      a = a - b;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000000"/>
                </a:solidFill>
                <a:latin typeface="Courier New" pitchFamily="-65" charset="0"/>
              </a:rPr>
              <a:t>      result ++;</a:t>
            </a:r>
            <a:r>
              <a:rPr lang="en-GB" sz="1400" b="1">
                <a:solidFill>
                  <a:srgbClr val="333399"/>
                </a:solidFill>
                <a:latin typeface="Courier New" pitchFamily="-65" charset="0"/>
              </a:rPr>
              <a:t>      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000000"/>
                </a:solidFill>
                <a:latin typeface="Courier New" pitchFamily="-65" charset="0"/>
              </a:rPr>
              <a:t>    }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000000"/>
                </a:solidFill>
                <a:latin typeface="Courier New" pitchFamily="-65" charset="0"/>
              </a:rPr>
              <a:t>  }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>
                <a:solidFill>
                  <a:srgbClr val="000000"/>
                </a:solidFill>
                <a:latin typeface="Courier New" pitchFamily="-65" charset="0"/>
              </a:rPr>
              <a:t>}</a:t>
            </a:r>
          </a:p>
        </p:txBody>
      </p:sp>
      <p:grpSp>
        <p:nvGrpSpPr>
          <p:cNvPr id="3" name="Group 131"/>
          <p:cNvGrpSpPr>
            <a:grpSpLocks/>
          </p:cNvGrpSpPr>
          <p:nvPr/>
        </p:nvGrpSpPr>
        <p:grpSpPr bwMode="auto">
          <a:xfrm>
            <a:off x="5006975" y="1306513"/>
            <a:ext cx="3908425" cy="1527175"/>
            <a:chOff x="3154" y="823"/>
            <a:chExt cx="2462" cy="962"/>
          </a:xfrm>
        </p:grpSpPr>
        <p:sp>
          <p:nvSpPr>
            <p:cNvPr id="75784" name="Rectangle 132"/>
            <p:cNvSpPr>
              <a:spLocks noChangeArrowheads="1"/>
            </p:cNvSpPr>
            <p:nvPr/>
          </p:nvSpPr>
          <p:spPr bwMode="auto">
            <a:xfrm>
              <a:off x="3275" y="823"/>
              <a:ext cx="2342" cy="236"/>
            </a:xfrm>
            <a:prstGeom prst="rect">
              <a:avLst/>
            </a:prstGeom>
            <a:noFill/>
            <a:ln w="2844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5785" name="AutoShape 133"/>
            <p:cNvSpPr>
              <a:spLocks noChangeArrowheads="1"/>
            </p:cNvSpPr>
            <p:nvPr/>
          </p:nvSpPr>
          <p:spPr bwMode="auto">
            <a:xfrm>
              <a:off x="3154" y="1251"/>
              <a:ext cx="1377" cy="535"/>
            </a:xfrm>
            <a:prstGeom prst="wedgeRectCallout">
              <a:avLst>
                <a:gd name="adj1" fmla="val 17537"/>
                <a:gd name="adj2" fmla="val -85699"/>
              </a:avLst>
            </a:prstGeom>
            <a:solidFill>
              <a:srgbClr val="FFFFFF"/>
            </a:solidFill>
            <a:ln w="9360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/>
            <a:p>
              <a:pPr algn="ctr">
                <a:lnSpc>
                  <a:spcPct val="100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Machine Code Instruction:</a:t>
              </a:r>
            </a:p>
            <a:p>
              <a:pPr algn="ctr">
                <a:lnSpc>
                  <a:spcPct val="100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0001110000001100</a:t>
              </a:r>
              <a:r>
                <a:rPr lang="en-GB" sz="1400" baseline="-25000">
                  <a:solidFill>
                    <a:srgbClr val="000000"/>
                  </a:solidFill>
                </a:rPr>
                <a:t>2</a:t>
              </a:r>
            </a:p>
            <a:p>
              <a:pPr algn="ctr">
                <a:lnSpc>
                  <a:spcPct val="100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400">
                  <a:solidFill>
                    <a:srgbClr val="000000"/>
                  </a:solidFill>
                </a:rPr>
                <a:t>1C0C</a:t>
              </a:r>
              <a:r>
                <a:rPr lang="en-GB" sz="1400" baseline="-25000">
                  <a:solidFill>
                    <a:srgbClr val="000000"/>
                  </a:solidFill>
                </a:rPr>
                <a:t>16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1"/>
          <p:cNvSpPr>
            <a:spLocks noGrp="1" noChangeArrowheads="1"/>
          </p:cNvSpPr>
          <p:nvPr>
            <p:ph type="title"/>
          </p:nvPr>
        </p:nvSpPr>
        <p:spPr>
          <a:xfrm>
            <a:off x="1371600" y="228600"/>
            <a:ext cx="7162800" cy="1143000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Assembly Language</a:t>
            </a:r>
          </a:p>
        </p:txBody>
      </p:sp>
      <p:sp>
        <p:nvSpPr>
          <p:cNvPr id="77828" name="Rectangle 2"/>
          <p:cNvSpPr>
            <a:spLocks noGrp="1" noChangeArrowheads="1"/>
          </p:cNvSpPr>
          <p:nvPr>
            <p:ph idx="1"/>
          </p:nvPr>
        </p:nvSpPr>
        <p:spPr>
          <a:xfrm>
            <a:off x="914400" y="1143000"/>
            <a:ext cx="2286000" cy="3182410"/>
          </a:xfrm>
          <a:ln w="9360">
            <a:solidFill>
              <a:srgbClr val="FF0000"/>
            </a:solidFill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  <a:spcBef>
                <a:spcPts val="400"/>
              </a:spcBef>
              <a:spcAft>
                <a:spcPts val="800"/>
              </a:spcAft>
              <a:buFont typeface="Times New Roman" pitchFamily="-65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600" b="1" dirty="0"/>
              <a:t>Improvements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spcAft>
                <a:spcPts val="8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600" dirty="0"/>
              <a:t>Symbolic names for each machine instruction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spcAft>
                <a:spcPts val="8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600" dirty="0"/>
              <a:t>Symbolic addresses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spcAft>
                <a:spcPts val="8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600" dirty="0"/>
              <a:t>Macros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spcAft>
                <a:spcPts val="800"/>
              </a:spcAft>
              <a:buFont typeface="Times New Roman" pitchFamily="-65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600" b="1" dirty="0"/>
              <a:t>But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spcAft>
                <a:spcPts val="8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600" dirty="0"/>
              <a:t>Requires translation step</a:t>
            </a:r>
          </a:p>
          <a:p>
            <a:pPr eaLnBrk="1" hangingPunct="1">
              <a:lnSpc>
                <a:spcPct val="80000"/>
              </a:lnSpc>
              <a:spcBef>
                <a:spcPts val="400"/>
              </a:spcBef>
              <a:spcAft>
                <a:spcPts val="8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600" dirty="0"/>
              <a:t>Still architecture specific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1-</a:t>
            </a:r>
            <a:fld id="{EC084834-79AB-4AFC-957D-A2A1832907F8}" type="slidenum">
              <a:rPr lang="en-GB"/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32</a:t>
            </a:fld>
            <a:endParaRPr lang="en-GB"/>
          </a:p>
        </p:txBody>
      </p:sp>
      <p:sp>
        <p:nvSpPr>
          <p:cNvPr id="77829" name="Text Box 3"/>
          <p:cNvSpPr txBox="1">
            <a:spLocks noChangeArrowheads="1"/>
          </p:cNvSpPr>
          <p:nvPr/>
        </p:nvSpPr>
        <p:spPr bwMode="auto">
          <a:xfrm>
            <a:off x="3657600" y="1143000"/>
            <a:ext cx="5257800" cy="4895828"/>
          </a:xfrm>
          <a:prstGeom prst="rect">
            <a:avLst/>
          </a:prstGeom>
          <a:solidFill>
            <a:srgbClr val="FFFFFF"/>
          </a:solidFill>
          <a:ln w="9360">
            <a:solidFill>
              <a:srgbClr val="808080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0:	</a:t>
            </a:r>
            <a:r>
              <a:rPr lang="en-GB" sz="1200" b="1" dirty="0" err="1">
                <a:solidFill>
                  <a:srgbClr val="000000"/>
                </a:solidFill>
                <a:latin typeface="Courier New" pitchFamily="-65" charset="0"/>
              </a:rPr>
              <a:t>andi</a:t>
            </a: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   0		# AC = 0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	</a:t>
            </a:r>
            <a:r>
              <a:rPr lang="en-GB" sz="1200" b="1" dirty="0" err="1">
                <a:solidFill>
                  <a:srgbClr val="000000"/>
                </a:solidFill>
                <a:latin typeface="Courier New" pitchFamily="-65" charset="0"/>
              </a:rPr>
              <a:t>addi</a:t>
            </a: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   12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	</a:t>
            </a:r>
            <a:r>
              <a:rPr lang="en-GB" sz="1200" b="1" dirty="0" err="1">
                <a:solidFill>
                  <a:srgbClr val="000000"/>
                </a:solidFill>
                <a:latin typeface="Courier New" pitchFamily="-65" charset="0"/>
              </a:rPr>
              <a:t>storei</a:t>
            </a: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 1000	# a = 12 (a stored @ 1000)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	</a:t>
            </a:r>
            <a:r>
              <a:rPr lang="en-GB" sz="1200" b="1" dirty="0" err="1">
                <a:solidFill>
                  <a:srgbClr val="000000"/>
                </a:solidFill>
                <a:latin typeface="Courier New" pitchFamily="-65" charset="0"/>
              </a:rPr>
              <a:t>andi</a:t>
            </a: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   0		# AC = 0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	</a:t>
            </a:r>
            <a:r>
              <a:rPr lang="en-GB" sz="1200" b="1" dirty="0" err="1">
                <a:solidFill>
                  <a:srgbClr val="000000"/>
                </a:solidFill>
                <a:latin typeface="Courier New" pitchFamily="-65" charset="0"/>
              </a:rPr>
              <a:t>addi</a:t>
            </a: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   4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	</a:t>
            </a:r>
            <a:r>
              <a:rPr lang="en-GB" sz="1200" b="1" dirty="0" err="1">
                <a:solidFill>
                  <a:srgbClr val="000000"/>
                </a:solidFill>
                <a:latin typeface="Courier New" pitchFamily="-65" charset="0"/>
              </a:rPr>
              <a:t>storei</a:t>
            </a: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 1004	# b = 4  (b stored @ 1004) 	</a:t>
            </a:r>
            <a:r>
              <a:rPr lang="en-GB" sz="1200" b="1" dirty="0" err="1">
                <a:solidFill>
                  <a:srgbClr val="000000"/>
                </a:solidFill>
                <a:latin typeface="Courier New" pitchFamily="-65" charset="0"/>
              </a:rPr>
              <a:t>andi</a:t>
            </a: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   0		# AC = 0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	</a:t>
            </a:r>
            <a:r>
              <a:rPr lang="en-GB" sz="1200" b="1" dirty="0" err="1">
                <a:solidFill>
                  <a:srgbClr val="000000"/>
                </a:solidFill>
                <a:latin typeface="Courier New" pitchFamily="-65" charset="0"/>
              </a:rPr>
              <a:t>storei</a:t>
            </a: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 1008	# result = 0 (result @ 1008) 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main:	</a:t>
            </a:r>
            <a:r>
              <a:rPr lang="en-GB" sz="1200" b="1" dirty="0" err="1">
                <a:solidFill>
                  <a:srgbClr val="000000"/>
                </a:solidFill>
                <a:latin typeface="Courier New" pitchFamily="-65" charset="0"/>
              </a:rPr>
              <a:t>loadi</a:t>
            </a: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  1004	# compute a – b in AC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	comp		# using 2’s complement add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	</a:t>
            </a:r>
            <a:r>
              <a:rPr lang="en-GB" sz="1200" b="1" dirty="0" err="1">
                <a:solidFill>
                  <a:srgbClr val="000000"/>
                </a:solidFill>
                <a:latin typeface="Courier New" pitchFamily="-65" charset="0"/>
              </a:rPr>
              <a:t>addi</a:t>
            </a: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   1		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	add    1000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	</a:t>
            </a:r>
            <a:r>
              <a:rPr lang="en-GB" sz="1200" b="1" dirty="0" err="1">
                <a:solidFill>
                  <a:srgbClr val="000000"/>
                </a:solidFill>
                <a:latin typeface="Courier New" pitchFamily="-65" charset="0"/>
              </a:rPr>
              <a:t>brni</a:t>
            </a: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   exit	# exit if AC negative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loop:	</a:t>
            </a:r>
            <a:r>
              <a:rPr lang="en-GB" sz="1200" b="1" dirty="0" err="1">
                <a:solidFill>
                  <a:srgbClr val="000000"/>
                </a:solidFill>
                <a:latin typeface="Courier New" pitchFamily="-65" charset="0"/>
              </a:rPr>
              <a:t>loadi</a:t>
            </a: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  1000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	</a:t>
            </a:r>
            <a:r>
              <a:rPr lang="en-GB" sz="1200" b="1" dirty="0" err="1">
                <a:solidFill>
                  <a:srgbClr val="000000"/>
                </a:solidFill>
                <a:latin typeface="Courier New" pitchFamily="-65" charset="0"/>
              </a:rPr>
              <a:t>brni</a:t>
            </a: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   </a:t>
            </a:r>
            <a:r>
              <a:rPr lang="en-GB" sz="1200" b="1" dirty="0" err="1">
                <a:solidFill>
                  <a:srgbClr val="000000"/>
                </a:solidFill>
                <a:latin typeface="Courier New" pitchFamily="-65" charset="0"/>
              </a:rPr>
              <a:t>endloop</a:t>
            </a:r>
            <a:endParaRPr lang="en-GB" sz="1200" b="1" dirty="0">
              <a:solidFill>
                <a:srgbClr val="000000"/>
              </a:solidFill>
              <a:latin typeface="Courier New" pitchFamily="-65" charset="0"/>
            </a:endParaRP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	</a:t>
            </a:r>
            <a:r>
              <a:rPr lang="en-GB" sz="1200" b="1" dirty="0" err="1">
                <a:solidFill>
                  <a:srgbClr val="000000"/>
                </a:solidFill>
                <a:latin typeface="Courier New" pitchFamily="-65" charset="0"/>
              </a:rPr>
              <a:t>loadi</a:t>
            </a: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  1004	# compute a – b in AC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	comp 		# using 2’s complement add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	</a:t>
            </a:r>
            <a:r>
              <a:rPr lang="en-GB" sz="1200" b="1" dirty="0" err="1">
                <a:solidFill>
                  <a:srgbClr val="000000"/>
                </a:solidFill>
                <a:latin typeface="Courier New" pitchFamily="-65" charset="0"/>
              </a:rPr>
              <a:t>addi</a:t>
            </a: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   1	</a:t>
            </a:r>
            <a:r>
              <a:rPr lang="en-GB" sz="1200" b="1" dirty="0">
                <a:solidFill>
                  <a:srgbClr val="333399"/>
                </a:solidFill>
                <a:latin typeface="Courier New" pitchFamily="-65" charset="0"/>
              </a:rPr>
              <a:t>	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	add    1000	# Uses indirect bit I = 1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	</a:t>
            </a:r>
            <a:r>
              <a:rPr lang="en-GB" sz="1200" b="1" dirty="0" err="1">
                <a:solidFill>
                  <a:srgbClr val="000000"/>
                </a:solidFill>
                <a:latin typeface="Courier New" pitchFamily="-65" charset="0"/>
              </a:rPr>
              <a:t>storei</a:t>
            </a: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 1000</a:t>
            </a:r>
          </a:p>
          <a:p>
            <a:pPr eaLnBrk="1" hangingPunct="1">
              <a:lnSpc>
                <a:spcPct val="100000"/>
              </a:lnSpc>
              <a:buClr>
                <a:srgbClr val="333399"/>
              </a:buClr>
              <a:buFont typeface="Courier New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GB" sz="1200" b="1" dirty="0">
                <a:solidFill>
                  <a:srgbClr val="333399"/>
                </a:solidFill>
                <a:latin typeface="Courier New" pitchFamily="-65" charset="0"/>
              </a:rPr>
              <a:t>	</a:t>
            </a:r>
            <a:r>
              <a:rPr lang="en-GB" sz="1200" b="1" dirty="0" err="1">
                <a:solidFill>
                  <a:srgbClr val="333399"/>
                </a:solidFill>
                <a:latin typeface="Courier New" pitchFamily="-65" charset="0"/>
              </a:rPr>
              <a:t>loadi</a:t>
            </a:r>
            <a:r>
              <a:rPr lang="en-GB" sz="1200" b="1" dirty="0">
                <a:solidFill>
                  <a:srgbClr val="333399"/>
                </a:solidFill>
                <a:latin typeface="Courier New" pitchFamily="-65" charset="0"/>
              </a:rPr>
              <a:t>  1008	# result = result + 1</a:t>
            </a:r>
          </a:p>
          <a:p>
            <a:pPr eaLnBrk="1" hangingPunct="1">
              <a:lnSpc>
                <a:spcPct val="100000"/>
              </a:lnSpc>
              <a:buClr>
                <a:srgbClr val="333399"/>
              </a:buClr>
              <a:buFont typeface="Courier New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GB" sz="1200" b="1" dirty="0">
                <a:solidFill>
                  <a:srgbClr val="333399"/>
                </a:solidFill>
                <a:latin typeface="Courier New" pitchFamily="-65" charset="0"/>
              </a:rPr>
              <a:t>	</a:t>
            </a:r>
            <a:r>
              <a:rPr lang="en-GB" sz="1200" b="1" dirty="0" err="1">
                <a:solidFill>
                  <a:srgbClr val="333399"/>
                </a:solidFill>
                <a:latin typeface="Courier New" pitchFamily="-65" charset="0"/>
              </a:rPr>
              <a:t>addi</a:t>
            </a:r>
            <a:r>
              <a:rPr lang="en-GB" sz="1200" b="1" dirty="0">
                <a:solidFill>
                  <a:srgbClr val="333399"/>
                </a:solidFill>
                <a:latin typeface="Courier New" pitchFamily="-65" charset="0"/>
              </a:rPr>
              <a:t>   1</a:t>
            </a:r>
          </a:p>
          <a:p>
            <a:pPr eaLnBrk="1" hangingPunct="1">
              <a:lnSpc>
                <a:spcPct val="100000"/>
              </a:lnSpc>
              <a:buClr>
                <a:srgbClr val="333399"/>
              </a:buClr>
              <a:buFont typeface="Courier New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GB" sz="1200" b="1" dirty="0">
                <a:solidFill>
                  <a:srgbClr val="333399"/>
                </a:solidFill>
                <a:latin typeface="Courier New" pitchFamily="-65" charset="0"/>
              </a:rPr>
              <a:t>	</a:t>
            </a:r>
            <a:r>
              <a:rPr lang="en-GB" sz="1200" b="1" dirty="0" err="1">
                <a:solidFill>
                  <a:srgbClr val="333399"/>
                </a:solidFill>
                <a:latin typeface="Courier New" pitchFamily="-65" charset="0"/>
              </a:rPr>
              <a:t>storei</a:t>
            </a:r>
            <a:r>
              <a:rPr lang="en-GB" sz="1200" b="1" dirty="0">
                <a:solidFill>
                  <a:srgbClr val="333399"/>
                </a:solidFill>
                <a:latin typeface="Courier New" pitchFamily="-65" charset="0"/>
              </a:rPr>
              <a:t> 1008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	</a:t>
            </a:r>
            <a:r>
              <a:rPr lang="en-GB" sz="1200" b="1" dirty="0" err="1">
                <a:solidFill>
                  <a:srgbClr val="000000"/>
                </a:solidFill>
                <a:latin typeface="Courier New" pitchFamily="-65" charset="0"/>
              </a:rPr>
              <a:t>jumpi</a:t>
            </a: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  loop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GB" sz="1200" b="1" dirty="0" err="1">
                <a:solidFill>
                  <a:srgbClr val="000000"/>
                </a:solidFill>
                <a:latin typeface="Courier New" pitchFamily="-65" charset="0"/>
              </a:rPr>
              <a:t>endloop</a:t>
            </a: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: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exit: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Box 3"/>
          <p:cNvSpPr txBox="1">
            <a:spLocks noGrp="1" noChangeArrowheads="1"/>
          </p:cNvSpPr>
          <p:nvPr>
            <p:ph idx="1"/>
          </p:nvPr>
        </p:nvSpPr>
        <p:spPr bwMode="auto">
          <a:xfrm>
            <a:off x="685800" y="685800"/>
            <a:ext cx="6172200" cy="5782225"/>
          </a:xfrm>
          <a:prstGeom prst="rect">
            <a:avLst/>
          </a:prstGeom>
          <a:solidFill>
            <a:srgbClr val="FFFFFF"/>
          </a:solidFill>
          <a:ln w="9360">
            <a:solidFill>
              <a:srgbClr val="808080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0:	</a:t>
            </a:r>
            <a:r>
              <a:rPr lang="en-GB" sz="1200" b="1" dirty="0" err="1">
                <a:solidFill>
                  <a:srgbClr val="000000"/>
                </a:solidFill>
                <a:latin typeface="Courier New" pitchFamily="-65" charset="0"/>
              </a:rPr>
              <a:t>andi</a:t>
            </a: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   0		# AC = 0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	</a:t>
            </a:r>
            <a:r>
              <a:rPr lang="en-GB" sz="1200" b="1" dirty="0" err="1">
                <a:solidFill>
                  <a:srgbClr val="000000"/>
                </a:solidFill>
                <a:latin typeface="Courier New" pitchFamily="-65" charset="0"/>
              </a:rPr>
              <a:t>addi</a:t>
            </a: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   12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	</a:t>
            </a:r>
            <a:r>
              <a:rPr lang="en-GB" sz="1200" b="1" dirty="0" err="1">
                <a:solidFill>
                  <a:srgbClr val="000000"/>
                </a:solidFill>
                <a:latin typeface="Courier New" pitchFamily="-65" charset="0"/>
              </a:rPr>
              <a:t>storei</a:t>
            </a: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 1000	# a = 12 (a stored @ 1000)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	</a:t>
            </a:r>
            <a:r>
              <a:rPr lang="en-GB" sz="1200" b="1" dirty="0" err="1">
                <a:solidFill>
                  <a:srgbClr val="000000"/>
                </a:solidFill>
                <a:latin typeface="Courier New" pitchFamily="-65" charset="0"/>
              </a:rPr>
              <a:t>andi</a:t>
            </a: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   0		# AC = 0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	</a:t>
            </a:r>
            <a:r>
              <a:rPr lang="en-GB" sz="1200" b="1" dirty="0" err="1">
                <a:solidFill>
                  <a:srgbClr val="000000"/>
                </a:solidFill>
                <a:latin typeface="Courier New" pitchFamily="-65" charset="0"/>
              </a:rPr>
              <a:t>addi</a:t>
            </a: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   4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	</a:t>
            </a:r>
            <a:r>
              <a:rPr lang="en-GB" sz="1200" b="1" dirty="0" err="1">
                <a:solidFill>
                  <a:srgbClr val="000000"/>
                </a:solidFill>
                <a:latin typeface="Courier New" pitchFamily="-65" charset="0"/>
              </a:rPr>
              <a:t>storei</a:t>
            </a: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 1004	# b = 4  (b stored @ 1004) 	</a:t>
            </a:r>
            <a:r>
              <a:rPr lang="en-GB" sz="1200" b="1" dirty="0" err="1">
                <a:solidFill>
                  <a:srgbClr val="000000"/>
                </a:solidFill>
                <a:latin typeface="Courier New" pitchFamily="-65" charset="0"/>
              </a:rPr>
              <a:t>andi</a:t>
            </a: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   0		# AC = 0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	</a:t>
            </a:r>
            <a:r>
              <a:rPr lang="en-GB" sz="1200" b="1" dirty="0" err="1">
                <a:solidFill>
                  <a:srgbClr val="000000"/>
                </a:solidFill>
                <a:latin typeface="Courier New" pitchFamily="-65" charset="0"/>
              </a:rPr>
              <a:t>storei</a:t>
            </a: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 1008	# result = 0 (result @ 1008) 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main:	</a:t>
            </a:r>
            <a:r>
              <a:rPr lang="en-GB" sz="1200" b="1" dirty="0" err="1">
                <a:solidFill>
                  <a:srgbClr val="000000"/>
                </a:solidFill>
                <a:latin typeface="Courier New" pitchFamily="-65" charset="0"/>
              </a:rPr>
              <a:t>loadi</a:t>
            </a: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  1004	# compute a – b in AC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	comp		# using 2’s complement add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	</a:t>
            </a:r>
            <a:r>
              <a:rPr lang="en-GB" sz="1200" b="1" dirty="0" err="1">
                <a:solidFill>
                  <a:srgbClr val="000000"/>
                </a:solidFill>
                <a:latin typeface="Courier New" pitchFamily="-65" charset="0"/>
              </a:rPr>
              <a:t>addi</a:t>
            </a: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   1		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	add    1000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	</a:t>
            </a:r>
            <a:r>
              <a:rPr lang="en-GB" sz="1200" b="1" dirty="0" err="1">
                <a:solidFill>
                  <a:srgbClr val="000000"/>
                </a:solidFill>
                <a:latin typeface="Courier New" pitchFamily="-65" charset="0"/>
              </a:rPr>
              <a:t>brni</a:t>
            </a: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   exit	# exit if AC negative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loop:	</a:t>
            </a:r>
            <a:r>
              <a:rPr lang="en-GB" sz="1200" b="1" dirty="0" err="1">
                <a:solidFill>
                  <a:srgbClr val="000000"/>
                </a:solidFill>
                <a:latin typeface="Courier New" pitchFamily="-65" charset="0"/>
              </a:rPr>
              <a:t>loadi</a:t>
            </a: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  1000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	</a:t>
            </a:r>
            <a:r>
              <a:rPr lang="en-GB" sz="1200" b="1" dirty="0" err="1">
                <a:solidFill>
                  <a:srgbClr val="000000"/>
                </a:solidFill>
                <a:latin typeface="Courier New" pitchFamily="-65" charset="0"/>
              </a:rPr>
              <a:t>brni</a:t>
            </a: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   </a:t>
            </a:r>
            <a:r>
              <a:rPr lang="en-GB" sz="1200" b="1" dirty="0" err="1">
                <a:solidFill>
                  <a:srgbClr val="000000"/>
                </a:solidFill>
                <a:latin typeface="Courier New" pitchFamily="-65" charset="0"/>
              </a:rPr>
              <a:t>endloop</a:t>
            </a:r>
            <a:endParaRPr lang="en-GB" sz="1200" b="1" dirty="0">
              <a:solidFill>
                <a:srgbClr val="000000"/>
              </a:solidFill>
              <a:latin typeface="Courier New" pitchFamily="-65" charset="0"/>
            </a:endParaRP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	</a:t>
            </a:r>
            <a:r>
              <a:rPr lang="en-GB" sz="1200" b="1" dirty="0" err="1">
                <a:solidFill>
                  <a:srgbClr val="000000"/>
                </a:solidFill>
                <a:latin typeface="Courier New" pitchFamily="-65" charset="0"/>
              </a:rPr>
              <a:t>loadi</a:t>
            </a: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  1004	# compute a – b in AC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	comp 		# using 2’s complement add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	</a:t>
            </a:r>
            <a:r>
              <a:rPr lang="en-GB" sz="1200" b="1" dirty="0" err="1">
                <a:solidFill>
                  <a:srgbClr val="000000"/>
                </a:solidFill>
                <a:latin typeface="Courier New" pitchFamily="-65" charset="0"/>
              </a:rPr>
              <a:t>addi</a:t>
            </a: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   1	</a:t>
            </a:r>
            <a:r>
              <a:rPr lang="en-GB" sz="1200" b="1" dirty="0">
                <a:solidFill>
                  <a:srgbClr val="333399"/>
                </a:solidFill>
                <a:latin typeface="Courier New" pitchFamily="-65" charset="0"/>
              </a:rPr>
              <a:t>	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	add    1000	# Uses indirect bit I = 1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	</a:t>
            </a:r>
            <a:r>
              <a:rPr lang="en-GB" sz="1200" b="1" dirty="0" err="1">
                <a:solidFill>
                  <a:srgbClr val="000000"/>
                </a:solidFill>
                <a:latin typeface="Courier New" pitchFamily="-65" charset="0"/>
              </a:rPr>
              <a:t>storei</a:t>
            </a: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 1000</a:t>
            </a:r>
          </a:p>
          <a:p>
            <a:pPr eaLnBrk="1" hangingPunct="1">
              <a:lnSpc>
                <a:spcPct val="100000"/>
              </a:lnSpc>
              <a:buClr>
                <a:srgbClr val="333399"/>
              </a:buClr>
              <a:buFont typeface="Courier New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GB" sz="1200" b="1" dirty="0">
                <a:solidFill>
                  <a:srgbClr val="333399"/>
                </a:solidFill>
                <a:latin typeface="Courier New" pitchFamily="-65" charset="0"/>
              </a:rPr>
              <a:t>	</a:t>
            </a:r>
            <a:r>
              <a:rPr lang="en-GB" sz="1200" b="1" dirty="0" err="1">
                <a:solidFill>
                  <a:srgbClr val="333399"/>
                </a:solidFill>
                <a:latin typeface="Courier New" pitchFamily="-65" charset="0"/>
              </a:rPr>
              <a:t>loadi</a:t>
            </a:r>
            <a:r>
              <a:rPr lang="en-GB" sz="1200" b="1" dirty="0">
                <a:solidFill>
                  <a:srgbClr val="333399"/>
                </a:solidFill>
                <a:latin typeface="Courier New" pitchFamily="-65" charset="0"/>
              </a:rPr>
              <a:t>  1008	# result = result + 1</a:t>
            </a:r>
          </a:p>
          <a:p>
            <a:pPr eaLnBrk="1" hangingPunct="1">
              <a:lnSpc>
                <a:spcPct val="100000"/>
              </a:lnSpc>
              <a:buClr>
                <a:srgbClr val="333399"/>
              </a:buClr>
              <a:buFont typeface="Courier New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GB" sz="1200" b="1" dirty="0">
                <a:solidFill>
                  <a:srgbClr val="333399"/>
                </a:solidFill>
                <a:latin typeface="Courier New" pitchFamily="-65" charset="0"/>
              </a:rPr>
              <a:t>	</a:t>
            </a:r>
            <a:r>
              <a:rPr lang="en-GB" sz="1200" b="1" dirty="0" err="1">
                <a:solidFill>
                  <a:srgbClr val="333399"/>
                </a:solidFill>
                <a:latin typeface="Courier New" pitchFamily="-65" charset="0"/>
              </a:rPr>
              <a:t>addi</a:t>
            </a:r>
            <a:r>
              <a:rPr lang="en-GB" sz="1200" b="1" dirty="0">
                <a:solidFill>
                  <a:srgbClr val="333399"/>
                </a:solidFill>
                <a:latin typeface="Courier New" pitchFamily="-65" charset="0"/>
              </a:rPr>
              <a:t>   1</a:t>
            </a:r>
          </a:p>
          <a:p>
            <a:pPr eaLnBrk="1" hangingPunct="1">
              <a:lnSpc>
                <a:spcPct val="100000"/>
              </a:lnSpc>
              <a:buClr>
                <a:srgbClr val="333399"/>
              </a:buClr>
              <a:buFont typeface="Courier New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GB" sz="1200" b="1" dirty="0">
                <a:solidFill>
                  <a:srgbClr val="333399"/>
                </a:solidFill>
                <a:latin typeface="Courier New" pitchFamily="-65" charset="0"/>
              </a:rPr>
              <a:t>	</a:t>
            </a:r>
            <a:r>
              <a:rPr lang="en-GB" sz="1200" b="1" dirty="0" err="1">
                <a:solidFill>
                  <a:srgbClr val="333399"/>
                </a:solidFill>
                <a:latin typeface="Courier New" pitchFamily="-65" charset="0"/>
              </a:rPr>
              <a:t>storei</a:t>
            </a:r>
            <a:r>
              <a:rPr lang="en-GB" sz="1200" b="1" dirty="0">
                <a:solidFill>
                  <a:srgbClr val="333399"/>
                </a:solidFill>
                <a:latin typeface="Courier New" pitchFamily="-65" charset="0"/>
              </a:rPr>
              <a:t> 1008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	</a:t>
            </a:r>
            <a:r>
              <a:rPr lang="en-GB" sz="1200" b="1" dirty="0" err="1">
                <a:solidFill>
                  <a:srgbClr val="000000"/>
                </a:solidFill>
                <a:latin typeface="Courier New" pitchFamily="-65" charset="0"/>
              </a:rPr>
              <a:t>jumpi</a:t>
            </a: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  loop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GB" sz="1200" b="1" dirty="0" err="1">
                <a:solidFill>
                  <a:srgbClr val="000000"/>
                </a:solidFill>
                <a:latin typeface="Courier New" pitchFamily="-65" charset="0"/>
              </a:rPr>
              <a:t>endloop</a:t>
            </a: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: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</a:pPr>
            <a:r>
              <a:rPr lang="en-GB" sz="1200" b="1" dirty="0">
                <a:solidFill>
                  <a:srgbClr val="000000"/>
                </a:solidFill>
                <a:latin typeface="Courier New" pitchFamily="-65" charset="0"/>
              </a:rPr>
              <a:t>exit: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72200" y="2667000"/>
            <a:ext cx="2971800" cy="244157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dirty="0" err="1">
                <a:solidFill>
                  <a:srgbClr val="000000"/>
                </a:solidFill>
                <a:latin typeface="Courier New" pitchFamily="-65" charset="0"/>
              </a:rPr>
              <a:t>int</a:t>
            </a:r>
            <a:r>
              <a:rPr lang="en-GB" sz="1400" dirty="0">
                <a:solidFill>
                  <a:srgbClr val="000000"/>
                </a:solidFill>
                <a:latin typeface="Courier New" pitchFamily="-65" charset="0"/>
              </a:rPr>
              <a:t> a = 12;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dirty="0" err="1">
                <a:solidFill>
                  <a:srgbClr val="000000"/>
                </a:solidFill>
                <a:latin typeface="Courier New" pitchFamily="-65" charset="0"/>
              </a:rPr>
              <a:t>int</a:t>
            </a:r>
            <a:r>
              <a:rPr lang="en-GB" sz="1400" dirty="0">
                <a:solidFill>
                  <a:srgbClr val="000000"/>
                </a:solidFill>
                <a:latin typeface="Courier New" pitchFamily="-65" charset="0"/>
              </a:rPr>
              <a:t> b = 4;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dirty="0" err="1">
                <a:solidFill>
                  <a:srgbClr val="000000"/>
                </a:solidFill>
                <a:latin typeface="Courier New" pitchFamily="-65" charset="0"/>
              </a:rPr>
              <a:t>int</a:t>
            </a:r>
            <a:r>
              <a:rPr lang="en-GB" sz="1400" dirty="0">
                <a:solidFill>
                  <a:srgbClr val="000000"/>
                </a:solidFill>
                <a:latin typeface="Courier New" pitchFamily="-65" charset="0"/>
              </a:rPr>
              <a:t> result = 0;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dirty="0">
                <a:solidFill>
                  <a:srgbClr val="000000"/>
                </a:solidFill>
                <a:latin typeface="Courier New" pitchFamily="-65" charset="0"/>
              </a:rPr>
              <a:t>main () {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dirty="0">
                <a:solidFill>
                  <a:srgbClr val="000000"/>
                </a:solidFill>
                <a:latin typeface="Courier New" pitchFamily="-65" charset="0"/>
              </a:rPr>
              <a:t>  if (a &gt;= b) {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dirty="0">
                <a:solidFill>
                  <a:srgbClr val="000000"/>
                </a:solidFill>
                <a:latin typeface="Courier New" pitchFamily="-65" charset="0"/>
              </a:rPr>
              <a:t>    while (a &gt; 0) {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dirty="0">
                <a:solidFill>
                  <a:srgbClr val="000000"/>
                </a:solidFill>
                <a:latin typeface="Courier New" pitchFamily="-65" charset="0"/>
              </a:rPr>
              <a:t>      a = a - b;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dirty="0">
                <a:solidFill>
                  <a:srgbClr val="000000"/>
                </a:solidFill>
                <a:latin typeface="Courier New" pitchFamily="-65" charset="0"/>
              </a:rPr>
              <a:t>      result ++;</a:t>
            </a:r>
            <a:r>
              <a:rPr lang="en-GB" sz="1400" b="1" dirty="0">
                <a:solidFill>
                  <a:srgbClr val="333399"/>
                </a:solidFill>
                <a:latin typeface="Courier New" pitchFamily="-65" charset="0"/>
              </a:rPr>
              <a:t>      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dirty="0">
                <a:solidFill>
                  <a:srgbClr val="000000"/>
                </a:solidFill>
                <a:latin typeface="Courier New" pitchFamily="-65" charset="0"/>
              </a:rPr>
              <a:t>    }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dirty="0">
                <a:solidFill>
                  <a:srgbClr val="000000"/>
                </a:solidFill>
                <a:latin typeface="Courier New" pitchFamily="-65" charset="0"/>
              </a:rPr>
              <a:t>  }</a:t>
            </a:r>
          </a:p>
          <a:p>
            <a:pPr eaLnBrk="1" hangingPunct="1">
              <a:lnSpc>
                <a:spcPct val="100000"/>
              </a:lnSpc>
              <a:buFont typeface="Courier New" pitchFamily="-65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400" dirty="0">
                <a:solidFill>
                  <a:srgbClr val="000000"/>
                </a:solidFill>
                <a:latin typeface="Courier New" pitchFamily="-65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824787" cy="3884612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sz="2400" dirty="0"/>
              <a:t>Although numerous computer languages are used for writing computer applications, the computer programming language, C, is the most popular language worldwide. </a:t>
            </a:r>
          </a:p>
          <a:p>
            <a:pPr algn="just"/>
            <a:r>
              <a:rPr lang="en-US" sz="2400" dirty="0"/>
              <a:t>Everything from microcontrollers to operating systems is written in C since it’s very flexible and versatile, allowing maximum control with minimal commands. </a:t>
            </a:r>
          </a:p>
          <a:p>
            <a:pPr algn="just"/>
            <a:r>
              <a:rPr lang="en-US" sz="2400" dirty="0"/>
              <a:t>Programming in C is fairly easy because it uses basic commands in English. However C is a compiled language so after you type your commands, in order to execute your program, you need to run it through a compiler to transform the human-readable form into machine-readable language. There are many C compilers available today.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5" name="Rectangle 1"/>
          <p:cNvSpPr>
            <a:spLocks noGrp="1" noChangeArrowheads="1"/>
          </p:cNvSpPr>
          <p:nvPr>
            <p:ph type="title"/>
          </p:nvPr>
        </p:nvSpPr>
        <p:spPr>
          <a:xfrm>
            <a:off x="663575" y="287338"/>
            <a:ext cx="5100638" cy="871537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C++ (1985)</a:t>
            </a:r>
          </a:p>
        </p:txBody>
      </p:sp>
      <p:sp>
        <p:nvSpPr>
          <p:cNvPr id="17203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951038"/>
            <a:ext cx="6915150" cy="3877985"/>
          </a:xfrm>
        </p:spPr>
        <p:txBody>
          <a:bodyPr wrap="square">
            <a:spAutoFit/>
          </a:bodyPr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Developed at Bell Labs by </a:t>
            </a:r>
            <a:r>
              <a:rPr lang="en-GB" sz="2400" dirty="0" err="1"/>
              <a:t>Bjarne</a:t>
            </a:r>
            <a:r>
              <a:rPr lang="en-GB" sz="2400" dirty="0"/>
              <a:t> </a:t>
            </a:r>
            <a:r>
              <a:rPr lang="en-GB" sz="2400" dirty="0" err="1"/>
              <a:t>Stroustrup</a:t>
            </a:r>
            <a:endParaRPr lang="en-GB" sz="2400" dirty="0"/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Evolved from C and SIMULA 67 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Facilities for object-oriented programming, taken partially from SIMULA 67, were added to C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Also has exception handling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A large and complex language, in part because it supports both procedural and OO programming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Rapidly grew in popularity, along with OOP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ANSI standard approved in November, 1997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1-</a:t>
            </a:r>
            <a:fld id="{557F1515-7644-43AC-A920-B9106BE3AAC8}" type="slidenum">
              <a:rPr lang="en-GB"/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35</a:t>
            </a:fld>
            <a:endParaRPr lang="en-GB"/>
          </a:p>
        </p:txBody>
      </p:sp>
      <p:pic>
        <p:nvPicPr>
          <p:cNvPr id="17203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76988" y="358775"/>
            <a:ext cx="2481262" cy="1860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3" name="Rectangle 1"/>
          <p:cNvSpPr>
            <a:spLocks noGrp="1" noChangeArrowheads="1"/>
          </p:cNvSpPr>
          <p:nvPr>
            <p:ph type="title"/>
          </p:nvPr>
        </p:nvSpPr>
        <p:spPr>
          <a:xfrm>
            <a:off x="663575" y="287338"/>
            <a:ext cx="7829550" cy="1143000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C++ Related Languages</a:t>
            </a:r>
          </a:p>
        </p:txBody>
      </p:sp>
      <p:sp>
        <p:nvSpPr>
          <p:cNvPr id="174084" name="Rectangle 2"/>
          <p:cNvSpPr>
            <a:spLocks noGrp="1" noChangeArrowheads="1"/>
          </p:cNvSpPr>
          <p:nvPr>
            <p:ph idx="1"/>
          </p:nvPr>
        </p:nvSpPr>
        <p:spPr>
          <a:xfrm>
            <a:off x="665163" y="1582738"/>
            <a:ext cx="7827962" cy="4572000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Eiffel - a related language that supports OOP</a:t>
            </a:r>
          </a:p>
          <a:p>
            <a:pPr lvl="1"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(Designed by Bertrand Meyer - 1992)</a:t>
            </a:r>
          </a:p>
          <a:p>
            <a:pPr lvl="1"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Not directly derived from any other language</a:t>
            </a:r>
          </a:p>
          <a:p>
            <a:pPr lvl="1"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Smaller and simpler than C++, but still has most of the power</a:t>
            </a:r>
          </a:p>
          <a:p>
            <a:pPr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Delphi (Borland)</a:t>
            </a:r>
          </a:p>
          <a:p>
            <a:pPr lvl="1"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Pascal plus features to support OOP</a:t>
            </a:r>
          </a:p>
          <a:p>
            <a:pPr lvl="1"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More elegant and safer than C++</a:t>
            </a:r>
          </a:p>
          <a:p>
            <a:pPr lvl="1" eaLnBrk="1" hangingPunct="1">
              <a:lnSpc>
                <a:spcPct val="100000"/>
              </a:lnSpc>
              <a:buFont typeface="Times New Roman" pitchFamily="-65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1-</a:t>
            </a:r>
            <a:fld id="{E77DE221-897D-4CF7-8550-118FF60883B8}" type="slidenum">
              <a:rPr lang="en-GB"/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36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9" name="Rectangle 1"/>
          <p:cNvSpPr>
            <a:spLocks noGrp="1" noChangeArrowheads="1"/>
          </p:cNvSpPr>
          <p:nvPr>
            <p:ph type="title"/>
          </p:nvPr>
        </p:nvSpPr>
        <p:spPr>
          <a:xfrm>
            <a:off x="663575" y="287338"/>
            <a:ext cx="7829550" cy="1143000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Java (1995)</a:t>
            </a:r>
          </a:p>
        </p:txBody>
      </p:sp>
      <p:sp>
        <p:nvSpPr>
          <p:cNvPr id="178180" name="Rectangle 2"/>
          <p:cNvSpPr>
            <a:spLocks noGrp="1" noChangeArrowheads="1"/>
          </p:cNvSpPr>
          <p:nvPr>
            <p:ph idx="1"/>
          </p:nvPr>
        </p:nvSpPr>
        <p:spPr>
          <a:xfrm>
            <a:off x="665163" y="1582738"/>
            <a:ext cx="7827962" cy="4572000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Developed at Sun in the early 1990s</a:t>
            </a:r>
          </a:p>
          <a:p>
            <a:pPr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Based on C++</a:t>
            </a:r>
          </a:p>
          <a:p>
            <a:pPr lvl="1"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Significantly simplified (does not include </a:t>
            </a:r>
            <a:r>
              <a:rPr lang="en-GB" b="1">
                <a:latin typeface="Courier New" pitchFamily="-65" charset="0"/>
              </a:rPr>
              <a:t>struct, union, enum</a:t>
            </a:r>
            <a:r>
              <a:rPr lang="en-GB"/>
              <a:t>, pointer arithmetic, and half of the assignment coercions of C++) </a:t>
            </a:r>
          </a:p>
          <a:p>
            <a:pPr lvl="1"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Supports </a:t>
            </a:r>
            <a:r>
              <a:rPr lang="en-GB" i="1"/>
              <a:t>only</a:t>
            </a:r>
            <a:r>
              <a:rPr lang="en-GB"/>
              <a:t> OOP</a:t>
            </a:r>
          </a:p>
          <a:p>
            <a:pPr lvl="1"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No multiple inheritance</a:t>
            </a:r>
          </a:p>
          <a:p>
            <a:pPr lvl="1"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Has references, but not pointers</a:t>
            </a:r>
          </a:p>
          <a:p>
            <a:pPr lvl="1"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Includes support for applets and a form of  concurrency</a:t>
            </a:r>
          </a:p>
          <a:p>
            <a:pPr lvl="1"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Portability was “Job #1”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1-</a:t>
            </a:r>
            <a:fld id="{77A9180F-A4CF-40C0-8FC5-E37891E6A131}" type="slidenum">
              <a:rPr lang="en-GB"/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37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7" name="Rectangle 1"/>
          <p:cNvSpPr>
            <a:spLocks noGrp="1" noChangeArrowheads="1"/>
          </p:cNvSpPr>
          <p:nvPr>
            <p:ph type="title"/>
          </p:nvPr>
        </p:nvSpPr>
        <p:spPr>
          <a:xfrm>
            <a:off x="1371600" y="609600"/>
            <a:ext cx="7162800" cy="1143000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Scripting Languages for the Web</a:t>
            </a:r>
          </a:p>
        </p:txBody>
      </p:sp>
      <p:sp>
        <p:nvSpPr>
          <p:cNvPr id="180228" name="Rectangle 2"/>
          <p:cNvSpPr>
            <a:spLocks noGrp="1" noChangeArrowheads="1"/>
          </p:cNvSpPr>
          <p:nvPr>
            <p:ph idx="1"/>
          </p:nvPr>
        </p:nvSpPr>
        <p:spPr>
          <a:xfrm>
            <a:off x="665163" y="1582738"/>
            <a:ext cx="7827962" cy="4640262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JavaScript</a:t>
            </a:r>
          </a:p>
          <a:p>
            <a:pPr lvl="1"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Used in Web programming (client-side) to create dynamic HTML documents</a:t>
            </a:r>
          </a:p>
          <a:p>
            <a:pPr lvl="1"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Related to Java only through similar syntax</a:t>
            </a:r>
          </a:p>
          <a:p>
            <a:pPr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PHP</a:t>
            </a:r>
          </a:p>
          <a:p>
            <a:pPr lvl="1"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Used for Web applications (server-side); produces HTML code as output</a:t>
            </a:r>
          </a:p>
          <a:p>
            <a:pPr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Perl</a:t>
            </a:r>
          </a:p>
          <a:p>
            <a:pPr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JSP</a:t>
            </a:r>
          </a:p>
          <a:p>
            <a:pPr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Python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1-</a:t>
            </a:r>
            <a:fld id="{8A230534-6836-443F-9F87-B6B771BBC554}" type="slidenum">
              <a:rPr lang="en-GB"/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38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5" name="Rectangle 1"/>
          <p:cNvSpPr>
            <a:spLocks noGrp="1" noChangeArrowheads="1"/>
          </p:cNvSpPr>
          <p:nvPr>
            <p:ph type="title"/>
          </p:nvPr>
        </p:nvSpPr>
        <p:spPr>
          <a:xfrm>
            <a:off x="663575" y="287338"/>
            <a:ext cx="7829550" cy="1143000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C#</a:t>
            </a:r>
          </a:p>
        </p:txBody>
      </p:sp>
      <p:sp>
        <p:nvSpPr>
          <p:cNvPr id="182276" name="Rectangle 2"/>
          <p:cNvSpPr>
            <a:spLocks noGrp="1" noChangeArrowheads="1"/>
          </p:cNvSpPr>
          <p:nvPr>
            <p:ph idx="1"/>
          </p:nvPr>
        </p:nvSpPr>
        <p:spPr>
          <a:xfrm>
            <a:off x="1447800" y="1219200"/>
            <a:ext cx="7162800" cy="4803775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Part of the .NET development platform</a:t>
            </a:r>
          </a:p>
          <a:p>
            <a:pPr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Based on C++ and Java</a:t>
            </a:r>
          </a:p>
          <a:p>
            <a:pPr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Provides a language for component-based software development</a:t>
            </a:r>
          </a:p>
          <a:p>
            <a:pPr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All .NET languages (C#, Visual BASIC.NET, Managed C++, J#.NET, and Jscript.NET) use Common Type System (CTS), which provides a common class library</a:t>
            </a:r>
          </a:p>
          <a:p>
            <a:pPr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/>
              <a:t>Likely to become widely used</a:t>
            </a:r>
          </a:p>
          <a:p>
            <a:pPr eaLnBrk="1" hangingPunct="1">
              <a:lnSpc>
                <a:spcPct val="100000"/>
              </a:lnSpc>
              <a:buFont typeface="Times New Roman" pitchFamily="-65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1-</a:t>
            </a:r>
            <a:fld id="{28A92E2A-28F8-4FAB-AF16-75087D889644}" type="slidenum">
              <a:rPr lang="en-GB"/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39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1"/>
          <p:cNvSpPr>
            <a:spLocks noGrp="1" noChangeArrowheads="1"/>
          </p:cNvSpPr>
          <p:nvPr>
            <p:ph type="title"/>
          </p:nvPr>
        </p:nvSpPr>
        <p:spPr>
          <a:xfrm>
            <a:off x="663575" y="377825"/>
            <a:ext cx="7829550" cy="776288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What is a Programming Language?</a:t>
            </a:r>
          </a:p>
        </p:txBody>
      </p:sp>
      <p:sp>
        <p:nvSpPr>
          <p:cNvPr id="32772" name="Rectangle 2"/>
          <p:cNvSpPr>
            <a:spLocks noGrp="1" noChangeArrowheads="1"/>
          </p:cNvSpPr>
          <p:nvPr>
            <p:ph idx="1"/>
          </p:nvPr>
        </p:nvSpPr>
        <p:spPr>
          <a:xfrm>
            <a:off x="665162" y="1582738"/>
            <a:ext cx="8021638" cy="2382191"/>
          </a:xfrm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dirty="0"/>
              <a:t>Thousands of different programming languages have been created, and more are being created every year.</a:t>
            </a:r>
          </a:p>
          <a:p>
            <a:pPr algn="just" eaLnBrk="1" hangingPunct="1">
              <a:lnSpc>
                <a:spcPct val="10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dirty="0"/>
              <a:t> Many programming languages are written in an imperative* form (i.e., as a sequence of operations to perform) while other languages use the declarative** form (i.e. the desired result is specified, not how to achieve it)</a:t>
            </a:r>
            <a:endParaRPr lang="en-GB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1-</a:t>
            </a:r>
            <a:fld id="{2493FA23-1868-4683-A7E8-762CA30DD8B0}" type="slidenum">
              <a:rPr lang="en-GB"/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1-</a:t>
            </a:r>
            <a:fld id="{90FAF6DB-5FD1-4014-8AD4-3C3AAC154DF6}" type="slidenum">
              <a:rPr lang="en-GB"/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40</a:t>
            </a:fld>
            <a:endParaRPr lang="en-GB"/>
          </a:p>
        </p:txBody>
      </p:sp>
      <p:sp>
        <p:nvSpPr>
          <p:cNvPr id="188419" name="Text Box 1"/>
          <p:cNvSpPr txBox="1">
            <a:spLocks noChangeArrowheads="1"/>
          </p:cNvSpPr>
          <p:nvPr/>
        </p:nvSpPr>
        <p:spPr bwMode="auto">
          <a:xfrm>
            <a:off x="3055938" y="3178175"/>
            <a:ext cx="2949575" cy="457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solidFill>
                  <a:srgbClr val="000000"/>
                </a:solidFill>
              </a:rPr>
              <a:t>END OF LECTURE 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1"/>
          <p:cNvSpPr>
            <a:spLocks noGrp="1" noChangeArrowheads="1"/>
          </p:cNvSpPr>
          <p:nvPr>
            <p:ph type="title"/>
          </p:nvPr>
        </p:nvSpPr>
        <p:spPr>
          <a:xfrm>
            <a:off x="663575" y="377825"/>
            <a:ext cx="7829550" cy="776288"/>
          </a:xfrm>
        </p:spPr>
        <p:txBody>
          <a:bodyPr>
            <a:spAutoFit/>
          </a:bodyPr>
          <a:lstStyle/>
          <a:p>
            <a:pPr eaLnBrk="1" hangingPunct="1">
              <a:lnSpc>
                <a:spcPct val="10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What is a Programming Language?</a:t>
            </a:r>
          </a:p>
        </p:txBody>
      </p:sp>
      <p:sp>
        <p:nvSpPr>
          <p:cNvPr id="32772" name="Rectangle 2"/>
          <p:cNvSpPr>
            <a:spLocks noGrp="1" noChangeArrowheads="1"/>
          </p:cNvSpPr>
          <p:nvPr>
            <p:ph idx="1"/>
          </p:nvPr>
        </p:nvSpPr>
        <p:spPr>
          <a:xfrm>
            <a:off x="665162" y="1582738"/>
            <a:ext cx="8097838" cy="4376583"/>
          </a:xfrm>
        </p:spPr>
        <p:txBody>
          <a:bodyPr wrap="square">
            <a:spAutoFit/>
          </a:bodyPr>
          <a:lstStyle/>
          <a:p>
            <a:pPr algn="just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dirty="0"/>
              <a:t>*In computer science, imperative programming is a programming paradigm that uses statements that change a program's state. an imperative program consists of commands for the computer to perform. Imperative programming focuses on describing how a program operates. </a:t>
            </a:r>
          </a:p>
          <a:p>
            <a:pPr algn="just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sz="2400" dirty="0"/>
              <a:t>**In computer science, declarative programming is a programming paradigm—a style of building the structure and elements of computer programs—that expresses the logic of a computation without describing its control flow.</a:t>
            </a:r>
          </a:p>
          <a:p>
            <a:pPr algn="just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sz="2400" dirty="0"/>
          </a:p>
          <a:p>
            <a:pPr algn="just" eaLnBrk="1" hangingPunct="1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/>
              <a:t>1-</a:t>
            </a:r>
            <a:fld id="{2493FA23-1868-4683-A7E8-762CA30DD8B0}" type="slidenum">
              <a:rPr lang="en-GB"/>
              <a:pPr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5</a:t>
            </a:fld>
            <a:endParaRPr lang="en-GB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44BE4-D509-B998-9E30-EC5D3C188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C8556-FDF5-C1C8-F66E-67BAD1A07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Focus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Imperative</a:t>
            </a:r>
            <a:r>
              <a:rPr lang="en-US" dirty="0"/>
              <a:t>: Tells the computer </a:t>
            </a:r>
            <a:r>
              <a:rPr lang="en-US" b="1" dirty="0"/>
              <a:t>how</a:t>
            </a:r>
            <a:r>
              <a:rPr lang="en-US" dirty="0"/>
              <a:t> to do something step by step.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Example: "Go to the store, take five steps forward, turn left, pick up milk, and come back home."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Declarative</a:t>
            </a:r>
            <a:r>
              <a:rPr lang="en-US" dirty="0"/>
              <a:t>: Tells the computer </a:t>
            </a:r>
            <a:r>
              <a:rPr lang="en-US" b="1" dirty="0"/>
              <a:t>what</a:t>
            </a:r>
            <a:r>
              <a:rPr lang="en-US" dirty="0"/>
              <a:t> you want, and it figures out how to do 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Example: "I need milk delivered to my house."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73187-E509-64E4-F0AF-0CA16E8A3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F584A2-04BF-4455-A239-AC78D6A63480}" type="datetime1">
              <a:rPr lang="en-US" smtClean="0"/>
              <a:pPr>
                <a:defRPr/>
              </a:pPr>
              <a:t>1/31/2025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1E662-434D-87A0-0A67-D5242A92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E5FAB1-20BA-4F30-8D5C-EC36A167E79B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83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69DDA-BE73-1E86-66EB-59CB1B4D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451512"/>
            <a:ext cx="7010401" cy="55898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Control</a:t>
            </a:r>
          </a:p>
          <a:p>
            <a:r>
              <a:rPr lang="en-US" dirty="0"/>
              <a:t>Imperative: You control every detail of the process.</a:t>
            </a:r>
          </a:p>
          <a:p>
            <a:r>
              <a:rPr lang="en-US" dirty="0"/>
              <a:t>Example: Writing a loop to calculate the sum of numbers in a list.</a:t>
            </a:r>
          </a:p>
          <a:p>
            <a:r>
              <a:rPr lang="en-US" dirty="0"/>
              <a:t>Declarative: The system does the work for you.</a:t>
            </a:r>
          </a:p>
          <a:p>
            <a:r>
              <a:rPr lang="en-US" dirty="0"/>
              <a:t>Example: Using a built-in function like sum() to get the total.</a:t>
            </a:r>
          </a:p>
          <a:p>
            <a:endParaRPr lang="en-US" dirty="0"/>
          </a:p>
          <a:p>
            <a:r>
              <a:rPr lang="en-US" dirty="0"/>
              <a:t>Complexity</a:t>
            </a:r>
          </a:p>
          <a:p>
            <a:r>
              <a:rPr lang="en-US" dirty="0"/>
              <a:t>Imperative: More complex because you need to manage every step and the program's state.</a:t>
            </a:r>
          </a:p>
          <a:p>
            <a:r>
              <a:rPr lang="en-US" dirty="0"/>
              <a:t>Example: Writing out the logic for how data moves in and out of a database.</a:t>
            </a:r>
          </a:p>
          <a:p>
            <a:r>
              <a:rPr lang="en-US" dirty="0"/>
              <a:t>Declarative: Simpler because you focus on the result, not the steps.</a:t>
            </a:r>
          </a:p>
          <a:p>
            <a:r>
              <a:rPr lang="en-US" dirty="0"/>
              <a:t>Example: Writing a SQL query like SELECT * FROM users WHERE age &gt; 30;.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199E62-861C-46BF-A131-E5915B6CD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F584A2-04BF-4455-A239-AC78D6A63480}" type="datetime1">
              <a:rPr lang="en-US" smtClean="0"/>
              <a:pPr>
                <a:defRPr/>
              </a:pPr>
              <a:t>1/31/2025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AEC53-A12C-6C78-45CB-F7AB05E4F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E5FAB1-20BA-4F30-8D5C-EC36A167E79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301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492C8-8B21-4518-3B52-61904EF14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F584A2-04BF-4455-A239-AC78D6A63480}" type="datetime1">
              <a:rPr lang="en-US" smtClean="0"/>
              <a:pPr>
                <a:defRPr/>
              </a:pPr>
              <a:t>1/31/2025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BA1B8-F26D-4886-18ED-E46DEE57E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E5FAB1-20BA-4F30-8D5C-EC36A167E79B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F542ABF-E03E-16FD-8AE9-7ABD651326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598" y="191059"/>
            <a:ext cx="8153402" cy="6278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/>
              <a:t>Imperative programming is a programming paradigm that focuses on how a program operates. It describes a sequence of instructions that explicitly change the program's state. In this approach, the programmer writes code that specifies the steps the computer must take to achieve a desired result.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/>
              <a:t>Characteristics: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en-US" sz="2400" dirty="0"/>
              <a:t>Step-by-step Instructions: The programmer explicitly defines each step needed to perform a task.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lang="en-US" altLang="en-US" sz="2400" dirty="0"/>
              <a:t>State Management: The state of the program is modified using variables and control structures.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lang="en-US" altLang="en-US" sz="2400" dirty="0"/>
              <a:t>Control Structures: Common constructs include loops (for, while) and conditionals (if-else).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lang="en-US" altLang="en-US" sz="2400" dirty="0"/>
              <a:t>Examples: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/>
              <a:t>Procedural programming (e.g., C, Pascal).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/>
              <a:t>Low-level programming languages like Assembly.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302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031D6-DFEA-3B09-1C07-DB23615FC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69E6B-0B01-4F74-700C-0D4F782DE7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 Imperative style: </a:t>
            </a:r>
          </a:p>
          <a:p>
            <a:r>
              <a:rPr lang="en-US" dirty="0"/>
              <a:t>finding the sum of a list numbers = [1, 2, 3, 4, 5] </a:t>
            </a:r>
          </a:p>
          <a:p>
            <a:r>
              <a:rPr lang="en-US" dirty="0"/>
              <a:t>total = 0 </a:t>
            </a:r>
          </a:p>
          <a:p>
            <a:r>
              <a:rPr lang="en-US" dirty="0"/>
              <a:t>for number in numbers:</a:t>
            </a:r>
          </a:p>
          <a:p>
            <a:pPr lvl="1"/>
            <a:r>
              <a:rPr lang="en-US" dirty="0"/>
              <a:t> total += number </a:t>
            </a:r>
          </a:p>
          <a:p>
            <a:r>
              <a:rPr lang="en-US" dirty="0"/>
              <a:t>print(total)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513E6-9272-8A7A-B0B4-075BEC2B3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F584A2-04BF-4455-A239-AC78D6A63480}" type="datetime1">
              <a:rPr lang="en-US" smtClean="0"/>
              <a:pPr>
                <a:defRPr/>
              </a:pPr>
              <a:t>1/31/2025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196228-EE16-711B-5215-77E6877AF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E5FAB1-20BA-4F30-8D5C-EC36A167E79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66945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acet">
    <a:dk1>
      <a:sysClr val="windowText" lastClr="000000"/>
    </a:dk1>
    <a:lt1>
      <a:sysClr val="window" lastClr="FFFFFF"/>
    </a:lt1>
    <a:dk2>
      <a:srgbClr val="2C3C43"/>
    </a:dk2>
    <a:lt2>
      <a:srgbClr val="EBEBEB"/>
    </a:lt2>
    <a:accent1>
      <a:srgbClr val="90C226"/>
    </a:accent1>
    <a:accent2>
      <a:srgbClr val="54A021"/>
    </a:accent2>
    <a:accent3>
      <a:srgbClr val="E6B91E"/>
    </a:accent3>
    <a:accent4>
      <a:srgbClr val="E76618"/>
    </a:accent4>
    <a:accent5>
      <a:srgbClr val="C42F1A"/>
    </a:accent5>
    <a:accent6>
      <a:srgbClr val="918655"/>
    </a:accent6>
    <a:hlink>
      <a:srgbClr val="99CA3C"/>
    </a:hlink>
    <a:folHlink>
      <a:srgbClr val="B9D18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7057C7E7101584EAA7E5D8082AFC9E1" ma:contentTypeVersion="2" ma:contentTypeDescription="Create a new document." ma:contentTypeScope="" ma:versionID="72b0964c9af446bf73a2d8705f19e667">
  <xsd:schema xmlns:xsd="http://www.w3.org/2001/XMLSchema" xmlns:xs="http://www.w3.org/2001/XMLSchema" xmlns:p="http://schemas.microsoft.com/office/2006/metadata/properties" xmlns:ns2="ef111c73-e959-41a8-894b-70f4a91400d7" targetNamespace="http://schemas.microsoft.com/office/2006/metadata/properties" ma:root="true" ma:fieldsID="e4188a938015a11cbc8e92bf666a4d9a" ns2:_="">
    <xsd:import namespace="ef111c73-e959-41a8-894b-70f4a91400d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111c73-e959-41a8-894b-70f4a91400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F030909-5D12-40F6-A53F-22B28628908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B4F08A4-A60D-469D-8AD5-7E55041313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f111c73-e959-41a8-894b-70f4a91400d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AD51C3B-DBEF-42D2-BEC3-EA897DE7E63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1085</TotalTime>
  <Words>2834</Words>
  <Application>Microsoft Office PowerPoint</Application>
  <PresentationFormat>On-screen Show (4:3)</PresentationFormat>
  <Paragraphs>549</Paragraphs>
  <Slides>40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Courier New</vt:lpstr>
      <vt:lpstr>Times New Roman</vt:lpstr>
      <vt:lpstr>Trebuchet MS</vt:lpstr>
      <vt:lpstr>Wingdings 3</vt:lpstr>
      <vt:lpstr>Facet</vt:lpstr>
      <vt:lpstr>        A Comparative Analysis of Structured and Object-Oriented Programming Methods </vt:lpstr>
      <vt:lpstr>Object-Oriented Paradigm</vt:lpstr>
      <vt:lpstr>What is a Programming Language?</vt:lpstr>
      <vt:lpstr>What is a Programming Language?</vt:lpstr>
      <vt:lpstr>What is a Programming Language?</vt:lpstr>
      <vt:lpstr>Differences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a Programming Language?</vt:lpstr>
      <vt:lpstr>Programming Domains</vt:lpstr>
      <vt:lpstr>Language Evaluation Criteria</vt:lpstr>
      <vt:lpstr>Language Evaluation Criteria  Readability </vt:lpstr>
      <vt:lpstr>Language Evaluation Criteria  Write-ability</vt:lpstr>
      <vt:lpstr>Language Evaluation Criteria  Reliability</vt:lpstr>
      <vt:lpstr>Language Evaluation Criteria Cost </vt:lpstr>
      <vt:lpstr>Language Evaluation Criteria Other </vt:lpstr>
      <vt:lpstr>Some Language Design Trade-Offs</vt:lpstr>
      <vt:lpstr>Syntax &amp; Semantics</vt:lpstr>
      <vt:lpstr>Syntax &amp; Semantics </vt:lpstr>
      <vt:lpstr>Influences on Language Design Through the Years</vt:lpstr>
      <vt:lpstr>Some Programming Paradigms</vt:lpstr>
      <vt:lpstr>Virtual Machines (VM’s)</vt:lpstr>
      <vt:lpstr>Computing in Perspective</vt:lpstr>
      <vt:lpstr>Implementation Methods Compilation</vt:lpstr>
      <vt:lpstr>PowerPoint Presentation</vt:lpstr>
      <vt:lpstr>Implementation Methods Interpretation</vt:lpstr>
      <vt:lpstr>Implementation Methods Hybrid Approaches</vt:lpstr>
      <vt:lpstr>Machine Code – Computer’s Native Language</vt:lpstr>
      <vt:lpstr>Assembly Language</vt:lpstr>
      <vt:lpstr>PowerPoint Presentation</vt:lpstr>
      <vt:lpstr>C</vt:lpstr>
      <vt:lpstr>C++ (1985)</vt:lpstr>
      <vt:lpstr>C++ Related Languages</vt:lpstr>
      <vt:lpstr>Java (1995)</vt:lpstr>
      <vt:lpstr>Scripting Languages for the Web</vt:lpstr>
      <vt:lpstr>C#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AVINASH RAJPUT</dc:creator>
  <cp:lastModifiedBy>Chandan Patary</cp:lastModifiedBy>
  <cp:revision>31</cp:revision>
  <dcterms:created xsi:type="dcterms:W3CDTF">2006-08-16T00:00:00Z</dcterms:created>
  <dcterms:modified xsi:type="dcterms:W3CDTF">2025-01-31T15:06:24Z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0x01010017057C7E7101584EAA7E5D8082AFC9E1</vt:lpwstr>
  </property>
</Properties>
</file>