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1"/>
  </p:notesMasterIdLst>
  <p:handoutMasterIdLst>
    <p:handoutMasterId r:id="rId32"/>
  </p:handoutMasterIdLst>
  <p:sldIdLst>
    <p:sldId id="262" r:id="rId2"/>
    <p:sldId id="258" r:id="rId3"/>
    <p:sldId id="263" r:id="rId4"/>
    <p:sldId id="264" r:id="rId5"/>
    <p:sldId id="282" r:id="rId6"/>
    <p:sldId id="266" r:id="rId7"/>
    <p:sldId id="283" r:id="rId8"/>
    <p:sldId id="284" r:id="rId9"/>
    <p:sldId id="296" r:id="rId10"/>
    <p:sldId id="298" r:id="rId11"/>
    <p:sldId id="280" r:id="rId12"/>
    <p:sldId id="287" r:id="rId13"/>
    <p:sldId id="288" r:id="rId14"/>
    <p:sldId id="289" r:id="rId15"/>
    <p:sldId id="290" r:id="rId16"/>
    <p:sldId id="292" r:id="rId17"/>
    <p:sldId id="291" r:id="rId18"/>
    <p:sldId id="294" r:id="rId19"/>
    <p:sldId id="275" r:id="rId20"/>
    <p:sldId id="278" r:id="rId21"/>
    <p:sldId id="265" r:id="rId22"/>
    <p:sldId id="267" r:id="rId23"/>
    <p:sldId id="269" r:id="rId24"/>
    <p:sldId id="299" r:id="rId25"/>
    <p:sldId id="271" r:id="rId26"/>
    <p:sldId id="286" r:id="rId27"/>
    <p:sldId id="273" r:id="rId28"/>
    <p:sldId id="261" r:id="rId29"/>
    <p:sldId id="295"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07" autoAdjust="0"/>
  </p:normalViewPr>
  <p:slideViewPr>
    <p:cSldViewPr showGuides="1">
      <p:cViewPr>
        <p:scale>
          <a:sx n="67" d="100"/>
          <a:sy n="67" d="100"/>
        </p:scale>
        <p:origin x="644" y="72"/>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8/layout/VerticalAccentList" loCatId="list"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Regression using ANN with L1 and L2 Reg</a:t>
          </a: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RMSE: 3276.54</a:t>
          </a:r>
        </a:p>
        <a:p>
          <a:r>
            <a:rPr lang="en-US" dirty="0"/>
            <a:t>Loss: 10692145.1558</a:t>
          </a:r>
        </a:p>
      </dgm:t>
      <dgm:extLst>
        <a:ext uri="{E40237B7-FDA0-4F09-8148-C483321AD2D9}">
          <dgm14:cNvPr xmlns:dgm14="http://schemas.microsoft.com/office/drawing/2010/diagram" id="0" name="" title="Task 1 and task 2 under group A"/>
        </a:ex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3929B1E1-4BC4-4C73-ABE8-27CEF96A3652}">
      <dgm:prSet phldrT="[Text]"/>
      <dgm:spPr/>
      <dgm:t>
        <a:bodyPr/>
        <a:lstStyle/>
        <a:p>
          <a:r>
            <a:rPr lang="en-US" dirty="0"/>
            <a:t>With dropout</a:t>
          </a:r>
        </a:p>
      </dgm:t>
      <dgm:extLst>
        <a:ext uri="{E40237B7-FDA0-4F09-8148-C483321AD2D9}">
          <dgm14:cNvPr xmlns:dgm14="http://schemas.microsoft.com/office/drawing/2010/diagram" id="0" name="" title="Group B title"/>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RMSE: 3265.18</a:t>
          </a:r>
        </a:p>
        <a:p>
          <a:r>
            <a:rPr lang="en-US" dirty="0"/>
            <a:t>Loss: 10665665.9</a:t>
          </a:r>
        </a:p>
      </dgm:t>
      <dgm:extLst>
        <a:ext uri="{E40237B7-FDA0-4F09-8148-C483321AD2D9}">
          <dgm14:cNvPr xmlns:dgm14="http://schemas.microsoft.com/office/drawing/2010/diagram" id="0" name="" title="Task 1 and task 2 under group B"/>
        </a:ext>
      </dgm:extLs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60CDF8D0-D4FC-4467-A51E-79C5A58B0B2C}">
      <dgm:prSet phldrT="[Text]"/>
      <dgm:spPr/>
      <dgm:t>
        <a:bodyPr/>
        <a:lstStyle/>
        <a:p>
          <a:r>
            <a:rPr lang="en-US" dirty="0"/>
            <a:t>K-folds</a:t>
          </a:r>
        </a:p>
      </dgm:t>
      <dgm:extLst>
        <a:ext uri="{E40237B7-FDA0-4F09-8148-C483321AD2D9}">
          <dgm14:cNvPr xmlns:dgm14="http://schemas.microsoft.com/office/drawing/2010/diagram" id="0" name="" title="Group C title"/>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en-US" dirty="0"/>
            <a:t>Fold score RMSE: 2165.05</a:t>
          </a:r>
        </a:p>
        <a:p>
          <a:r>
            <a:rPr lang="en-US" dirty="0"/>
            <a:t>Out of sample RMSE: 3566.14</a:t>
          </a:r>
        </a:p>
      </dgm:t>
      <dgm:extLst>
        <a:ext uri="{E40237B7-FDA0-4F09-8148-C483321AD2D9}">
          <dgm14:cNvPr xmlns:dgm14="http://schemas.microsoft.com/office/drawing/2010/diagram" id="0" name="" title="Task 1 and task 2 under group C"/>
        </a:ext>
      </dgm:extLs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C516DD3B-77E4-46EB-83BC-2B88DE08E8C1}" type="pres">
      <dgm:prSet presAssocID="{3F442EA2-39BA-4C9A-AD59-755D4917D532}" presName="Name0" presStyleCnt="0">
        <dgm:presLayoutVars>
          <dgm:chMax/>
          <dgm:chPref/>
          <dgm:dir/>
        </dgm:presLayoutVars>
      </dgm:prSet>
      <dgm:spPr/>
    </dgm:pt>
    <dgm:pt modelId="{2AA0353B-7B86-4F03-A46E-F2C7A2206F3E}" type="pres">
      <dgm:prSet presAssocID="{4DF9FE7B-F642-4898-A360-D4E3814E1A3D}" presName="parenttextcomposite" presStyleCnt="0"/>
      <dgm:spPr/>
    </dgm:pt>
    <dgm:pt modelId="{E40935BA-4ABA-4617-8EC6-85D99FEE0784}" type="pres">
      <dgm:prSet presAssocID="{4DF9FE7B-F642-4898-A360-D4E3814E1A3D}" presName="parenttext" presStyleLbl="revTx" presStyleIdx="0" presStyleCnt="3">
        <dgm:presLayoutVars>
          <dgm:chMax/>
          <dgm:chPref val="2"/>
          <dgm:bulletEnabled val="1"/>
        </dgm:presLayoutVars>
      </dgm:prSet>
      <dgm:spPr/>
    </dgm:pt>
    <dgm:pt modelId="{68AA42DA-EACC-489D-8153-55EDF8AA8E2B}" type="pres">
      <dgm:prSet presAssocID="{4DF9FE7B-F642-4898-A360-D4E3814E1A3D}" presName="composite" presStyleCnt="0"/>
      <dgm:spPr/>
    </dgm:pt>
    <dgm:pt modelId="{D47634B0-0AF7-4084-A8D6-C53A80723EDB}" type="pres">
      <dgm:prSet presAssocID="{4DF9FE7B-F642-4898-A360-D4E3814E1A3D}" presName="chevron1" presStyleLbl="alignNode1" presStyleIdx="0" presStyleCnt="21"/>
      <dgm:spPr/>
    </dgm:pt>
    <dgm:pt modelId="{2EEFD638-FB00-47CD-8DE7-E9C55516DE46}" type="pres">
      <dgm:prSet presAssocID="{4DF9FE7B-F642-4898-A360-D4E3814E1A3D}" presName="chevron2" presStyleLbl="alignNode1" presStyleIdx="1" presStyleCnt="21"/>
      <dgm:spPr/>
    </dgm:pt>
    <dgm:pt modelId="{06B7A952-BB03-44B3-ABD9-E5BA2764D2D0}" type="pres">
      <dgm:prSet presAssocID="{4DF9FE7B-F642-4898-A360-D4E3814E1A3D}" presName="chevron3" presStyleLbl="alignNode1" presStyleIdx="2" presStyleCnt="21"/>
      <dgm:spPr/>
    </dgm:pt>
    <dgm:pt modelId="{3F64ED2D-115D-48E3-AF24-9B7C5C50DFC5}" type="pres">
      <dgm:prSet presAssocID="{4DF9FE7B-F642-4898-A360-D4E3814E1A3D}" presName="chevron4" presStyleLbl="alignNode1" presStyleIdx="3" presStyleCnt="21"/>
      <dgm:spPr/>
    </dgm:pt>
    <dgm:pt modelId="{008B1ABD-D854-4BEA-B3F7-DE0DDE5139F8}" type="pres">
      <dgm:prSet presAssocID="{4DF9FE7B-F642-4898-A360-D4E3814E1A3D}" presName="chevron5" presStyleLbl="alignNode1" presStyleIdx="4" presStyleCnt="21"/>
      <dgm:spPr/>
    </dgm:pt>
    <dgm:pt modelId="{43C497C5-FF02-4A48-A916-7575B98ECACC}" type="pres">
      <dgm:prSet presAssocID="{4DF9FE7B-F642-4898-A360-D4E3814E1A3D}" presName="chevron6" presStyleLbl="alignNode1" presStyleIdx="5" presStyleCnt="21"/>
      <dgm:spPr/>
    </dgm:pt>
    <dgm:pt modelId="{F749416D-A451-4314-B685-A1C877D15183}" type="pres">
      <dgm:prSet presAssocID="{4DF9FE7B-F642-4898-A360-D4E3814E1A3D}" presName="chevron7" presStyleLbl="alignNode1" presStyleIdx="6" presStyleCnt="21"/>
      <dgm:spPr/>
    </dgm:pt>
    <dgm:pt modelId="{9F456914-4F94-4615-A22D-05808508537E}" type="pres">
      <dgm:prSet presAssocID="{4DF9FE7B-F642-4898-A360-D4E3814E1A3D}" presName="childtext" presStyleLbl="solidFgAcc1" presStyleIdx="0" presStyleCnt="3">
        <dgm:presLayoutVars>
          <dgm:chMax/>
          <dgm:chPref val="0"/>
          <dgm:bulletEnabled val="1"/>
        </dgm:presLayoutVars>
      </dgm:prSet>
      <dgm:spPr/>
    </dgm:pt>
    <dgm:pt modelId="{A2380E45-DEBB-4721-937A-CB211DA0800E}" type="pres">
      <dgm:prSet presAssocID="{43C18EFF-81FC-4D70-8C6B-E95FF3730413}" presName="sibTrans" presStyleCnt="0"/>
      <dgm:spPr/>
    </dgm:pt>
    <dgm:pt modelId="{8BA9A482-BA20-4BBD-99F8-9293C97CA09F}" type="pres">
      <dgm:prSet presAssocID="{3929B1E1-4BC4-4C73-ABE8-27CEF96A3652}" presName="parenttextcomposite" presStyleCnt="0"/>
      <dgm:spPr/>
    </dgm:pt>
    <dgm:pt modelId="{AFB335A6-8A38-4788-9358-66EFABA625F6}" type="pres">
      <dgm:prSet presAssocID="{3929B1E1-4BC4-4C73-ABE8-27CEF96A3652}" presName="parenttext" presStyleLbl="revTx" presStyleIdx="1" presStyleCnt="3">
        <dgm:presLayoutVars>
          <dgm:chMax/>
          <dgm:chPref val="2"/>
          <dgm:bulletEnabled val="1"/>
        </dgm:presLayoutVars>
      </dgm:prSet>
      <dgm:spPr/>
    </dgm:pt>
    <dgm:pt modelId="{4992B890-62A9-4F5C-8CE0-078E6C8EB3C5}" type="pres">
      <dgm:prSet presAssocID="{3929B1E1-4BC4-4C73-ABE8-27CEF96A3652}" presName="composite" presStyleCnt="0"/>
      <dgm:spPr/>
    </dgm:pt>
    <dgm:pt modelId="{B89148DB-CD87-4D2F-9EBA-E276D0E207AE}" type="pres">
      <dgm:prSet presAssocID="{3929B1E1-4BC4-4C73-ABE8-27CEF96A3652}" presName="chevron1" presStyleLbl="alignNode1" presStyleIdx="7" presStyleCnt="21"/>
      <dgm:spPr/>
    </dgm:pt>
    <dgm:pt modelId="{C4AF98D3-BE96-4B57-BF1B-029B4E031BEE}" type="pres">
      <dgm:prSet presAssocID="{3929B1E1-4BC4-4C73-ABE8-27CEF96A3652}" presName="chevron2" presStyleLbl="alignNode1" presStyleIdx="8" presStyleCnt="21"/>
      <dgm:spPr/>
    </dgm:pt>
    <dgm:pt modelId="{088A2FF2-286B-4265-99ED-FBAE5A07592B}" type="pres">
      <dgm:prSet presAssocID="{3929B1E1-4BC4-4C73-ABE8-27CEF96A3652}" presName="chevron3" presStyleLbl="alignNode1" presStyleIdx="9" presStyleCnt="21"/>
      <dgm:spPr/>
    </dgm:pt>
    <dgm:pt modelId="{72DCC57F-0977-43BF-9ECE-4423B7BBFDC6}" type="pres">
      <dgm:prSet presAssocID="{3929B1E1-4BC4-4C73-ABE8-27CEF96A3652}" presName="chevron4" presStyleLbl="alignNode1" presStyleIdx="10" presStyleCnt="21"/>
      <dgm:spPr/>
    </dgm:pt>
    <dgm:pt modelId="{CA97D8B8-DD42-42FE-A4B8-330DDF6FBF76}" type="pres">
      <dgm:prSet presAssocID="{3929B1E1-4BC4-4C73-ABE8-27CEF96A3652}" presName="chevron5" presStyleLbl="alignNode1" presStyleIdx="11" presStyleCnt="21"/>
      <dgm:spPr/>
    </dgm:pt>
    <dgm:pt modelId="{F5FEF185-1E9F-4B92-A1D1-7FB0983DB650}" type="pres">
      <dgm:prSet presAssocID="{3929B1E1-4BC4-4C73-ABE8-27CEF96A3652}" presName="chevron6" presStyleLbl="alignNode1" presStyleIdx="12" presStyleCnt="21"/>
      <dgm:spPr/>
    </dgm:pt>
    <dgm:pt modelId="{FC53050B-39F7-438F-882C-6D8A6EC5DCF4}" type="pres">
      <dgm:prSet presAssocID="{3929B1E1-4BC4-4C73-ABE8-27CEF96A3652}" presName="chevron7" presStyleLbl="alignNode1" presStyleIdx="13" presStyleCnt="21"/>
      <dgm:spPr/>
    </dgm:pt>
    <dgm:pt modelId="{5A8A78BD-F237-4667-B8AD-2AB8B6FB12D2}" type="pres">
      <dgm:prSet presAssocID="{3929B1E1-4BC4-4C73-ABE8-27CEF96A3652}" presName="childtext" presStyleLbl="solidFgAcc1" presStyleIdx="1" presStyleCnt="3">
        <dgm:presLayoutVars>
          <dgm:chMax/>
          <dgm:chPref val="0"/>
          <dgm:bulletEnabled val="1"/>
        </dgm:presLayoutVars>
      </dgm:prSet>
      <dgm:spPr/>
    </dgm:pt>
    <dgm:pt modelId="{A4918807-54E6-4065-B4F2-A27F432A221C}" type="pres">
      <dgm:prSet presAssocID="{19BA0C22-38BB-4E9F-89D5-0FF5FF9F12CE}" presName="sibTrans" presStyleCnt="0"/>
      <dgm:spPr/>
    </dgm:pt>
    <dgm:pt modelId="{60C1301D-D2EA-4420-88AC-A60323F39C45}" type="pres">
      <dgm:prSet presAssocID="{60CDF8D0-D4FC-4467-A51E-79C5A58B0B2C}" presName="parenttextcomposite" presStyleCnt="0"/>
      <dgm:spPr/>
    </dgm:pt>
    <dgm:pt modelId="{470DEC47-66D3-4033-B07F-EA234AD2A045}" type="pres">
      <dgm:prSet presAssocID="{60CDF8D0-D4FC-4467-A51E-79C5A58B0B2C}" presName="parenttext" presStyleLbl="revTx" presStyleIdx="2" presStyleCnt="3">
        <dgm:presLayoutVars>
          <dgm:chMax/>
          <dgm:chPref val="2"/>
          <dgm:bulletEnabled val="1"/>
        </dgm:presLayoutVars>
      </dgm:prSet>
      <dgm:spPr/>
    </dgm:pt>
    <dgm:pt modelId="{BC3717F4-1049-4A8D-A56B-942F799058D7}" type="pres">
      <dgm:prSet presAssocID="{60CDF8D0-D4FC-4467-A51E-79C5A58B0B2C}" presName="composite" presStyleCnt="0"/>
      <dgm:spPr/>
    </dgm:pt>
    <dgm:pt modelId="{3A26BDE0-3AB6-42F6-9DE4-8B14767BCBD4}" type="pres">
      <dgm:prSet presAssocID="{60CDF8D0-D4FC-4467-A51E-79C5A58B0B2C}" presName="chevron1" presStyleLbl="alignNode1" presStyleIdx="14" presStyleCnt="21"/>
      <dgm:spPr/>
    </dgm:pt>
    <dgm:pt modelId="{C742E9F9-089B-45BC-AE18-86AF50FDE379}" type="pres">
      <dgm:prSet presAssocID="{60CDF8D0-D4FC-4467-A51E-79C5A58B0B2C}" presName="chevron2" presStyleLbl="alignNode1" presStyleIdx="15" presStyleCnt="21"/>
      <dgm:spPr/>
    </dgm:pt>
    <dgm:pt modelId="{03B8526E-5CAB-48EC-9DEE-04E767CF1A8C}" type="pres">
      <dgm:prSet presAssocID="{60CDF8D0-D4FC-4467-A51E-79C5A58B0B2C}" presName="chevron3" presStyleLbl="alignNode1" presStyleIdx="16" presStyleCnt="21"/>
      <dgm:spPr/>
    </dgm:pt>
    <dgm:pt modelId="{1F75C6DC-CD4C-4768-A950-8664B846D79B}" type="pres">
      <dgm:prSet presAssocID="{60CDF8D0-D4FC-4467-A51E-79C5A58B0B2C}" presName="chevron4" presStyleLbl="alignNode1" presStyleIdx="17" presStyleCnt="21"/>
      <dgm:spPr/>
    </dgm:pt>
    <dgm:pt modelId="{EAE00F26-9225-4D5A-8452-60275EDCEFD0}" type="pres">
      <dgm:prSet presAssocID="{60CDF8D0-D4FC-4467-A51E-79C5A58B0B2C}" presName="chevron5" presStyleLbl="alignNode1" presStyleIdx="18" presStyleCnt="21"/>
      <dgm:spPr/>
    </dgm:pt>
    <dgm:pt modelId="{58600675-2B99-402E-8808-3C8C6FE0B12B}" type="pres">
      <dgm:prSet presAssocID="{60CDF8D0-D4FC-4467-A51E-79C5A58B0B2C}" presName="chevron6" presStyleLbl="alignNode1" presStyleIdx="19" presStyleCnt="21"/>
      <dgm:spPr/>
    </dgm:pt>
    <dgm:pt modelId="{86155671-52DB-4E16-84BE-20A9366C103C}" type="pres">
      <dgm:prSet presAssocID="{60CDF8D0-D4FC-4467-A51E-79C5A58B0B2C}" presName="chevron7" presStyleLbl="alignNode1" presStyleIdx="20" presStyleCnt="21"/>
      <dgm:spPr/>
    </dgm:pt>
    <dgm:pt modelId="{95308A79-EBF3-4999-8691-20E889052806}" type="pres">
      <dgm:prSet presAssocID="{60CDF8D0-D4FC-4467-A51E-79C5A58B0B2C}" presName="childtext" presStyleLbl="solidFgAcc1" presStyleIdx="2" presStyleCnt="3">
        <dgm:presLayoutVars>
          <dgm:chMax/>
          <dgm:chPref val="0"/>
          <dgm:bulletEnabled val="1"/>
        </dgm:presLayoutVars>
      </dgm:prSet>
      <dgm:spPr/>
    </dgm:pt>
  </dgm:ptLst>
  <dgm:cxnLst>
    <dgm:cxn modelId="{1339090C-9A95-4C05-841C-FA3AF987601B}" srcId="{3F442EA2-39BA-4C9A-AD59-755D4917D532}" destId="{3929B1E1-4BC4-4C73-ABE8-27CEF96A3652}" srcOrd="1" destOrd="0" parTransId="{F356CC76-9117-4B79-A270-BBBAFD3E9C79}" sibTransId="{19BA0C22-38BB-4E9F-89D5-0FF5FF9F12CE}"/>
    <dgm:cxn modelId="{27D39C0E-CF7D-4150-8D89-3F0B91752CCD}" type="presOf" srcId="{50629C12-7464-4473-ADEF-1A284F8A9957}" destId="{95308A79-EBF3-4999-8691-20E889052806}" srcOrd="0" destOrd="0" presId="urn:microsoft.com/office/officeart/2008/layout/VerticalAccentList"/>
    <dgm:cxn modelId="{E01A531B-8C30-4814-81F6-B50D76D5A2D8}" type="presOf" srcId="{EFF2750D-B4B3-474C-8B62-8B638DC31F7E}" destId="{9F456914-4F94-4615-A22D-05808508537E}" srcOrd="0" destOrd="0" presId="urn:microsoft.com/office/officeart/2008/layout/VerticalAccentList"/>
    <dgm:cxn modelId="{E3DC941D-F733-4D59-ACC8-194EF24083A9}" type="presOf" srcId="{4DF9FE7B-F642-4898-A360-D4E3814E1A3D}" destId="{E40935BA-4ABA-4617-8EC6-85D99FEE0784}" srcOrd="0" destOrd="0" presId="urn:microsoft.com/office/officeart/2008/layout/VerticalAccentList"/>
    <dgm:cxn modelId="{321E8E38-28D4-49BB-AE19-34B32CB6DAA8}" type="presOf" srcId="{60CDF8D0-D4FC-4467-A51E-79C5A58B0B2C}" destId="{470DEC47-66D3-4033-B07F-EA234AD2A045}" srcOrd="0" destOrd="0" presId="urn:microsoft.com/office/officeart/2008/layout/VerticalAccentList"/>
    <dgm:cxn modelId="{7492644B-8C8C-42B9-8992-B42C43451C10}" type="presOf" srcId="{3F442EA2-39BA-4C9A-AD59-755D4917D532}" destId="{C516DD3B-77E4-46EB-83BC-2B88DE08E8C1}" srcOrd="0" destOrd="0" presId="urn:microsoft.com/office/officeart/2008/layout/VerticalAccentList"/>
    <dgm:cxn modelId="{89D9A44B-386E-4E74-9E49-18E56290252C}" type="presOf" srcId="{99E0600D-9954-43F4-8926-13B8777FAAA1}" destId="{5A8A78BD-F237-4667-B8AD-2AB8B6FB12D2}" srcOrd="0" destOrd="0" presId="urn:microsoft.com/office/officeart/2008/layout/VerticalAccentList"/>
    <dgm:cxn modelId="{EBD8BE8D-6018-43E2-B081-034BB5656EB6}" srcId="{3F442EA2-39BA-4C9A-AD59-755D4917D532}" destId="{4DF9FE7B-F642-4898-A360-D4E3814E1A3D}" srcOrd="0" destOrd="0" parTransId="{1C10F06D-860A-4604-A7AD-02E614FE3976}" sibTransId="{43C18EFF-81FC-4D70-8C6B-E95FF3730413}"/>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9E1E1EBE-71C3-45F9-8C4E-01344758FC8B}" type="presOf" srcId="{3929B1E1-4BC4-4C73-ABE8-27CEF96A3652}" destId="{AFB335A6-8A38-4788-9358-66EFABA625F6}" srcOrd="0" destOrd="0" presId="urn:microsoft.com/office/officeart/2008/layout/VerticalAccentList"/>
    <dgm:cxn modelId="{1D32FCC9-657C-4348-9C0D-52115D559FEB}" srcId="{60CDF8D0-D4FC-4467-A51E-79C5A58B0B2C}" destId="{50629C12-7464-4473-ADEF-1A284F8A9957}" srcOrd="0" destOrd="0" parTransId="{9D1CB46C-0CFA-4B27-9224-267431FBD094}" sibTransId="{4576BCC5-0598-4332-A2E7-87AC3ADD4EB8}"/>
    <dgm:cxn modelId="{2BA65DEC-E719-4ED3-8135-48349D42DD04}" srcId="{3F442EA2-39BA-4C9A-AD59-755D4917D532}" destId="{60CDF8D0-D4FC-4467-A51E-79C5A58B0B2C}" srcOrd="2" destOrd="0" parTransId="{E12A269F-AB82-486A-9077-80F2BBBE48C2}" sibTransId="{3F7FD59D-A716-4310-A89A-AB6F740D9FFF}"/>
    <dgm:cxn modelId="{5ED30257-9D25-4947-A8B3-A71DC0150BAD}" type="presParOf" srcId="{C516DD3B-77E4-46EB-83BC-2B88DE08E8C1}" destId="{2AA0353B-7B86-4F03-A46E-F2C7A2206F3E}" srcOrd="0" destOrd="0" presId="urn:microsoft.com/office/officeart/2008/layout/VerticalAccentList"/>
    <dgm:cxn modelId="{80918B09-7C6A-4B20-86F3-AF8ACA48F8D9}" type="presParOf" srcId="{2AA0353B-7B86-4F03-A46E-F2C7A2206F3E}" destId="{E40935BA-4ABA-4617-8EC6-85D99FEE0784}" srcOrd="0" destOrd="0" presId="urn:microsoft.com/office/officeart/2008/layout/VerticalAccentList"/>
    <dgm:cxn modelId="{87E328AE-DB1D-4A7F-8CBC-584E39BE47DF}" type="presParOf" srcId="{C516DD3B-77E4-46EB-83BC-2B88DE08E8C1}" destId="{68AA42DA-EACC-489D-8153-55EDF8AA8E2B}" srcOrd="1" destOrd="0" presId="urn:microsoft.com/office/officeart/2008/layout/VerticalAccentList"/>
    <dgm:cxn modelId="{547683BC-6B6E-4E12-94F6-E5C39284448A}" type="presParOf" srcId="{68AA42DA-EACC-489D-8153-55EDF8AA8E2B}" destId="{D47634B0-0AF7-4084-A8D6-C53A80723EDB}" srcOrd="0" destOrd="0" presId="urn:microsoft.com/office/officeart/2008/layout/VerticalAccentList"/>
    <dgm:cxn modelId="{2696B6F9-FFB6-4278-A753-FFB0E178A4EB}" type="presParOf" srcId="{68AA42DA-EACC-489D-8153-55EDF8AA8E2B}" destId="{2EEFD638-FB00-47CD-8DE7-E9C55516DE46}" srcOrd="1" destOrd="0" presId="urn:microsoft.com/office/officeart/2008/layout/VerticalAccentList"/>
    <dgm:cxn modelId="{1C97AF48-9C8E-4C8C-BCDA-E5ED7B34D837}" type="presParOf" srcId="{68AA42DA-EACC-489D-8153-55EDF8AA8E2B}" destId="{06B7A952-BB03-44B3-ABD9-E5BA2764D2D0}" srcOrd="2" destOrd="0" presId="urn:microsoft.com/office/officeart/2008/layout/VerticalAccentList"/>
    <dgm:cxn modelId="{588F6E6B-56E2-42C3-A084-E9DBBFB0E792}" type="presParOf" srcId="{68AA42DA-EACC-489D-8153-55EDF8AA8E2B}" destId="{3F64ED2D-115D-48E3-AF24-9B7C5C50DFC5}" srcOrd="3" destOrd="0" presId="urn:microsoft.com/office/officeart/2008/layout/VerticalAccentList"/>
    <dgm:cxn modelId="{E7686D23-18E7-4141-9A67-23F3643AA199}" type="presParOf" srcId="{68AA42DA-EACC-489D-8153-55EDF8AA8E2B}" destId="{008B1ABD-D854-4BEA-B3F7-DE0DDE5139F8}" srcOrd="4" destOrd="0" presId="urn:microsoft.com/office/officeart/2008/layout/VerticalAccentList"/>
    <dgm:cxn modelId="{4D002DCF-AC68-4BEF-B56E-6DAA035D29A4}" type="presParOf" srcId="{68AA42DA-EACC-489D-8153-55EDF8AA8E2B}" destId="{43C497C5-FF02-4A48-A916-7575B98ECACC}" srcOrd="5" destOrd="0" presId="urn:microsoft.com/office/officeart/2008/layout/VerticalAccentList"/>
    <dgm:cxn modelId="{9E98CD34-3F4D-4CE6-BCAF-7B02D49E02C6}" type="presParOf" srcId="{68AA42DA-EACC-489D-8153-55EDF8AA8E2B}" destId="{F749416D-A451-4314-B685-A1C877D15183}" srcOrd="6" destOrd="0" presId="urn:microsoft.com/office/officeart/2008/layout/VerticalAccentList"/>
    <dgm:cxn modelId="{34C3B366-7EBC-49C3-808C-091C8A243120}" type="presParOf" srcId="{68AA42DA-EACC-489D-8153-55EDF8AA8E2B}" destId="{9F456914-4F94-4615-A22D-05808508537E}" srcOrd="7" destOrd="0" presId="urn:microsoft.com/office/officeart/2008/layout/VerticalAccentList"/>
    <dgm:cxn modelId="{AF7DDD72-F845-4D03-99C8-4F4C08A863E8}" type="presParOf" srcId="{C516DD3B-77E4-46EB-83BC-2B88DE08E8C1}" destId="{A2380E45-DEBB-4721-937A-CB211DA0800E}" srcOrd="2" destOrd="0" presId="urn:microsoft.com/office/officeart/2008/layout/VerticalAccentList"/>
    <dgm:cxn modelId="{4CE5BD09-C65E-45B9-873B-99218CAC5828}" type="presParOf" srcId="{C516DD3B-77E4-46EB-83BC-2B88DE08E8C1}" destId="{8BA9A482-BA20-4BBD-99F8-9293C97CA09F}" srcOrd="3" destOrd="0" presId="urn:microsoft.com/office/officeart/2008/layout/VerticalAccentList"/>
    <dgm:cxn modelId="{DED8549B-538C-426B-AF05-A67A8956101C}" type="presParOf" srcId="{8BA9A482-BA20-4BBD-99F8-9293C97CA09F}" destId="{AFB335A6-8A38-4788-9358-66EFABA625F6}" srcOrd="0" destOrd="0" presId="urn:microsoft.com/office/officeart/2008/layout/VerticalAccentList"/>
    <dgm:cxn modelId="{1DA2D6D6-2844-4BCD-BDD0-50C5239DE6AD}" type="presParOf" srcId="{C516DD3B-77E4-46EB-83BC-2B88DE08E8C1}" destId="{4992B890-62A9-4F5C-8CE0-078E6C8EB3C5}" srcOrd="4" destOrd="0" presId="urn:microsoft.com/office/officeart/2008/layout/VerticalAccentList"/>
    <dgm:cxn modelId="{AB991FA2-D9E1-4738-8262-9D2355578222}" type="presParOf" srcId="{4992B890-62A9-4F5C-8CE0-078E6C8EB3C5}" destId="{B89148DB-CD87-4D2F-9EBA-E276D0E207AE}" srcOrd="0" destOrd="0" presId="urn:microsoft.com/office/officeart/2008/layout/VerticalAccentList"/>
    <dgm:cxn modelId="{E2BFF1D7-48FC-4479-8520-96DB84A5C258}" type="presParOf" srcId="{4992B890-62A9-4F5C-8CE0-078E6C8EB3C5}" destId="{C4AF98D3-BE96-4B57-BF1B-029B4E031BEE}" srcOrd="1" destOrd="0" presId="urn:microsoft.com/office/officeart/2008/layout/VerticalAccentList"/>
    <dgm:cxn modelId="{C916B38F-1525-4408-A03B-47CB877B7AB6}" type="presParOf" srcId="{4992B890-62A9-4F5C-8CE0-078E6C8EB3C5}" destId="{088A2FF2-286B-4265-99ED-FBAE5A07592B}" srcOrd="2" destOrd="0" presId="urn:microsoft.com/office/officeart/2008/layout/VerticalAccentList"/>
    <dgm:cxn modelId="{F9926C67-EB15-400F-AD6A-EBD061E72451}" type="presParOf" srcId="{4992B890-62A9-4F5C-8CE0-078E6C8EB3C5}" destId="{72DCC57F-0977-43BF-9ECE-4423B7BBFDC6}" srcOrd="3" destOrd="0" presId="urn:microsoft.com/office/officeart/2008/layout/VerticalAccentList"/>
    <dgm:cxn modelId="{94AB3ED3-6915-4C4F-9569-7162E973C612}" type="presParOf" srcId="{4992B890-62A9-4F5C-8CE0-078E6C8EB3C5}" destId="{CA97D8B8-DD42-42FE-A4B8-330DDF6FBF76}" srcOrd="4" destOrd="0" presId="urn:microsoft.com/office/officeart/2008/layout/VerticalAccentList"/>
    <dgm:cxn modelId="{9361EA78-9B29-4935-90DF-E3A62B16166A}" type="presParOf" srcId="{4992B890-62A9-4F5C-8CE0-078E6C8EB3C5}" destId="{F5FEF185-1E9F-4B92-A1D1-7FB0983DB650}" srcOrd="5" destOrd="0" presId="urn:microsoft.com/office/officeart/2008/layout/VerticalAccentList"/>
    <dgm:cxn modelId="{A7F2F50C-46E5-4742-B95E-46628633A659}" type="presParOf" srcId="{4992B890-62A9-4F5C-8CE0-078E6C8EB3C5}" destId="{FC53050B-39F7-438F-882C-6D8A6EC5DCF4}" srcOrd="6" destOrd="0" presId="urn:microsoft.com/office/officeart/2008/layout/VerticalAccentList"/>
    <dgm:cxn modelId="{0CD4E32E-76B9-4BF3-BB51-62FEB52CC95D}" type="presParOf" srcId="{4992B890-62A9-4F5C-8CE0-078E6C8EB3C5}" destId="{5A8A78BD-F237-4667-B8AD-2AB8B6FB12D2}" srcOrd="7" destOrd="0" presId="urn:microsoft.com/office/officeart/2008/layout/VerticalAccentList"/>
    <dgm:cxn modelId="{31E5BA23-3379-43C0-8BC6-234D7568253F}" type="presParOf" srcId="{C516DD3B-77E4-46EB-83BC-2B88DE08E8C1}" destId="{A4918807-54E6-4065-B4F2-A27F432A221C}" srcOrd="5" destOrd="0" presId="urn:microsoft.com/office/officeart/2008/layout/VerticalAccentList"/>
    <dgm:cxn modelId="{C1E7A28F-6DCB-4BE9-BA08-328D582FDEC2}" type="presParOf" srcId="{C516DD3B-77E4-46EB-83BC-2B88DE08E8C1}" destId="{60C1301D-D2EA-4420-88AC-A60323F39C45}" srcOrd="6" destOrd="0" presId="urn:microsoft.com/office/officeart/2008/layout/VerticalAccentList"/>
    <dgm:cxn modelId="{12781496-C23E-4B56-B83A-C5CE1B4A7CA3}" type="presParOf" srcId="{60C1301D-D2EA-4420-88AC-A60323F39C45}" destId="{470DEC47-66D3-4033-B07F-EA234AD2A045}" srcOrd="0" destOrd="0" presId="urn:microsoft.com/office/officeart/2008/layout/VerticalAccentList"/>
    <dgm:cxn modelId="{976A988F-A26A-42BE-BD84-A58E8D3ADFBE}" type="presParOf" srcId="{C516DD3B-77E4-46EB-83BC-2B88DE08E8C1}" destId="{BC3717F4-1049-4A8D-A56B-942F799058D7}" srcOrd="7" destOrd="0" presId="urn:microsoft.com/office/officeart/2008/layout/VerticalAccentList"/>
    <dgm:cxn modelId="{F2F584C6-B36A-4BE6-8364-98010399907F}" type="presParOf" srcId="{BC3717F4-1049-4A8D-A56B-942F799058D7}" destId="{3A26BDE0-3AB6-42F6-9DE4-8B14767BCBD4}" srcOrd="0" destOrd="0" presId="urn:microsoft.com/office/officeart/2008/layout/VerticalAccentList"/>
    <dgm:cxn modelId="{EE409D3C-9631-4A6E-84B2-6745D8496A75}" type="presParOf" srcId="{BC3717F4-1049-4A8D-A56B-942F799058D7}" destId="{C742E9F9-089B-45BC-AE18-86AF50FDE379}" srcOrd="1" destOrd="0" presId="urn:microsoft.com/office/officeart/2008/layout/VerticalAccentList"/>
    <dgm:cxn modelId="{0DD76282-E3D0-4DD9-AA1B-45B85EBE34C9}" type="presParOf" srcId="{BC3717F4-1049-4A8D-A56B-942F799058D7}" destId="{03B8526E-5CAB-48EC-9DEE-04E767CF1A8C}" srcOrd="2" destOrd="0" presId="urn:microsoft.com/office/officeart/2008/layout/VerticalAccentList"/>
    <dgm:cxn modelId="{710D58DA-27C2-407E-A9DC-C64987AB01ED}" type="presParOf" srcId="{BC3717F4-1049-4A8D-A56B-942F799058D7}" destId="{1F75C6DC-CD4C-4768-A950-8664B846D79B}" srcOrd="3" destOrd="0" presId="urn:microsoft.com/office/officeart/2008/layout/VerticalAccentList"/>
    <dgm:cxn modelId="{B388AC90-6D9D-4547-AFF3-2B6EB4ED240E}" type="presParOf" srcId="{BC3717F4-1049-4A8D-A56B-942F799058D7}" destId="{EAE00F26-9225-4D5A-8452-60275EDCEFD0}" srcOrd="4" destOrd="0" presId="urn:microsoft.com/office/officeart/2008/layout/VerticalAccentList"/>
    <dgm:cxn modelId="{0E272531-EB27-46D4-A440-72B533B1301B}" type="presParOf" srcId="{BC3717F4-1049-4A8D-A56B-942F799058D7}" destId="{58600675-2B99-402E-8808-3C8C6FE0B12B}" srcOrd="5" destOrd="0" presId="urn:microsoft.com/office/officeart/2008/layout/VerticalAccentList"/>
    <dgm:cxn modelId="{1500D7EF-1F5E-4E26-8B62-23723D8013D7}" type="presParOf" srcId="{BC3717F4-1049-4A8D-A56B-942F799058D7}" destId="{86155671-52DB-4E16-84BE-20A9366C103C}" srcOrd="6" destOrd="0" presId="urn:microsoft.com/office/officeart/2008/layout/VerticalAccentList"/>
    <dgm:cxn modelId="{861A15DC-3B51-4777-829E-CC0C39D3A4ED}" type="presParOf" srcId="{BC3717F4-1049-4A8D-A56B-942F799058D7}" destId="{95308A79-EBF3-4999-8691-20E88905280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42EA2-39BA-4C9A-AD59-755D4917D532}" type="doc">
      <dgm:prSet loTypeId="urn:microsoft.com/office/officeart/2008/layout/VerticalAccentList" loCatId="list"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Linear Regression</a:t>
          </a: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RMSE: 15487087.74</a:t>
          </a:r>
        </a:p>
      </dgm:t>
      <dgm:extLst>
        <a:ext uri="{E40237B7-FDA0-4F09-8148-C483321AD2D9}">
          <dgm14:cNvPr xmlns:dgm14="http://schemas.microsoft.com/office/drawing/2010/diagram" id="0" name="" title="Task 1 and task 2 under group A"/>
        </a:ex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3929B1E1-4BC4-4C73-ABE8-27CEF96A3652}">
      <dgm:prSet phldrT="[Text]"/>
      <dgm:spPr/>
      <dgm:t>
        <a:bodyPr/>
        <a:lstStyle/>
        <a:p>
          <a:r>
            <a:rPr lang="en-US" dirty="0"/>
            <a:t>MLR</a:t>
          </a:r>
        </a:p>
      </dgm:t>
      <dgm:extLst>
        <a:ext uri="{E40237B7-FDA0-4F09-8148-C483321AD2D9}">
          <dgm14:cNvPr xmlns:dgm14="http://schemas.microsoft.com/office/drawing/2010/diagram" id="0" name="" title="Group B title"/>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RMSE: 2660</a:t>
          </a:r>
        </a:p>
      </dgm:t>
      <dgm:extLst>
        <a:ext uri="{E40237B7-FDA0-4F09-8148-C483321AD2D9}">
          <dgm14:cNvPr xmlns:dgm14="http://schemas.microsoft.com/office/drawing/2010/diagram" id="0" name="" title="Task 1 and task 2 under group B"/>
        </a:ext>
      </dgm:extLs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60CDF8D0-D4FC-4467-A51E-79C5A58B0B2C}">
      <dgm:prSet phldrT="[Text]"/>
      <dgm:spPr/>
      <dgm:t>
        <a:bodyPr/>
        <a:lstStyle/>
        <a:p>
          <a:r>
            <a:rPr lang="en-US" dirty="0"/>
            <a:t>Bayesian Ridge Regression</a:t>
          </a:r>
        </a:p>
      </dgm:t>
      <dgm:extLst>
        <a:ext uri="{E40237B7-FDA0-4F09-8148-C483321AD2D9}">
          <dgm14:cNvPr xmlns:dgm14="http://schemas.microsoft.com/office/drawing/2010/diagram" id="0" name="" title="Group C title"/>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en-US" dirty="0"/>
            <a:t>RMSE: 2660</a:t>
          </a:r>
        </a:p>
      </dgm:t>
      <dgm:extLst>
        <a:ext uri="{E40237B7-FDA0-4F09-8148-C483321AD2D9}">
          <dgm14:cNvPr xmlns:dgm14="http://schemas.microsoft.com/office/drawing/2010/diagram" id="0" name="" title="Task 1 and task 2 under group C"/>
        </a:ext>
      </dgm:extLs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C516DD3B-77E4-46EB-83BC-2B88DE08E8C1}" type="pres">
      <dgm:prSet presAssocID="{3F442EA2-39BA-4C9A-AD59-755D4917D532}" presName="Name0" presStyleCnt="0">
        <dgm:presLayoutVars>
          <dgm:chMax/>
          <dgm:chPref/>
          <dgm:dir/>
        </dgm:presLayoutVars>
      </dgm:prSet>
      <dgm:spPr/>
    </dgm:pt>
    <dgm:pt modelId="{2AA0353B-7B86-4F03-A46E-F2C7A2206F3E}" type="pres">
      <dgm:prSet presAssocID="{4DF9FE7B-F642-4898-A360-D4E3814E1A3D}" presName="parenttextcomposite" presStyleCnt="0"/>
      <dgm:spPr/>
    </dgm:pt>
    <dgm:pt modelId="{E40935BA-4ABA-4617-8EC6-85D99FEE0784}" type="pres">
      <dgm:prSet presAssocID="{4DF9FE7B-F642-4898-A360-D4E3814E1A3D}" presName="parenttext" presStyleLbl="revTx" presStyleIdx="0" presStyleCnt="3">
        <dgm:presLayoutVars>
          <dgm:chMax/>
          <dgm:chPref val="2"/>
          <dgm:bulletEnabled val="1"/>
        </dgm:presLayoutVars>
      </dgm:prSet>
      <dgm:spPr/>
    </dgm:pt>
    <dgm:pt modelId="{68AA42DA-EACC-489D-8153-55EDF8AA8E2B}" type="pres">
      <dgm:prSet presAssocID="{4DF9FE7B-F642-4898-A360-D4E3814E1A3D}" presName="composite" presStyleCnt="0"/>
      <dgm:spPr/>
    </dgm:pt>
    <dgm:pt modelId="{D47634B0-0AF7-4084-A8D6-C53A80723EDB}" type="pres">
      <dgm:prSet presAssocID="{4DF9FE7B-F642-4898-A360-D4E3814E1A3D}" presName="chevron1" presStyleLbl="alignNode1" presStyleIdx="0" presStyleCnt="21"/>
      <dgm:spPr/>
    </dgm:pt>
    <dgm:pt modelId="{2EEFD638-FB00-47CD-8DE7-E9C55516DE46}" type="pres">
      <dgm:prSet presAssocID="{4DF9FE7B-F642-4898-A360-D4E3814E1A3D}" presName="chevron2" presStyleLbl="alignNode1" presStyleIdx="1" presStyleCnt="21"/>
      <dgm:spPr/>
    </dgm:pt>
    <dgm:pt modelId="{06B7A952-BB03-44B3-ABD9-E5BA2764D2D0}" type="pres">
      <dgm:prSet presAssocID="{4DF9FE7B-F642-4898-A360-D4E3814E1A3D}" presName="chevron3" presStyleLbl="alignNode1" presStyleIdx="2" presStyleCnt="21"/>
      <dgm:spPr/>
    </dgm:pt>
    <dgm:pt modelId="{3F64ED2D-115D-48E3-AF24-9B7C5C50DFC5}" type="pres">
      <dgm:prSet presAssocID="{4DF9FE7B-F642-4898-A360-D4E3814E1A3D}" presName="chevron4" presStyleLbl="alignNode1" presStyleIdx="3" presStyleCnt="21"/>
      <dgm:spPr/>
    </dgm:pt>
    <dgm:pt modelId="{008B1ABD-D854-4BEA-B3F7-DE0DDE5139F8}" type="pres">
      <dgm:prSet presAssocID="{4DF9FE7B-F642-4898-A360-D4E3814E1A3D}" presName="chevron5" presStyleLbl="alignNode1" presStyleIdx="4" presStyleCnt="21"/>
      <dgm:spPr/>
    </dgm:pt>
    <dgm:pt modelId="{43C497C5-FF02-4A48-A916-7575B98ECACC}" type="pres">
      <dgm:prSet presAssocID="{4DF9FE7B-F642-4898-A360-D4E3814E1A3D}" presName="chevron6" presStyleLbl="alignNode1" presStyleIdx="5" presStyleCnt="21"/>
      <dgm:spPr/>
    </dgm:pt>
    <dgm:pt modelId="{F749416D-A451-4314-B685-A1C877D15183}" type="pres">
      <dgm:prSet presAssocID="{4DF9FE7B-F642-4898-A360-D4E3814E1A3D}" presName="chevron7" presStyleLbl="alignNode1" presStyleIdx="6" presStyleCnt="21"/>
      <dgm:spPr/>
    </dgm:pt>
    <dgm:pt modelId="{9F456914-4F94-4615-A22D-05808508537E}" type="pres">
      <dgm:prSet presAssocID="{4DF9FE7B-F642-4898-A360-D4E3814E1A3D}" presName="childtext" presStyleLbl="solidFgAcc1" presStyleIdx="0" presStyleCnt="3">
        <dgm:presLayoutVars>
          <dgm:chMax/>
          <dgm:chPref val="0"/>
          <dgm:bulletEnabled val="1"/>
        </dgm:presLayoutVars>
      </dgm:prSet>
      <dgm:spPr/>
    </dgm:pt>
    <dgm:pt modelId="{A2380E45-DEBB-4721-937A-CB211DA0800E}" type="pres">
      <dgm:prSet presAssocID="{43C18EFF-81FC-4D70-8C6B-E95FF3730413}" presName="sibTrans" presStyleCnt="0"/>
      <dgm:spPr/>
    </dgm:pt>
    <dgm:pt modelId="{8BA9A482-BA20-4BBD-99F8-9293C97CA09F}" type="pres">
      <dgm:prSet presAssocID="{3929B1E1-4BC4-4C73-ABE8-27CEF96A3652}" presName="parenttextcomposite" presStyleCnt="0"/>
      <dgm:spPr/>
    </dgm:pt>
    <dgm:pt modelId="{AFB335A6-8A38-4788-9358-66EFABA625F6}" type="pres">
      <dgm:prSet presAssocID="{3929B1E1-4BC4-4C73-ABE8-27CEF96A3652}" presName="parenttext" presStyleLbl="revTx" presStyleIdx="1" presStyleCnt="3">
        <dgm:presLayoutVars>
          <dgm:chMax/>
          <dgm:chPref val="2"/>
          <dgm:bulletEnabled val="1"/>
        </dgm:presLayoutVars>
      </dgm:prSet>
      <dgm:spPr/>
    </dgm:pt>
    <dgm:pt modelId="{4992B890-62A9-4F5C-8CE0-078E6C8EB3C5}" type="pres">
      <dgm:prSet presAssocID="{3929B1E1-4BC4-4C73-ABE8-27CEF96A3652}" presName="composite" presStyleCnt="0"/>
      <dgm:spPr/>
    </dgm:pt>
    <dgm:pt modelId="{B89148DB-CD87-4D2F-9EBA-E276D0E207AE}" type="pres">
      <dgm:prSet presAssocID="{3929B1E1-4BC4-4C73-ABE8-27CEF96A3652}" presName="chevron1" presStyleLbl="alignNode1" presStyleIdx="7" presStyleCnt="21"/>
      <dgm:spPr/>
    </dgm:pt>
    <dgm:pt modelId="{C4AF98D3-BE96-4B57-BF1B-029B4E031BEE}" type="pres">
      <dgm:prSet presAssocID="{3929B1E1-4BC4-4C73-ABE8-27CEF96A3652}" presName="chevron2" presStyleLbl="alignNode1" presStyleIdx="8" presStyleCnt="21"/>
      <dgm:spPr/>
    </dgm:pt>
    <dgm:pt modelId="{088A2FF2-286B-4265-99ED-FBAE5A07592B}" type="pres">
      <dgm:prSet presAssocID="{3929B1E1-4BC4-4C73-ABE8-27CEF96A3652}" presName="chevron3" presStyleLbl="alignNode1" presStyleIdx="9" presStyleCnt="21"/>
      <dgm:spPr/>
    </dgm:pt>
    <dgm:pt modelId="{72DCC57F-0977-43BF-9ECE-4423B7BBFDC6}" type="pres">
      <dgm:prSet presAssocID="{3929B1E1-4BC4-4C73-ABE8-27CEF96A3652}" presName="chevron4" presStyleLbl="alignNode1" presStyleIdx="10" presStyleCnt="21"/>
      <dgm:spPr/>
    </dgm:pt>
    <dgm:pt modelId="{CA97D8B8-DD42-42FE-A4B8-330DDF6FBF76}" type="pres">
      <dgm:prSet presAssocID="{3929B1E1-4BC4-4C73-ABE8-27CEF96A3652}" presName="chevron5" presStyleLbl="alignNode1" presStyleIdx="11" presStyleCnt="21"/>
      <dgm:spPr/>
    </dgm:pt>
    <dgm:pt modelId="{F5FEF185-1E9F-4B92-A1D1-7FB0983DB650}" type="pres">
      <dgm:prSet presAssocID="{3929B1E1-4BC4-4C73-ABE8-27CEF96A3652}" presName="chevron6" presStyleLbl="alignNode1" presStyleIdx="12" presStyleCnt="21"/>
      <dgm:spPr/>
    </dgm:pt>
    <dgm:pt modelId="{FC53050B-39F7-438F-882C-6D8A6EC5DCF4}" type="pres">
      <dgm:prSet presAssocID="{3929B1E1-4BC4-4C73-ABE8-27CEF96A3652}" presName="chevron7" presStyleLbl="alignNode1" presStyleIdx="13" presStyleCnt="21"/>
      <dgm:spPr/>
    </dgm:pt>
    <dgm:pt modelId="{5A8A78BD-F237-4667-B8AD-2AB8B6FB12D2}" type="pres">
      <dgm:prSet presAssocID="{3929B1E1-4BC4-4C73-ABE8-27CEF96A3652}" presName="childtext" presStyleLbl="solidFgAcc1" presStyleIdx="1" presStyleCnt="3">
        <dgm:presLayoutVars>
          <dgm:chMax/>
          <dgm:chPref val="0"/>
          <dgm:bulletEnabled val="1"/>
        </dgm:presLayoutVars>
      </dgm:prSet>
      <dgm:spPr/>
    </dgm:pt>
    <dgm:pt modelId="{A4918807-54E6-4065-B4F2-A27F432A221C}" type="pres">
      <dgm:prSet presAssocID="{19BA0C22-38BB-4E9F-89D5-0FF5FF9F12CE}" presName="sibTrans" presStyleCnt="0"/>
      <dgm:spPr/>
    </dgm:pt>
    <dgm:pt modelId="{60C1301D-D2EA-4420-88AC-A60323F39C45}" type="pres">
      <dgm:prSet presAssocID="{60CDF8D0-D4FC-4467-A51E-79C5A58B0B2C}" presName="parenttextcomposite" presStyleCnt="0"/>
      <dgm:spPr/>
    </dgm:pt>
    <dgm:pt modelId="{470DEC47-66D3-4033-B07F-EA234AD2A045}" type="pres">
      <dgm:prSet presAssocID="{60CDF8D0-D4FC-4467-A51E-79C5A58B0B2C}" presName="parenttext" presStyleLbl="revTx" presStyleIdx="2" presStyleCnt="3">
        <dgm:presLayoutVars>
          <dgm:chMax/>
          <dgm:chPref val="2"/>
          <dgm:bulletEnabled val="1"/>
        </dgm:presLayoutVars>
      </dgm:prSet>
      <dgm:spPr/>
    </dgm:pt>
    <dgm:pt modelId="{BC3717F4-1049-4A8D-A56B-942F799058D7}" type="pres">
      <dgm:prSet presAssocID="{60CDF8D0-D4FC-4467-A51E-79C5A58B0B2C}" presName="composite" presStyleCnt="0"/>
      <dgm:spPr/>
    </dgm:pt>
    <dgm:pt modelId="{3A26BDE0-3AB6-42F6-9DE4-8B14767BCBD4}" type="pres">
      <dgm:prSet presAssocID="{60CDF8D0-D4FC-4467-A51E-79C5A58B0B2C}" presName="chevron1" presStyleLbl="alignNode1" presStyleIdx="14" presStyleCnt="21"/>
      <dgm:spPr/>
    </dgm:pt>
    <dgm:pt modelId="{C742E9F9-089B-45BC-AE18-86AF50FDE379}" type="pres">
      <dgm:prSet presAssocID="{60CDF8D0-D4FC-4467-A51E-79C5A58B0B2C}" presName="chevron2" presStyleLbl="alignNode1" presStyleIdx="15" presStyleCnt="21"/>
      <dgm:spPr/>
    </dgm:pt>
    <dgm:pt modelId="{03B8526E-5CAB-48EC-9DEE-04E767CF1A8C}" type="pres">
      <dgm:prSet presAssocID="{60CDF8D0-D4FC-4467-A51E-79C5A58B0B2C}" presName="chevron3" presStyleLbl="alignNode1" presStyleIdx="16" presStyleCnt="21"/>
      <dgm:spPr/>
    </dgm:pt>
    <dgm:pt modelId="{1F75C6DC-CD4C-4768-A950-8664B846D79B}" type="pres">
      <dgm:prSet presAssocID="{60CDF8D0-D4FC-4467-A51E-79C5A58B0B2C}" presName="chevron4" presStyleLbl="alignNode1" presStyleIdx="17" presStyleCnt="21"/>
      <dgm:spPr/>
    </dgm:pt>
    <dgm:pt modelId="{EAE00F26-9225-4D5A-8452-60275EDCEFD0}" type="pres">
      <dgm:prSet presAssocID="{60CDF8D0-D4FC-4467-A51E-79C5A58B0B2C}" presName="chevron5" presStyleLbl="alignNode1" presStyleIdx="18" presStyleCnt="21"/>
      <dgm:spPr/>
    </dgm:pt>
    <dgm:pt modelId="{58600675-2B99-402E-8808-3C8C6FE0B12B}" type="pres">
      <dgm:prSet presAssocID="{60CDF8D0-D4FC-4467-A51E-79C5A58B0B2C}" presName="chevron6" presStyleLbl="alignNode1" presStyleIdx="19" presStyleCnt="21"/>
      <dgm:spPr/>
    </dgm:pt>
    <dgm:pt modelId="{86155671-52DB-4E16-84BE-20A9366C103C}" type="pres">
      <dgm:prSet presAssocID="{60CDF8D0-D4FC-4467-A51E-79C5A58B0B2C}" presName="chevron7" presStyleLbl="alignNode1" presStyleIdx="20" presStyleCnt="21"/>
      <dgm:spPr/>
    </dgm:pt>
    <dgm:pt modelId="{95308A79-EBF3-4999-8691-20E889052806}" type="pres">
      <dgm:prSet presAssocID="{60CDF8D0-D4FC-4467-A51E-79C5A58B0B2C}" presName="childtext" presStyleLbl="solidFgAcc1" presStyleIdx="2" presStyleCnt="3">
        <dgm:presLayoutVars>
          <dgm:chMax/>
          <dgm:chPref val="0"/>
          <dgm:bulletEnabled val="1"/>
        </dgm:presLayoutVars>
      </dgm:prSet>
      <dgm:spPr/>
    </dgm:pt>
  </dgm:ptLst>
  <dgm:cxnLst>
    <dgm:cxn modelId="{1339090C-9A95-4C05-841C-FA3AF987601B}" srcId="{3F442EA2-39BA-4C9A-AD59-755D4917D532}" destId="{3929B1E1-4BC4-4C73-ABE8-27CEF96A3652}" srcOrd="1" destOrd="0" parTransId="{F356CC76-9117-4B79-A270-BBBAFD3E9C79}" sibTransId="{19BA0C22-38BB-4E9F-89D5-0FF5FF9F12CE}"/>
    <dgm:cxn modelId="{27D39C0E-CF7D-4150-8D89-3F0B91752CCD}" type="presOf" srcId="{50629C12-7464-4473-ADEF-1A284F8A9957}" destId="{95308A79-EBF3-4999-8691-20E889052806}" srcOrd="0" destOrd="0" presId="urn:microsoft.com/office/officeart/2008/layout/VerticalAccentList"/>
    <dgm:cxn modelId="{E01A531B-8C30-4814-81F6-B50D76D5A2D8}" type="presOf" srcId="{EFF2750D-B4B3-474C-8B62-8B638DC31F7E}" destId="{9F456914-4F94-4615-A22D-05808508537E}" srcOrd="0" destOrd="0" presId="urn:microsoft.com/office/officeart/2008/layout/VerticalAccentList"/>
    <dgm:cxn modelId="{E3DC941D-F733-4D59-ACC8-194EF24083A9}" type="presOf" srcId="{4DF9FE7B-F642-4898-A360-D4E3814E1A3D}" destId="{E40935BA-4ABA-4617-8EC6-85D99FEE0784}" srcOrd="0" destOrd="0" presId="urn:microsoft.com/office/officeart/2008/layout/VerticalAccentList"/>
    <dgm:cxn modelId="{321E8E38-28D4-49BB-AE19-34B32CB6DAA8}" type="presOf" srcId="{60CDF8D0-D4FC-4467-A51E-79C5A58B0B2C}" destId="{470DEC47-66D3-4033-B07F-EA234AD2A045}" srcOrd="0" destOrd="0" presId="urn:microsoft.com/office/officeart/2008/layout/VerticalAccentList"/>
    <dgm:cxn modelId="{7492644B-8C8C-42B9-8992-B42C43451C10}" type="presOf" srcId="{3F442EA2-39BA-4C9A-AD59-755D4917D532}" destId="{C516DD3B-77E4-46EB-83BC-2B88DE08E8C1}" srcOrd="0" destOrd="0" presId="urn:microsoft.com/office/officeart/2008/layout/VerticalAccentList"/>
    <dgm:cxn modelId="{89D9A44B-386E-4E74-9E49-18E56290252C}" type="presOf" srcId="{99E0600D-9954-43F4-8926-13B8777FAAA1}" destId="{5A8A78BD-F237-4667-B8AD-2AB8B6FB12D2}" srcOrd="0" destOrd="0" presId="urn:microsoft.com/office/officeart/2008/layout/VerticalAccentList"/>
    <dgm:cxn modelId="{EBD8BE8D-6018-43E2-B081-034BB5656EB6}" srcId="{3F442EA2-39BA-4C9A-AD59-755D4917D532}" destId="{4DF9FE7B-F642-4898-A360-D4E3814E1A3D}" srcOrd="0" destOrd="0" parTransId="{1C10F06D-860A-4604-A7AD-02E614FE3976}" sibTransId="{43C18EFF-81FC-4D70-8C6B-E95FF3730413}"/>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9E1E1EBE-71C3-45F9-8C4E-01344758FC8B}" type="presOf" srcId="{3929B1E1-4BC4-4C73-ABE8-27CEF96A3652}" destId="{AFB335A6-8A38-4788-9358-66EFABA625F6}" srcOrd="0" destOrd="0" presId="urn:microsoft.com/office/officeart/2008/layout/VerticalAccentList"/>
    <dgm:cxn modelId="{1D32FCC9-657C-4348-9C0D-52115D559FEB}" srcId="{60CDF8D0-D4FC-4467-A51E-79C5A58B0B2C}" destId="{50629C12-7464-4473-ADEF-1A284F8A9957}" srcOrd="0" destOrd="0" parTransId="{9D1CB46C-0CFA-4B27-9224-267431FBD094}" sibTransId="{4576BCC5-0598-4332-A2E7-87AC3ADD4EB8}"/>
    <dgm:cxn modelId="{2BA65DEC-E719-4ED3-8135-48349D42DD04}" srcId="{3F442EA2-39BA-4C9A-AD59-755D4917D532}" destId="{60CDF8D0-D4FC-4467-A51E-79C5A58B0B2C}" srcOrd="2" destOrd="0" parTransId="{E12A269F-AB82-486A-9077-80F2BBBE48C2}" sibTransId="{3F7FD59D-A716-4310-A89A-AB6F740D9FFF}"/>
    <dgm:cxn modelId="{5ED30257-9D25-4947-A8B3-A71DC0150BAD}" type="presParOf" srcId="{C516DD3B-77E4-46EB-83BC-2B88DE08E8C1}" destId="{2AA0353B-7B86-4F03-A46E-F2C7A2206F3E}" srcOrd="0" destOrd="0" presId="urn:microsoft.com/office/officeart/2008/layout/VerticalAccentList"/>
    <dgm:cxn modelId="{80918B09-7C6A-4B20-86F3-AF8ACA48F8D9}" type="presParOf" srcId="{2AA0353B-7B86-4F03-A46E-F2C7A2206F3E}" destId="{E40935BA-4ABA-4617-8EC6-85D99FEE0784}" srcOrd="0" destOrd="0" presId="urn:microsoft.com/office/officeart/2008/layout/VerticalAccentList"/>
    <dgm:cxn modelId="{87E328AE-DB1D-4A7F-8CBC-584E39BE47DF}" type="presParOf" srcId="{C516DD3B-77E4-46EB-83BC-2B88DE08E8C1}" destId="{68AA42DA-EACC-489D-8153-55EDF8AA8E2B}" srcOrd="1" destOrd="0" presId="urn:microsoft.com/office/officeart/2008/layout/VerticalAccentList"/>
    <dgm:cxn modelId="{547683BC-6B6E-4E12-94F6-E5C39284448A}" type="presParOf" srcId="{68AA42DA-EACC-489D-8153-55EDF8AA8E2B}" destId="{D47634B0-0AF7-4084-A8D6-C53A80723EDB}" srcOrd="0" destOrd="0" presId="urn:microsoft.com/office/officeart/2008/layout/VerticalAccentList"/>
    <dgm:cxn modelId="{2696B6F9-FFB6-4278-A753-FFB0E178A4EB}" type="presParOf" srcId="{68AA42DA-EACC-489D-8153-55EDF8AA8E2B}" destId="{2EEFD638-FB00-47CD-8DE7-E9C55516DE46}" srcOrd="1" destOrd="0" presId="urn:microsoft.com/office/officeart/2008/layout/VerticalAccentList"/>
    <dgm:cxn modelId="{1C97AF48-9C8E-4C8C-BCDA-E5ED7B34D837}" type="presParOf" srcId="{68AA42DA-EACC-489D-8153-55EDF8AA8E2B}" destId="{06B7A952-BB03-44B3-ABD9-E5BA2764D2D0}" srcOrd="2" destOrd="0" presId="urn:microsoft.com/office/officeart/2008/layout/VerticalAccentList"/>
    <dgm:cxn modelId="{588F6E6B-56E2-42C3-A084-E9DBBFB0E792}" type="presParOf" srcId="{68AA42DA-EACC-489D-8153-55EDF8AA8E2B}" destId="{3F64ED2D-115D-48E3-AF24-9B7C5C50DFC5}" srcOrd="3" destOrd="0" presId="urn:microsoft.com/office/officeart/2008/layout/VerticalAccentList"/>
    <dgm:cxn modelId="{E7686D23-18E7-4141-9A67-23F3643AA199}" type="presParOf" srcId="{68AA42DA-EACC-489D-8153-55EDF8AA8E2B}" destId="{008B1ABD-D854-4BEA-B3F7-DE0DDE5139F8}" srcOrd="4" destOrd="0" presId="urn:microsoft.com/office/officeart/2008/layout/VerticalAccentList"/>
    <dgm:cxn modelId="{4D002DCF-AC68-4BEF-B56E-6DAA035D29A4}" type="presParOf" srcId="{68AA42DA-EACC-489D-8153-55EDF8AA8E2B}" destId="{43C497C5-FF02-4A48-A916-7575B98ECACC}" srcOrd="5" destOrd="0" presId="urn:microsoft.com/office/officeart/2008/layout/VerticalAccentList"/>
    <dgm:cxn modelId="{9E98CD34-3F4D-4CE6-BCAF-7B02D49E02C6}" type="presParOf" srcId="{68AA42DA-EACC-489D-8153-55EDF8AA8E2B}" destId="{F749416D-A451-4314-B685-A1C877D15183}" srcOrd="6" destOrd="0" presId="urn:microsoft.com/office/officeart/2008/layout/VerticalAccentList"/>
    <dgm:cxn modelId="{34C3B366-7EBC-49C3-808C-091C8A243120}" type="presParOf" srcId="{68AA42DA-EACC-489D-8153-55EDF8AA8E2B}" destId="{9F456914-4F94-4615-A22D-05808508537E}" srcOrd="7" destOrd="0" presId="urn:microsoft.com/office/officeart/2008/layout/VerticalAccentList"/>
    <dgm:cxn modelId="{AF7DDD72-F845-4D03-99C8-4F4C08A863E8}" type="presParOf" srcId="{C516DD3B-77E4-46EB-83BC-2B88DE08E8C1}" destId="{A2380E45-DEBB-4721-937A-CB211DA0800E}" srcOrd="2" destOrd="0" presId="urn:microsoft.com/office/officeart/2008/layout/VerticalAccentList"/>
    <dgm:cxn modelId="{4CE5BD09-C65E-45B9-873B-99218CAC5828}" type="presParOf" srcId="{C516DD3B-77E4-46EB-83BC-2B88DE08E8C1}" destId="{8BA9A482-BA20-4BBD-99F8-9293C97CA09F}" srcOrd="3" destOrd="0" presId="urn:microsoft.com/office/officeart/2008/layout/VerticalAccentList"/>
    <dgm:cxn modelId="{DED8549B-538C-426B-AF05-A67A8956101C}" type="presParOf" srcId="{8BA9A482-BA20-4BBD-99F8-9293C97CA09F}" destId="{AFB335A6-8A38-4788-9358-66EFABA625F6}" srcOrd="0" destOrd="0" presId="urn:microsoft.com/office/officeart/2008/layout/VerticalAccentList"/>
    <dgm:cxn modelId="{1DA2D6D6-2844-4BCD-BDD0-50C5239DE6AD}" type="presParOf" srcId="{C516DD3B-77E4-46EB-83BC-2B88DE08E8C1}" destId="{4992B890-62A9-4F5C-8CE0-078E6C8EB3C5}" srcOrd="4" destOrd="0" presId="urn:microsoft.com/office/officeart/2008/layout/VerticalAccentList"/>
    <dgm:cxn modelId="{AB991FA2-D9E1-4738-8262-9D2355578222}" type="presParOf" srcId="{4992B890-62A9-4F5C-8CE0-078E6C8EB3C5}" destId="{B89148DB-CD87-4D2F-9EBA-E276D0E207AE}" srcOrd="0" destOrd="0" presId="urn:microsoft.com/office/officeart/2008/layout/VerticalAccentList"/>
    <dgm:cxn modelId="{E2BFF1D7-48FC-4479-8520-96DB84A5C258}" type="presParOf" srcId="{4992B890-62A9-4F5C-8CE0-078E6C8EB3C5}" destId="{C4AF98D3-BE96-4B57-BF1B-029B4E031BEE}" srcOrd="1" destOrd="0" presId="urn:microsoft.com/office/officeart/2008/layout/VerticalAccentList"/>
    <dgm:cxn modelId="{C916B38F-1525-4408-A03B-47CB877B7AB6}" type="presParOf" srcId="{4992B890-62A9-4F5C-8CE0-078E6C8EB3C5}" destId="{088A2FF2-286B-4265-99ED-FBAE5A07592B}" srcOrd="2" destOrd="0" presId="urn:microsoft.com/office/officeart/2008/layout/VerticalAccentList"/>
    <dgm:cxn modelId="{F9926C67-EB15-400F-AD6A-EBD061E72451}" type="presParOf" srcId="{4992B890-62A9-4F5C-8CE0-078E6C8EB3C5}" destId="{72DCC57F-0977-43BF-9ECE-4423B7BBFDC6}" srcOrd="3" destOrd="0" presId="urn:microsoft.com/office/officeart/2008/layout/VerticalAccentList"/>
    <dgm:cxn modelId="{94AB3ED3-6915-4C4F-9569-7162E973C612}" type="presParOf" srcId="{4992B890-62A9-4F5C-8CE0-078E6C8EB3C5}" destId="{CA97D8B8-DD42-42FE-A4B8-330DDF6FBF76}" srcOrd="4" destOrd="0" presId="urn:microsoft.com/office/officeart/2008/layout/VerticalAccentList"/>
    <dgm:cxn modelId="{9361EA78-9B29-4935-90DF-E3A62B16166A}" type="presParOf" srcId="{4992B890-62A9-4F5C-8CE0-078E6C8EB3C5}" destId="{F5FEF185-1E9F-4B92-A1D1-7FB0983DB650}" srcOrd="5" destOrd="0" presId="urn:microsoft.com/office/officeart/2008/layout/VerticalAccentList"/>
    <dgm:cxn modelId="{A7F2F50C-46E5-4742-B95E-46628633A659}" type="presParOf" srcId="{4992B890-62A9-4F5C-8CE0-078E6C8EB3C5}" destId="{FC53050B-39F7-438F-882C-6D8A6EC5DCF4}" srcOrd="6" destOrd="0" presId="urn:microsoft.com/office/officeart/2008/layout/VerticalAccentList"/>
    <dgm:cxn modelId="{0CD4E32E-76B9-4BF3-BB51-62FEB52CC95D}" type="presParOf" srcId="{4992B890-62A9-4F5C-8CE0-078E6C8EB3C5}" destId="{5A8A78BD-F237-4667-B8AD-2AB8B6FB12D2}" srcOrd="7" destOrd="0" presId="urn:microsoft.com/office/officeart/2008/layout/VerticalAccentList"/>
    <dgm:cxn modelId="{31E5BA23-3379-43C0-8BC6-234D7568253F}" type="presParOf" srcId="{C516DD3B-77E4-46EB-83BC-2B88DE08E8C1}" destId="{A4918807-54E6-4065-B4F2-A27F432A221C}" srcOrd="5" destOrd="0" presId="urn:microsoft.com/office/officeart/2008/layout/VerticalAccentList"/>
    <dgm:cxn modelId="{C1E7A28F-6DCB-4BE9-BA08-328D582FDEC2}" type="presParOf" srcId="{C516DD3B-77E4-46EB-83BC-2B88DE08E8C1}" destId="{60C1301D-D2EA-4420-88AC-A60323F39C45}" srcOrd="6" destOrd="0" presId="urn:microsoft.com/office/officeart/2008/layout/VerticalAccentList"/>
    <dgm:cxn modelId="{12781496-C23E-4B56-B83A-C5CE1B4A7CA3}" type="presParOf" srcId="{60C1301D-D2EA-4420-88AC-A60323F39C45}" destId="{470DEC47-66D3-4033-B07F-EA234AD2A045}" srcOrd="0" destOrd="0" presId="urn:microsoft.com/office/officeart/2008/layout/VerticalAccentList"/>
    <dgm:cxn modelId="{976A988F-A26A-42BE-BD84-A58E8D3ADFBE}" type="presParOf" srcId="{C516DD3B-77E4-46EB-83BC-2B88DE08E8C1}" destId="{BC3717F4-1049-4A8D-A56B-942F799058D7}" srcOrd="7" destOrd="0" presId="urn:microsoft.com/office/officeart/2008/layout/VerticalAccentList"/>
    <dgm:cxn modelId="{F2F584C6-B36A-4BE6-8364-98010399907F}" type="presParOf" srcId="{BC3717F4-1049-4A8D-A56B-942F799058D7}" destId="{3A26BDE0-3AB6-42F6-9DE4-8B14767BCBD4}" srcOrd="0" destOrd="0" presId="urn:microsoft.com/office/officeart/2008/layout/VerticalAccentList"/>
    <dgm:cxn modelId="{EE409D3C-9631-4A6E-84B2-6745D8496A75}" type="presParOf" srcId="{BC3717F4-1049-4A8D-A56B-942F799058D7}" destId="{C742E9F9-089B-45BC-AE18-86AF50FDE379}" srcOrd="1" destOrd="0" presId="urn:microsoft.com/office/officeart/2008/layout/VerticalAccentList"/>
    <dgm:cxn modelId="{0DD76282-E3D0-4DD9-AA1B-45B85EBE34C9}" type="presParOf" srcId="{BC3717F4-1049-4A8D-A56B-942F799058D7}" destId="{03B8526E-5CAB-48EC-9DEE-04E767CF1A8C}" srcOrd="2" destOrd="0" presId="urn:microsoft.com/office/officeart/2008/layout/VerticalAccentList"/>
    <dgm:cxn modelId="{710D58DA-27C2-407E-A9DC-C64987AB01ED}" type="presParOf" srcId="{BC3717F4-1049-4A8D-A56B-942F799058D7}" destId="{1F75C6DC-CD4C-4768-A950-8664B846D79B}" srcOrd="3" destOrd="0" presId="urn:microsoft.com/office/officeart/2008/layout/VerticalAccentList"/>
    <dgm:cxn modelId="{B388AC90-6D9D-4547-AFF3-2B6EB4ED240E}" type="presParOf" srcId="{BC3717F4-1049-4A8D-A56B-942F799058D7}" destId="{EAE00F26-9225-4D5A-8452-60275EDCEFD0}" srcOrd="4" destOrd="0" presId="urn:microsoft.com/office/officeart/2008/layout/VerticalAccentList"/>
    <dgm:cxn modelId="{0E272531-EB27-46D4-A440-72B533B1301B}" type="presParOf" srcId="{BC3717F4-1049-4A8D-A56B-942F799058D7}" destId="{58600675-2B99-402E-8808-3C8C6FE0B12B}" srcOrd="5" destOrd="0" presId="urn:microsoft.com/office/officeart/2008/layout/VerticalAccentList"/>
    <dgm:cxn modelId="{1500D7EF-1F5E-4E26-8B62-23723D8013D7}" type="presParOf" srcId="{BC3717F4-1049-4A8D-A56B-942F799058D7}" destId="{86155671-52DB-4E16-84BE-20A9366C103C}" srcOrd="6" destOrd="0" presId="urn:microsoft.com/office/officeart/2008/layout/VerticalAccentList"/>
    <dgm:cxn modelId="{861A15DC-3B51-4777-829E-CC0C39D3A4ED}" type="presParOf" srcId="{BC3717F4-1049-4A8D-A56B-942F799058D7}" destId="{95308A79-EBF3-4999-8691-20E889052806}"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935BA-4ABA-4617-8EC6-85D99FEE0784}">
      <dsp:nvSpPr>
        <dsp:cNvPr id="0" name=""/>
        <dsp:cNvSpPr/>
      </dsp:nvSpPr>
      <dsp:spPr>
        <a:xfrm>
          <a:off x="118087" y="312"/>
          <a:ext cx="4164769" cy="37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Regression using ANN with L1 and L2 Reg</a:t>
          </a:r>
        </a:p>
      </dsp:txBody>
      <dsp:txXfrm>
        <a:off x="118087" y="312"/>
        <a:ext cx="4164769" cy="378615"/>
      </dsp:txXfrm>
    </dsp:sp>
    <dsp:sp modelId="{D47634B0-0AF7-4084-A8D6-C53A80723EDB}">
      <dsp:nvSpPr>
        <dsp:cNvPr id="0" name=""/>
        <dsp:cNvSpPr/>
      </dsp:nvSpPr>
      <dsp:spPr>
        <a:xfrm>
          <a:off x="118087" y="378928"/>
          <a:ext cx="974556" cy="771253"/>
        </a:xfrm>
        <a:prstGeom prst="chevron">
          <a:avLst>
            <a:gd name="adj" fmla="val 706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EFD638-FB00-47CD-8DE7-E9C55516DE46}">
      <dsp:nvSpPr>
        <dsp:cNvPr id="0" name=""/>
        <dsp:cNvSpPr/>
      </dsp:nvSpPr>
      <dsp:spPr>
        <a:xfrm>
          <a:off x="703469" y="378928"/>
          <a:ext cx="974556" cy="771253"/>
        </a:xfrm>
        <a:prstGeom prst="chevron">
          <a:avLst>
            <a:gd name="adj" fmla="val 70610"/>
          </a:avLst>
        </a:prstGeom>
        <a:gradFill rotWithShape="0">
          <a:gsLst>
            <a:gs pos="0">
              <a:schemeClr val="accent2">
                <a:hueOff val="-255650"/>
                <a:satOff val="-341"/>
                <a:lumOff val="-1020"/>
                <a:alphaOff val="0"/>
                <a:satMod val="103000"/>
                <a:lumMod val="102000"/>
                <a:tint val="94000"/>
              </a:schemeClr>
            </a:gs>
            <a:gs pos="50000">
              <a:schemeClr val="accent2">
                <a:hueOff val="-255650"/>
                <a:satOff val="-341"/>
                <a:lumOff val="-1020"/>
                <a:alphaOff val="0"/>
                <a:satMod val="110000"/>
                <a:lumMod val="100000"/>
                <a:shade val="100000"/>
              </a:schemeClr>
            </a:gs>
            <a:gs pos="100000">
              <a:schemeClr val="accent2">
                <a:hueOff val="-255650"/>
                <a:satOff val="-341"/>
                <a:lumOff val="-1020"/>
                <a:alphaOff val="0"/>
                <a:lumMod val="99000"/>
                <a:satMod val="120000"/>
                <a:shade val="78000"/>
              </a:schemeClr>
            </a:gs>
          </a:gsLst>
          <a:lin ang="5400000" scaled="0"/>
        </a:gradFill>
        <a:ln w="6350" cap="flat" cmpd="sng" algn="ctr">
          <a:solidFill>
            <a:schemeClr val="accent2">
              <a:hueOff val="-255650"/>
              <a:satOff val="-341"/>
              <a:lumOff val="-102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B7A952-BB03-44B3-ABD9-E5BA2764D2D0}">
      <dsp:nvSpPr>
        <dsp:cNvPr id="0" name=""/>
        <dsp:cNvSpPr/>
      </dsp:nvSpPr>
      <dsp:spPr>
        <a:xfrm>
          <a:off x="1289313" y="378928"/>
          <a:ext cx="974556" cy="771253"/>
        </a:xfrm>
        <a:prstGeom prst="chevron">
          <a:avLst>
            <a:gd name="adj" fmla="val 70610"/>
          </a:avLst>
        </a:prstGeom>
        <a:gradFill rotWithShape="0">
          <a:gsLst>
            <a:gs pos="0">
              <a:schemeClr val="accent2">
                <a:hueOff val="-511300"/>
                <a:satOff val="-682"/>
                <a:lumOff val="-2039"/>
                <a:alphaOff val="0"/>
                <a:satMod val="103000"/>
                <a:lumMod val="102000"/>
                <a:tint val="94000"/>
              </a:schemeClr>
            </a:gs>
            <a:gs pos="50000">
              <a:schemeClr val="accent2">
                <a:hueOff val="-511300"/>
                <a:satOff val="-682"/>
                <a:lumOff val="-2039"/>
                <a:alphaOff val="0"/>
                <a:satMod val="110000"/>
                <a:lumMod val="100000"/>
                <a:shade val="100000"/>
              </a:schemeClr>
            </a:gs>
            <a:gs pos="100000">
              <a:schemeClr val="accent2">
                <a:hueOff val="-511300"/>
                <a:satOff val="-682"/>
                <a:lumOff val="-2039"/>
                <a:alphaOff val="0"/>
                <a:lumMod val="99000"/>
                <a:satMod val="120000"/>
                <a:shade val="78000"/>
              </a:schemeClr>
            </a:gs>
          </a:gsLst>
          <a:lin ang="5400000" scaled="0"/>
        </a:gradFill>
        <a:ln w="6350" cap="flat" cmpd="sng" algn="ctr">
          <a:solidFill>
            <a:schemeClr val="accent2">
              <a:hueOff val="-511300"/>
              <a:satOff val="-682"/>
              <a:lumOff val="-203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64ED2D-115D-48E3-AF24-9B7C5C50DFC5}">
      <dsp:nvSpPr>
        <dsp:cNvPr id="0" name=""/>
        <dsp:cNvSpPr/>
      </dsp:nvSpPr>
      <dsp:spPr>
        <a:xfrm>
          <a:off x="1874695" y="378928"/>
          <a:ext cx="974556" cy="771253"/>
        </a:xfrm>
        <a:prstGeom prst="chevron">
          <a:avLst>
            <a:gd name="adj" fmla="val 70610"/>
          </a:avLst>
        </a:prstGeom>
        <a:gradFill rotWithShape="0">
          <a:gsLst>
            <a:gs pos="0">
              <a:schemeClr val="accent2">
                <a:hueOff val="-766950"/>
                <a:satOff val="-1023"/>
                <a:lumOff val="-3059"/>
                <a:alphaOff val="0"/>
                <a:satMod val="103000"/>
                <a:lumMod val="102000"/>
                <a:tint val="94000"/>
              </a:schemeClr>
            </a:gs>
            <a:gs pos="50000">
              <a:schemeClr val="accent2">
                <a:hueOff val="-766950"/>
                <a:satOff val="-1023"/>
                <a:lumOff val="-3059"/>
                <a:alphaOff val="0"/>
                <a:satMod val="110000"/>
                <a:lumMod val="100000"/>
                <a:shade val="100000"/>
              </a:schemeClr>
            </a:gs>
            <a:gs pos="100000">
              <a:schemeClr val="accent2">
                <a:hueOff val="-766950"/>
                <a:satOff val="-1023"/>
                <a:lumOff val="-3059"/>
                <a:alphaOff val="0"/>
                <a:lumMod val="99000"/>
                <a:satMod val="120000"/>
                <a:shade val="78000"/>
              </a:schemeClr>
            </a:gs>
          </a:gsLst>
          <a:lin ang="5400000" scaled="0"/>
        </a:gradFill>
        <a:ln w="6350" cap="flat" cmpd="sng" algn="ctr">
          <a:solidFill>
            <a:schemeClr val="accent2">
              <a:hueOff val="-766950"/>
              <a:satOff val="-1023"/>
              <a:lumOff val="-3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B1ABD-D854-4BEA-B3F7-DE0DDE5139F8}">
      <dsp:nvSpPr>
        <dsp:cNvPr id="0" name=""/>
        <dsp:cNvSpPr/>
      </dsp:nvSpPr>
      <dsp:spPr>
        <a:xfrm>
          <a:off x="2460539" y="378928"/>
          <a:ext cx="974556" cy="771253"/>
        </a:xfrm>
        <a:prstGeom prst="chevron">
          <a:avLst>
            <a:gd name="adj" fmla="val 70610"/>
          </a:avLst>
        </a:prstGeom>
        <a:gradFill rotWithShape="0">
          <a:gsLst>
            <a:gs pos="0">
              <a:schemeClr val="accent2">
                <a:hueOff val="-1022600"/>
                <a:satOff val="-1364"/>
                <a:lumOff val="-4078"/>
                <a:alphaOff val="0"/>
                <a:satMod val="103000"/>
                <a:lumMod val="102000"/>
                <a:tint val="94000"/>
              </a:schemeClr>
            </a:gs>
            <a:gs pos="50000">
              <a:schemeClr val="accent2">
                <a:hueOff val="-1022600"/>
                <a:satOff val="-1364"/>
                <a:lumOff val="-4078"/>
                <a:alphaOff val="0"/>
                <a:satMod val="110000"/>
                <a:lumMod val="100000"/>
                <a:shade val="100000"/>
              </a:schemeClr>
            </a:gs>
            <a:gs pos="100000">
              <a:schemeClr val="accent2">
                <a:hueOff val="-1022600"/>
                <a:satOff val="-1364"/>
                <a:lumOff val="-4078"/>
                <a:alphaOff val="0"/>
                <a:lumMod val="99000"/>
                <a:satMod val="120000"/>
                <a:shade val="78000"/>
              </a:schemeClr>
            </a:gs>
          </a:gsLst>
          <a:lin ang="5400000" scaled="0"/>
        </a:gradFill>
        <a:ln w="6350" cap="flat" cmpd="sng" algn="ctr">
          <a:solidFill>
            <a:schemeClr val="accent2">
              <a:hueOff val="-1022600"/>
              <a:satOff val="-1364"/>
              <a:lumOff val="-407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C497C5-FF02-4A48-A916-7575B98ECACC}">
      <dsp:nvSpPr>
        <dsp:cNvPr id="0" name=""/>
        <dsp:cNvSpPr/>
      </dsp:nvSpPr>
      <dsp:spPr>
        <a:xfrm>
          <a:off x="3045920" y="378928"/>
          <a:ext cx="974556" cy="771253"/>
        </a:xfrm>
        <a:prstGeom prst="chevron">
          <a:avLst>
            <a:gd name="adj" fmla="val 70610"/>
          </a:avLst>
        </a:prstGeom>
        <a:gradFill rotWithShape="0">
          <a:gsLst>
            <a:gs pos="0">
              <a:schemeClr val="accent2">
                <a:hueOff val="-1278249"/>
                <a:satOff val="-1705"/>
                <a:lumOff val="-5098"/>
                <a:alphaOff val="0"/>
                <a:satMod val="103000"/>
                <a:lumMod val="102000"/>
                <a:tint val="94000"/>
              </a:schemeClr>
            </a:gs>
            <a:gs pos="50000">
              <a:schemeClr val="accent2">
                <a:hueOff val="-1278249"/>
                <a:satOff val="-1705"/>
                <a:lumOff val="-5098"/>
                <a:alphaOff val="0"/>
                <a:satMod val="110000"/>
                <a:lumMod val="100000"/>
                <a:shade val="100000"/>
              </a:schemeClr>
            </a:gs>
            <a:gs pos="100000">
              <a:schemeClr val="accent2">
                <a:hueOff val="-1278249"/>
                <a:satOff val="-1705"/>
                <a:lumOff val="-5098"/>
                <a:alphaOff val="0"/>
                <a:lumMod val="99000"/>
                <a:satMod val="120000"/>
                <a:shade val="78000"/>
              </a:schemeClr>
            </a:gs>
          </a:gsLst>
          <a:lin ang="5400000" scaled="0"/>
        </a:gradFill>
        <a:ln w="6350" cap="flat" cmpd="sng" algn="ctr">
          <a:solidFill>
            <a:schemeClr val="accent2">
              <a:hueOff val="-1278249"/>
              <a:satOff val="-1705"/>
              <a:lumOff val="-50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49416D-A451-4314-B685-A1C877D15183}">
      <dsp:nvSpPr>
        <dsp:cNvPr id="0" name=""/>
        <dsp:cNvSpPr/>
      </dsp:nvSpPr>
      <dsp:spPr>
        <a:xfrm>
          <a:off x="3631765" y="378928"/>
          <a:ext cx="974556" cy="771253"/>
        </a:xfrm>
        <a:prstGeom prst="chevron">
          <a:avLst>
            <a:gd name="adj" fmla="val 70610"/>
          </a:avLst>
        </a:prstGeom>
        <a:gradFill rotWithShape="0">
          <a:gsLst>
            <a:gs pos="0">
              <a:schemeClr val="accent2">
                <a:hueOff val="-1533899"/>
                <a:satOff val="-2046"/>
                <a:lumOff val="-6118"/>
                <a:alphaOff val="0"/>
                <a:satMod val="103000"/>
                <a:lumMod val="102000"/>
                <a:tint val="94000"/>
              </a:schemeClr>
            </a:gs>
            <a:gs pos="50000">
              <a:schemeClr val="accent2">
                <a:hueOff val="-1533899"/>
                <a:satOff val="-2046"/>
                <a:lumOff val="-6118"/>
                <a:alphaOff val="0"/>
                <a:satMod val="110000"/>
                <a:lumMod val="100000"/>
                <a:shade val="100000"/>
              </a:schemeClr>
            </a:gs>
            <a:gs pos="100000">
              <a:schemeClr val="accent2">
                <a:hueOff val="-1533899"/>
                <a:satOff val="-2046"/>
                <a:lumOff val="-6118"/>
                <a:alphaOff val="0"/>
                <a:lumMod val="99000"/>
                <a:satMod val="120000"/>
                <a:shade val="78000"/>
              </a:schemeClr>
            </a:gs>
          </a:gsLst>
          <a:lin ang="5400000" scaled="0"/>
        </a:gradFill>
        <a:ln w="6350" cap="flat" cmpd="sng" algn="ctr">
          <a:solidFill>
            <a:schemeClr val="accent2">
              <a:hueOff val="-1533899"/>
              <a:satOff val="-2046"/>
              <a:lumOff val="-611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F456914-4F94-4615-A22D-05808508537E}">
      <dsp:nvSpPr>
        <dsp:cNvPr id="0" name=""/>
        <dsp:cNvSpPr/>
      </dsp:nvSpPr>
      <dsp:spPr>
        <a:xfrm>
          <a:off x="118087" y="456053"/>
          <a:ext cx="4218911" cy="617002"/>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RMSE: 3276.54</a:t>
          </a:r>
        </a:p>
        <a:p>
          <a:pPr marL="0" lvl="0" indent="0" algn="l" defTabSz="711200">
            <a:lnSpc>
              <a:spcPct val="90000"/>
            </a:lnSpc>
            <a:spcBef>
              <a:spcPct val="0"/>
            </a:spcBef>
            <a:spcAft>
              <a:spcPct val="35000"/>
            </a:spcAft>
            <a:buNone/>
          </a:pPr>
          <a:r>
            <a:rPr lang="en-US" sz="1600" kern="1200" dirty="0"/>
            <a:t>Loss: 10692145.1558</a:t>
          </a:r>
        </a:p>
      </dsp:txBody>
      <dsp:txXfrm>
        <a:off x="118087" y="456053"/>
        <a:ext cx="4218911" cy="617002"/>
      </dsp:txXfrm>
    </dsp:sp>
    <dsp:sp modelId="{AFB335A6-8A38-4788-9358-66EFABA625F6}">
      <dsp:nvSpPr>
        <dsp:cNvPr id="0" name=""/>
        <dsp:cNvSpPr/>
      </dsp:nvSpPr>
      <dsp:spPr>
        <a:xfrm>
          <a:off x="118087" y="1220527"/>
          <a:ext cx="4164769" cy="37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With dropout</a:t>
          </a:r>
        </a:p>
      </dsp:txBody>
      <dsp:txXfrm>
        <a:off x="118087" y="1220527"/>
        <a:ext cx="4164769" cy="378615"/>
      </dsp:txXfrm>
    </dsp:sp>
    <dsp:sp modelId="{B89148DB-CD87-4D2F-9EBA-E276D0E207AE}">
      <dsp:nvSpPr>
        <dsp:cNvPr id="0" name=""/>
        <dsp:cNvSpPr/>
      </dsp:nvSpPr>
      <dsp:spPr>
        <a:xfrm>
          <a:off x="118087" y="1599142"/>
          <a:ext cx="974556" cy="771253"/>
        </a:xfrm>
        <a:prstGeom prst="chevron">
          <a:avLst>
            <a:gd name="adj" fmla="val 70610"/>
          </a:avLst>
        </a:prstGeom>
        <a:gradFill rotWithShape="0">
          <a:gsLst>
            <a:gs pos="0">
              <a:schemeClr val="accent2">
                <a:hueOff val="-1789549"/>
                <a:satOff val="-2387"/>
                <a:lumOff val="-7137"/>
                <a:alphaOff val="0"/>
                <a:satMod val="103000"/>
                <a:lumMod val="102000"/>
                <a:tint val="94000"/>
              </a:schemeClr>
            </a:gs>
            <a:gs pos="50000">
              <a:schemeClr val="accent2">
                <a:hueOff val="-1789549"/>
                <a:satOff val="-2387"/>
                <a:lumOff val="-7137"/>
                <a:alphaOff val="0"/>
                <a:satMod val="110000"/>
                <a:lumMod val="100000"/>
                <a:shade val="100000"/>
              </a:schemeClr>
            </a:gs>
            <a:gs pos="100000">
              <a:schemeClr val="accent2">
                <a:hueOff val="-1789549"/>
                <a:satOff val="-2387"/>
                <a:lumOff val="-7137"/>
                <a:alphaOff val="0"/>
                <a:lumMod val="99000"/>
                <a:satMod val="120000"/>
                <a:shade val="78000"/>
              </a:schemeClr>
            </a:gs>
          </a:gsLst>
          <a:lin ang="5400000" scaled="0"/>
        </a:gradFill>
        <a:ln w="6350" cap="flat" cmpd="sng" algn="ctr">
          <a:solidFill>
            <a:schemeClr val="accent2">
              <a:hueOff val="-1789549"/>
              <a:satOff val="-2387"/>
              <a:lumOff val="-713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4AF98D3-BE96-4B57-BF1B-029B4E031BEE}">
      <dsp:nvSpPr>
        <dsp:cNvPr id="0" name=""/>
        <dsp:cNvSpPr/>
      </dsp:nvSpPr>
      <dsp:spPr>
        <a:xfrm>
          <a:off x="703469" y="1599142"/>
          <a:ext cx="974556" cy="771253"/>
        </a:xfrm>
        <a:prstGeom prst="chevron">
          <a:avLst>
            <a:gd name="adj" fmla="val 70610"/>
          </a:avLst>
        </a:prstGeom>
        <a:gradFill rotWithShape="0">
          <a:gsLst>
            <a:gs pos="0">
              <a:schemeClr val="accent2">
                <a:hueOff val="-2045199"/>
                <a:satOff val="-2728"/>
                <a:lumOff val="-8157"/>
                <a:alphaOff val="0"/>
                <a:satMod val="103000"/>
                <a:lumMod val="102000"/>
                <a:tint val="94000"/>
              </a:schemeClr>
            </a:gs>
            <a:gs pos="50000">
              <a:schemeClr val="accent2">
                <a:hueOff val="-2045199"/>
                <a:satOff val="-2728"/>
                <a:lumOff val="-8157"/>
                <a:alphaOff val="0"/>
                <a:satMod val="110000"/>
                <a:lumMod val="100000"/>
                <a:shade val="100000"/>
              </a:schemeClr>
            </a:gs>
            <a:gs pos="100000">
              <a:schemeClr val="accent2">
                <a:hueOff val="-2045199"/>
                <a:satOff val="-2728"/>
                <a:lumOff val="-8157"/>
                <a:alphaOff val="0"/>
                <a:lumMod val="99000"/>
                <a:satMod val="120000"/>
                <a:shade val="78000"/>
              </a:schemeClr>
            </a:gs>
          </a:gsLst>
          <a:lin ang="5400000" scaled="0"/>
        </a:gradFill>
        <a:ln w="6350" cap="flat" cmpd="sng" algn="ctr">
          <a:solidFill>
            <a:schemeClr val="accent2">
              <a:hueOff val="-2045199"/>
              <a:satOff val="-2728"/>
              <a:lumOff val="-8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8A2FF2-286B-4265-99ED-FBAE5A07592B}">
      <dsp:nvSpPr>
        <dsp:cNvPr id="0" name=""/>
        <dsp:cNvSpPr/>
      </dsp:nvSpPr>
      <dsp:spPr>
        <a:xfrm>
          <a:off x="1289313" y="1599142"/>
          <a:ext cx="974556" cy="771253"/>
        </a:xfrm>
        <a:prstGeom prst="chevron">
          <a:avLst>
            <a:gd name="adj" fmla="val 70610"/>
          </a:avLst>
        </a:prstGeom>
        <a:gradFill rotWithShape="0">
          <a:gsLst>
            <a:gs pos="0">
              <a:schemeClr val="accent2">
                <a:hueOff val="-2300849"/>
                <a:satOff val="-3069"/>
                <a:lumOff val="-9176"/>
                <a:alphaOff val="0"/>
                <a:satMod val="103000"/>
                <a:lumMod val="102000"/>
                <a:tint val="94000"/>
              </a:schemeClr>
            </a:gs>
            <a:gs pos="50000">
              <a:schemeClr val="accent2">
                <a:hueOff val="-2300849"/>
                <a:satOff val="-3069"/>
                <a:lumOff val="-9176"/>
                <a:alphaOff val="0"/>
                <a:satMod val="110000"/>
                <a:lumMod val="100000"/>
                <a:shade val="100000"/>
              </a:schemeClr>
            </a:gs>
            <a:gs pos="100000">
              <a:schemeClr val="accent2">
                <a:hueOff val="-2300849"/>
                <a:satOff val="-3069"/>
                <a:lumOff val="-9176"/>
                <a:alphaOff val="0"/>
                <a:lumMod val="99000"/>
                <a:satMod val="120000"/>
                <a:shade val="78000"/>
              </a:schemeClr>
            </a:gs>
          </a:gsLst>
          <a:lin ang="5400000" scaled="0"/>
        </a:gradFill>
        <a:ln w="6350" cap="flat" cmpd="sng" algn="ctr">
          <a:solidFill>
            <a:schemeClr val="accent2">
              <a:hueOff val="-2300849"/>
              <a:satOff val="-3069"/>
              <a:lumOff val="-91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DCC57F-0977-43BF-9ECE-4423B7BBFDC6}">
      <dsp:nvSpPr>
        <dsp:cNvPr id="0" name=""/>
        <dsp:cNvSpPr/>
      </dsp:nvSpPr>
      <dsp:spPr>
        <a:xfrm>
          <a:off x="1874695" y="1599142"/>
          <a:ext cx="974556" cy="771253"/>
        </a:xfrm>
        <a:prstGeom prst="chevron">
          <a:avLst>
            <a:gd name="adj" fmla="val 70610"/>
          </a:avLst>
        </a:prstGeom>
        <a:gradFill rotWithShape="0">
          <a:gsLst>
            <a:gs pos="0">
              <a:schemeClr val="accent2">
                <a:hueOff val="-2556499"/>
                <a:satOff val="-3410"/>
                <a:lumOff val="-10196"/>
                <a:alphaOff val="0"/>
                <a:satMod val="103000"/>
                <a:lumMod val="102000"/>
                <a:tint val="94000"/>
              </a:schemeClr>
            </a:gs>
            <a:gs pos="50000">
              <a:schemeClr val="accent2">
                <a:hueOff val="-2556499"/>
                <a:satOff val="-3410"/>
                <a:lumOff val="-10196"/>
                <a:alphaOff val="0"/>
                <a:satMod val="110000"/>
                <a:lumMod val="100000"/>
                <a:shade val="100000"/>
              </a:schemeClr>
            </a:gs>
            <a:gs pos="100000">
              <a:schemeClr val="accent2">
                <a:hueOff val="-2556499"/>
                <a:satOff val="-3410"/>
                <a:lumOff val="-10196"/>
                <a:alphaOff val="0"/>
                <a:lumMod val="99000"/>
                <a:satMod val="120000"/>
                <a:shade val="78000"/>
              </a:schemeClr>
            </a:gs>
          </a:gsLst>
          <a:lin ang="5400000" scaled="0"/>
        </a:gra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97D8B8-DD42-42FE-A4B8-330DDF6FBF76}">
      <dsp:nvSpPr>
        <dsp:cNvPr id="0" name=""/>
        <dsp:cNvSpPr/>
      </dsp:nvSpPr>
      <dsp:spPr>
        <a:xfrm>
          <a:off x="2460539" y="1599142"/>
          <a:ext cx="974556" cy="771253"/>
        </a:xfrm>
        <a:prstGeom prst="chevron">
          <a:avLst>
            <a:gd name="adj" fmla="val 70610"/>
          </a:avLst>
        </a:prstGeom>
        <a:gradFill rotWithShape="0">
          <a:gsLst>
            <a:gs pos="0">
              <a:schemeClr val="accent2">
                <a:hueOff val="-2812149"/>
                <a:satOff val="-3751"/>
                <a:lumOff val="-11216"/>
                <a:alphaOff val="0"/>
                <a:satMod val="103000"/>
                <a:lumMod val="102000"/>
                <a:tint val="94000"/>
              </a:schemeClr>
            </a:gs>
            <a:gs pos="50000">
              <a:schemeClr val="accent2">
                <a:hueOff val="-2812149"/>
                <a:satOff val="-3751"/>
                <a:lumOff val="-11216"/>
                <a:alphaOff val="0"/>
                <a:satMod val="110000"/>
                <a:lumMod val="100000"/>
                <a:shade val="100000"/>
              </a:schemeClr>
            </a:gs>
            <a:gs pos="100000">
              <a:schemeClr val="accent2">
                <a:hueOff val="-2812149"/>
                <a:satOff val="-3751"/>
                <a:lumOff val="-11216"/>
                <a:alphaOff val="0"/>
                <a:lumMod val="99000"/>
                <a:satMod val="120000"/>
                <a:shade val="78000"/>
              </a:schemeClr>
            </a:gs>
          </a:gsLst>
          <a:lin ang="5400000" scaled="0"/>
        </a:gradFill>
        <a:ln w="6350" cap="flat" cmpd="sng" algn="ctr">
          <a:solidFill>
            <a:schemeClr val="accent2">
              <a:hueOff val="-2812149"/>
              <a:satOff val="-3751"/>
              <a:lumOff val="-1121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FEF185-1E9F-4B92-A1D1-7FB0983DB650}">
      <dsp:nvSpPr>
        <dsp:cNvPr id="0" name=""/>
        <dsp:cNvSpPr/>
      </dsp:nvSpPr>
      <dsp:spPr>
        <a:xfrm>
          <a:off x="3045920" y="1599142"/>
          <a:ext cx="974556" cy="771253"/>
        </a:xfrm>
        <a:prstGeom prst="chevron">
          <a:avLst>
            <a:gd name="adj" fmla="val 70610"/>
          </a:avLst>
        </a:prstGeom>
        <a:gradFill rotWithShape="0">
          <a:gsLst>
            <a:gs pos="0">
              <a:schemeClr val="accent2">
                <a:hueOff val="-3067798"/>
                <a:satOff val="-4092"/>
                <a:lumOff val="-12235"/>
                <a:alphaOff val="0"/>
                <a:satMod val="103000"/>
                <a:lumMod val="102000"/>
                <a:tint val="94000"/>
              </a:schemeClr>
            </a:gs>
            <a:gs pos="50000">
              <a:schemeClr val="accent2">
                <a:hueOff val="-3067798"/>
                <a:satOff val="-4092"/>
                <a:lumOff val="-12235"/>
                <a:alphaOff val="0"/>
                <a:satMod val="110000"/>
                <a:lumMod val="100000"/>
                <a:shade val="100000"/>
              </a:schemeClr>
            </a:gs>
            <a:gs pos="100000">
              <a:schemeClr val="accent2">
                <a:hueOff val="-3067798"/>
                <a:satOff val="-4092"/>
                <a:lumOff val="-12235"/>
                <a:alphaOff val="0"/>
                <a:lumMod val="99000"/>
                <a:satMod val="120000"/>
                <a:shade val="78000"/>
              </a:schemeClr>
            </a:gs>
          </a:gsLst>
          <a:lin ang="5400000" scaled="0"/>
        </a:gradFill>
        <a:ln w="6350" cap="flat" cmpd="sng" algn="ctr">
          <a:solidFill>
            <a:schemeClr val="accent2">
              <a:hueOff val="-3067798"/>
              <a:satOff val="-4092"/>
              <a:lumOff val="-1223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C53050B-39F7-438F-882C-6D8A6EC5DCF4}">
      <dsp:nvSpPr>
        <dsp:cNvPr id="0" name=""/>
        <dsp:cNvSpPr/>
      </dsp:nvSpPr>
      <dsp:spPr>
        <a:xfrm>
          <a:off x="3631765" y="1599142"/>
          <a:ext cx="974556" cy="771253"/>
        </a:xfrm>
        <a:prstGeom prst="chevron">
          <a:avLst>
            <a:gd name="adj" fmla="val 70610"/>
          </a:avLst>
        </a:prstGeom>
        <a:gradFill rotWithShape="0">
          <a:gsLst>
            <a:gs pos="0">
              <a:schemeClr val="accent2">
                <a:hueOff val="-3323448"/>
                <a:satOff val="-4433"/>
                <a:lumOff val="-13255"/>
                <a:alphaOff val="0"/>
                <a:satMod val="103000"/>
                <a:lumMod val="102000"/>
                <a:tint val="94000"/>
              </a:schemeClr>
            </a:gs>
            <a:gs pos="50000">
              <a:schemeClr val="accent2">
                <a:hueOff val="-3323448"/>
                <a:satOff val="-4433"/>
                <a:lumOff val="-13255"/>
                <a:alphaOff val="0"/>
                <a:satMod val="110000"/>
                <a:lumMod val="100000"/>
                <a:shade val="100000"/>
              </a:schemeClr>
            </a:gs>
            <a:gs pos="100000">
              <a:schemeClr val="accent2">
                <a:hueOff val="-3323448"/>
                <a:satOff val="-4433"/>
                <a:lumOff val="-13255"/>
                <a:alphaOff val="0"/>
                <a:lumMod val="99000"/>
                <a:satMod val="120000"/>
                <a:shade val="78000"/>
              </a:schemeClr>
            </a:gs>
          </a:gsLst>
          <a:lin ang="5400000" scaled="0"/>
        </a:gradFill>
        <a:ln w="6350" cap="flat" cmpd="sng" algn="ctr">
          <a:solidFill>
            <a:schemeClr val="accent2">
              <a:hueOff val="-3323448"/>
              <a:satOff val="-4433"/>
              <a:lumOff val="-1325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A8A78BD-F237-4667-B8AD-2AB8B6FB12D2}">
      <dsp:nvSpPr>
        <dsp:cNvPr id="0" name=""/>
        <dsp:cNvSpPr/>
      </dsp:nvSpPr>
      <dsp:spPr>
        <a:xfrm>
          <a:off x="118087" y="1676268"/>
          <a:ext cx="4218911" cy="617002"/>
        </a:xfrm>
        <a:prstGeom prst="rect">
          <a:avLst/>
        </a:prstGeom>
        <a:solidFill>
          <a:schemeClr val="lt1">
            <a:hueOff val="0"/>
            <a:satOff val="0"/>
            <a:lumOff val="0"/>
            <a:alphaOff val="0"/>
          </a:schemeClr>
        </a:soli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RMSE: 3265.18</a:t>
          </a:r>
        </a:p>
        <a:p>
          <a:pPr marL="0" lvl="0" indent="0" algn="l" defTabSz="711200">
            <a:lnSpc>
              <a:spcPct val="90000"/>
            </a:lnSpc>
            <a:spcBef>
              <a:spcPct val="0"/>
            </a:spcBef>
            <a:spcAft>
              <a:spcPct val="35000"/>
            </a:spcAft>
            <a:buNone/>
          </a:pPr>
          <a:r>
            <a:rPr lang="en-US" sz="1600" kern="1200" dirty="0"/>
            <a:t>Loss: 10665665.9</a:t>
          </a:r>
        </a:p>
      </dsp:txBody>
      <dsp:txXfrm>
        <a:off x="118087" y="1676268"/>
        <a:ext cx="4218911" cy="617002"/>
      </dsp:txXfrm>
    </dsp:sp>
    <dsp:sp modelId="{470DEC47-66D3-4033-B07F-EA234AD2A045}">
      <dsp:nvSpPr>
        <dsp:cNvPr id="0" name=""/>
        <dsp:cNvSpPr/>
      </dsp:nvSpPr>
      <dsp:spPr>
        <a:xfrm>
          <a:off x="118087" y="2440742"/>
          <a:ext cx="4164769" cy="37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K-folds</a:t>
          </a:r>
        </a:p>
      </dsp:txBody>
      <dsp:txXfrm>
        <a:off x="118087" y="2440742"/>
        <a:ext cx="4164769" cy="378615"/>
      </dsp:txXfrm>
    </dsp:sp>
    <dsp:sp modelId="{3A26BDE0-3AB6-42F6-9DE4-8B14767BCBD4}">
      <dsp:nvSpPr>
        <dsp:cNvPr id="0" name=""/>
        <dsp:cNvSpPr/>
      </dsp:nvSpPr>
      <dsp:spPr>
        <a:xfrm>
          <a:off x="118087" y="2819357"/>
          <a:ext cx="974556" cy="771253"/>
        </a:xfrm>
        <a:prstGeom prst="chevron">
          <a:avLst>
            <a:gd name="adj" fmla="val 70610"/>
          </a:avLst>
        </a:prstGeom>
        <a:gradFill rotWithShape="0">
          <a:gsLst>
            <a:gs pos="0">
              <a:schemeClr val="accent2">
                <a:hueOff val="-3579098"/>
                <a:satOff val="-4774"/>
                <a:lumOff val="-14274"/>
                <a:alphaOff val="0"/>
                <a:satMod val="103000"/>
                <a:lumMod val="102000"/>
                <a:tint val="94000"/>
              </a:schemeClr>
            </a:gs>
            <a:gs pos="50000">
              <a:schemeClr val="accent2">
                <a:hueOff val="-3579098"/>
                <a:satOff val="-4774"/>
                <a:lumOff val="-14274"/>
                <a:alphaOff val="0"/>
                <a:satMod val="110000"/>
                <a:lumMod val="100000"/>
                <a:shade val="100000"/>
              </a:schemeClr>
            </a:gs>
            <a:gs pos="100000">
              <a:schemeClr val="accent2">
                <a:hueOff val="-3579098"/>
                <a:satOff val="-4774"/>
                <a:lumOff val="-14274"/>
                <a:alphaOff val="0"/>
                <a:lumMod val="99000"/>
                <a:satMod val="120000"/>
                <a:shade val="78000"/>
              </a:schemeClr>
            </a:gs>
          </a:gsLst>
          <a:lin ang="5400000" scaled="0"/>
        </a:gradFill>
        <a:ln w="6350" cap="flat" cmpd="sng" algn="ctr">
          <a:solidFill>
            <a:schemeClr val="accent2">
              <a:hueOff val="-3579098"/>
              <a:satOff val="-4774"/>
              <a:lumOff val="-1427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42E9F9-089B-45BC-AE18-86AF50FDE379}">
      <dsp:nvSpPr>
        <dsp:cNvPr id="0" name=""/>
        <dsp:cNvSpPr/>
      </dsp:nvSpPr>
      <dsp:spPr>
        <a:xfrm>
          <a:off x="703469" y="2819357"/>
          <a:ext cx="974556" cy="771253"/>
        </a:xfrm>
        <a:prstGeom prst="chevron">
          <a:avLst>
            <a:gd name="adj" fmla="val 70610"/>
          </a:avLst>
        </a:prstGeom>
        <a:gradFill rotWithShape="0">
          <a:gsLst>
            <a:gs pos="0">
              <a:schemeClr val="accent2">
                <a:hueOff val="-3834748"/>
                <a:satOff val="-5115"/>
                <a:lumOff val="-15294"/>
                <a:alphaOff val="0"/>
                <a:satMod val="103000"/>
                <a:lumMod val="102000"/>
                <a:tint val="94000"/>
              </a:schemeClr>
            </a:gs>
            <a:gs pos="50000">
              <a:schemeClr val="accent2">
                <a:hueOff val="-3834748"/>
                <a:satOff val="-5115"/>
                <a:lumOff val="-15294"/>
                <a:alphaOff val="0"/>
                <a:satMod val="110000"/>
                <a:lumMod val="100000"/>
                <a:shade val="100000"/>
              </a:schemeClr>
            </a:gs>
            <a:gs pos="100000">
              <a:schemeClr val="accent2">
                <a:hueOff val="-3834748"/>
                <a:satOff val="-5115"/>
                <a:lumOff val="-15294"/>
                <a:alphaOff val="0"/>
                <a:lumMod val="99000"/>
                <a:satMod val="120000"/>
                <a:shade val="78000"/>
              </a:schemeClr>
            </a:gs>
          </a:gsLst>
          <a:lin ang="5400000" scaled="0"/>
        </a:gradFill>
        <a:ln w="6350" cap="flat" cmpd="sng" algn="ctr">
          <a:solidFill>
            <a:schemeClr val="accent2">
              <a:hueOff val="-3834748"/>
              <a:satOff val="-5115"/>
              <a:lumOff val="-1529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B8526E-5CAB-48EC-9DEE-04E767CF1A8C}">
      <dsp:nvSpPr>
        <dsp:cNvPr id="0" name=""/>
        <dsp:cNvSpPr/>
      </dsp:nvSpPr>
      <dsp:spPr>
        <a:xfrm>
          <a:off x="1289313" y="2819357"/>
          <a:ext cx="974556" cy="771253"/>
        </a:xfrm>
        <a:prstGeom prst="chevron">
          <a:avLst>
            <a:gd name="adj" fmla="val 70610"/>
          </a:avLst>
        </a:prstGeom>
        <a:gradFill rotWithShape="0">
          <a:gsLst>
            <a:gs pos="0">
              <a:schemeClr val="accent2">
                <a:hueOff val="-4090398"/>
                <a:satOff val="-5456"/>
                <a:lumOff val="-16314"/>
                <a:alphaOff val="0"/>
                <a:satMod val="103000"/>
                <a:lumMod val="102000"/>
                <a:tint val="94000"/>
              </a:schemeClr>
            </a:gs>
            <a:gs pos="50000">
              <a:schemeClr val="accent2">
                <a:hueOff val="-4090398"/>
                <a:satOff val="-5456"/>
                <a:lumOff val="-16314"/>
                <a:alphaOff val="0"/>
                <a:satMod val="110000"/>
                <a:lumMod val="100000"/>
                <a:shade val="100000"/>
              </a:schemeClr>
            </a:gs>
            <a:gs pos="100000">
              <a:schemeClr val="accent2">
                <a:hueOff val="-4090398"/>
                <a:satOff val="-5456"/>
                <a:lumOff val="-16314"/>
                <a:alphaOff val="0"/>
                <a:lumMod val="99000"/>
                <a:satMod val="120000"/>
                <a:shade val="78000"/>
              </a:schemeClr>
            </a:gs>
          </a:gsLst>
          <a:lin ang="5400000" scaled="0"/>
        </a:gradFill>
        <a:ln w="6350" cap="flat" cmpd="sng" algn="ctr">
          <a:solidFill>
            <a:schemeClr val="accent2">
              <a:hueOff val="-4090398"/>
              <a:satOff val="-5456"/>
              <a:lumOff val="-16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75C6DC-CD4C-4768-A950-8664B846D79B}">
      <dsp:nvSpPr>
        <dsp:cNvPr id="0" name=""/>
        <dsp:cNvSpPr/>
      </dsp:nvSpPr>
      <dsp:spPr>
        <a:xfrm>
          <a:off x="1874695" y="2819357"/>
          <a:ext cx="974556" cy="771253"/>
        </a:xfrm>
        <a:prstGeom prst="chevron">
          <a:avLst>
            <a:gd name="adj" fmla="val 70610"/>
          </a:avLst>
        </a:prstGeom>
        <a:gradFill rotWithShape="0">
          <a:gsLst>
            <a:gs pos="0">
              <a:schemeClr val="accent2">
                <a:hueOff val="-4346048"/>
                <a:satOff val="-5797"/>
                <a:lumOff val="-17333"/>
                <a:alphaOff val="0"/>
                <a:satMod val="103000"/>
                <a:lumMod val="102000"/>
                <a:tint val="94000"/>
              </a:schemeClr>
            </a:gs>
            <a:gs pos="50000">
              <a:schemeClr val="accent2">
                <a:hueOff val="-4346048"/>
                <a:satOff val="-5797"/>
                <a:lumOff val="-17333"/>
                <a:alphaOff val="0"/>
                <a:satMod val="110000"/>
                <a:lumMod val="100000"/>
                <a:shade val="100000"/>
              </a:schemeClr>
            </a:gs>
            <a:gs pos="100000">
              <a:schemeClr val="accent2">
                <a:hueOff val="-4346048"/>
                <a:satOff val="-5797"/>
                <a:lumOff val="-17333"/>
                <a:alphaOff val="0"/>
                <a:lumMod val="99000"/>
                <a:satMod val="120000"/>
                <a:shade val="78000"/>
              </a:schemeClr>
            </a:gs>
          </a:gsLst>
          <a:lin ang="5400000" scaled="0"/>
        </a:gradFill>
        <a:ln w="6350" cap="flat" cmpd="sng" algn="ctr">
          <a:solidFill>
            <a:schemeClr val="accent2">
              <a:hueOff val="-4346048"/>
              <a:satOff val="-5797"/>
              <a:lumOff val="-1733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E00F26-9225-4D5A-8452-60275EDCEFD0}">
      <dsp:nvSpPr>
        <dsp:cNvPr id="0" name=""/>
        <dsp:cNvSpPr/>
      </dsp:nvSpPr>
      <dsp:spPr>
        <a:xfrm>
          <a:off x="2460539" y="2819357"/>
          <a:ext cx="974556" cy="771253"/>
        </a:xfrm>
        <a:prstGeom prst="chevron">
          <a:avLst>
            <a:gd name="adj" fmla="val 70610"/>
          </a:avLst>
        </a:prstGeom>
        <a:gradFill rotWithShape="0">
          <a:gsLst>
            <a:gs pos="0">
              <a:schemeClr val="accent2">
                <a:hueOff val="-4601697"/>
                <a:satOff val="-6138"/>
                <a:lumOff val="-18353"/>
                <a:alphaOff val="0"/>
                <a:satMod val="103000"/>
                <a:lumMod val="102000"/>
                <a:tint val="94000"/>
              </a:schemeClr>
            </a:gs>
            <a:gs pos="50000">
              <a:schemeClr val="accent2">
                <a:hueOff val="-4601697"/>
                <a:satOff val="-6138"/>
                <a:lumOff val="-18353"/>
                <a:alphaOff val="0"/>
                <a:satMod val="110000"/>
                <a:lumMod val="100000"/>
                <a:shade val="100000"/>
              </a:schemeClr>
            </a:gs>
            <a:gs pos="100000">
              <a:schemeClr val="accent2">
                <a:hueOff val="-4601697"/>
                <a:satOff val="-6138"/>
                <a:lumOff val="-18353"/>
                <a:alphaOff val="0"/>
                <a:lumMod val="99000"/>
                <a:satMod val="120000"/>
                <a:shade val="78000"/>
              </a:schemeClr>
            </a:gs>
          </a:gsLst>
          <a:lin ang="5400000" scaled="0"/>
        </a:gradFill>
        <a:ln w="6350" cap="flat" cmpd="sng" algn="ctr">
          <a:solidFill>
            <a:schemeClr val="accent2">
              <a:hueOff val="-4601697"/>
              <a:satOff val="-6138"/>
              <a:lumOff val="-18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8600675-2B99-402E-8808-3C8C6FE0B12B}">
      <dsp:nvSpPr>
        <dsp:cNvPr id="0" name=""/>
        <dsp:cNvSpPr/>
      </dsp:nvSpPr>
      <dsp:spPr>
        <a:xfrm>
          <a:off x="3045920" y="2819357"/>
          <a:ext cx="974556" cy="771253"/>
        </a:xfrm>
        <a:prstGeom prst="chevron">
          <a:avLst>
            <a:gd name="adj" fmla="val 70610"/>
          </a:avLst>
        </a:prstGeom>
        <a:gradFill rotWithShape="0">
          <a:gsLst>
            <a:gs pos="0">
              <a:schemeClr val="accent2">
                <a:hueOff val="-4857347"/>
                <a:satOff val="-6479"/>
                <a:lumOff val="-19372"/>
                <a:alphaOff val="0"/>
                <a:satMod val="103000"/>
                <a:lumMod val="102000"/>
                <a:tint val="94000"/>
              </a:schemeClr>
            </a:gs>
            <a:gs pos="50000">
              <a:schemeClr val="accent2">
                <a:hueOff val="-4857347"/>
                <a:satOff val="-6479"/>
                <a:lumOff val="-19372"/>
                <a:alphaOff val="0"/>
                <a:satMod val="110000"/>
                <a:lumMod val="100000"/>
                <a:shade val="100000"/>
              </a:schemeClr>
            </a:gs>
            <a:gs pos="100000">
              <a:schemeClr val="accent2">
                <a:hueOff val="-4857347"/>
                <a:satOff val="-6479"/>
                <a:lumOff val="-19372"/>
                <a:alphaOff val="0"/>
                <a:lumMod val="99000"/>
                <a:satMod val="120000"/>
                <a:shade val="78000"/>
              </a:schemeClr>
            </a:gs>
          </a:gsLst>
          <a:lin ang="5400000" scaled="0"/>
        </a:gradFill>
        <a:ln w="6350" cap="flat" cmpd="sng" algn="ctr">
          <a:solidFill>
            <a:schemeClr val="accent2">
              <a:hueOff val="-4857347"/>
              <a:satOff val="-6479"/>
              <a:lumOff val="-1937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155671-52DB-4E16-84BE-20A9366C103C}">
      <dsp:nvSpPr>
        <dsp:cNvPr id="0" name=""/>
        <dsp:cNvSpPr/>
      </dsp:nvSpPr>
      <dsp:spPr>
        <a:xfrm>
          <a:off x="3631765" y="2819357"/>
          <a:ext cx="974556" cy="771253"/>
        </a:xfrm>
        <a:prstGeom prst="chevron">
          <a:avLst>
            <a:gd name="adj" fmla="val 70610"/>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308A79-EBF3-4999-8691-20E889052806}">
      <dsp:nvSpPr>
        <dsp:cNvPr id="0" name=""/>
        <dsp:cNvSpPr/>
      </dsp:nvSpPr>
      <dsp:spPr>
        <a:xfrm>
          <a:off x="118087" y="2896482"/>
          <a:ext cx="4218911" cy="617002"/>
        </a:xfrm>
        <a:prstGeom prst="rect">
          <a:avLst/>
        </a:prstGeom>
        <a:solidFill>
          <a:schemeClr val="lt1">
            <a:hueOff val="0"/>
            <a:satOff val="0"/>
            <a:lumOff val="0"/>
            <a:alphaOff val="0"/>
          </a:schemeClr>
        </a:soli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Fold score RMSE: 2165.05</a:t>
          </a:r>
        </a:p>
        <a:p>
          <a:pPr marL="0" lvl="0" indent="0" algn="l" defTabSz="711200">
            <a:lnSpc>
              <a:spcPct val="90000"/>
            </a:lnSpc>
            <a:spcBef>
              <a:spcPct val="0"/>
            </a:spcBef>
            <a:spcAft>
              <a:spcPct val="35000"/>
            </a:spcAft>
            <a:buNone/>
          </a:pPr>
          <a:r>
            <a:rPr lang="en-US" sz="1600" kern="1200" dirty="0"/>
            <a:t>Out of sample RMSE: 3566.14</a:t>
          </a:r>
        </a:p>
      </dsp:txBody>
      <dsp:txXfrm>
        <a:off x="118087" y="2896482"/>
        <a:ext cx="4218911" cy="617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935BA-4ABA-4617-8EC6-85D99FEE0784}">
      <dsp:nvSpPr>
        <dsp:cNvPr id="0" name=""/>
        <dsp:cNvSpPr/>
      </dsp:nvSpPr>
      <dsp:spPr>
        <a:xfrm>
          <a:off x="118087" y="312"/>
          <a:ext cx="4164769" cy="37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Linear Regression</a:t>
          </a:r>
        </a:p>
      </dsp:txBody>
      <dsp:txXfrm>
        <a:off x="118087" y="312"/>
        <a:ext cx="4164769" cy="378615"/>
      </dsp:txXfrm>
    </dsp:sp>
    <dsp:sp modelId="{D47634B0-0AF7-4084-A8D6-C53A80723EDB}">
      <dsp:nvSpPr>
        <dsp:cNvPr id="0" name=""/>
        <dsp:cNvSpPr/>
      </dsp:nvSpPr>
      <dsp:spPr>
        <a:xfrm>
          <a:off x="118087" y="378928"/>
          <a:ext cx="974556" cy="771253"/>
        </a:xfrm>
        <a:prstGeom prst="chevron">
          <a:avLst>
            <a:gd name="adj" fmla="val 706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EFD638-FB00-47CD-8DE7-E9C55516DE46}">
      <dsp:nvSpPr>
        <dsp:cNvPr id="0" name=""/>
        <dsp:cNvSpPr/>
      </dsp:nvSpPr>
      <dsp:spPr>
        <a:xfrm>
          <a:off x="703469" y="378928"/>
          <a:ext cx="974556" cy="771253"/>
        </a:xfrm>
        <a:prstGeom prst="chevron">
          <a:avLst>
            <a:gd name="adj" fmla="val 70610"/>
          </a:avLst>
        </a:prstGeom>
        <a:gradFill rotWithShape="0">
          <a:gsLst>
            <a:gs pos="0">
              <a:schemeClr val="accent2">
                <a:hueOff val="-255650"/>
                <a:satOff val="-341"/>
                <a:lumOff val="-1020"/>
                <a:alphaOff val="0"/>
                <a:satMod val="103000"/>
                <a:lumMod val="102000"/>
                <a:tint val="94000"/>
              </a:schemeClr>
            </a:gs>
            <a:gs pos="50000">
              <a:schemeClr val="accent2">
                <a:hueOff val="-255650"/>
                <a:satOff val="-341"/>
                <a:lumOff val="-1020"/>
                <a:alphaOff val="0"/>
                <a:satMod val="110000"/>
                <a:lumMod val="100000"/>
                <a:shade val="100000"/>
              </a:schemeClr>
            </a:gs>
            <a:gs pos="100000">
              <a:schemeClr val="accent2">
                <a:hueOff val="-255650"/>
                <a:satOff val="-341"/>
                <a:lumOff val="-1020"/>
                <a:alphaOff val="0"/>
                <a:lumMod val="99000"/>
                <a:satMod val="120000"/>
                <a:shade val="78000"/>
              </a:schemeClr>
            </a:gs>
          </a:gsLst>
          <a:lin ang="5400000" scaled="0"/>
        </a:gradFill>
        <a:ln w="6350" cap="flat" cmpd="sng" algn="ctr">
          <a:solidFill>
            <a:schemeClr val="accent2">
              <a:hueOff val="-255650"/>
              <a:satOff val="-341"/>
              <a:lumOff val="-102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B7A952-BB03-44B3-ABD9-E5BA2764D2D0}">
      <dsp:nvSpPr>
        <dsp:cNvPr id="0" name=""/>
        <dsp:cNvSpPr/>
      </dsp:nvSpPr>
      <dsp:spPr>
        <a:xfrm>
          <a:off x="1289313" y="378928"/>
          <a:ext cx="974556" cy="771253"/>
        </a:xfrm>
        <a:prstGeom prst="chevron">
          <a:avLst>
            <a:gd name="adj" fmla="val 70610"/>
          </a:avLst>
        </a:prstGeom>
        <a:gradFill rotWithShape="0">
          <a:gsLst>
            <a:gs pos="0">
              <a:schemeClr val="accent2">
                <a:hueOff val="-511300"/>
                <a:satOff val="-682"/>
                <a:lumOff val="-2039"/>
                <a:alphaOff val="0"/>
                <a:satMod val="103000"/>
                <a:lumMod val="102000"/>
                <a:tint val="94000"/>
              </a:schemeClr>
            </a:gs>
            <a:gs pos="50000">
              <a:schemeClr val="accent2">
                <a:hueOff val="-511300"/>
                <a:satOff val="-682"/>
                <a:lumOff val="-2039"/>
                <a:alphaOff val="0"/>
                <a:satMod val="110000"/>
                <a:lumMod val="100000"/>
                <a:shade val="100000"/>
              </a:schemeClr>
            </a:gs>
            <a:gs pos="100000">
              <a:schemeClr val="accent2">
                <a:hueOff val="-511300"/>
                <a:satOff val="-682"/>
                <a:lumOff val="-2039"/>
                <a:alphaOff val="0"/>
                <a:lumMod val="99000"/>
                <a:satMod val="120000"/>
                <a:shade val="78000"/>
              </a:schemeClr>
            </a:gs>
          </a:gsLst>
          <a:lin ang="5400000" scaled="0"/>
        </a:gradFill>
        <a:ln w="6350" cap="flat" cmpd="sng" algn="ctr">
          <a:solidFill>
            <a:schemeClr val="accent2">
              <a:hueOff val="-511300"/>
              <a:satOff val="-682"/>
              <a:lumOff val="-203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64ED2D-115D-48E3-AF24-9B7C5C50DFC5}">
      <dsp:nvSpPr>
        <dsp:cNvPr id="0" name=""/>
        <dsp:cNvSpPr/>
      </dsp:nvSpPr>
      <dsp:spPr>
        <a:xfrm>
          <a:off x="1874695" y="378928"/>
          <a:ext cx="974556" cy="771253"/>
        </a:xfrm>
        <a:prstGeom prst="chevron">
          <a:avLst>
            <a:gd name="adj" fmla="val 70610"/>
          </a:avLst>
        </a:prstGeom>
        <a:gradFill rotWithShape="0">
          <a:gsLst>
            <a:gs pos="0">
              <a:schemeClr val="accent2">
                <a:hueOff val="-766950"/>
                <a:satOff val="-1023"/>
                <a:lumOff val="-3059"/>
                <a:alphaOff val="0"/>
                <a:satMod val="103000"/>
                <a:lumMod val="102000"/>
                <a:tint val="94000"/>
              </a:schemeClr>
            </a:gs>
            <a:gs pos="50000">
              <a:schemeClr val="accent2">
                <a:hueOff val="-766950"/>
                <a:satOff val="-1023"/>
                <a:lumOff val="-3059"/>
                <a:alphaOff val="0"/>
                <a:satMod val="110000"/>
                <a:lumMod val="100000"/>
                <a:shade val="100000"/>
              </a:schemeClr>
            </a:gs>
            <a:gs pos="100000">
              <a:schemeClr val="accent2">
                <a:hueOff val="-766950"/>
                <a:satOff val="-1023"/>
                <a:lumOff val="-3059"/>
                <a:alphaOff val="0"/>
                <a:lumMod val="99000"/>
                <a:satMod val="120000"/>
                <a:shade val="78000"/>
              </a:schemeClr>
            </a:gs>
          </a:gsLst>
          <a:lin ang="5400000" scaled="0"/>
        </a:gradFill>
        <a:ln w="6350" cap="flat" cmpd="sng" algn="ctr">
          <a:solidFill>
            <a:schemeClr val="accent2">
              <a:hueOff val="-766950"/>
              <a:satOff val="-1023"/>
              <a:lumOff val="-3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B1ABD-D854-4BEA-B3F7-DE0DDE5139F8}">
      <dsp:nvSpPr>
        <dsp:cNvPr id="0" name=""/>
        <dsp:cNvSpPr/>
      </dsp:nvSpPr>
      <dsp:spPr>
        <a:xfrm>
          <a:off x="2460539" y="378928"/>
          <a:ext cx="974556" cy="771253"/>
        </a:xfrm>
        <a:prstGeom prst="chevron">
          <a:avLst>
            <a:gd name="adj" fmla="val 70610"/>
          </a:avLst>
        </a:prstGeom>
        <a:gradFill rotWithShape="0">
          <a:gsLst>
            <a:gs pos="0">
              <a:schemeClr val="accent2">
                <a:hueOff val="-1022600"/>
                <a:satOff val="-1364"/>
                <a:lumOff val="-4078"/>
                <a:alphaOff val="0"/>
                <a:satMod val="103000"/>
                <a:lumMod val="102000"/>
                <a:tint val="94000"/>
              </a:schemeClr>
            </a:gs>
            <a:gs pos="50000">
              <a:schemeClr val="accent2">
                <a:hueOff val="-1022600"/>
                <a:satOff val="-1364"/>
                <a:lumOff val="-4078"/>
                <a:alphaOff val="0"/>
                <a:satMod val="110000"/>
                <a:lumMod val="100000"/>
                <a:shade val="100000"/>
              </a:schemeClr>
            </a:gs>
            <a:gs pos="100000">
              <a:schemeClr val="accent2">
                <a:hueOff val="-1022600"/>
                <a:satOff val="-1364"/>
                <a:lumOff val="-4078"/>
                <a:alphaOff val="0"/>
                <a:lumMod val="99000"/>
                <a:satMod val="120000"/>
                <a:shade val="78000"/>
              </a:schemeClr>
            </a:gs>
          </a:gsLst>
          <a:lin ang="5400000" scaled="0"/>
        </a:gradFill>
        <a:ln w="6350" cap="flat" cmpd="sng" algn="ctr">
          <a:solidFill>
            <a:schemeClr val="accent2">
              <a:hueOff val="-1022600"/>
              <a:satOff val="-1364"/>
              <a:lumOff val="-407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C497C5-FF02-4A48-A916-7575B98ECACC}">
      <dsp:nvSpPr>
        <dsp:cNvPr id="0" name=""/>
        <dsp:cNvSpPr/>
      </dsp:nvSpPr>
      <dsp:spPr>
        <a:xfrm>
          <a:off x="3045920" y="378928"/>
          <a:ext cx="974556" cy="771253"/>
        </a:xfrm>
        <a:prstGeom prst="chevron">
          <a:avLst>
            <a:gd name="adj" fmla="val 70610"/>
          </a:avLst>
        </a:prstGeom>
        <a:gradFill rotWithShape="0">
          <a:gsLst>
            <a:gs pos="0">
              <a:schemeClr val="accent2">
                <a:hueOff val="-1278249"/>
                <a:satOff val="-1705"/>
                <a:lumOff val="-5098"/>
                <a:alphaOff val="0"/>
                <a:satMod val="103000"/>
                <a:lumMod val="102000"/>
                <a:tint val="94000"/>
              </a:schemeClr>
            </a:gs>
            <a:gs pos="50000">
              <a:schemeClr val="accent2">
                <a:hueOff val="-1278249"/>
                <a:satOff val="-1705"/>
                <a:lumOff val="-5098"/>
                <a:alphaOff val="0"/>
                <a:satMod val="110000"/>
                <a:lumMod val="100000"/>
                <a:shade val="100000"/>
              </a:schemeClr>
            </a:gs>
            <a:gs pos="100000">
              <a:schemeClr val="accent2">
                <a:hueOff val="-1278249"/>
                <a:satOff val="-1705"/>
                <a:lumOff val="-5098"/>
                <a:alphaOff val="0"/>
                <a:lumMod val="99000"/>
                <a:satMod val="120000"/>
                <a:shade val="78000"/>
              </a:schemeClr>
            </a:gs>
          </a:gsLst>
          <a:lin ang="5400000" scaled="0"/>
        </a:gradFill>
        <a:ln w="6350" cap="flat" cmpd="sng" algn="ctr">
          <a:solidFill>
            <a:schemeClr val="accent2">
              <a:hueOff val="-1278249"/>
              <a:satOff val="-1705"/>
              <a:lumOff val="-50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49416D-A451-4314-B685-A1C877D15183}">
      <dsp:nvSpPr>
        <dsp:cNvPr id="0" name=""/>
        <dsp:cNvSpPr/>
      </dsp:nvSpPr>
      <dsp:spPr>
        <a:xfrm>
          <a:off x="3631765" y="378928"/>
          <a:ext cx="974556" cy="771253"/>
        </a:xfrm>
        <a:prstGeom prst="chevron">
          <a:avLst>
            <a:gd name="adj" fmla="val 70610"/>
          </a:avLst>
        </a:prstGeom>
        <a:gradFill rotWithShape="0">
          <a:gsLst>
            <a:gs pos="0">
              <a:schemeClr val="accent2">
                <a:hueOff val="-1533899"/>
                <a:satOff val="-2046"/>
                <a:lumOff val="-6118"/>
                <a:alphaOff val="0"/>
                <a:satMod val="103000"/>
                <a:lumMod val="102000"/>
                <a:tint val="94000"/>
              </a:schemeClr>
            </a:gs>
            <a:gs pos="50000">
              <a:schemeClr val="accent2">
                <a:hueOff val="-1533899"/>
                <a:satOff val="-2046"/>
                <a:lumOff val="-6118"/>
                <a:alphaOff val="0"/>
                <a:satMod val="110000"/>
                <a:lumMod val="100000"/>
                <a:shade val="100000"/>
              </a:schemeClr>
            </a:gs>
            <a:gs pos="100000">
              <a:schemeClr val="accent2">
                <a:hueOff val="-1533899"/>
                <a:satOff val="-2046"/>
                <a:lumOff val="-6118"/>
                <a:alphaOff val="0"/>
                <a:lumMod val="99000"/>
                <a:satMod val="120000"/>
                <a:shade val="78000"/>
              </a:schemeClr>
            </a:gs>
          </a:gsLst>
          <a:lin ang="5400000" scaled="0"/>
        </a:gradFill>
        <a:ln w="6350" cap="flat" cmpd="sng" algn="ctr">
          <a:solidFill>
            <a:schemeClr val="accent2">
              <a:hueOff val="-1533899"/>
              <a:satOff val="-2046"/>
              <a:lumOff val="-611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F456914-4F94-4615-A22D-05808508537E}">
      <dsp:nvSpPr>
        <dsp:cNvPr id="0" name=""/>
        <dsp:cNvSpPr/>
      </dsp:nvSpPr>
      <dsp:spPr>
        <a:xfrm>
          <a:off x="118087" y="456053"/>
          <a:ext cx="4218911" cy="617002"/>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RMSE: 15487087.74</a:t>
          </a:r>
        </a:p>
      </dsp:txBody>
      <dsp:txXfrm>
        <a:off x="118087" y="456053"/>
        <a:ext cx="4218911" cy="617002"/>
      </dsp:txXfrm>
    </dsp:sp>
    <dsp:sp modelId="{AFB335A6-8A38-4788-9358-66EFABA625F6}">
      <dsp:nvSpPr>
        <dsp:cNvPr id="0" name=""/>
        <dsp:cNvSpPr/>
      </dsp:nvSpPr>
      <dsp:spPr>
        <a:xfrm>
          <a:off x="118087" y="1220527"/>
          <a:ext cx="4164769" cy="37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MLR</a:t>
          </a:r>
        </a:p>
      </dsp:txBody>
      <dsp:txXfrm>
        <a:off x="118087" y="1220527"/>
        <a:ext cx="4164769" cy="378615"/>
      </dsp:txXfrm>
    </dsp:sp>
    <dsp:sp modelId="{B89148DB-CD87-4D2F-9EBA-E276D0E207AE}">
      <dsp:nvSpPr>
        <dsp:cNvPr id="0" name=""/>
        <dsp:cNvSpPr/>
      </dsp:nvSpPr>
      <dsp:spPr>
        <a:xfrm>
          <a:off x="118087" y="1599142"/>
          <a:ext cx="974556" cy="771253"/>
        </a:xfrm>
        <a:prstGeom prst="chevron">
          <a:avLst>
            <a:gd name="adj" fmla="val 70610"/>
          </a:avLst>
        </a:prstGeom>
        <a:gradFill rotWithShape="0">
          <a:gsLst>
            <a:gs pos="0">
              <a:schemeClr val="accent2">
                <a:hueOff val="-1789549"/>
                <a:satOff val="-2387"/>
                <a:lumOff val="-7137"/>
                <a:alphaOff val="0"/>
                <a:satMod val="103000"/>
                <a:lumMod val="102000"/>
                <a:tint val="94000"/>
              </a:schemeClr>
            </a:gs>
            <a:gs pos="50000">
              <a:schemeClr val="accent2">
                <a:hueOff val="-1789549"/>
                <a:satOff val="-2387"/>
                <a:lumOff val="-7137"/>
                <a:alphaOff val="0"/>
                <a:satMod val="110000"/>
                <a:lumMod val="100000"/>
                <a:shade val="100000"/>
              </a:schemeClr>
            </a:gs>
            <a:gs pos="100000">
              <a:schemeClr val="accent2">
                <a:hueOff val="-1789549"/>
                <a:satOff val="-2387"/>
                <a:lumOff val="-7137"/>
                <a:alphaOff val="0"/>
                <a:lumMod val="99000"/>
                <a:satMod val="120000"/>
                <a:shade val="78000"/>
              </a:schemeClr>
            </a:gs>
          </a:gsLst>
          <a:lin ang="5400000" scaled="0"/>
        </a:gradFill>
        <a:ln w="6350" cap="flat" cmpd="sng" algn="ctr">
          <a:solidFill>
            <a:schemeClr val="accent2">
              <a:hueOff val="-1789549"/>
              <a:satOff val="-2387"/>
              <a:lumOff val="-713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4AF98D3-BE96-4B57-BF1B-029B4E031BEE}">
      <dsp:nvSpPr>
        <dsp:cNvPr id="0" name=""/>
        <dsp:cNvSpPr/>
      </dsp:nvSpPr>
      <dsp:spPr>
        <a:xfrm>
          <a:off x="703469" y="1599142"/>
          <a:ext cx="974556" cy="771253"/>
        </a:xfrm>
        <a:prstGeom prst="chevron">
          <a:avLst>
            <a:gd name="adj" fmla="val 70610"/>
          </a:avLst>
        </a:prstGeom>
        <a:gradFill rotWithShape="0">
          <a:gsLst>
            <a:gs pos="0">
              <a:schemeClr val="accent2">
                <a:hueOff val="-2045199"/>
                <a:satOff val="-2728"/>
                <a:lumOff val="-8157"/>
                <a:alphaOff val="0"/>
                <a:satMod val="103000"/>
                <a:lumMod val="102000"/>
                <a:tint val="94000"/>
              </a:schemeClr>
            </a:gs>
            <a:gs pos="50000">
              <a:schemeClr val="accent2">
                <a:hueOff val="-2045199"/>
                <a:satOff val="-2728"/>
                <a:lumOff val="-8157"/>
                <a:alphaOff val="0"/>
                <a:satMod val="110000"/>
                <a:lumMod val="100000"/>
                <a:shade val="100000"/>
              </a:schemeClr>
            </a:gs>
            <a:gs pos="100000">
              <a:schemeClr val="accent2">
                <a:hueOff val="-2045199"/>
                <a:satOff val="-2728"/>
                <a:lumOff val="-8157"/>
                <a:alphaOff val="0"/>
                <a:lumMod val="99000"/>
                <a:satMod val="120000"/>
                <a:shade val="78000"/>
              </a:schemeClr>
            </a:gs>
          </a:gsLst>
          <a:lin ang="5400000" scaled="0"/>
        </a:gradFill>
        <a:ln w="6350" cap="flat" cmpd="sng" algn="ctr">
          <a:solidFill>
            <a:schemeClr val="accent2">
              <a:hueOff val="-2045199"/>
              <a:satOff val="-2728"/>
              <a:lumOff val="-8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8A2FF2-286B-4265-99ED-FBAE5A07592B}">
      <dsp:nvSpPr>
        <dsp:cNvPr id="0" name=""/>
        <dsp:cNvSpPr/>
      </dsp:nvSpPr>
      <dsp:spPr>
        <a:xfrm>
          <a:off x="1289313" y="1599142"/>
          <a:ext cx="974556" cy="771253"/>
        </a:xfrm>
        <a:prstGeom prst="chevron">
          <a:avLst>
            <a:gd name="adj" fmla="val 70610"/>
          </a:avLst>
        </a:prstGeom>
        <a:gradFill rotWithShape="0">
          <a:gsLst>
            <a:gs pos="0">
              <a:schemeClr val="accent2">
                <a:hueOff val="-2300849"/>
                <a:satOff val="-3069"/>
                <a:lumOff val="-9176"/>
                <a:alphaOff val="0"/>
                <a:satMod val="103000"/>
                <a:lumMod val="102000"/>
                <a:tint val="94000"/>
              </a:schemeClr>
            </a:gs>
            <a:gs pos="50000">
              <a:schemeClr val="accent2">
                <a:hueOff val="-2300849"/>
                <a:satOff val="-3069"/>
                <a:lumOff val="-9176"/>
                <a:alphaOff val="0"/>
                <a:satMod val="110000"/>
                <a:lumMod val="100000"/>
                <a:shade val="100000"/>
              </a:schemeClr>
            </a:gs>
            <a:gs pos="100000">
              <a:schemeClr val="accent2">
                <a:hueOff val="-2300849"/>
                <a:satOff val="-3069"/>
                <a:lumOff val="-9176"/>
                <a:alphaOff val="0"/>
                <a:lumMod val="99000"/>
                <a:satMod val="120000"/>
                <a:shade val="78000"/>
              </a:schemeClr>
            </a:gs>
          </a:gsLst>
          <a:lin ang="5400000" scaled="0"/>
        </a:gradFill>
        <a:ln w="6350" cap="flat" cmpd="sng" algn="ctr">
          <a:solidFill>
            <a:schemeClr val="accent2">
              <a:hueOff val="-2300849"/>
              <a:satOff val="-3069"/>
              <a:lumOff val="-91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DCC57F-0977-43BF-9ECE-4423B7BBFDC6}">
      <dsp:nvSpPr>
        <dsp:cNvPr id="0" name=""/>
        <dsp:cNvSpPr/>
      </dsp:nvSpPr>
      <dsp:spPr>
        <a:xfrm>
          <a:off x="1874695" y="1599142"/>
          <a:ext cx="974556" cy="771253"/>
        </a:xfrm>
        <a:prstGeom prst="chevron">
          <a:avLst>
            <a:gd name="adj" fmla="val 70610"/>
          </a:avLst>
        </a:prstGeom>
        <a:gradFill rotWithShape="0">
          <a:gsLst>
            <a:gs pos="0">
              <a:schemeClr val="accent2">
                <a:hueOff val="-2556499"/>
                <a:satOff val="-3410"/>
                <a:lumOff val="-10196"/>
                <a:alphaOff val="0"/>
                <a:satMod val="103000"/>
                <a:lumMod val="102000"/>
                <a:tint val="94000"/>
              </a:schemeClr>
            </a:gs>
            <a:gs pos="50000">
              <a:schemeClr val="accent2">
                <a:hueOff val="-2556499"/>
                <a:satOff val="-3410"/>
                <a:lumOff val="-10196"/>
                <a:alphaOff val="0"/>
                <a:satMod val="110000"/>
                <a:lumMod val="100000"/>
                <a:shade val="100000"/>
              </a:schemeClr>
            </a:gs>
            <a:gs pos="100000">
              <a:schemeClr val="accent2">
                <a:hueOff val="-2556499"/>
                <a:satOff val="-3410"/>
                <a:lumOff val="-10196"/>
                <a:alphaOff val="0"/>
                <a:lumMod val="99000"/>
                <a:satMod val="120000"/>
                <a:shade val="78000"/>
              </a:schemeClr>
            </a:gs>
          </a:gsLst>
          <a:lin ang="5400000" scaled="0"/>
        </a:gra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97D8B8-DD42-42FE-A4B8-330DDF6FBF76}">
      <dsp:nvSpPr>
        <dsp:cNvPr id="0" name=""/>
        <dsp:cNvSpPr/>
      </dsp:nvSpPr>
      <dsp:spPr>
        <a:xfrm>
          <a:off x="2460539" y="1599142"/>
          <a:ext cx="974556" cy="771253"/>
        </a:xfrm>
        <a:prstGeom prst="chevron">
          <a:avLst>
            <a:gd name="adj" fmla="val 70610"/>
          </a:avLst>
        </a:prstGeom>
        <a:gradFill rotWithShape="0">
          <a:gsLst>
            <a:gs pos="0">
              <a:schemeClr val="accent2">
                <a:hueOff val="-2812149"/>
                <a:satOff val="-3751"/>
                <a:lumOff val="-11216"/>
                <a:alphaOff val="0"/>
                <a:satMod val="103000"/>
                <a:lumMod val="102000"/>
                <a:tint val="94000"/>
              </a:schemeClr>
            </a:gs>
            <a:gs pos="50000">
              <a:schemeClr val="accent2">
                <a:hueOff val="-2812149"/>
                <a:satOff val="-3751"/>
                <a:lumOff val="-11216"/>
                <a:alphaOff val="0"/>
                <a:satMod val="110000"/>
                <a:lumMod val="100000"/>
                <a:shade val="100000"/>
              </a:schemeClr>
            </a:gs>
            <a:gs pos="100000">
              <a:schemeClr val="accent2">
                <a:hueOff val="-2812149"/>
                <a:satOff val="-3751"/>
                <a:lumOff val="-11216"/>
                <a:alphaOff val="0"/>
                <a:lumMod val="99000"/>
                <a:satMod val="120000"/>
                <a:shade val="78000"/>
              </a:schemeClr>
            </a:gs>
          </a:gsLst>
          <a:lin ang="5400000" scaled="0"/>
        </a:gradFill>
        <a:ln w="6350" cap="flat" cmpd="sng" algn="ctr">
          <a:solidFill>
            <a:schemeClr val="accent2">
              <a:hueOff val="-2812149"/>
              <a:satOff val="-3751"/>
              <a:lumOff val="-1121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FEF185-1E9F-4B92-A1D1-7FB0983DB650}">
      <dsp:nvSpPr>
        <dsp:cNvPr id="0" name=""/>
        <dsp:cNvSpPr/>
      </dsp:nvSpPr>
      <dsp:spPr>
        <a:xfrm>
          <a:off x="3045920" y="1599142"/>
          <a:ext cx="974556" cy="771253"/>
        </a:xfrm>
        <a:prstGeom prst="chevron">
          <a:avLst>
            <a:gd name="adj" fmla="val 70610"/>
          </a:avLst>
        </a:prstGeom>
        <a:gradFill rotWithShape="0">
          <a:gsLst>
            <a:gs pos="0">
              <a:schemeClr val="accent2">
                <a:hueOff val="-3067798"/>
                <a:satOff val="-4092"/>
                <a:lumOff val="-12235"/>
                <a:alphaOff val="0"/>
                <a:satMod val="103000"/>
                <a:lumMod val="102000"/>
                <a:tint val="94000"/>
              </a:schemeClr>
            </a:gs>
            <a:gs pos="50000">
              <a:schemeClr val="accent2">
                <a:hueOff val="-3067798"/>
                <a:satOff val="-4092"/>
                <a:lumOff val="-12235"/>
                <a:alphaOff val="0"/>
                <a:satMod val="110000"/>
                <a:lumMod val="100000"/>
                <a:shade val="100000"/>
              </a:schemeClr>
            </a:gs>
            <a:gs pos="100000">
              <a:schemeClr val="accent2">
                <a:hueOff val="-3067798"/>
                <a:satOff val="-4092"/>
                <a:lumOff val="-12235"/>
                <a:alphaOff val="0"/>
                <a:lumMod val="99000"/>
                <a:satMod val="120000"/>
                <a:shade val="78000"/>
              </a:schemeClr>
            </a:gs>
          </a:gsLst>
          <a:lin ang="5400000" scaled="0"/>
        </a:gradFill>
        <a:ln w="6350" cap="flat" cmpd="sng" algn="ctr">
          <a:solidFill>
            <a:schemeClr val="accent2">
              <a:hueOff val="-3067798"/>
              <a:satOff val="-4092"/>
              <a:lumOff val="-1223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C53050B-39F7-438F-882C-6D8A6EC5DCF4}">
      <dsp:nvSpPr>
        <dsp:cNvPr id="0" name=""/>
        <dsp:cNvSpPr/>
      </dsp:nvSpPr>
      <dsp:spPr>
        <a:xfrm>
          <a:off x="3631765" y="1599142"/>
          <a:ext cx="974556" cy="771253"/>
        </a:xfrm>
        <a:prstGeom prst="chevron">
          <a:avLst>
            <a:gd name="adj" fmla="val 70610"/>
          </a:avLst>
        </a:prstGeom>
        <a:gradFill rotWithShape="0">
          <a:gsLst>
            <a:gs pos="0">
              <a:schemeClr val="accent2">
                <a:hueOff val="-3323448"/>
                <a:satOff val="-4433"/>
                <a:lumOff val="-13255"/>
                <a:alphaOff val="0"/>
                <a:satMod val="103000"/>
                <a:lumMod val="102000"/>
                <a:tint val="94000"/>
              </a:schemeClr>
            </a:gs>
            <a:gs pos="50000">
              <a:schemeClr val="accent2">
                <a:hueOff val="-3323448"/>
                <a:satOff val="-4433"/>
                <a:lumOff val="-13255"/>
                <a:alphaOff val="0"/>
                <a:satMod val="110000"/>
                <a:lumMod val="100000"/>
                <a:shade val="100000"/>
              </a:schemeClr>
            </a:gs>
            <a:gs pos="100000">
              <a:schemeClr val="accent2">
                <a:hueOff val="-3323448"/>
                <a:satOff val="-4433"/>
                <a:lumOff val="-13255"/>
                <a:alphaOff val="0"/>
                <a:lumMod val="99000"/>
                <a:satMod val="120000"/>
                <a:shade val="78000"/>
              </a:schemeClr>
            </a:gs>
          </a:gsLst>
          <a:lin ang="5400000" scaled="0"/>
        </a:gradFill>
        <a:ln w="6350" cap="flat" cmpd="sng" algn="ctr">
          <a:solidFill>
            <a:schemeClr val="accent2">
              <a:hueOff val="-3323448"/>
              <a:satOff val="-4433"/>
              <a:lumOff val="-1325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A8A78BD-F237-4667-B8AD-2AB8B6FB12D2}">
      <dsp:nvSpPr>
        <dsp:cNvPr id="0" name=""/>
        <dsp:cNvSpPr/>
      </dsp:nvSpPr>
      <dsp:spPr>
        <a:xfrm>
          <a:off x="118087" y="1676268"/>
          <a:ext cx="4218911" cy="617002"/>
        </a:xfrm>
        <a:prstGeom prst="rect">
          <a:avLst/>
        </a:prstGeom>
        <a:solidFill>
          <a:schemeClr val="lt1">
            <a:hueOff val="0"/>
            <a:satOff val="0"/>
            <a:lumOff val="0"/>
            <a:alphaOff val="0"/>
          </a:schemeClr>
        </a:soli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RMSE: 2660</a:t>
          </a:r>
        </a:p>
      </dsp:txBody>
      <dsp:txXfrm>
        <a:off x="118087" y="1676268"/>
        <a:ext cx="4218911" cy="617002"/>
      </dsp:txXfrm>
    </dsp:sp>
    <dsp:sp modelId="{470DEC47-66D3-4033-B07F-EA234AD2A045}">
      <dsp:nvSpPr>
        <dsp:cNvPr id="0" name=""/>
        <dsp:cNvSpPr/>
      </dsp:nvSpPr>
      <dsp:spPr>
        <a:xfrm>
          <a:off x="118087" y="2440742"/>
          <a:ext cx="4164769" cy="37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t>Bayesian Ridge Regression</a:t>
          </a:r>
        </a:p>
      </dsp:txBody>
      <dsp:txXfrm>
        <a:off x="118087" y="2440742"/>
        <a:ext cx="4164769" cy="378615"/>
      </dsp:txXfrm>
    </dsp:sp>
    <dsp:sp modelId="{3A26BDE0-3AB6-42F6-9DE4-8B14767BCBD4}">
      <dsp:nvSpPr>
        <dsp:cNvPr id="0" name=""/>
        <dsp:cNvSpPr/>
      </dsp:nvSpPr>
      <dsp:spPr>
        <a:xfrm>
          <a:off x="118087" y="2819357"/>
          <a:ext cx="974556" cy="771253"/>
        </a:xfrm>
        <a:prstGeom prst="chevron">
          <a:avLst>
            <a:gd name="adj" fmla="val 70610"/>
          </a:avLst>
        </a:prstGeom>
        <a:gradFill rotWithShape="0">
          <a:gsLst>
            <a:gs pos="0">
              <a:schemeClr val="accent2">
                <a:hueOff val="-3579098"/>
                <a:satOff val="-4774"/>
                <a:lumOff val="-14274"/>
                <a:alphaOff val="0"/>
                <a:satMod val="103000"/>
                <a:lumMod val="102000"/>
                <a:tint val="94000"/>
              </a:schemeClr>
            </a:gs>
            <a:gs pos="50000">
              <a:schemeClr val="accent2">
                <a:hueOff val="-3579098"/>
                <a:satOff val="-4774"/>
                <a:lumOff val="-14274"/>
                <a:alphaOff val="0"/>
                <a:satMod val="110000"/>
                <a:lumMod val="100000"/>
                <a:shade val="100000"/>
              </a:schemeClr>
            </a:gs>
            <a:gs pos="100000">
              <a:schemeClr val="accent2">
                <a:hueOff val="-3579098"/>
                <a:satOff val="-4774"/>
                <a:lumOff val="-14274"/>
                <a:alphaOff val="0"/>
                <a:lumMod val="99000"/>
                <a:satMod val="120000"/>
                <a:shade val="78000"/>
              </a:schemeClr>
            </a:gs>
          </a:gsLst>
          <a:lin ang="5400000" scaled="0"/>
        </a:gradFill>
        <a:ln w="6350" cap="flat" cmpd="sng" algn="ctr">
          <a:solidFill>
            <a:schemeClr val="accent2">
              <a:hueOff val="-3579098"/>
              <a:satOff val="-4774"/>
              <a:lumOff val="-1427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42E9F9-089B-45BC-AE18-86AF50FDE379}">
      <dsp:nvSpPr>
        <dsp:cNvPr id="0" name=""/>
        <dsp:cNvSpPr/>
      </dsp:nvSpPr>
      <dsp:spPr>
        <a:xfrm>
          <a:off x="703469" y="2819357"/>
          <a:ext cx="974556" cy="771253"/>
        </a:xfrm>
        <a:prstGeom prst="chevron">
          <a:avLst>
            <a:gd name="adj" fmla="val 70610"/>
          </a:avLst>
        </a:prstGeom>
        <a:gradFill rotWithShape="0">
          <a:gsLst>
            <a:gs pos="0">
              <a:schemeClr val="accent2">
                <a:hueOff val="-3834748"/>
                <a:satOff val="-5115"/>
                <a:lumOff val="-15294"/>
                <a:alphaOff val="0"/>
                <a:satMod val="103000"/>
                <a:lumMod val="102000"/>
                <a:tint val="94000"/>
              </a:schemeClr>
            </a:gs>
            <a:gs pos="50000">
              <a:schemeClr val="accent2">
                <a:hueOff val="-3834748"/>
                <a:satOff val="-5115"/>
                <a:lumOff val="-15294"/>
                <a:alphaOff val="0"/>
                <a:satMod val="110000"/>
                <a:lumMod val="100000"/>
                <a:shade val="100000"/>
              </a:schemeClr>
            </a:gs>
            <a:gs pos="100000">
              <a:schemeClr val="accent2">
                <a:hueOff val="-3834748"/>
                <a:satOff val="-5115"/>
                <a:lumOff val="-15294"/>
                <a:alphaOff val="0"/>
                <a:lumMod val="99000"/>
                <a:satMod val="120000"/>
                <a:shade val="78000"/>
              </a:schemeClr>
            </a:gs>
          </a:gsLst>
          <a:lin ang="5400000" scaled="0"/>
        </a:gradFill>
        <a:ln w="6350" cap="flat" cmpd="sng" algn="ctr">
          <a:solidFill>
            <a:schemeClr val="accent2">
              <a:hueOff val="-3834748"/>
              <a:satOff val="-5115"/>
              <a:lumOff val="-1529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B8526E-5CAB-48EC-9DEE-04E767CF1A8C}">
      <dsp:nvSpPr>
        <dsp:cNvPr id="0" name=""/>
        <dsp:cNvSpPr/>
      </dsp:nvSpPr>
      <dsp:spPr>
        <a:xfrm>
          <a:off x="1289313" y="2819357"/>
          <a:ext cx="974556" cy="771253"/>
        </a:xfrm>
        <a:prstGeom prst="chevron">
          <a:avLst>
            <a:gd name="adj" fmla="val 70610"/>
          </a:avLst>
        </a:prstGeom>
        <a:gradFill rotWithShape="0">
          <a:gsLst>
            <a:gs pos="0">
              <a:schemeClr val="accent2">
                <a:hueOff val="-4090398"/>
                <a:satOff val="-5456"/>
                <a:lumOff val="-16314"/>
                <a:alphaOff val="0"/>
                <a:satMod val="103000"/>
                <a:lumMod val="102000"/>
                <a:tint val="94000"/>
              </a:schemeClr>
            </a:gs>
            <a:gs pos="50000">
              <a:schemeClr val="accent2">
                <a:hueOff val="-4090398"/>
                <a:satOff val="-5456"/>
                <a:lumOff val="-16314"/>
                <a:alphaOff val="0"/>
                <a:satMod val="110000"/>
                <a:lumMod val="100000"/>
                <a:shade val="100000"/>
              </a:schemeClr>
            </a:gs>
            <a:gs pos="100000">
              <a:schemeClr val="accent2">
                <a:hueOff val="-4090398"/>
                <a:satOff val="-5456"/>
                <a:lumOff val="-16314"/>
                <a:alphaOff val="0"/>
                <a:lumMod val="99000"/>
                <a:satMod val="120000"/>
                <a:shade val="78000"/>
              </a:schemeClr>
            </a:gs>
          </a:gsLst>
          <a:lin ang="5400000" scaled="0"/>
        </a:gradFill>
        <a:ln w="6350" cap="flat" cmpd="sng" algn="ctr">
          <a:solidFill>
            <a:schemeClr val="accent2">
              <a:hueOff val="-4090398"/>
              <a:satOff val="-5456"/>
              <a:lumOff val="-16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75C6DC-CD4C-4768-A950-8664B846D79B}">
      <dsp:nvSpPr>
        <dsp:cNvPr id="0" name=""/>
        <dsp:cNvSpPr/>
      </dsp:nvSpPr>
      <dsp:spPr>
        <a:xfrm>
          <a:off x="1874695" y="2819357"/>
          <a:ext cx="974556" cy="771253"/>
        </a:xfrm>
        <a:prstGeom prst="chevron">
          <a:avLst>
            <a:gd name="adj" fmla="val 70610"/>
          </a:avLst>
        </a:prstGeom>
        <a:gradFill rotWithShape="0">
          <a:gsLst>
            <a:gs pos="0">
              <a:schemeClr val="accent2">
                <a:hueOff val="-4346048"/>
                <a:satOff val="-5797"/>
                <a:lumOff val="-17333"/>
                <a:alphaOff val="0"/>
                <a:satMod val="103000"/>
                <a:lumMod val="102000"/>
                <a:tint val="94000"/>
              </a:schemeClr>
            </a:gs>
            <a:gs pos="50000">
              <a:schemeClr val="accent2">
                <a:hueOff val="-4346048"/>
                <a:satOff val="-5797"/>
                <a:lumOff val="-17333"/>
                <a:alphaOff val="0"/>
                <a:satMod val="110000"/>
                <a:lumMod val="100000"/>
                <a:shade val="100000"/>
              </a:schemeClr>
            </a:gs>
            <a:gs pos="100000">
              <a:schemeClr val="accent2">
                <a:hueOff val="-4346048"/>
                <a:satOff val="-5797"/>
                <a:lumOff val="-17333"/>
                <a:alphaOff val="0"/>
                <a:lumMod val="99000"/>
                <a:satMod val="120000"/>
                <a:shade val="78000"/>
              </a:schemeClr>
            </a:gs>
          </a:gsLst>
          <a:lin ang="5400000" scaled="0"/>
        </a:gradFill>
        <a:ln w="6350" cap="flat" cmpd="sng" algn="ctr">
          <a:solidFill>
            <a:schemeClr val="accent2">
              <a:hueOff val="-4346048"/>
              <a:satOff val="-5797"/>
              <a:lumOff val="-1733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E00F26-9225-4D5A-8452-60275EDCEFD0}">
      <dsp:nvSpPr>
        <dsp:cNvPr id="0" name=""/>
        <dsp:cNvSpPr/>
      </dsp:nvSpPr>
      <dsp:spPr>
        <a:xfrm>
          <a:off x="2460539" y="2819357"/>
          <a:ext cx="974556" cy="771253"/>
        </a:xfrm>
        <a:prstGeom prst="chevron">
          <a:avLst>
            <a:gd name="adj" fmla="val 70610"/>
          </a:avLst>
        </a:prstGeom>
        <a:gradFill rotWithShape="0">
          <a:gsLst>
            <a:gs pos="0">
              <a:schemeClr val="accent2">
                <a:hueOff val="-4601697"/>
                <a:satOff val="-6138"/>
                <a:lumOff val="-18353"/>
                <a:alphaOff val="0"/>
                <a:satMod val="103000"/>
                <a:lumMod val="102000"/>
                <a:tint val="94000"/>
              </a:schemeClr>
            </a:gs>
            <a:gs pos="50000">
              <a:schemeClr val="accent2">
                <a:hueOff val="-4601697"/>
                <a:satOff val="-6138"/>
                <a:lumOff val="-18353"/>
                <a:alphaOff val="0"/>
                <a:satMod val="110000"/>
                <a:lumMod val="100000"/>
                <a:shade val="100000"/>
              </a:schemeClr>
            </a:gs>
            <a:gs pos="100000">
              <a:schemeClr val="accent2">
                <a:hueOff val="-4601697"/>
                <a:satOff val="-6138"/>
                <a:lumOff val="-18353"/>
                <a:alphaOff val="0"/>
                <a:lumMod val="99000"/>
                <a:satMod val="120000"/>
                <a:shade val="78000"/>
              </a:schemeClr>
            </a:gs>
          </a:gsLst>
          <a:lin ang="5400000" scaled="0"/>
        </a:gradFill>
        <a:ln w="6350" cap="flat" cmpd="sng" algn="ctr">
          <a:solidFill>
            <a:schemeClr val="accent2">
              <a:hueOff val="-4601697"/>
              <a:satOff val="-6138"/>
              <a:lumOff val="-18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8600675-2B99-402E-8808-3C8C6FE0B12B}">
      <dsp:nvSpPr>
        <dsp:cNvPr id="0" name=""/>
        <dsp:cNvSpPr/>
      </dsp:nvSpPr>
      <dsp:spPr>
        <a:xfrm>
          <a:off x="3045920" y="2819357"/>
          <a:ext cx="974556" cy="771253"/>
        </a:xfrm>
        <a:prstGeom prst="chevron">
          <a:avLst>
            <a:gd name="adj" fmla="val 70610"/>
          </a:avLst>
        </a:prstGeom>
        <a:gradFill rotWithShape="0">
          <a:gsLst>
            <a:gs pos="0">
              <a:schemeClr val="accent2">
                <a:hueOff val="-4857347"/>
                <a:satOff val="-6479"/>
                <a:lumOff val="-19372"/>
                <a:alphaOff val="0"/>
                <a:satMod val="103000"/>
                <a:lumMod val="102000"/>
                <a:tint val="94000"/>
              </a:schemeClr>
            </a:gs>
            <a:gs pos="50000">
              <a:schemeClr val="accent2">
                <a:hueOff val="-4857347"/>
                <a:satOff val="-6479"/>
                <a:lumOff val="-19372"/>
                <a:alphaOff val="0"/>
                <a:satMod val="110000"/>
                <a:lumMod val="100000"/>
                <a:shade val="100000"/>
              </a:schemeClr>
            </a:gs>
            <a:gs pos="100000">
              <a:schemeClr val="accent2">
                <a:hueOff val="-4857347"/>
                <a:satOff val="-6479"/>
                <a:lumOff val="-19372"/>
                <a:alphaOff val="0"/>
                <a:lumMod val="99000"/>
                <a:satMod val="120000"/>
                <a:shade val="78000"/>
              </a:schemeClr>
            </a:gs>
          </a:gsLst>
          <a:lin ang="5400000" scaled="0"/>
        </a:gradFill>
        <a:ln w="6350" cap="flat" cmpd="sng" algn="ctr">
          <a:solidFill>
            <a:schemeClr val="accent2">
              <a:hueOff val="-4857347"/>
              <a:satOff val="-6479"/>
              <a:lumOff val="-1937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155671-52DB-4E16-84BE-20A9366C103C}">
      <dsp:nvSpPr>
        <dsp:cNvPr id="0" name=""/>
        <dsp:cNvSpPr/>
      </dsp:nvSpPr>
      <dsp:spPr>
        <a:xfrm>
          <a:off x="3631765" y="2819357"/>
          <a:ext cx="974556" cy="771253"/>
        </a:xfrm>
        <a:prstGeom prst="chevron">
          <a:avLst>
            <a:gd name="adj" fmla="val 70610"/>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308A79-EBF3-4999-8691-20E889052806}">
      <dsp:nvSpPr>
        <dsp:cNvPr id="0" name=""/>
        <dsp:cNvSpPr/>
      </dsp:nvSpPr>
      <dsp:spPr>
        <a:xfrm>
          <a:off x="118087" y="2896482"/>
          <a:ext cx="4218911" cy="617002"/>
        </a:xfrm>
        <a:prstGeom prst="rect">
          <a:avLst/>
        </a:prstGeom>
        <a:solidFill>
          <a:schemeClr val="lt1">
            <a:hueOff val="0"/>
            <a:satOff val="0"/>
            <a:lumOff val="0"/>
            <a:alphaOff val="0"/>
          </a:schemeClr>
        </a:soli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RMSE: 2660</a:t>
          </a:r>
        </a:p>
      </dsp:txBody>
      <dsp:txXfrm>
        <a:off x="118087" y="2896482"/>
        <a:ext cx="4218911" cy="6170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6/19/2018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6/19/2018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Nameplate capacity, also known as the rated capacity, nominal capacity, installed capacity, or maximum effect, is the intended full-load sustained output of a facility such as a power plant, a chemical plant, fuel plant, metal refinery, mine, and many others.</a:t>
            </a:r>
          </a:p>
          <a:p>
            <a:endParaRPr lang="en-US" sz="800"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184632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224" y="4464028"/>
            <a:ext cx="9141619" cy="1641490"/>
          </a:xfrm>
        </p:spPr>
        <p:txBody>
          <a:bodyPr wrap="none" anchor="t">
            <a:normAutofit/>
          </a:bodyPr>
          <a:lstStyle>
            <a:lvl1pPr algn="r">
              <a:defRPr sz="9597"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223" y="3694376"/>
            <a:ext cx="9141619" cy="754025"/>
          </a:xfrm>
        </p:spPr>
        <p:txBody>
          <a:bodyPr anchor="b">
            <a:normAutofit/>
          </a:bodyPr>
          <a:lstStyle>
            <a:lvl1pPr marL="0" indent="0" algn="r">
              <a:buNone/>
              <a:defRPr sz="319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F81D24A-EF38-4949-81EA-C39AA50871C5}" type="datetime1">
              <a:rPr lang="en-US" smtClean="0"/>
              <a:t>6/19/2018</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03442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367161"/>
            <a:ext cx="10512862" cy="819355"/>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569" y="987426"/>
            <a:ext cx="10512862" cy="337973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69" y="5186516"/>
            <a:ext cx="10511274"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F0574-43A3-46A0-8870-1B2305CBE5B3}" type="datetime1">
              <a:rPr lang="en-US" smtClean="0"/>
              <a:pPr/>
              <a:t>6/19/2018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42695259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5"/>
            <a:ext cx="10512862" cy="3534344"/>
          </a:xfrm>
        </p:spPr>
        <p:txBody>
          <a:bodyPr anchor="ctr"/>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839569" y="4489399"/>
            <a:ext cx="10511274" cy="1501826"/>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F0574-43A3-46A0-8870-1B2305CBE5B3}" type="datetime1">
              <a:rPr lang="en-US" smtClean="0"/>
              <a:pPr/>
              <a:t>6/19/2018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629706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365125"/>
            <a:ext cx="9300329" cy="2992904"/>
          </a:xfrm>
        </p:spPr>
        <p:txBody>
          <a:bodyPr anchor="ctr"/>
          <a:lstStyle>
            <a:lvl1pPr>
              <a:defRPr sz="43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837982" y="4501729"/>
            <a:ext cx="10509686" cy="1489496"/>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F0574-43A3-46A0-8870-1B2305CBE5B3}" type="datetime1">
              <a:rPr lang="en-US" smtClean="0"/>
              <a:pPr/>
              <a:t>6/19/2018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
        <p:nvSpPr>
          <p:cNvPr id="9" name="TextBox 8"/>
          <p:cNvSpPr txBox="1"/>
          <p:nvPr/>
        </p:nvSpPr>
        <p:spPr>
          <a:xfrm>
            <a:off x="1110755" y="78682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435094"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5082173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569" y="2326968"/>
            <a:ext cx="10512862" cy="2511835"/>
          </a:xfrm>
        </p:spPr>
        <p:txBody>
          <a:bodyPr anchor="b">
            <a:normAutofit/>
          </a:bodyPr>
          <a:lstStyle>
            <a:lvl1pPr>
              <a:defRPr sz="5398"/>
            </a:lvl1pPr>
          </a:lstStyle>
          <a:p>
            <a:r>
              <a:rPr lang="en-US"/>
              <a:t>Click to edit Master title style</a:t>
            </a:r>
            <a:endParaRPr lang="en-US" dirty="0"/>
          </a:p>
        </p:txBody>
      </p:sp>
      <p:sp>
        <p:nvSpPr>
          <p:cNvPr id="4" name="Text Placeholder 3"/>
          <p:cNvSpPr>
            <a:spLocks noGrp="1"/>
          </p:cNvSpPr>
          <p:nvPr>
            <p:ph type="body" sz="half" idx="2"/>
          </p:nvPr>
        </p:nvSpPr>
        <p:spPr>
          <a:xfrm>
            <a:off x="839569" y="4850581"/>
            <a:ext cx="10511274" cy="1140644"/>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F0574-43A3-46A0-8870-1B2305CBE5B3}" type="datetime1">
              <a:rPr lang="en-US" smtClean="0"/>
              <a:pPr/>
              <a:t>6/19/2018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8517247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7982" y="365126"/>
            <a:ext cx="105128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6934" y="1885950"/>
            <a:ext cx="2946099" cy="576262"/>
          </a:xfrm>
        </p:spPr>
        <p:txBody>
          <a:bodyPr anchor="b">
            <a:noAutofit/>
          </a:bodyPr>
          <a:lstStyle>
            <a:lvl1pPr marL="0" indent="0">
              <a:buNone/>
              <a:defRPr sz="239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356445" y="257175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86800" y="1885950"/>
            <a:ext cx="2935476" cy="576262"/>
          </a:xfrm>
        </p:spPr>
        <p:txBody>
          <a:bodyPr vert="horz" lIns="91440" tIns="45720" rIns="91440" bIns="45720" rtlCol="0" anchor="b">
            <a:noAutofit/>
          </a:bodyPr>
          <a:lstStyle>
            <a:lvl1pPr>
              <a:buNone/>
              <a:defRPr lang="en-US" sz="239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6249" y="257175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26997" y="1885950"/>
            <a:ext cx="2931349" cy="576262"/>
          </a:xfrm>
        </p:spPr>
        <p:txBody>
          <a:bodyPr vert="horz" lIns="91440" tIns="45720" rIns="91440" bIns="45720" rtlCol="0" anchor="b">
            <a:noAutofit/>
          </a:bodyPr>
          <a:lstStyle>
            <a:lvl1pPr>
              <a:buNone/>
              <a:defRPr lang="en-US" sz="2399"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6997" y="257175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A4F0574-43A3-46A0-8870-1B2305CBE5B3}" type="datetime1">
              <a:rPr lang="en-US" smtClean="0"/>
              <a:pPr/>
              <a:t>6/19/2018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769385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7982" y="365126"/>
            <a:ext cx="105128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1738" y="4297503"/>
            <a:ext cx="2939284" cy="576262"/>
          </a:xfrm>
        </p:spPr>
        <p:txBody>
          <a:bodyPr anchor="b">
            <a:noAutofit/>
          </a:bodyPr>
          <a:lstStyle>
            <a:lvl1pPr marL="0" indent="0">
              <a:buNone/>
              <a:defRPr sz="2399"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1738" y="2256354"/>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1738" y="4873766"/>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567808" y="4297503"/>
            <a:ext cx="2929762" cy="576262"/>
          </a:xfrm>
        </p:spPr>
        <p:txBody>
          <a:bodyPr anchor="b">
            <a:noAutofit/>
          </a:bodyPr>
          <a:lstStyle>
            <a:lvl1pPr marL="0" indent="0">
              <a:buNone/>
              <a:defRPr sz="2399"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7807" y="2256354"/>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6454" y="4873765"/>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02290" y="4297503"/>
            <a:ext cx="2931349" cy="576262"/>
          </a:xfrm>
        </p:spPr>
        <p:txBody>
          <a:bodyPr anchor="b">
            <a:noAutofit/>
          </a:bodyPr>
          <a:lstStyle>
            <a:lvl1pPr marL="0" indent="0">
              <a:buNone/>
              <a:defRPr sz="2399"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2289" y="2256354"/>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2165" y="4873763"/>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A4F0574-43A3-46A0-8870-1B2305CBE5B3}" type="datetime1">
              <a:rPr lang="en-US" smtClean="0"/>
              <a:pPr/>
              <a:t>6/19/2018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748137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9A895-DC24-4A80-9E4B-77E8C98B8261}" type="datetime1">
              <a:rPr lang="en-US" smtClean="0"/>
              <a:t>6/19/2018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32318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1491E-4104-40E9-885C-6629BDFE1DBB}" type="datetime1">
              <a:rPr lang="en-US" smtClean="0"/>
              <a:t>6/19/2018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8009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9F328-D78C-4AE3-9BD5-6819CFE7241A}" type="datetime1">
              <a:rPr lang="en-US" smtClean="0"/>
              <a:t>6/19/2018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87122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309" y="4464028"/>
            <a:ext cx="9141619" cy="1641490"/>
          </a:xfrm>
        </p:spPr>
        <p:txBody>
          <a:bodyPr wrap="none" anchor="t">
            <a:normAutofit/>
          </a:bodyPr>
          <a:lstStyle>
            <a:lvl1pPr algn="l">
              <a:defRPr sz="9597"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309" y="3693675"/>
            <a:ext cx="9141619" cy="754025"/>
          </a:xfrm>
        </p:spPr>
        <p:txBody>
          <a:bodyPr anchor="b">
            <a:normAutofit/>
          </a:bodyPr>
          <a:lstStyle>
            <a:lvl1pPr marL="0" indent="0" algn="l">
              <a:buNone/>
              <a:defRPr sz="319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783FD6-3C14-4BAD-B096-2ECF8D7D1C88}" type="datetime1">
              <a:rPr lang="en-US" smtClean="0"/>
              <a:t>6/19/2018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18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9709" y="1825625"/>
            <a:ext cx="5023907"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8194" y="1825625"/>
            <a:ext cx="503264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95541-7853-4DCC-906F-39CE0BB88B8E}" type="datetime1">
              <a:rPr lang="en-US" smtClean="0"/>
              <a:t>6/19/2018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47459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09" y="1681163"/>
            <a:ext cx="5023907" cy="823912"/>
          </a:xfrm>
        </p:spPr>
        <p:txBody>
          <a:bodyPr anchor="b"/>
          <a:lstStyle>
            <a:lvl1pPr marL="0" indent="0">
              <a:buNone/>
              <a:defRPr sz="239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19709" y="2505075"/>
            <a:ext cx="502390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8194" y="1681163"/>
            <a:ext cx="5034237" cy="823912"/>
          </a:xfrm>
        </p:spPr>
        <p:txBody>
          <a:bodyPr vert="horz" lIns="91440" tIns="45720" rIns="91440" bIns="45720" rtlCol="0" anchor="b">
            <a:normAutofit/>
          </a:bodyPr>
          <a:lstStyle>
            <a:lvl1pPr>
              <a:buNone/>
              <a:defRPr lang="en-US" sz="239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8194" y="2505075"/>
            <a:ext cx="50342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790FE-2B5A-46A8-B4F6-76CB6FDA68AC}" type="datetime1">
              <a:rPr lang="en-US" smtClean="0"/>
              <a:t>6/19/2018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5258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C2738-2C3A-4E5B-A4DB-9708318E767B}" type="datetime1">
              <a:rPr lang="en-US" smtClean="0"/>
              <a:t>6/19/2018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9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1C49-F74B-47FE-8050-CE9AAF0717AC}" type="datetime1">
              <a:rPr lang="en-US" smtClean="0"/>
              <a:t>6/19/2018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5412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09" y="2057400"/>
            <a:ext cx="3651074"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8F57B2-B504-486D-85D3-4C584AEF2C6C}" type="datetime1">
              <a:rPr lang="en-US" smtClean="0"/>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82505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19709" y="2057400"/>
            <a:ext cx="3651074"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75C8C5-A9A9-4B3A-B134-0E3A713D185C}" type="datetime1">
              <a:rPr lang="en-US" smtClean="0"/>
              <a:pPr/>
              <a:t>6/19/2018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037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9708" y="1825625"/>
            <a:ext cx="1023113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A4F0574-43A3-46A0-8870-1B2305CBE5B3}" type="datetime1">
              <a:rPr lang="en-US" smtClean="0"/>
              <a:pPr/>
              <a:t>6/19/2018</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Add a footer</a:t>
            </a:r>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79746750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5398"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903412" y="1447800"/>
            <a:ext cx="9141618" cy="2486130"/>
          </a:xfrm>
        </p:spPr>
        <p:txBody>
          <a:bodyPr>
            <a:normAutofit/>
          </a:bodyPr>
          <a:lstStyle/>
          <a:p>
            <a:pPr algn="ctr"/>
            <a:r>
              <a:rPr lang="en-US" sz="5300" dirty="0">
                <a:solidFill>
                  <a:schemeClr val="tx1">
                    <a:lumMod val="95000"/>
                  </a:schemeClr>
                </a:solidFill>
              </a:rPr>
              <a:t>Predicting Electricity Generation</a:t>
            </a:r>
            <a:br>
              <a:rPr lang="en-US" sz="5300" dirty="0">
                <a:solidFill>
                  <a:schemeClr val="tx1">
                    <a:lumMod val="95000"/>
                  </a:schemeClr>
                </a:solidFill>
              </a:rPr>
            </a:br>
            <a:r>
              <a:rPr lang="en-US" sz="5300" dirty="0">
                <a:solidFill>
                  <a:schemeClr val="tx1">
                    <a:lumMod val="95000"/>
                  </a:schemeClr>
                </a:solidFill>
              </a:rPr>
              <a:t> Behavior at Georgia Power Company’s</a:t>
            </a:r>
            <a:br>
              <a:rPr lang="en-US" sz="5300" dirty="0">
                <a:solidFill>
                  <a:schemeClr val="tx1">
                    <a:lumMod val="95000"/>
                  </a:schemeClr>
                </a:solidFill>
              </a:rPr>
            </a:br>
            <a:r>
              <a:rPr lang="en-US" sz="5300" dirty="0">
                <a:solidFill>
                  <a:schemeClr val="tx1">
                    <a:lumMod val="95000"/>
                  </a:schemeClr>
                </a:solidFill>
              </a:rPr>
              <a:t>Generating Units</a:t>
            </a:r>
          </a:p>
        </p:txBody>
      </p:sp>
      <p:sp>
        <p:nvSpPr>
          <p:cNvPr id="2" name="Subtitle 1"/>
          <p:cNvSpPr>
            <a:spLocks noGrp="1"/>
          </p:cNvSpPr>
          <p:nvPr>
            <p:ph type="subTitle" idx="1"/>
          </p:nvPr>
        </p:nvSpPr>
        <p:spPr>
          <a:xfrm>
            <a:off x="1903412" y="4604711"/>
            <a:ext cx="9141618" cy="1567489"/>
          </a:xfrm>
        </p:spPr>
        <p:txBody>
          <a:bodyPr>
            <a:normAutofit/>
          </a:bodyPr>
          <a:lstStyle/>
          <a:p>
            <a:pPr algn="ctr"/>
            <a:r>
              <a:rPr lang="en-US" sz="1800" dirty="0">
                <a:solidFill>
                  <a:schemeClr val="tx2"/>
                </a:solidFill>
              </a:rPr>
              <a:t>Problem Set Solution</a:t>
            </a:r>
          </a:p>
          <a:p>
            <a:pPr algn="ctr"/>
            <a:endParaRPr lang="en-US" sz="1800" dirty="0">
              <a:solidFill>
                <a:schemeClr val="tx2"/>
              </a:solidFill>
            </a:endParaRPr>
          </a:p>
          <a:p>
            <a:pPr algn="ctr"/>
            <a:endParaRPr lang="en-US" sz="1800" dirty="0">
              <a:solidFill>
                <a:schemeClr val="tx2"/>
              </a:solidFill>
            </a:endParaRPr>
          </a:p>
          <a:p>
            <a:pPr algn="ctr"/>
            <a:r>
              <a:rPr lang="en-US" sz="1800" dirty="0">
                <a:solidFill>
                  <a:schemeClr val="tx2"/>
                </a:solidFill>
              </a:rPr>
              <a:t>Shweta Patil</a:t>
            </a:r>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C7EF-5BF0-48CE-99B2-A1A1DE1FCF1D}"/>
              </a:ext>
            </a:extLst>
          </p:cNvPr>
          <p:cNvSpPr>
            <a:spLocks noGrp="1"/>
          </p:cNvSpPr>
          <p:nvPr>
            <p:ph type="title"/>
          </p:nvPr>
        </p:nvSpPr>
        <p:spPr>
          <a:xfrm>
            <a:off x="4376173" y="687388"/>
            <a:ext cx="6289048" cy="5483225"/>
          </a:xfrm>
          <a:effectLst/>
        </p:spPr>
        <p:txBody>
          <a:bodyPr vert="horz" wrap="square" lIns="91440" tIns="45720" rIns="91440" bIns="45720" rtlCol="0" anchor="ctr">
            <a:normAutofit/>
          </a:bodyPr>
          <a:lstStyle/>
          <a:p>
            <a:pPr defTabSz="914400"/>
            <a:r>
              <a:rPr lang="en-US" sz="6600" spc="-300" dirty="0">
                <a:solidFill>
                  <a:schemeClr val="tx1">
                    <a:lumMod val="95000"/>
                  </a:schemeClr>
                </a:solidFill>
                <a:effectLst>
                  <a:outerShdw blurRad="469900" dist="342900" dir="5400000" sy="-20000" rotWithShape="0">
                    <a:prstClr val="black">
                      <a:alpha val="66000"/>
                    </a:prstClr>
                  </a:outerShdw>
                </a:effectLst>
              </a:rPr>
              <a:t>Visualization Trends</a:t>
            </a:r>
          </a:p>
        </p:txBody>
      </p:sp>
    </p:spTree>
    <p:extLst>
      <p:ext uri="{BB962C8B-B14F-4D97-AF65-F5344CB8AC3E}">
        <p14:creationId xmlns:p14="http://schemas.microsoft.com/office/powerpoint/2010/main" val="264265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A079BE1-ED93-4445-AD4A-0D6710970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71998"/>
          </a:xfrm>
          <a:prstGeom prst="rect">
            <a:avLst/>
          </a:prstGeom>
          <a:solidFill>
            <a:schemeClr val="bg1">
              <a:alpha val="1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F6C79BF-A4E0-4CC8-952B-C736485CA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7"/>
            <a:ext cx="12188825" cy="2285999"/>
          </a:xfrm>
          <a:prstGeom prst="rect">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1C528263-BD26-4505-BB71-F1ED1A2805A5}"/>
              </a:ext>
            </a:extLst>
          </p:cNvPr>
          <p:cNvPicPr>
            <a:picLocks noChangeAspect="1"/>
          </p:cNvPicPr>
          <p:nvPr/>
        </p:nvPicPr>
        <p:blipFill>
          <a:blip r:embed="rId4"/>
          <a:stretch>
            <a:fillRect/>
          </a:stretch>
        </p:blipFill>
        <p:spPr>
          <a:xfrm>
            <a:off x="2665412" y="267094"/>
            <a:ext cx="7093835" cy="3937078"/>
          </a:xfrm>
          <a:prstGeom prst="rect">
            <a:avLst/>
          </a:prstGeom>
        </p:spPr>
      </p:pic>
      <p:sp>
        <p:nvSpPr>
          <p:cNvPr id="16" name="Content Placeholder 15">
            <a:extLst>
              <a:ext uri="{FF2B5EF4-FFF2-40B4-BE49-F238E27FC236}">
                <a16:creationId xmlns:a16="http://schemas.microsoft.com/office/drawing/2014/main" id="{0CC649DC-E3DE-477F-86EA-25572AEA3000}"/>
              </a:ext>
            </a:extLst>
          </p:cNvPr>
          <p:cNvSpPr>
            <a:spLocks noGrp="1"/>
          </p:cNvSpPr>
          <p:nvPr>
            <p:ph idx="1"/>
          </p:nvPr>
        </p:nvSpPr>
        <p:spPr>
          <a:xfrm>
            <a:off x="4722812" y="4824689"/>
            <a:ext cx="6822712" cy="1425504"/>
          </a:xfrm>
        </p:spPr>
        <p:txBody>
          <a:bodyPr anchor="ctr">
            <a:normAutofit/>
          </a:bodyPr>
          <a:lstStyle/>
          <a:p>
            <a:r>
              <a:rPr lang="en-US" sz="1600" dirty="0">
                <a:gradFill>
                  <a:gsLst>
                    <a:gs pos="34000">
                      <a:schemeClr val="tx1">
                        <a:lumMod val="93000"/>
                      </a:schemeClr>
                    </a:gs>
                    <a:gs pos="0">
                      <a:schemeClr val="bg1">
                        <a:lumMod val="25000"/>
                        <a:lumOff val="75000"/>
                      </a:schemeClr>
                    </a:gs>
                    <a:gs pos="100000">
                      <a:schemeClr val="tx1"/>
                    </a:gs>
                  </a:gsLst>
                  <a:lin ang="4800000" scaled="0"/>
                </a:gradFill>
              </a:rPr>
              <a:t>We can see that the Electricity Generation using Pipeline Natural Gas are the highest among all the fuel types while wood holds the lowest of the values.</a:t>
            </a:r>
          </a:p>
        </p:txBody>
      </p:sp>
      <p:sp>
        <p:nvSpPr>
          <p:cNvPr id="9" name="Title 1">
            <a:extLst>
              <a:ext uri="{FF2B5EF4-FFF2-40B4-BE49-F238E27FC236}">
                <a16:creationId xmlns:a16="http://schemas.microsoft.com/office/drawing/2014/main" id="{9660B0E7-C513-4664-BFE0-12289887A67D}"/>
              </a:ext>
            </a:extLst>
          </p:cNvPr>
          <p:cNvSpPr>
            <a:spLocks noGrp="1"/>
          </p:cNvSpPr>
          <p:nvPr>
            <p:ph type="title"/>
          </p:nvPr>
        </p:nvSpPr>
        <p:spPr>
          <a:xfrm>
            <a:off x="643299" y="4824690"/>
            <a:ext cx="3723168" cy="1395140"/>
          </a:xfrm>
        </p:spPr>
        <p:txBody>
          <a:bodyPr anchor="ctr">
            <a:normAutofit fontScale="90000"/>
          </a:bodyPr>
          <a:lstStyle/>
          <a:p>
            <a:pPr algn="r"/>
            <a:r>
              <a:rPr lang="en-US" sz="3200" dirty="0">
                <a:solidFill>
                  <a:schemeClr val="tx1"/>
                </a:solidFill>
              </a:rPr>
              <a:t>Electricity Generation vs Capacities of fuel types</a:t>
            </a:r>
          </a:p>
        </p:txBody>
      </p:sp>
    </p:spTree>
    <p:extLst>
      <p:ext uri="{BB962C8B-B14F-4D97-AF65-F5344CB8AC3E}">
        <p14:creationId xmlns:p14="http://schemas.microsoft.com/office/powerpoint/2010/main" val="261664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079BE1-ED93-4445-AD4A-0D6710970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71998"/>
          </a:xfrm>
          <a:prstGeom prst="rect">
            <a:avLst/>
          </a:prstGeom>
          <a:solidFill>
            <a:schemeClr val="bg1">
              <a:alpha val="1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3">
            <a:extLst>
              <a:ext uri="{FF2B5EF4-FFF2-40B4-BE49-F238E27FC236}">
                <a16:creationId xmlns:a16="http://schemas.microsoft.com/office/drawing/2014/main" id="{3F6C79BF-A4E0-4CC8-952B-C736485CA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7"/>
            <a:ext cx="12188825" cy="2285999"/>
          </a:xfrm>
          <a:prstGeom prst="rect">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A1421-304C-41CC-8372-9E4946DD3ED3}"/>
              </a:ext>
            </a:extLst>
          </p:cNvPr>
          <p:cNvSpPr>
            <a:spLocks noGrp="1"/>
          </p:cNvSpPr>
          <p:nvPr>
            <p:ph type="title"/>
          </p:nvPr>
        </p:nvSpPr>
        <p:spPr>
          <a:xfrm>
            <a:off x="643299" y="4824690"/>
            <a:ext cx="3723168" cy="1395140"/>
          </a:xfrm>
        </p:spPr>
        <p:txBody>
          <a:bodyPr anchor="ctr">
            <a:normAutofit fontScale="90000"/>
          </a:bodyPr>
          <a:lstStyle/>
          <a:p>
            <a:pPr algn="r"/>
            <a:r>
              <a:rPr lang="en-US" sz="3200" dirty="0">
                <a:solidFill>
                  <a:schemeClr val="tx1"/>
                </a:solidFill>
              </a:rPr>
              <a:t>Electricity Generation per Facility Name  </a:t>
            </a:r>
          </a:p>
        </p:txBody>
      </p:sp>
      <p:pic>
        <p:nvPicPr>
          <p:cNvPr id="7" name="Content Placeholder 3">
            <a:extLst>
              <a:ext uri="{FF2B5EF4-FFF2-40B4-BE49-F238E27FC236}">
                <a16:creationId xmlns:a16="http://schemas.microsoft.com/office/drawing/2014/main" id="{FEC7307C-6194-471D-85F0-F5D6557E6105}"/>
              </a:ext>
            </a:extLst>
          </p:cNvPr>
          <p:cNvPicPr>
            <a:picLocks noChangeAspect="1"/>
          </p:cNvPicPr>
          <p:nvPr/>
        </p:nvPicPr>
        <p:blipFill>
          <a:blip r:embed="rId3"/>
          <a:stretch>
            <a:fillRect/>
          </a:stretch>
        </p:blipFill>
        <p:spPr>
          <a:xfrm>
            <a:off x="2589212" y="295128"/>
            <a:ext cx="7324795" cy="3937078"/>
          </a:xfrm>
          <a:prstGeom prst="rect">
            <a:avLst/>
          </a:prstGeom>
        </p:spPr>
      </p:pic>
      <p:sp>
        <p:nvSpPr>
          <p:cNvPr id="9" name="Content Placeholder 8">
            <a:extLst>
              <a:ext uri="{FF2B5EF4-FFF2-40B4-BE49-F238E27FC236}">
                <a16:creationId xmlns:a16="http://schemas.microsoft.com/office/drawing/2014/main" id="{520671B4-5CB7-4A82-A014-2FFD7FFA7364}"/>
              </a:ext>
            </a:extLst>
          </p:cNvPr>
          <p:cNvSpPr>
            <a:spLocks noGrp="1"/>
          </p:cNvSpPr>
          <p:nvPr>
            <p:ph idx="1"/>
          </p:nvPr>
        </p:nvSpPr>
        <p:spPr>
          <a:xfrm>
            <a:off x="4653082" y="4824689"/>
            <a:ext cx="6892442" cy="1425504"/>
          </a:xfrm>
        </p:spPr>
        <p:txBody>
          <a:bodyPr anchor="ctr">
            <a:normAutofit/>
          </a:bodyPr>
          <a:lstStyle/>
          <a:p>
            <a:r>
              <a:rPr lang="en-US" sz="1600" dirty="0">
                <a:gradFill>
                  <a:gsLst>
                    <a:gs pos="34000">
                      <a:schemeClr val="tx1">
                        <a:lumMod val="93000"/>
                      </a:schemeClr>
                    </a:gs>
                    <a:gs pos="0">
                      <a:schemeClr val="bg1">
                        <a:lumMod val="25000"/>
                        <a:lumOff val="75000"/>
                      </a:schemeClr>
                    </a:gs>
                    <a:gs pos="100000">
                      <a:schemeClr val="tx1"/>
                    </a:gs>
                  </a:gsLst>
                  <a:lin ang="4800000" scaled="0"/>
                </a:gradFill>
              </a:rPr>
              <a:t>The above graph shows the distribution of electricity generation over all the facilities and the states recorded in the data</a:t>
            </a:r>
          </a:p>
        </p:txBody>
      </p:sp>
    </p:spTree>
    <p:extLst>
      <p:ext uri="{BB962C8B-B14F-4D97-AF65-F5344CB8AC3E}">
        <p14:creationId xmlns:p14="http://schemas.microsoft.com/office/powerpoint/2010/main" val="232715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902"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B3FCF-6A38-4C2F-8F90-AA1495EC4857}"/>
              </a:ext>
            </a:extLst>
          </p:cNvPr>
          <p:cNvSpPr>
            <a:spLocks noGrp="1"/>
          </p:cNvSpPr>
          <p:nvPr>
            <p:ph type="title"/>
          </p:nvPr>
        </p:nvSpPr>
        <p:spPr>
          <a:xfrm>
            <a:off x="837982" y="365125"/>
            <a:ext cx="3434731" cy="1325563"/>
          </a:xfrm>
        </p:spPr>
        <p:txBody>
          <a:bodyPr>
            <a:normAutofit/>
          </a:bodyPr>
          <a:lstStyle/>
          <a:p>
            <a:endParaRPr lang="en-US" sz="4000">
              <a:gradFill flip="none" rotWithShape="1">
                <a:gsLst>
                  <a:gs pos="28000">
                    <a:srgbClr val="EDEDED"/>
                  </a:gs>
                  <a:gs pos="0">
                    <a:srgbClr val="BFBFBF"/>
                  </a:gs>
                  <a:gs pos="100000">
                    <a:srgbClr val="FFFFFF"/>
                  </a:gs>
                </a:gsLst>
                <a:lin ang="4800000" scaled="0"/>
                <a:tileRect/>
              </a:gradFill>
            </a:endParaRPr>
          </a:p>
        </p:txBody>
      </p:sp>
      <p:sp>
        <p:nvSpPr>
          <p:cNvPr id="9" name="Content Placeholder 8">
            <a:extLst>
              <a:ext uri="{FF2B5EF4-FFF2-40B4-BE49-F238E27FC236}">
                <a16:creationId xmlns:a16="http://schemas.microsoft.com/office/drawing/2014/main" id="{22EFAC3A-F910-4CFD-9FCD-221B9332DF09}"/>
              </a:ext>
            </a:extLst>
          </p:cNvPr>
          <p:cNvSpPr>
            <a:spLocks noGrp="1"/>
          </p:cNvSpPr>
          <p:nvPr>
            <p:ph idx="1"/>
          </p:nvPr>
        </p:nvSpPr>
        <p:spPr>
          <a:xfrm>
            <a:off x="666800" y="1825625"/>
            <a:ext cx="3605914" cy="4351338"/>
          </a:xfrm>
        </p:spPr>
        <p:txBody>
          <a:bodyPr>
            <a:normAutofit/>
          </a:bodyPr>
          <a:lstStyle/>
          <a:p>
            <a:endParaRPr lang="en-US" sz="2000">
              <a:gradFill>
                <a:gsLst>
                  <a:gs pos="34000">
                    <a:srgbClr val="EDEDED"/>
                  </a:gs>
                  <a:gs pos="0">
                    <a:srgbClr val="BFBFBF"/>
                  </a:gs>
                  <a:gs pos="100000">
                    <a:srgbClr val="FFFFFF"/>
                  </a:gs>
                </a:gsLst>
                <a:lin ang="4800000" scaled="0"/>
              </a:gradFill>
            </a:endParaRPr>
          </a:p>
        </p:txBody>
      </p:sp>
      <p:pic>
        <p:nvPicPr>
          <p:cNvPr id="7" name="Content Placeholder 3">
            <a:extLst>
              <a:ext uri="{FF2B5EF4-FFF2-40B4-BE49-F238E27FC236}">
                <a16:creationId xmlns:a16="http://schemas.microsoft.com/office/drawing/2014/main" id="{B3464CBC-397F-4132-B496-9B60220C26E6}"/>
              </a:ext>
            </a:extLst>
          </p:cNvPr>
          <p:cNvPicPr>
            <a:picLocks noChangeAspect="1"/>
          </p:cNvPicPr>
          <p:nvPr/>
        </p:nvPicPr>
        <p:blipFill>
          <a:blip r:embed="rId3"/>
          <a:stretch>
            <a:fillRect/>
          </a:stretch>
        </p:blipFill>
        <p:spPr>
          <a:xfrm>
            <a:off x="4818213" y="1524000"/>
            <a:ext cx="7222747" cy="3809999"/>
          </a:xfrm>
          <a:prstGeom prst="rect">
            <a:avLst/>
          </a:prstGeom>
        </p:spPr>
      </p:pic>
    </p:spTree>
    <p:extLst>
      <p:ext uri="{BB962C8B-B14F-4D97-AF65-F5344CB8AC3E}">
        <p14:creationId xmlns:p14="http://schemas.microsoft.com/office/powerpoint/2010/main" val="4022373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902"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5C969CB4-5EB4-41CE-B112-F9EA6D9C00A1}"/>
              </a:ext>
            </a:extLst>
          </p:cNvPr>
          <p:cNvSpPr>
            <a:spLocks noGrp="1"/>
          </p:cNvSpPr>
          <p:nvPr>
            <p:ph type="title"/>
          </p:nvPr>
        </p:nvSpPr>
        <p:spPr>
          <a:xfrm>
            <a:off x="837982" y="685800"/>
            <a:ext cx="3434731" cy="1325563"/>
          </a:xfrm>
        </p:spPr>
        <p:txBody>
          <a:bodyPr>
            <a:normAutofit fontScale="90000"/>
          </a:bodyPr>
          <a:lstStyle/>
          <a:p>
            <a:r>
              <a:rPr lang="en-US" sz="4000" dirty="0">
                <a:gradFill flip="none" rotWithShape="1">
                  <a:gsLst>
                    <a:gs pos="28000">
                      <a:srgbClr val="EDEDED"/>
                    </a:gs>
                    <a:gs pos="0">
                      <a:srgbClr val="BFBFBF"/>
                    </a:gs>
                    <a:gs pos="100000">
                      <a:srgbClr val="FFFFFF"/>
                    </a:gs>
                  </a:gsLst>
                  <a:lin ang="4800000" scaled="0"/>
                  <a:tileRect/>
                </a:gradFill>
              </a:rPr>
              <a:t>Facility Names vs Nameplate Capacity - AL</a:t>
            </a:r>
          </a:p>
        </p:txBody>
      </p:sp>
      <p:sp>
        <p:nvSpPr>
          <p:cNvPr id="27" name="Content Placeholder 26">
            <a:extLst>
              <a:ext uri="{FF2B5EF4-FFF2-40B4-BE49-F238E27FC236}">
                <a16:creationId xmlns:a16="http://schemas.microsoft.com/office/drawing/2014/main" id="{DB2018F7-5DD0-4A0D-B84A-6CB90BFEB38C}"/>
              </a:ext>
            </a:extLst>
          </p:cNvPr>
          <p:cNvSpPr>
            <a:spLocks noGrp="1"/>
          </p:cNvSpPr>
          <p:nvPr>
            <p:ph idx="1"/>
          </p:nvPr>
        </p:nvSpPr>
        <p:spPr>
          <a:xfrm>
            <a:off x="666799" y="2362200"/>
            <a:ext cx="3605914" cy="3894138"/>
          </a:xfrm>
        </p:spPr>
        <p:txBody>
          <a:bodyPr>
            <a:normAutofit/>
          </a:bodyPr>
          <a:lstStyle/>
          <a:p>
            <a:r>
              <a:rPr lang="en-US" sz="2000" dirty="0">
                <a:gradFill>
                  <a:gsLst>
                    <a:gs pos="34000">
                      <a:srgbClr val="EDEDED"/>
                    </a:gs>
                    <a:gs pos="0">
                      <a:srgbClr val="BFBFBF"/>
                    </a:gs>
                    <a:gs pos="100000">
                      <a:srgbClr val="FFFFFF"/>
                    </a:gs>
                  </a:gsLst>
                  <a:lin ang="4800000" scaled="0"/>
                </a:gradFill>
              </a:rPr>
              <a:t>Coal has the highest Nameplate Capacity followed by Pipelined Natural Gas.</a:t>
            </a:r>
          </a:p>
          <a:p>
            <a:r>
              <a:rPr lang="en-US" sz="2000" dirty="0">
                <a:gradFill>
                  <a:gsLst>
                    <a:gs pos="34000">
                      <a:srgbClr val="EDEDED"/>
                    </a:gs>
                    <a:gs pos="0">
                      <a:srgbClr val="BFBFBF"/>
                    </a:gs>
                    <a:gs pos="100000">
                      <a:srgbClr val="FFFFFF"/>
                    </a:gs>
                  </a:gsLst>
                  <a:lin ang="4800000" scaled="0"/>
                </a:gradFill>
              </a:rPr>
              <a:t>Pipeline natural gas is widely used as the energy source in Alabama.</a:t>
            </a:r>
          </a:p>
        </p:txBody>
      </p:sp>
      <p:pic>
        <p:nvPicPr>
          <p:cNvPr id="25" name="Picture Placeholder 11">
            <a:extLst>
              <a:ext uri="{FF2B5EF4-FFF2-40B4-BE49-F238E27FC236}">
                <a16:creationId xmlns:a16="http://schemas.microsoft.com/office/drawing/2014/main" id="{6C6631BD-3C4B-4A38-BD10-C04015D7411D}"/>
              </a:ext>
            </a:extLst>
          </p:cNvPr>
          <p:cNvPicPr>
            <a:picLocks noChangeAspect="1"/>
          </p:cNvPicPr>
          <p:nvPr/>
        </p:nvPicPr>
        <p:blipFill>
          <a:blip r:embed="rId3"/>
          <a:srcRect t="1728" b="1728"/>
          <a:stretch>
            <a:fillRect/>
          </a:stretch>
        </p:blipFill>
        <p:spPr>
          <a:xfrm>
            <a:off x="5273165" y="1791058"/>
            <a:ext cx="6312843" cy="3275884"/>
          </a:xfrm>
          <a:prstGeom prst="rect">
            <a:avLst/>
          </a:prstGeom>
        </p:spPr>
      </p:pic>
    </p:spTree>
    <p:extLst>
      <p:ext uri="{BB962C8B-B14F-4D97-AF65-F5344CB8AC3E}">
        <p14:creationId xmlns:p14="http://schemas.microsoft.com/office/powerpoint/2010/main" val="9824394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902"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F8F469EB-F7B4-4712-94F9-3CDE2656AD3F}"/>
              </a:ext>
            </a:extLst>
          </p:cNvPr>
          <p:cNvSpPr>
            <a:spLocks noGrp="1"/>
          </p:cNvSpPr>
          <p:nvPr>
            <p:ph type="title"/>
          </p:nvPr>
        </p:nvSpPr>
        <p:spPr>
          <a:xfrm>
            <a:off x="837983" y="762000"/>
            <a:ext cx="3434731" cy="1325563"/>
          </a:xfrm>
        </p:spPr>
        <p:txBody>
          <a:bodyPr>
            <a:normAutofit fontScale="90000"/>
          </a:bodyPr>
          <a:lstStyle/>
          <a:p>
            <a:r>
              <a:rPr lang="en-US" sz="4000" dirty="0">
                <a:gradFill flip="none" rotWithShape="1">
                  <a:gsLst>
                    <a:gs pos="28000">
                      <a:srgbClr val="EDEDED"/>
                    </a:gs>
                    <a:gs pos="0">
                      <a:srgbClr val="BFBFBF"/>
                    </a:gs>
                    <a:gs pos="100000">
                      <a:srgbClr val="FFFFFF"/>
                    </a:gs>
                  </a:gsLst>
                  <a:lin ang="4800000" scaled="0"/>
                  <a:tileRect/>
                </a:gradFill>
              </a:rPr>
              <a:t>Facility Names vs Nameplate Capacity - NC</a:t>
            </a:r>
          </a:p>
        </p:txBody>
      </p:sp>
      <p:sp>
        <p:nvSpPr>
          <p:cNvPr id="19" name="Content Placeholder 18">
            <a:extLst>
              <a:ext uri="{FF2B5EF4-FFF2-40B4-BE49-F238E27FC236}">
                <a16:creationId xmlns:a16="http://schemas.microsoft.com/office/drawing/2014/main" id="{4943B11A-BB35-4538-8481-8105588AC97A}"/>
              </a:ext>
            </a:extLst>
          </p:cNvPr>
          <p:cNvSpPr>
            <a:spLocks noGrp="1"/>
          </p:cNvSpPr>
          <p:nvPr>
            <p:ph idx="1"/>
          </p:nvPr>
        </p:nvSpPr>
        <p:spPr>
          <a:xfrm>
            <a:off x="666800" y="2362199"/>
            <a:ext cx="3605914" cy="3814763"/>
          </a:xfrm>
        </p:spPr>
        <p:txBody>
          <a:bodyPr>
            <a:normAutofit/>
          </a:bodyPr>
          <a:lstStyle/>
          <a:p>
            <a:r>
              <a:rPr lang="en-US" sz="2000" dirty="0">
                <a:gradFill>
                  <a:gsLst>
                    <a:gs pos="34000">
                      <a:srgbClr val="EDEDED"/>
                    </a:gs>
                    <a:gs pos="0">
                      <a:srgbClr val="BFBFBF"/>
                    </a:gs>
                    <a:gs pos="100000">
                      <a:srgbClr val="FFFFFF"/>
                    </a:gs>
                  </a:gsLst>
                  <a:lin ang="4800000" scaled="0"/>
                </a:gradFill>
              </a:rPr>
              <a:t>Coal has the highest Nameplate Capacity followed by Pipelined Natural Gas and Diesel Oil, wood has the least.</a:t>
            </a:r>
          </a:p>
          <a:p>
            <a:r>
              <a:rPr lang="en-US" sz="2000" dirty="0">
                <a:gradFill>
                  <a:gsLst>
                    <a:gs pos="34000">
                      <a:srgbClr val="EDEDED"/>
                    </a:gs>
                    <a:gs pos="0">
                      <a:srgbClr val="BFBFBF"/>
                    </a:gs>
                    <a:gs pos="100000">
                      <a:srgbClr val="FFFFFF"/>
                    </a:gs>
                  </a:gsLst>
                  <a:lin ang="4800000" scaled="0"/>
                </a:gradFill>
              </a:rPr>
              <a:t>North Carolina uses Pipeline Natural gas and Diesel oil mostly.</a:t>
            </a:r>
          </a:p>
          <a:p>
            <a:endParaRPr lang="en-US" sz="2000" dirty="0">
              <a:gradFill>
                <a:gsLst>
                  <a:gs pos="34000">
                    <a:srgbClr val="EDEDED"/>
                  </a:gs>
                  <a:gs pos="0">
                    <a:srgbClr val="BFBFBF"/>
                  </a:gs>
                  <a:gs pos="100000">
                    <a:srgbClr val="FFFFFF"/>
                  </a:gs>
                </a:gsLst>
                <a:lin ang="4800000" scaled="0"/>
              </a:gradFill>
            </a:endParaRPr>
          </a:p>
        </p:txBody>
      </p:sp>
      <p:pic>
        <p:nvPicPr>
          <p:cNvPr id="17" name="Picture Placeholder 13">
            <a:extLst>
              <a:ext uri="{FF2B5EF4-FFF2-40B4-BE49-F238E27FC236}">
                <a16:creationId xmlns:a16="http://schemas.microsoft.com/office/drawing/2014/main" id="{2EDF8262-BF55-4A31-8ADE-1B91981988B3}"/>
              </a:ext>
            </a:extLst>
          </p:cNvPr>
          <p:cNvPicPr>
            <a:picLocks noChangeAspect="1"/>
          </p:cNvPicPr>
          <p:nvPr/>
        </p:nvPicPr>
        <p:blipFill>
          <a:blip r:embed="rId3"/>
          <a:srcRect t="694" b="694"/>
          <a:stretch>
            <a:fillRect/>
          </a:stretch>
        </p:blipFill>
        <p:spPr>
          <a:xfrm>
            <a:off x="5273165" y="1787097"/>
            <a:ext cx="6312843" cy="3283805"/>
          </a:xfrm>
          <a:prstGeom prst="rect">
            <a:avLst/>
          </a:prstGeom>
        </p:spPr>
      </p:pic>
    </p:spTree>
    <p:extLst>
      <p:ext uri="{BB962C8B-B14F-4D97-AF65-F5344CB8AC3E}">
        <p14:creationId xmlns:p14="http://schemas.microsoft.com/office/powerpoint/2010/main" val="3267020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902"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12">
            <a:extLst>
              <a:ext uri="{FF2B5EF4-FFF2-40B4-BE49-F238E27FC236}">
                <a16:creationId xmlns:a16="http://schemas.microsoft.com/office/drawing/2014/main" id="{57E6A90A-8F5E-4B75-B3E7-778B7CFE9F0D}"/>
              </a:ext>
            </a:extLst>
          </p:cNvPr>
          <p:cNvPicPr>
            <a:picLocks noChangeAspect="1"/>
          </p:cNvPicPr>
          <p:nvPr/>
        </p:nvPicPr>
        <p:blipFill>
          <a:blip r:embed="rId3"/>
          <a:srcRect t="1214" b="1214"/>
          <a:stretch>
            <a:fillRect/>
          </a:stretch>
        </p:blipFill>
        <p:spPr>
          <a:xfrm>
            <a:off x="5273165" y="1789016"/>
            <a:ext cx="6312843" cy="3279968"/>
          </a:xfrm>
          <a:prstGeom prst="rect">
            <a:avLst/>
          </a:prstGeom>
        </p:spPr>
      </p:pic>
      <p:sp>
        <p:nvSpPr>
          <p:cNvPr id="7" name="Title 11">
            <a:extLst>
              <a:ext uri="{FF2B5EF4-FFF2-40B4-BE49-F238E27FC236}">
                <a16:creationId xmlns:a16="http://schemas.microsoft.com/office/drawing/2014/main" id="{6D939C4E-2759-40E4-A77E-2D01788E3B96}"/>
              </a:ext>
            </a:extLst>
          </p:cNvPr>
          <p:cNvSpPr>
            <a:spLocks noGrp="1"/>
          </p:cNvSpPr>
          <p:nvPr>
            <p:ph type="title"/>
          </p:nvPr>
        </p:nvSpPr>
        <p:spPr>
          <a:xfrm>
            <a:off x="837983" y="762000"/>
            <a:ext cx="3434731" cy="1325563"/>
          </a:xfrm>
        </p:spPr>
        <p:txBody>
          <a:bodyPr>
            <a:normAutofit fontScale="90000"/>
          </a:bodyPr>
          <a:lstStyle/>
          <a:p>
            <a:r>
              <a:rPr lang="en-US" sz="4000" dirty="0">
                <a:gradFill flip="none" rotWithShape="1">
                  <a:gsLst>
                    <a:gs pos="28000">
                      <a:srgbClr val="EDEDED"/>
                    </a:gs>
                    <a:gs pos="0">
                      <a:srgbClr val="BFBFBF"/>
                    </a:gs>
                    <a:gs pos="100000">
                      <a:srgbClr val="FFFFFF"/>
                    </a:gs>
                  </a:gsLst>
                  <a:lin ang="4800000" scaled="0"/>
                  <a:tileRect/>
                </a:gradFill>
              </a:rPr>
              <a:t>Facility Names vs Nameplate Capacity - GA</a:t>
            </a:r>
          </a:p>
        </p:txBody>
      </p:sp>
      <p:sp>
        <p:nvSpPr>
          <p:cNvPr id="9" name="Content Placeholder 18">
            <a:extLst>
              <a:ext uri="{FF2B5EF4-FFF2-40B4-BE49-F238E27FC236}">
                <a16:creationId xmlns:a16="http://schemas.microsoft.com/office/drawing/2014/main" id="{FCAE89E1-92CE-42E8-AAFD-AE16FA297C8E}"/>
              </a:ext>
            </a:extLst>
          </p:cNvPr>
          <p:cNvSpPr>
            <a:spLocks noGrp="1"/>
          </p:cNvSpPr>
          <p:nvPr>
            <p:ph idx="1"/>
          </p:nvPr>
        </p:nvSpPr>
        <p:spPr>
          <a:xfrm>
            <a:off x="666800" y="2362199"/>
            <a:ext cx="3605914" cy="3814763"/>
          </a:xfrm>
        </p:spPr>
        <p:txBody>
          <a:bodyPr>
            <a:normAutofit/>
          </a:bodyPr>
          <a:lstStyle/>
          <a:p>
            <a:r>
              <a:rPr lang="en-US" sz="2000" dirty="0">
                <a:gradFill>
                  <a:gsLst>
                    <a:gs pos="34000">
                      <a:srgbClr val="EDEDED"/>
                    </a:gs>
                    <a:gs pos="0">
                      <a:srgbClr val="BFBFBF"/>
                    </a:gs>
                    <a:gs pos="100000">
                      <a:srgbClr val="FFFFFF"/>
                    </a:gs>
                  </a:gsLst>
                  <a:lin ang="4800000" scaled="0"/>
                </a:gradFill>
              </a:rPr>
              <a:t>Georgia widely uses Pipeline Natural gas as a fuel in their power plants.</a:t>
            </a:r>
          </a:p>
          <a:p>
            <a:endParaRPr lang="en-US" sz="2000" dirty="0">
              <a:gradFill>
                <a:gsLst>
                  <a:gs pos="34000">
                    <a:srgbClr val="EDEDED"/>
                  </a:gs>
                  <a:gs pos="0">
                    <a:srgbClr val="BFBFBF"/>
                  </a:gs>
                  <a:gs pos="100000">
                    <a:srgbClr val="FFFFFF"/>
                  </a:gs>
                </a:gsLst>
                <a:lin ang="4800000" scaled="0"/>
              </a:gradFill>
            </a:endParaRPr>
          </a:p>
        </p:txBody>
      </p:sp>
    </p:spTree>
    <p:extLst>
      <p:ext uri="{BB962C8B-B14F-4D97-AF65-F5344CB8AC3E}">
        <p14:creationId xmlns:p14="http://schemas.microsoft.com/office/powerpoint/2010/main" val="1966666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902"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B87ED66F-DEC3-4566-A926-E943D4834725}"/>
              </a:ext>
            </a:extLst>
          </p:cNvPr>
          <p:cNvSpPr>
            <a:spLocks noGrp="1"/>
          </p:cNvSpPr>
          <p:nvPr>
            <p:ph type="title"/>
          </p:nvPr>
        </p:nvSpPr>
        <p:spPr>
          <a:xfrm>
            <a:off x="836612" y="2438400"/>
            <a:ext cx="3434731" cy="1325563"/>
          </a:xfrm>
        </p:spPr>
        <p:txBody>
          <a:bodyPr>
            <a:normAutofit fontScale="90000"/>
          </a:bodyPr>
          <a:lstStyle/>
          <a:p>
            <a:r>
              <a:rPr lang="en-US" sz="4000" dirty="0">
                <a:gradFill flip="none" rotWithShape="1">
                  <a:gsLst>
                    <a:gs pos="28000">
                      <a:srgbClr val="EDEDED"/>
                    </a:gs>
                    <a:gs pos="0">
                      <a:srgbClr val="BFBFBF"/>
                    </a:gs>
                    <a:gs pos="100000">
                      <a:srgbClr val="FFFFFF"/>
                    </a:gs>
                  </a:gsLst>
                  <a:lin ang="4800000" scaled="0"/>
                  <a:tileRect/>
                </a:gradFill>
              </a:rPr>
              <a:t>Forecast for Georgia Power Company - 2017</a:t>
            </a:r>
          </a:p>
        </p:txBody>
      </p:sp>
      <p:pic>
        <p:nvPicPr>
          <p:cNvPr id="14" name="Picture 13">
            <a:extLst>
              <a:ext uri="{FF2B5EF4-FFF2-40B4-BE49-F238E27FC236}">
                <a16:creationId xmlns:a16="http://schemas.microsoft.com/office/drawing/2014/main" id="{6274BC90-0EF0-4CF7-960F-22E31CC1469A}"/>
              </a:ext>
            </a:extLst>
          </p:cNvPr>
          <p:cNvPicPr>
            <a:picLocks noChangeAspect="1"/>
          </p:cNvPicPr>
          <p:nvPr/>
        </p:nvPicPr>
        <p:blipFill>
          <a:blip r:embed="rId3"/>
          <a:stretch>
            <a:fillRect/>
          </a:stretch>
        </p:blipFill>
        <p:spPr>
          <a:xfrm>
            <a:off x="4654541" y="1371600"/>
            <a:ext cx="7410276" cy="4038600"/>
          </a:xfrm>
          <a:prstGeom prst="rect">
            <a:avLst/>
          </a:prstGeom>
        </p:spPr>
      </p:pic>
    </p:spTree>
    <p:extLst>
      <p:ext uri="{BB962C8B-B14F-4D97-AF65-F5344CB8AC3E}">
        <p14:creationId xmlns:p14="http://schemas.microsoft.com/office/powerpoint/2010/main" val="3539593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902"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AE3DA-54A5-465B-ADD1-BB6E170C8F0F}"/>
              </a:ext>
            </a:extLst>
          </p:cNvPr>
          <p:cNvSpPr>
            <a:spLocks noGrp="1"/>
          </p:cNvSpPr>
          <p:nvPr>
            <p:ph type="title"/>
          </p:nvPr>
        </p:nvSpPr>
        <p:spPr>
          <a:xfrm>
            <a:off x="912812" y="2286000"/>
            <a:ext cx="3434731" cy="1325563"/>
          </a:xfrm>
        </p:spPr>
        <p:txBody>
          <a:bodyPr>
            <a:normAutofit fontScale="90000"/>
          </a:bodyPr>
          <a:lstStyle/>
          <a:p>
            <a:r>
              <a:rPr lang="en-US" sz="4000" dirty="0">
                <a:gradFill flip="none" rotWithShape="1">
                  <a:gsLst>
                    <a:gs pos="28000">
                      <a:srgbClr val="EDEDED"/>
                    </a:gs>
                    <a:gs pos="0">
                      <a:srgbClr val="BFBFBF"/>
                    </a:gs>
                    <a:gs pos="100000">
                      <a:srgbClr val="FFFFFF"/>
                    </a:gs>
                  </a:gsLst>
                  <a:lin ang="4800000" scaled="0"/>
                  <a:tileRect/>
                </a:gradFill>
              </a:rPr>
              <a:t>Actual distribution of Georgia Power Company’s Electricity Generation for the 2017.</a:t>
            </a:r>
          </a:p>
        </p:txBody>
      </p:sp>
      <p:pic>
        <p:nvPicPr>
          <p:cNvPr id="7" name="Content Placeholder 3" descr="A screenshot of a cell phone&#10;&#10;Description generated with high confidence">
            <a:extLst>
              <a:ext uri="{FF2B5EF4-FFF2-40B4-BE49-F238E27FC236}">
                <a16:creationId xmlns:a16="http://schemas.microsoft.com/office/drawing/2014/main" id="{09440296-02EC-44F5-963A-F1B252F3A104}"/>
              </a:ext>
            </a:extLst>
          </p:cNvPr>
          <p:cNvPicPr>
            <a:picLocks noChangeAspect="1"/>
          </p:cNvPicPr>
          <p:nvPr/>
        </p:nvPicPr>
        <p:blipFill>
          <a:blip r:embed="rId3"/>
          <a:stretch>
            <a:fillRect/>
          </a:stretch>
        </p:blipFill>
        <p:spPr>
          <a:xfrm>
            <a:off x="5273165" y="998556"/>
            <a:ext cx="6312843" cy="4860888"/>
          </a:xfrm>
          <a:prstGeom prst="rect">
            <a:avLst/>
          </a:prstGeom>
        </p:spPr>
      </p:pic>
    </p:spTree>
    <p:extLst>
      <p:ext uri="{BB962C8B-B14F-4D97-AF65-F5344CB8AC3E}">
        <p14:creationId xmlns:p14="http://schemas.microsoft.com/office/powerpoint/2010/main" val="22010785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B1B0-F62B-4EF4-B15E-8EC8D4266CE7}"/>
              </a:ext>
            </a:extLst>
          </p:cNvPr>
          <p:cNvSpPr>
            <a:spLocks noGrp="1"/>
          </p:cNvSpPr>
          <p:nvPr>
            <p:ph type="title"/>
          </p:nvPr>
        </p:nvSpPr>
        <p:spPr/>
        <p:txBody>
          <a:bodyPr/>
          <a:lstStyle/>
          <a:p>
            <a:r>
              <a:rPr lang="en-US" dirty="0"/>
              <a:t>Data Preprocessing</a:t>
            </a:r>
          </a:p>
        </p:txBody>
      </p:sp>
      <p:sp>
        <p:nvSpPr>
          <p:cNvPr id="4" name="Content Placeholder 3">
            <a:extLst>
              <a:ext uri="{FF2B5EF4-FFF2-40B4-BE49-F238E27FC236}">
                <a16:creationId xmlns:a16="http://schemas.microsoft.com/office/drawing/2014/main" id="{B2CF6F73-5CE9-489D-AEC7-E91BBA199966}"/>
              </a:ext>
            </a:extLst>
          </p:cNvPr>
          <p:cNvSpPr>
            <a:spLocks noGrp="1"/>
          </p:cNvSpPr>
          <p:nvPr>
            <p:ph sz="half" idx="1"/>
          </p:nvPr>
        </p:nvSpPr>
        <p:spPr>
          <a:xfrm>
            <a:off x="1119708" y="1825625"/>
            <a:ext cx="10156303" cy="4351338"/>
          </a:xfrm>
        </p:spPr>
        <p:txBody>
          <a:bodyPr/>
          <a:lstStyle/>
          <a:p>
            <a:r>
              <a:rPr lang="en-US" dirty="0"/>
              <a:t>Missing values</a:t>
            </a:r>
          </a:p>
          <a:p>
            <a:r>
              <a:rPr lang="en-US" dirty="0"/>
              <a:t>Encoding Text</a:t>
            </a:r>
          </a:p>
          <a:p>
            <a:r>
              <a:rPr lang="en-US" dirty="0"/>
              <a:t>Splitting the data into train and test sets</a:t>
            </a:r>
          </a:p>
          <a:p>
            <a:r>
              <a:rPr lang="en-US" dirty="0"/>
              <a:t>K-fold splits</a:t>
            </a:r>
          </a:p>
          <a:p>
            <a:r>
              <a:rPr lang="en-US" dirty="0"/>
              <a:t>Data type conversion as per the demand of the models</a:t>
            </a:r>
          </a:p>
        </p:txBody>
      </p:sp>
    </p:spTree>
    <p:extLst>
      <p:ext uri="{BB962C8B-B14F-4D97-AF65-F5344CB8AC3E}">
        <p14:creationId xmlns:p14="http://schemas.microsoft.com/office/powerpoint/2010/main" val="188016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837981" y="1115786"/>
            <a:ext cx="3472947" cy="4626428"/>
          </a:xfrm>
          <a:effectLst/>
        </p:spPr>
        <p:txBody>
          <a:bodyPr anchor="ctr">
            <a:normAutofit/>
          </a:bodyPr>
          <a:lstStyle/>
          <a:p>
            <a:pPr algn="r"/>
            <a:r>
              <a:rPr lang="en-US" sz="4000">
                <a:solidFill>
                  <a:schemeClr val="tx1">
                    <a:lumMod val="95000"/>
                  </a:schemeClr>
                </a:solidFill>
              </a:rPr>
              <a:t>Summary</a:t>
            </a:r>
            <a:endParaRPr lang="en-US" sz="4000" dirty="0">
              <a:solidFill>
                <a:schemeClr val="tx1">
                  <a:lumMod val="95000"/>
                </a:schemeClr>
              </a:solidFill>
            </a:endParaRPr>
          </a:p>
        </p:txBody>
      </p:sp>
      <p:cxnSp>
        <p:nvCxnSpPr>
          <p:cNvPr id="24" name="Straight Connector 2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083"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idx="1"/>
          </p:nvPr>
        </p:nvSpPr>
        <p:spPr>
          <a:xfrm>
            <a:off x="4995241" y="1115786"/>
            <a:ext cx="5712302" cy="4626428"/>
          </a:xfrm>
        </p:spPr>
        <p:txBody>
          <a:bodyPr anchor="ctr">
            <a:normAutofit/>
          </a:bodyPr>
          <a:lstStyle/>
          <a:p>
            <a:pPr lvl="0"/>
            <a:r>
              <a:rPr lang="en-US" sz="2800" dirty="0">
                <a:solidFill>
                  <a:schemeClr val="tx1">
                    <a:lumMod val="95000"/>
                  </a:schemeClr>
                </a:solidFill>
              </a:rPr>
              <a:t>Data Manipulation</a:t>
            </a:r>
          </a:p>
          <a:p>
            <a:pPr lvl="0"/>
            <a:r>
              <a:rPr lang="en-US" sz="2800" dirty="0">
                <a:solidFill>
                  <a:schemeClr val="tx1">
                    <a:lumMod val="95000"/>
                  </a:schemeClr>
                </a:solidFill>
              </a:rPr>
              <a:t>Visualizations</a:t>
            </a:r>
          </a:p>
          <a:p>
            <a:pPr lvl="0"/>
            <a:r>
              <a:rPr lang="en-US" sz="2800" dirty="0">
                <a:solidFill>
                  <a:schemeClr val="tx1">
                    <a:lumMod val="95000"/>
                  </a:schemeClr>
                </a:solidFill>
              </a:rPr>
              <a:t>Pre-Processing</a:t>
            </a:r>
          </a:p>
          <a:p>
            <a:pPr lvl="0"/>
            <a:r>
              <a:rPr lang="en-US" sz="2800" dirty="0">
                <a:solidFill>
                  <a:schemeClr val="tx1">
                    <a:lumMod val="95000"/>
                  </a:schemeClr>
                </a:solidFill>
              </a:rPr>
              <a:t>Modeling</a:t>
            </a:r>
          </a:p>
          <a:p>
            <a:pPr lvl="0"/>
            <a:r>
              <a:rPr lang="en-US" sz="2800" dirty="0">
                <a:solidFill>
                  <a:schemeClr val="tx1">
                    <a:lumMod val="95000"/>
                  </a:schemeClr>
                </a:solidFill>
              </a:rPr>
              <a:t>Results</a:t>
            </a:r>
          </a:p>
          <a:p>
            <a:pPr lvl="0"/>
            <a:r>
              <a:rPr lang="en-US" sz="2800" dirty="0">
                <a:solidFill>
                  <a:schemeClr val="tx1">
                    <a:lumMod val="95000"/>
                  </a:schemeClr>
                </a:solidFill>
              </a:rPr>
              <a:t>Conclusion</a:t>
            </a:r>
          </a:p>
        </p:txBody>
      </p:sp>
    </p:spTree>
    <p:extLst>
      <p:ext uri="{BB962C8B-B14F-4D97-AF65-F5344CB8AC3E}">
        <p14:creationId xmlns:p14="http://schemas.microsoft.com/office/powerpoint/2010/main" val="33069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F03D-3BFB-4F29-B255-180AE810DC00}"/>
              </a:ext>
            </a:extLst>
          </p:cNvPr>
          <p:cNvSpPr>
            <a:spLocks noGrp="1"/>
          </p:cNvSpPr>
          <p:nvPr>
            <p:ph type="title"/>
          </p:nvPr>
        </p:nvSpPr>
        <p:spPr/>
        <p:txBody>
          <a:bodyPr/>
          <a:lstStyle/>
          <a:p>
            <a:r>
              <a:rPr lang="en-US" dirty="0"/>
              <a:t>Dealing with missing values</a:t>
            </a:r>
          </a:p>
        </p:txBody>
      </p:sp>
      <p:sp>
        <p:nvSpPr>
          <p:cNvPr id="5" name="Content Placeholder 4">
            <a:extLst>
              <a:ext uri="{FF2B5EF4-FFF2-40B4-BE49-F238E27FC236}">
                <a16:creationId xmlns:a16="http://schemas.microsoft.com/office/drawing/2014/main" id="{345CFC67-4B43-4B45-B2CC-6A5564C6F707}"/>
              </a:ext>
            </a:extLst>
          </p:cNvPr>
          <p:cNvSpPr>
            <a:spLocks noGrp="1"/>
          </p:cNvSpPr>
          <p:nvPr>
            <p:ph idx="1"/>
          </p:nvPr>
        </p:nvSpPr>
        <p:spPr/>
        <p:txBody>
          <a:bodyPr/>
          <a:lstStyle/>
          <a:p>
            <a:endParaRPr lang="en-US" dirty="0"/>
          </a:p>
          <a:p>
            <a:r>
              <a:rPr lang="en-US" dirty="0"/>
              <a:t>Final dataset contains missing values</a:t>
            </a:r>
          </a:p>
          <a:p>
            <a:pPr marL="457063" lvl="1" indent="0">
              <a:buNone/>
            </a:pPr>
            <a:endParaRPr lang="en-US" dirty="0"/>
          </a:p>
          <a:p>
            <a:r>
              <a:rPr lang="en-US" dirty="0"/>
              <a:t>Small section of the dataset, would not impact if deleted, hence chosen to drop records with missing values.</a:t>
            </a:r>
          </a:p>
          <a:p>
            <a:endParaRPr lang="en-US" dirty="0"/>
          </a:p>
        </p:txBody>
      </p:sp>
    </p:spTree>
    <p:extLst>
      <p:ext uri="{BB962C8B-B14F-4D97-AF65-F5344CB8AC3E}">
        <p14:creationId xmlns:p14="http://schemas.microsoft.com/office/powerpoint/2010/main" val="230558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DB21-2087-4CF1-A559-E13002B68EDD}"/>
              </a:ext>
            </a:extLst>
          </p:cNvPr>
          <p:cNvSpPr>
            <a:spLocks noGrp="1"/>
          </p:cNvSpPr>
          <p:nvPr>
            <p:ph type="title"/>
          </p:nvPr>
        </p:nvSpPr>
        <p:spPr/>
        <p:txBody>
          <a:bodyPr/>
          <a:lstStyle/>
          <a:p>
            <a:r>
              <a:rPr lang="en-US" dirty="0"/>
              <a:t>Predictive Modeling</a:t>
            </a:r>
          </a:p>
        </p:txBody>
      </p:sp>
      <p:sp>
        <p:nvSpPr>
          <p:cNvPr id="5" name="Content Placeholder 4">
            <a:extLst>
              <a:ext uri="{FF2B5EF4-FFF2-40B4-BE49-F238E27FC236}">
                <a16:creationId xmlns:a16="http://schemas.microsoft.com/office/drawing/2014/main" id="{36843033-B151-4177-A1F1-FF7CA56F067E}"/>
              </a:ext>
            </a:extLst>
          </p:cNvPr>
          <p:cNvSpPr>
            <a:spLocks noGrp="1"/>
          </p:cNvSpPr>
          <p:nvPr>
            <p:ph idx="1"/>
          </p:nvPr>
        </p:nvSpPr>
        <p:spPr/>
        <p:txBody>
          <a:bodyPr/>
          <a:lstStyle/>
          <a:p>
            <a:r>
              <a:rPr lang="en-US" dirty="0"/>
              <a:t>Linear regression</a:t>
            </a:r>
          </a:p>
          <a:p>
            <a:r>
              <a:rPr lang="en-US" dirty="0"/>
              <a:t>Multivariate regression</a:t>
            </a:r>
          </a:p>
          <a:p>
            <a:r>
              <a:rPr lang="en-US" dirty="0"/>
              <a:t>Regression  using Artificial Neural Networks</a:t>
            </a:r>
          </a:p>
          <a:p>
            <a:r>
              <a:rPr lang="en-US" dirty="0"/>
              <a:t>Regression using NN with L1 and l2 Regularization</a:t>
            </a:r>
          </a:p>
          <a:p>
            <a:r>
              <a:rPr lang="en-US" dirty="0"/>
              <a:t>Regression using NN with L1 and l2 Regularization</a:t>
            </a:r>
          </a:p>
          <a:p>
            <a:r>
              <a:rPr lang="en-US" dirty="0"/>
              <a:t>Bayesian Ridge Regression</a:t>
            </a:r>
          </a:p>
          <a:p>
            <a:endParaRPr lang="en-US" dirty="0"/>
          </a:p>
        </p:txBody>
      </p:sp>
    </p:spTree>
    <p:extLst>
      <p:ext uri="{BB962C8B-B14F-4D97-AF65-F5344CB8AC3E}">
        <p14:creationId xmlns:p14="http://schemas.microsoft.com/office/powerpoint/2010/main" val="20486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41F-8E96-4927-8251-4BFD51E4E3AE}"/>
              </a:ext>
            </a:extLst>
          </p:cNvPr>
          <p:cNvSpPr>
            <a:spLocks noGrp="1"/>
          </p:cNvSpPr>
          <p:nvPr>
            <p:ph type="title"/>
          </p:nvPr>
        </p:nvSpPr>
        <p:spPr/>
        <p:txBody>
          <a:bodyPr/>
          <a:lstStyle/>
          <a:p>
            <a:r>
              <a:rPr lang="en-US" dirty="0"/>
              <a:t>1. Linear Regression</a:t>
            </a:r>
          </a:p>
        </p:txBody>
      </p:sp>
      <p:sp>
        <p:nvSpPr>
          <p:cNvPr id="5" name="Content Placeholder 4">
            <a:extLst>
              <a:ext uri="{FF2B5EF4-FFF2-40B4-BE49-F238E27FC236}">
                <a16:creationId xmlns:a16="http://schemas.microsoft.com/office/drawing/2014/main" id="{03FE2BCD-5494-4EA2-BC9A-9FE4B7F96AA0}"/>
              </a:ext>
            </a:extLst>
          </p:cNvPr>
          <p:cNvSpPr>
            <a:spLocks noGrp="1"/>
          </p:cNvSpPr>
          <p:nvPr>
            <p:ph idx="1"/>
          </p:nvPr>
        </p:nvSpPr>
        <p:spPr>
          <a:xfrm>
            <a:off x="5181838" y="987426"/>
            <a:ext cx="6170593" cy="4873625"/>
          </a:xfrm>
        </p:spPr>
        <p:txBody>
          <a:bodyPr/>
          <a:lstStyle/>
          <a:p>
            <a:r>
              <a:rPr lang="en-US" u="sng" dirty="0"/>
              <a:t>Rationale:</a:t>
            </a:r>
          </a:p>
          <a:p>
            <a:pPr lvl="1"/>
            <a:r>
              <a:rPr lang="en-US" dirty="0"/>
              <a:t>This was an obvious choice given that the target variable is a continuous value variable.</a:t>
            </a:r>
          </a:p>
          <a:p>
            <a:pPr lvl="1"/>
            <a:r>
              <a:rPr lang="en-US" dirty="0"/>
              <a:t>Since Nameplate Capacity was being matched with the daily electricity generation file, this could be an important factor contributing to the Electricity Generation.</a:t>
            </a:r>
          </a:p>
        </p:txBody>
      </p:sp>
      <p:sp>
        <p:nvSpPr>
          <p:cNvPr id="6" name="Text Placeholder 5">
            <a:extLst>
              <a:ext uri="{FF2B5EF4-FFF2-40B4-BE49-F238E27FC236}">
                <a16:creationId xmlns:a16="http://schemas.microsoft.com/office/drawing/2014/main" id="{810BDC7E-C728-4658-A74B-1A556BFF59D6}"/>
              </a:ext>
            </a:extLst>
          </p:cNvPr>
          <p:cNvSpPr>
            <a:spLocks noGrp="1"/>
          </p:cNvSpPr>
          <p:nvPr>
            <p:ph type="body" sz="half" idx="2"/>
          </p:nvPr>
        </p:nvSpPr>
        <p:spPr>
          <a:xfrm>
            <a:off x="1137171" y="2057400"/>
            <a:ext cx="3651074" cy="3754438"/>
          </a:xfrm>
        </p:spPr>
        <p:txBody>
          <a:bodyPr/>
          <a:lstStyle/>
          <a:p>
            <a:r>
              <a:rPr lang="en-US" dirty="0"/>
              <a:t>RMSE: 15487087.74</a:t>
            </a:r>
          </a:p>
          <a:p>
            <a:r>
              <a:rPr lang="en-US" dirty="0"/>
              <a:t>Plot:</a:t>
            </a:r>
          </a:p>
          <a:p>
            <a:endParaRPr lang="en-US" dirty="0"/>
          </a:p>
        </p:txBody>
      </p:sp>
      <p:pic>
        <p:nvPicPr>
          <p:cNvPr id="3" name="Picture 2">
            <a:extLst>
              <a:ext uri="{FF2B5EF4-FFF2-40B4-BE49-F238E27FC236}">
                <a16:creationId xmlns:a16="http://schemas.microsoft.com/office/drawing/2014/main" id="{76F92ECB-7E1A-40FA-B95C-CFA454B58C2D}"/>
              </a:ext>
            </a:extLst>
          </p:cNvPr>
          <p:cNvPicPr>
            <a:picLocks noChangeAspect="1"/>
          </p:cNvPicPr>
          <p:nvPr/>
        </p:nvPicPr>
        <p:blipFill>
          <a:blip r:embed="rId2"/>
          <a:stretch>
            <a:fillRect/>
          </a:stretch>
        </p:blipFill>
        <p:spPr>
          <a:xfrm>
            <a:off x="487577" y="3124200"/>
            <a:ext cx="4915338" cy="3505200"/>
          </a:xfrm>
          <a:prstGeom prst="rect">
            <a:avLst/>
          </a:prstGeom>
        </p:spPr>
      </p:pic>
    </p:spTree>
    <p:extLst>
      <p:ext uri="{BB962C8B-B14F-4D97-AF65-F5344CB8AC3E}">
        <p14:creationId xmlns:p14="http://schemas.microsoft.com/office/powerpoint/2010/main" val="21007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EA86-4896-43B4-B406-DE9D690EEB52}"/>
              </a:ext>
            </a:extLst>
          </p:cNvPr>
          <p:cNvSpPr>
            <a:spLocks noGrp="1"/>
          </p:cNvSpPr>
          <p:nvPr>
            <p:ph type="title"/>
          </p:nvPr>
        </p:nvSpPr>
        <p:spPr>
          <a:xfrm>
            <a:off x="839570" y="457200"/>
            <a:ext cx="3931213" cy="1219200"/>
          </a:xfrm>
        </p:spPr>
        <p:txBody>
          <a:bodyPr>
            <a:normAutofit fontScale="90000"/>
          </a:bodyPr>
          <a:lstStyle/>
          <a:p>
            <a:r>
              <a:rPr lang="en-US" dirty="0"/>
              <a:t>Multivariate/ Multiple linear regression</a:t>
            </a:r>
            <a:br>
              <a:rPr lang="en-US" dirty="0"/>
            </a:br>
            <a:endParaRPr lang="en-US" dirty="0"/>
          </a:p>
        </p:txBody>
      </p:sp>
      <p:sp>
        <p:nvSpPr>
          <p:cNvPr id="3" name="Content Placeholder 2">
            <a:extLst>
              <a:ext uri="{FF2B5EF4-FFF2-40B4-BE49-F238E27FC236}">
                <a16:creationId xmlns:a16="http://schemas.microsoft.com/office/drawing/2014/main" id="{337F6F58-B2DA-456C-BD38-EDD2BA2AAA65}"/>
              </a:ext>
            </a:extLst>
          </p:cNvPr>
          <p:cNvSpPr>
            <a:spLocks noGrp="1"/>
          </p:cNvSpPr>
          <p:nvPr>
            <p:ph idx="1"/>
          </p:nvPr>
        </p:nvSpPr>
        <p:spPr>
          <a:xfrm>
            <a:off x="5178662" y="152400"/>
            <a:ext cx="6170593" cy="4873625"/>
          </a:xfrm>
        </p:spPr>
        <p:txBody>
          <a:bodyPr/>
          <a:lstStyle/>
          <a:p>
            <a:r>
              <a:rPr lang="en-US" u="sng" dirty="0"/>
              <a:t>Rationale</a:t>
            </a:r>
          </a:p>
          <a:p>
            <a:pPr lvl="1"/>
            <a:r>
              <a:rPr lang="en-US" dirty="0"/>
              <a:t>This was an obvious choice given that the target variable is a continuous value variable.</a:t>
            </a:r>
          </a:p>
          <a:p>
            <a:pPr lvl="1"/>
            <a:r>
              <a:rPr lang="en-US" dirty="0"/>
              <a:t>Since Nameplate Capacity was being matched with the daily electricity generation file, this could be an important factor contributing to the Electricity Generation.</a:t>
            </a:r>
          </a:p>
          <a:p>
            <a:pPr lvl="1"/>
            <a:endParaRPr lang="en-US" u="sng" dirty="0"/>
          </a:p>
        </p:txBody>
      </p:sp>
      <p:sp>
        <p:nvSpPr>
          <p:cNvPr id="4" name="Text Placeholder 3">
            <a:extLst>
              <a:ext uri="{FF2B5EF4-FFF2-40B4-BE49-F238E27FC236}">
                <a16:creationId xmlns:a16="http://schemas.microsoft.com/office/drawing/2014/main" id="{317148CB-2F77-497D-B8F5-EF1D6108C078}"/>
              </a:ext>
            </a:extLst>
          </p:cNvPr>
          <p:cNvSpPr>
            <a:spLocks noGrp="1"/>
          </p:cNvSpPr>
          <p:nvPr>
            <p:ph type="body" sz="half" idx="2"/>
          </p:nvPr>
        </p:nvSpPr>
        <p:spPr>
          <a:xfrm>
            <a:off x="875322" y="1389856"/>
            <a:ext cx="3651074" cy="3811588"/>
          </a:xfrm>
        </p:spPr>
        <p:txBody>
          <a:bodyPr/>
          <a:lstStyle/>
          <a:p>
            <a:r>
              <a:rPr lang="en-US" dirty="0"/>
              <a:t>RMSE: 2660</a:t>
            </a:r>
          </a:p>
          <a:p>
            <a:endParaRPr lang="en-US" dirty="0"/>
          </a:p>
          <a:p>
            <a:endParaRPr lang="en-US" dirty="0"/>
          </a:p>
        </p:txBody>
      </p:sp>
      <p:pic>
        <p:nvPicPr>
          <p:cNvPr id="5" name="Picture 4">
            <a:extLst>
              <a:ext uri="{FF2B5EF4-FFF2-40B4-BE49-F238E27FC236}">
                <a16:creationId xmlns:a16="http://schemas.microsoft.com/office/drawing/2014/main" id="{FC383F4F-E524-41B4-84D0-A5212123C304}"/>
              </a:ext>
            </a:extLst>
          </p:cNvPr>
          <p:cNvPicPr>
            <a:picLocks noChangeAspect="1"/>
          </p:cNvPicPr>
          <p:nvPr/>
        </p:nvPicPr>
        <p:blipFill>
          <a:blip r:embed="rId2"/>
          <a:stretch>
            <a:fillRect/>
          </a:stretch>
        </p:blipFill>
        <p:spPr>
          <a:xfrm>
            <a:off x="925903" y="1752600"/>
            <a:ext cx="2327776" cy="2065245"/>
          </a:xfrm>
          <a:prstGeom prst="rect">
            <a:avLst/>
          </a:prstGeom>
        </p:spPr>
      </p:pic>
      <p:sp>
        <p:nvSpPr>
          <p:cNvPr id="8" name="AutoShape 4" descr="data:image/png;base64,iVBORw0KGgoAAAANSUhEUgAAAmQAAAF3CAYAAAALu1cUAAAABHNCSVQICAgIfAhkiAAAAAlwSFlzAAALEgAACxIB0t1+/AAAADl0RVh0U29mdHdhcmUAbWF0cGxvdGxpYiB2ZXJzaW9uIDIuMS4yLCBodHRwOi8vbWF0cGxvdGxpYi5vcmcvNQv5yAAAIABJREFUeJzs3Xt81NWd+P/XeyY3CIFwC3JdriIkQAwBLy1UqqJQraDF61YoqLsrVVt3+4X+3CKlWt3Wuoqsl9JV1K1AxXopFlS8VEpRuQUCQeUiSEJIuISQezIz5/fHTOIkJJ9MhpnMJzPv5+MxzbzPnJlz5pge3jmf8/l8xBiDUkoppZSKHEekO6CUUkopFes0IVNKKaWUijBNyJRSSimlIkwTMqWUUkqpCNOETCmllFIqwjQhU0oppZSKME3IlFJKKaUiTBMypZRSSqkI04RMKaWUUirCNCFTSimllIqwuEh3oL316tXLDB48ONLdUEoppVQM2LZt2wljTO/W6sVcQjZ48GC2bt0a6W4opZRSKgaIyOFA6ukhS6WUUkqpCNOETCmllFIqwjQhU0oppZSKsJjbQ6aUUkq1pq6ujvz8fKqrqyPdFdVBJCUlMWDAAOLj44N6vyZkSimlVBP5+fmkpKQwePBgRCTS3VE2Z4zh5MmT5OfnM2TIkKA+Qw9ZKqWUUk1UV1fTs2dPTcZUQESEnj17ntOKqiZkSimlVDM0GVNtca6/L5qQKaWUUkpFmCZkSimllGpXb7zxBnfeeSfXXXcd7777bqS7YwuakCmllFI25XQ6yczMJCMjg1mzZlFZWWlZv0uXLu3Sr7lz55KWlkZGRoZlveeee47zzjuPcePGMWzYMF566SUAZsyYwfLly1mxYgWrV69uU9vr169n5MiRDB8+nEcffbRNdY4cOcKUKVMYNWoU6enpPPnkk21qO5w0IVNhl1dYytqdR8krLG217tpdBSx5azdrdxW0S3t2V1xWTd7RUorL9NT7UNOxVR1Bp06dyMnJYffu3SQkJPDss89GuksAzJkzh/Xr17dab9euXSxevJidO3eycuVK7r///kavP/TQQ8yfPz/gdt1uN/Pnz2fdunXk5eWxcuVK8vLyAq4TFxfH7373O/bu3cvGTf9g2bL/YWfu7oDbDydNyFRY5RWW8vSHB3gv7xhPf3jAMklau6uAh9d+zjt7jvHw2s+DSsra0p7dFZdV887uInZ8fZp3dhdp4hBCOraqI5o0aRL79+8H4PHHHycjI4OMjAyeeOKJRvV+8YtfNFr5eeCBB1i6dOlZn3fo0CFGjRrFnXfeSXp6OlOnTqWqqiqgvkyePJkePXq0Wi83N5eRI0cCMGTIEBISEgDvZSIWLFjAtGnTyMrKCqhNgM8++4zhw4czdOhQEhISuPnmm3nzzTcDrtO3b1+ysrKoc3swcUkMP38k+786TJ3bE3AfwkUTMhVWB4srcAoM7JGMU7xxS7YfKsEhhr6pnXGIYfuhkrC2Z3cnympwCPTpmoRDvLEKDR1b1dG4XC7WrVvHmDFj2LZtGy+88AKffvopn3zyCcuXL2fHjh0NdefNm8eLL74IgMfjYdWqVdx2223Nfu6+ffuYP38+e/bsITU1lddeew3wJn+ZmZlnPTZs2NCmftcnZMYYli1bxsMPPwzAU089xYYNG1izZk2jVb/W2i0oKGDgwIEN9QcMGEBBQeM/3gOp43J7+PrwIXbv2sn47Im4bJCQ6YVhVVgNTUvGvQeOnKrAbbxxS7IGd2fd7iIKT1fiMULW4O5hbc/ueqUk4jFQdKYaj/HGKjR0bFVHUVVVRWZmJuBNVubNm8czzzzDzJkzSU72zm/XX389Gzdu5MILLwRg8ODB9OzZkx07dlBUVMSFF15Iz549m/38IUOGNHz++PHjOXToEAAbN248574fOXKEsrIypk+fTkFBAWPHjmXx4sUA3Hvvvdx7771nvae1do0xZ5U1vdxEIHWqqyqZ88+38NCjvyWla1finJFfn9KETIXV6L7duHvKMA4WVzA0LZnRfbu1WPeasf0B70pZ1uDuDXG42rO7tJQkrsrow4myGnqlJJKWkhTpLkUNHVvVFosWwZ49of3M9HRYsqT1evV7yPw1l3A0dccdd7BixQqOHTvG3LlzW6yXmPjNHyNOp7PhkOWkSZMoKys7q/5jjz3GFVdc0XrH8e4fmzx5Mh988AElJSVkZGSwefNmLr300hbf01q7AwYM4MiRIw3l+fn59OvXr1Hd1urU1dVx842z+OfbbuPGWTcQ53QQrwmZigWj+3YLODG6Zmz/oBKxYNuzu7SUJE0WwkTHVnVUkydPZs6cOSxcuBBjDK+//jovv/xyozozZ85k0aJF1NXV8corr7S5jVCskOXm5jas2nXv3p1bb72Vt99+2zIha63dCRMmsG/fPr766iv69+/PqlWrzvp+VnWMMcybN49Ro0bxs//493P8hqGlCZlSSillIZCVrPaUlZXFnDlzmDhxIuBdDatPfOolJCQwZcoUUlNTcTqdIe/DLbfcwkcffcSJEycYMGAAv/zlL5k3b16jOrm5uUybNq0hvvbaa7nvvvsa9pEFIy4ujmXLlnHVVVfhdruZO3cu6enpAEyfPp0//OEP9OvXr8U6mzZt4uWXX2bMmDENh2p//etfM3369KD7FCoSyNJnNMnOzjZbt26NdDeUUkrZ2N69exk1alSkuxE0j8dDVlYWr776KiNGjIh0d2JGc783IrLNGJPd2nsjf9BUKaWUUiGTl5fH8OHDufzyyzUZ60D0kKVSSikVRUaPHs3Bgwcj3Q3VRrpCppRSSikVYWFLyETkeREpFpHdfmWrRSTH9zgkIjm+8sEiUuX32rN+7xkvIrkisl9ElorvYiIi0kNE3hORfb6fbb9olVJKKaWUDYRzhWwFcLV/gTHmJmNMpjEmE3gN+LPfywfqXzPG/Ktf+TPAXcAI36P+MxcC7xtjRgDv+2KllFJKqQ4nbAmZMeZj4FRzr/lWuW4EVlp9hoj0BboaYzYb7+mgLwEzfC9fB7zoe/6iX7lSSimlVIcSqT1kk4AiY8w+v7IhIrJDRP4mIpN8Zf2BfL86+b4ygD7GmEIA38+0cHdaKaWUUiocInWW5S00Xh0rBAYZY06KyHjgDRFJB6SZ97b5wmkichfew54MGjQoiO4qpZRSSoVPu6+QiUgccD2wur7MGFNjjDnpe74NOACcj3dFbIDf2wcAR33Pi3yHNOsPbRa31KYx5vfGmGxjTHbv3r1D+XWUUkoppc5ZJA5ZXgF8boxpOBQpIr1FxOl7PhTv5v2DvkORZSJysW/f2e3Am763vQXM9j2f7VeulFJKKdWhhPOyFyuBzcBIEckXkfqbXN3M2Zv5JwO7RGQnsAb4V2NM/QkB/wb8AdiPd+Vsna/8UeBKEdkHXOmLlVJKKaU6nLDtITPG3NJC+Zxmyl7DexmM5upvBTKaKT8JXH5uvVRKKaVUe3vjjTd4++23KS4uZv78+UydOjXSXYo4vVK/UkopZVNOp5PMzEwyMjKYNWsWlZWVlvW7dOkS9j4dOXKEKVOmMGrUKNLT03nyySdbrPvcc89x3nnnMW7cOIYNG8ZLL70EwIwZM1i+fDkrVqxg9erVLb6/OevXr2fkyJEMHz6cRx9t/uBYS3Wqq6uZOHEi48aNIz09nQcffLBNbYeVMSamHuPHjzdKKaWUlby8vEh3wRhjTHJycsPzW2+91fzud78LuH64HD161Gzbts0YY8yZM2fMiBEjzJ49e5qte/fdd5tnnnnGGGPMp59+anr27Nno9fvvv7/hswLhcrnM0KFDzYEDB0xNTY0ZO3bsWW1b1fF4PKasrMwYY0xtba2ZOHGi2bx5c8Dtt6a53xtgqwkgP9EVMqWUUqoDmDRpEvv37wfg8ccfJyMjg4yMDJ544olG9X7xi180WrV64IEHWLp06Vmfd+jQIUaNGsWdd95Jeno6U6dOpaqqqtV+9O3bl6ysLABSUlIYNWoUBQUFzdbNzc1l5MiRAAwZMoSEhATAuxi0YMECpk2b1vBZgfjss88YPnw4Q4cOJSEhgZtvvpk333wz4Doi0rCKWFdXR11dHb47MkacJmQq7PIKS1m78yh5haWt1l27q4Alb+1m7a7m/88d6vbsrrismryjpRSXVUe6K1FHx1Z1JC6Xi3Xr1jFmzBi2bdvGCy+8wKeffsonn3zC8uXL2bFjR0PdefPm8eKL3hvZeDweVq1axW233dbs5+7bt4/58+ezZ88eUlNTee0173buSZMmkZmZedZjw4YNjd5/6NAhduzYwUUXXdTs59cnZMYYli1bxsMPPwzAU089xYYNG1izZg3PPttw++pW2y0oKGDgwIEN9QcMGHBWMthaHbfbTWZmJmlpaUz57uVkZU9oYdTbV6QuDKtiRF5hKU9/eACngHsP3D1lGKP7dmu27tpdBTy89nMcYli3uwiAa8b2b7ZuKNqzu+Kyat7ZXYRDwGPgqow+pKUkRbpbUUHHVnUUVVVVZGZmAt5kZd68eTzzzDPMnDmT5ORkAK6//no2btzIhRdeCMDgwYPp2bMnO3bsoKioiAsvvJCePXs2+/lDhgxp+Pzx48dz6NAhADZu3Nhq38rLy7nhhht44okn6Nq161mvHzlyhLKyMqZPn05BQQFjx45l8eLFANx7773ce++9Z72ntXa9RwAba7rC1Vodp9PJlm3bOVJ4nNtvvZFPt+Vw0fhM4p2RXaPShEyF1cHiCpwCA3skc+RUBQeLK1pMkLYfKsEhhr6pnSk8Xcn2QyVtTsja0p7dnSirwSHQp2sSRWeqOVFWo0lDiOjYqrZY9OEi9hzfE9LPTO+dzpIpS1qt16lTJ3JychqVNZdwNHXHHXewYsUKjh07xty5c1usl5iY2PDc6XQ2HLKcNGkSZWVlZ9V/7LHHuOKKK6irq+OGG27gtttu4/rrr2/2s3ft2sXkyZP54IMPKCkpISMjg82bN3PppZe22J/W2h0wYABHjhxpKM/Pz6dfv36N6gZSx+X20C01lcmTv8P7773L+MyxmpCp6DY0LZlTW2vJL6mgc2I8Q9OSW6ybNbg7r20vYE9+CQnxcWQN7h7W9uyuV0oipVV1FJ6uonNiHL1SElt/kwqIjq3qyCZPnsycOXNYuHAhxhhef/11Xn755UZ1Zs6cyaJFi6irq+OVV15pcxtWK1XGGObNm8eoUaO4//77W6yXm5vbsGrXvXt3br31Vt5++23LhKy1FbIJEyawb98+vvrqK/r378+qVavO+n5WdY4fP058fDzJKV0pryjj/Q/e556f/DtxEU7GQBMy1S4E740YWt84KQIOp4Nz22MZeHv2Z3xj0eZbuKpW6diqwASyktWesrKymDNnDhMnTgS8q2H1iU+9hIQEpkyZQmpqKk6nM6Ttb9q0iZdffpkxY8Y0HO789a9/zfTp0xvVy83NZdq0aQ3xtddey3333dewjywYcXFxLFu2jKuuugq3283cuXNJT08HYPr06fzhD3+gX79+LdYpLCxk9uzZuNxu6lxuvj/jeqZePd2qyXYjgSx9RpPs7GyzdevWSHcjZqzdeZQ1274mMS6OGpeLH4wfxDXj+jVbd8lbu3l9ez5xDsHlMczMGsCi7591TeCQtWd3eUdL+fjL4yTGOalxuZl8fm9G9+uYh1/tRsdWtWbv3r2MGjUq0t0ImsfjISsri1dffZURI0ZEuju2U1XroqzGhQPBgyElMY5OCee+RtXc742IbDPGZLf2Xl0hU+Elhi+OVeAQg8cIiMUfAGIorXZj8K1tWdUNRXt2J7D76BnvCQoGJo/sHekeRQ8dWxXF8vLyuOaaa5g5c6YmYxaqa90Nz1MSI58ORb4HKroZoX/3JOpcHuLjHGAsDiMaoVOCA4/H4HCIdd1QtGd3Bob06kyty5AQJ3pkLZR0bFUUGz16NAcPHox0N2wvIc7xzQKADWhCpsJLDPuKyqmtc5EQH9fqCllFrccXmKBXyAJuz+4Eco6cprKmjs6J8Uwb0zfSPYoeOrZKxbzKWjceY3CI0K1TfKS7oxeGVeG1/VAJ5bUuatxQXuti+6GSFutuPnDSMg51e3Z3sLic/FOVFJXVkn+qkoPF5ZHuUtTQsVUqttW4PNS5Pbjchjq3hxqXp/U3hZkmZCqsdhaU4PaAB3B7vHFLviqusIxD3Z7dfX6sjBPltVTWuDhRXsvnx86+No8Kjo6tUrGtus6Ny23wGIPLbaiuc7f+pjDTQ5YqvJru4bLY0yUOvJmUfxzG9mxPwGMMdW7vT9tsdIgGOrZKxTzj+x+7bGzRFTIVVgO6d7aM/XVPTrCMQ92e3fXrmkSi04GIIdHpoF9XvZJ8qOjYKhXb4p0OHAIIOISIX6UfNCFTYdazS4Jl7K9bpzjLONTt2V3Xzgl0Toojyemgc1IcXTt33O9iNzq2SsU2p0NwiOAAHCI4HZFfJtdDliqsTpbXWsb+SqtclnGo27O7M5W1nK6spbbOQ4LLw5nKjvtd7EbHVqnY5vYY3B7jO8vSG0earpCpsNpy6KRl7O9oaa1lHOr27O7TQ6cor/FQ54HyGg+fHjoV6S5FDR1bpWJbRa0LtzEYwG0MFbVtXwAINU3IVFidarJC1TTu6O2FU36J9yxT0yRW507HVqnYVtvkMhdN40jQhEyFVVK8wzLu6O2FU5fEeMtYBU/HVqnIeuONN7jzzju57rrrePfdd9u9/aZ7xuywh6zj/mulOoS4Jr/kTeOO3l44JcU7LWMVPB1b1VE4nU4yMzPJyMhg1qxZVFZWWtbv0qVL2PtUXV3NxIkTGTduHOnp6Tz44IMt1n3uuec477zzGDduHMOGDeOll14CYMaMGSxfvpwVK1awevXqNrW/fv16Ro4cyfDhw3n00UeDqmM8Hm68ejI/nnMT4N3YH2makKmwSmjyD13TuKO3F05JcU7LWAVPx1Z1FJ06dSInJ4fdu3eTkJDAs88+G+kukZiYyAcffMDOnTvJyclh/fr1fPLJJ83W3bVrF4sXL2bnzp2sXLmS+++/v9HrDz30EPPnzw+4bbfbzfz581m3bh15eXmsXLmSvLy8Ntd54bmnGTr8/IY48umYJmQqzGqbXP24adzR2wunapfLMlbB07FVHdGkSZPYv38/AI8//jgZGRlkZGTwxBNPNKr3i1/8gieffLIhfuCBB1i6dOlZn3fo0CFGjRrFnXfeSXp6OlOnTqWqqqrVfohIw0pcXV0ddXV1SAsrTLm5uYwcORKAIUOGkJDgvcSMMYYFCxYwbdo0srKyAvj2Xp999hnDhw9n6NChJCQkcPPNN/Pmm2+2qU5+fj4fvLeembfc3lAW+XMsNSFTYVZS6baMO3p74fT1yUrLWAVPx1Z1NC6Xi3Xr1jFmzBi2bdvGCy+8wKeffsonn3zC8uXL2bFjR0PdefPm8eKLLwLg8XhYtWoVt912W7Ofu2/fPubPn8+ePXtITU3ltddeA7zJX2Zm5lmPDRs2AN5VqMzMTNLS0rjyyiu56KKLmv38+oTMGMOyZct4+OGHAXjqqafYsGEDa9asabTq11q7BQUFDBw4sKH+gAEDKCgoaNRma3V+8pOf8O//uQSH45sUyA73stTrkKmwapoOhTs9au/2wqm0qs4yVsHTsVUdRVVVFZmZmYA3WZk3bx7PPPMMM2fOJDk5GYDrr7+ejRs3cuGFFwIwePBgevbsyY4dOygqKuLCCy+kZ8+ezX7+kCFDGj5//PjxHDp0CICNGzda9svpdJKTk8Pp06eZOXMmu3fvJiMjo1GdI0eOUFZWxvTp0ykoKGDs2LEsXrwYgHvvvZd77733rM9trV1jzl7Laro6Z1Vn7dq1pKWlMWpMJv/4+8cNr9vhOmSakCllU+VNkoSmsQqejq1qk0WLYM+e0H5mejosWdJqtfo9ZP6aSziauuOOO1ixYgXHjh1j7ty5LdZLTExseO50OhsOWU6aNImysrKz6j/22GNcccUVDXFqaiqXXXYZ69evPysh27VrF5MnT+aDDz6gpKSEjIwMNm/ezKWXXtpif1prd8CAARw5cqShPD8/n379+jWqa1Vn06ZNvPXWW7z5l7XU1NRQUVbGz++9i988tbzFPrUXTciUsisx1rEKno6t6sAmT57MnDlzWLhwIcYYXn/9dV5++eVGdWbOnMmiRYuoq6vjlVdeaXMbVitVx48fJz4+ntTUVKqqqtiwYQMLFiw4q15ubm7Dql337t259dZbefvtty0TstZWyCZMmMC+ffv46quv6N+/P6tWrTrr+1nVeeSRR3jkkUfYU3CaT/7xd1587ikeWfp77LCLTBMypWwqPi4OalyNYxUSOraqTQJYyWpPWVlZzJkzh4kTJwLe1bD6xKdeQkICU6ZMITU1FacztGcRFxYWMnv2bNxuNx6PhxtvvJFrrrnmrHq5ublMmzatIb722mu57777GvaRBSMuLo5ly5Zx1VVX4Xa7mTt3Lunp6QBMnz6dP/zhD/Tr16/FOvWaHuZs6aSE9iSBLH1Gk+zsbLN169ZIdyNmDF749lllhx793jnXDUV7djfpvzZwpKSmIR7YPZGNC66weIcKlI6tas3evXsZNWpUpLsRNI/HQ1ZWFq+++iojRoyIdHds5/PCM9S6v9nIn+B0cEHfruf8uc393ojINmNMdmvv1bMslbKpaLrIrd3o2KpolpeXx/Dhw7n88ss1GWtB0wUxGyyQ6SFLpezqVHmNZayCp2Orotno0aM5ePBgpLthay63sYwjIWwrZCLyvIgUi8huv7LFIlIgIjm+x3S/134uIvtF5AsRucqv/Gpf2X4RWehXPkREPhWRfSKyWkQSwvVdlIoEO/4FFy10bJWKcU3/P2+DOSCchyxXAFc3U/7fxphM3+OvACIyGrgZSPe952kRcYqIE/gfYBowGrjFVxfgv3yfNQIoAeaF8bso1e5SOiVYxip4OrZKxTZnk7/CmsaRELaEzBjzMXAqwOrXAauMMTXGmK+A/cBE32O/MeagMaYWWAVcJ97TIb4LrPG9/0VgRki/gAqJpsfEw32MvL3bC6cuiXGWsQqejq1Ssc3RZN9o0zgSIrGp/8cisst3SLO7r6w/cMSvTr6vrKXynsBpY4yrSblSSimlVIfT3gnZM8AwIBMoBH7nK28uNTVBlDdLRO4Ska0isvX48eNt67E6J01v2RzuWzi3d3vhdLys2jJWwdOxVSq2udweyzgS2jUhM8YUGWPcxhgPsBzvIUnwrnAN9Ks6ADhqUX4CSBWRuCblLbX7e2NMtjEmu3fv3qH5MkqFmR3PAooWOrZKxbam/4+3wwzQrgmZiPT1C2cC9WdgvgXcLCKJIjIEGAF8BmwBRvjOqEzAu/H/LeO9mu2HwA98758NvNke30Gp9tI5wWkZq+Dp2CoV25puGbPBFrKwXvZiJbAZGCki+SIyD/iNiOSKyC5gCvBTAGPMHuBPQB6wHpjvW0lzAT8G3gH2An/y1QVYANwvIvvx7in733B9F6Uiwe0xlrEKno6t6gicTieZmZkNj0cffRSAyy67jGDuOJOTk8Nf//rXFl/funUr9957r+VnTJ8+ndOnT3P69GmefvrpgNr97LPPuOyyyxgxYgRZWVl873vfIzc3t019D6UVK1ZQXFjYEC/+2b3s/+LziPWnXthOLTLG3NJMcYtJkzHmYeCsG1z5Lo1x1m+QMeYg3xzyVCrqVNS4LGMVPB1b1RF06tSJnJyckH1eTk4OW7duZfr06We95nK5yM7OJjvb+g4/9QndoUOHePrpp7n77rst6xcVFXHjjTfyyiuvNNxU/O9//zsHDhxgzJgxQX6T1rnd7hbv4blixQr+7f/9E93TzgNg8W+X4ozmFTKl1Llpumijiziho2OrosW7777LJZdcQlZWFrNmzaK8vByALVu2cOmllzJu3DgmTpxIaWkpixYtYvXq1WRmZrJ69WoWL17MXXfdxdSpU7n99tv56KOPGm4SXl5ezo9+9CPGjBnD2LFjee211wAYPHgwJ06cYOHChRw4cIDMzEx+9rOf8cMf/pA33/xm59Btt93GW2+9xbJly5g9e3ZDMgbw7W9/mxkzvFeqOn78ODfccAMTJkxgwoQJbNq0CYDFixczd+5cLrvsMoYOHcrSpUsb3v9///d/TJw4kczMTP7lX/4Ft9sNQJcuXVi0aBEXXXQRmzdvZsmSJUyYMIGMjAzuuusujDGsWbOGrVu3svCeu7jxqklUV1Uxb9Y17N65A4CVK1cyZswYMjIyWLBgQUObXbp04YEHHmDcuHFcfPHFFBUVhfy/pSZkStlUncs6VsHTsVXhUFxWTd7RUopDdNZuVVVVo0OWq1evbvT6iRMneOihh9iwYQPbt28nOzubxx9/nNraWm666SaefPJJdu7cyYYNG0hOTmbJkiXcdNNN5OTkcNNNNwGwbds23nzzTV555ZVGn/2rX/2Kbt26kZuby65du/jud7/b6PVHH32UYcOGkZOTw29/+1vuuOMOXnjhBQBKS0v5xz/+wfTp09mzZw9ZWVktfsf77ruPn/70p2zZsoXXXnuNO+64o+G1zz//nHfeeYfPPvuMX/7yl9TV1bF3715Wr17Npk2byMnJwel08sc//hGAiooKMjIy+PTTT/n2t7/Nj3/8Y7Zs2cLu3bupqqpi7dq1/OAHPyA7O5tHlv6eP72zkaROnQAwBo4ePcqCBQv44IMPyMnJYcuWLbzxxhsNn33xxRezc+dOJk+ezPLly4P5T2pJr4aolE3VtRKr4OnYqlArLqvmnd1FOMS74npVRh/SUpLO6TNbO2T5ySefkJeXx7e+9S0AamtrueSSS/jiiy/o27cvEyZMAKBr164tfsb3v/99OvmSEn8bNmxg1apVDXH37t3PquPvO9/5DvPnz6e4uJg///nP3HDDDcTFnZ1iXHTRRZw5c4apU6fy5JNPsmHDBvLy8hpeP3PmDGVlZQB873vfIzExkcTERNLS0igqKuL9999n27ZtDd+tqqqKtLQ0wLvn7oYbbmj4rA8//JDf/OY3VFZWcurUKdLT07n22muB5s+y3LJlC5dddhn1V2O47bbb+Pjjj5kxYwYJCQkNq4fjx4+/C5pfAAAgAElEQVTnvffesxyPYGhCppRNJQjUmsaxCg0dWxVqJ8pqcAj06ZpE0ZlqTpTVnHNC1hpjDFdeeSUrV65sVL5r1y4kwFsBJScnt/jZgX5GvR/+8If88Y9/ZNWqVTz//PMApKens337dq677joAPv30U9asWcPatWsB8Hg8bN68udmkMDExseG50+nE5XJhjGH27Nk88sgjZ9VPSkpq2DdWXV3N3XffzdatWxk4cCCLFy+muvqblcvmbmXpvYBD8+Lj4xvGo74voaaHLJWyqeQkp2Wsgqdjq0KtV0oiHgNFZ6rxGG8cbhdffDGbNm1i//79AFRWVvLll19ywQUXcPToUbZs2QJAWVkZLpeLlJSUhtWn1kydOpVly5Y1xCUlJY1eb+6z5syZwxNPPAF4EzGA+fPns2LFCv7xj3801KusrGyxndZOYrj88stZs2YNxcXFAJw6dYrDhw+fVa8++erVqxfl5eWsWbOm4bWUlBSqKssb1Xc4hIsuuoi//e1vnDhxArfbzcqVK/nOd75j2Z9Q0oRMKZtKaHLaT9NYBU/HVoVaWkoSV2X04cJBqSE5XAln7yFbuHBho9d79+7NihUruOWWWxg7diwXX3wxn3/+OQkJCaxevZp77rmHcePGceWVV1JdXc2UKVPIy8trdj9aU//5n/9JSUkJGRkZjBs3jg8//LDR6z179uRb3/oWGRkZ/OxnPwOgT58+jBo1ih/96EcN9c477zxWr17Nz3/+c4YPH86ll17KmjVr+PGPfwzA0qVL2bp1K2PHjmX06NE8++yzlv0aPXo0Dz30EFOnTmXs2LFceeWVFPpdwqJeamoqd955J2PGjGHGjBkNhzjBmzguWXh/w6Z+8K6Q9e3bl0ceeYQpU6Ywbtw4srKyGlb22oNYLdFFo+zsbBPM9VtUcAYvfPusskOPfu+c64aiPbub9Oh7HDld2xAPTE1g48IrI9ij6KFjq1qzd+9eRo0aFeludCiVlZWMGTOG7du3061bt0h3x9LnhWeo9btdUoLTwQV9W95rF6jmfm9EZJsxxvp6IugKmVK2ZZrs32gaq+Dp2CoVWhs2bOCCCy7gnnvusX0yZle6qV8pm6qsrrOMVfB0bJUKrSuuuIKvv/460t0ImKfJ0cGmcSToCplSNlVZ57GMVfB0bJWKbZqQKaUC19yFclRo6NiqAMTaHmt1bs7190UTMqVsqndKgmWsgqdjq1qTlJTEyZMnNSmLUnEOh2XcVsYYTp48SVJS8GfX6h4yFVZdEqC8tnEcTe2F04AeyY3OBBzQo/kLOKq207FVrRkwYAD5+fkcP3480l1RYXC8rIYa1zdbFRLjHJjT53btuKSkJAYMGBD0+zUhU2Hlnxw1F3f09sIpv6TSMlbB07FVrYmPj2fIkCGR7oYKk7v+awNHSmoa4oHdE9m44IoI9kgPWSplX00Pleihk9DRsVUqttlwDtCETIVV00OG7XHIsj3bC6emh9H0sFro6NgqFdvsOAdoQqbCqtZlHXf09sKpotplGavg6dgqFdvsOAdoQqbCqtZjHXf09sKppKrWMlbB07FVKrbZcQ7QhEwpmzpdUWMZq+Dp2CoV2+w4B2hCppRNVdRaxyp4OrZKxTY7zgGakCllU01vd623vw4dHVulYpsd5wBNyJSyqTiHdayCp2OrVGyz4xxggy4opZrTKUEsYxU8HVulYpsd5wBNyJSyqe7JiZaxCp6OrVKxzY5zgCZkKqz0wrDBO69bJ8tYBU/HVqnYZsc5QBMyFVbtfSaLHc+cCdax0krLWAVPx1ap2GbHOUATMhVWTe8OFu67hbV3e+F0oqzGMlbB07FVKrbZcQ7QhEwpm3J5rGMVPB1bpWKbHecATciUsimP2zpWwdOxVSq22XEO0IRMKZtK6eS0jFXwdGyVim12nAM0IVNhFddK3NHbC6feKUmWsQqejq1Ssc2Oc0DYEjIReV5EikVkt1/Zb0XkcxHZJSKvi0iqr3ywiFSJSI7v8azfe8aLSK6I7BeRpSIivvIeIvKeiOzz/eweru+igudqJe7o7YXTqSY3u20aq+Dp2CoV2+w4B4RzhWwFcHWTsveADGPMWOBL4Od+rx0wxmT6Hv/qV/4McBcwwveo/8yFwPvGmBHA+75YqahRUeuyjFXwdGyVim12nAPClpAZYz4GTjUpe9cYU/+tPwEGWH2GiPQFuhpjNhtjDPASMMP38nXAi77nL/qVKxUVPB7rWAVPx1ap2GbHOSCSe8jmAuv84iEiskNE/iYik3xl/YF8vzr5vjKAPsaYQgDfz7Rwd1ip9lTnto5V8HRslYptdpwDIrLnWUQewLu954++okJgkDHmpIiMB94QkXSgubt9tvlanyJyF97DngwaNCi4TivVzhLioK6ucaxCQ8dWqdhmxzmg3VfIRGQ2cA1wm+8wJMaYGmPMSd/zbcAB4Hy8K2L+hzUHAEd9z4t8hzTrD20Wt9SmMeb3xphsY0x27969Q/2VlAqLtK5JlrEKno6tUrHNjnNAqwmZiJwvIstF5F0R+aD+EUxjInI1sAD4vjGm0q+8t4g4fc+H4t28f9B3KLJMRC72nV15O/Cm721vAbN9z2f7lSullFJKdSiBLNK9CjwLLAcCPsoqIiuBy4BeIpIPPIj3rMpE4D3f1Ss+8Z1RORlYIiIuXxv/aoypPyHg3/CesdkJ756z+n1njwJ/EpF5wNfArED7plRHUNLkNOymsQqejq1Ssc2Oc0AgCZnLGPNMWz/YGHNLM8X/20Ld14DXWnhtK5DRTPlJ4PK29kupjqK82ljGKng6tkrFNjvOAYHsIfuLiNwtIn19F2PtISI9wt4zpWJc0+VoG5wEFDV0bJWKbXacAwJZIavfp/UzvzIDDA19d5RS9Rw0niT0Pmeho2OrVGyz4xzQakJmjBnSHh1RSjVmx7/gooWOrVKxzY5zQKsJmYjE491YP9lX9BHwnDGmrsU3KaWUUkqpgAWySvcMMB542vcY7ytTSoVRfCuxCp6OrVKxzY5zQCAJ2QRjzGxjzAe+x4+ACeHumIoOXRKs447eXjhlD+1uGavg6dgqFdvsOAcEkpC5RWRYfeC7cKsdDreqDmBgj86Wsb+mx8+DuZNFW9qzu1F9uzbcO0x8sQoNHVulYpsd54BA/s37GfChiBzE2+9/An4U1l6pqFFd57GM/blaiUPdnt1V1roRwCFgjDdWoaFjq1Rss+McEMhZlu+LyAhgJN6E7HNjTOQvaatUlDMecArU/xlnOm5uaTs6tkrFNjvOAS0eshSR7/p+Xg98DxgODAO+5ytTqlX/1DPZMvaXmuSwjEPdnt0NTUvG6QC3B5wOb6xCQ8dWqdhmxznAaoXsO8AHwLXNvGaAP4elR0qpb4jgdBgQab2uahsdW6Vim83mgBYTMmPMg76nS4wxX/m/JiJ6sVgVkMMnyy1jf6erPZZxqNuzu6+OV+AxhjiHA7fx8NXxikh3KWro2CoV2+w4BwRyTKi5m36vCXVHVHRKio+zjP2F4rowbWnP7jolOPEYqHV78BhvrEJDx1ap2GbHOaDFf61E5AIgHejWZM9YVyAp3B1T0aFzQpxl7C8uDupcjeNwtmd3yUlxGI/3GjNO441VaOjYKhXb7DgHWPVgJHANkErjfWRlwJ3h7JSKHpW1dZaxvzqXdRzq9uyustpFfJx3snCIN1ahoWOrVGyz4xxgtYfsTeBNEbnEGLO5HfukoknTzZLh3jzZ3u2FkRHwnyNMx/0qtqNjq1Rss+McEMgesh0iMl9EnhaR5+sfYe+Zigp7CyssY3+huDBsW9qzuw17Ci1jFTwdW6Vimx3ngEASspeB84CrgL8BA/AetlRKhVFxaa1lrIKnY6tUbLPjHBBIQjbcGPMLoMIY8yLei8SOCW+3lFLJTS6M2zRWwdOxVSq22XEOCKQH9buiT4tIBtANGBy2Hqmo0vR3PNy/8+3dXjgN7tXFMlbB07FVKrbZcQ4I5DzP34tId+AXwFtAF2BRWHulooY4AE+TOIraCydpckJC01gFT8dWqdhmxzkgkJuL/8H39G/A0PB2R0WbKpd13NHbC6douuuA3ejYKhXb7DgHtLp+ICJ9ROR/RWSdLx4tIvPC3zWlYlt5jdsyVsHTsVUqttlxDgjkgM4K4B2gny/+EvhJuDqklPLqHO+wjFXwdGyVim12nAMC6UEvY8yf8O3MMca48N5tQKlWpTbZVd807ujthdOYgd0tYxU8HVulYpsd54BA/rWqEJGegAEQkYuB0rD2SkWN68cPtIz9jTqvs2Uc6vbsblb2IFKTnMQBqUlOZmUPinSXooaOrVKxzY5zQCBnWd6P9+zKYSKyCegN/CCsvVJRo0/XROpPfHT44pbrdmLvscpGcTjbs7vUzvGkJieSFO8iKSGO1M7xke5S1NCxVSq22XEOsFwhExEHkAR8B7gU+Bcg3Rizqx36pqJA3tEzxDmgU5wQ5/DGLfnyWKllHOr27O7wiUqS4h30796JpHgHh09Utv4mFRAdW6Vimx3nAMuEzBjjAX5njHEZY/YYY3YbY+qs3qOUvx5dEnE4BKfDgcMh9OjS8opVt+REyzjU7dldt85xxDsdOB0O4p0OunUOZEFbBULHVqnYZsc5IJAevCsiNwB/NsaYcHdIRZdZ2QPJ+bqU0soaunVOZFZ2y3u65k8Zwc9ezaG6DpLivXE427O7iUN6knf0DKfKa+nRJYGJQ3pGuktRQ8dWqdhmxzkgkE399wOvAjUickZEykSk4x4HUu1qdN9uXJ2RxqCenbk6I43Rfbu1WPeasf25aEhPuibCRUN6cs3Y/mFtz+7SUpK4dHgvBvdK5tLhvUhLSYp0l6KGjq1Ssc2Oc0AgV+pPaY+OqOi0dlcBT32wn5o6D1sPl9C/e+cWE60lf8nloy9PAvDRlydZ8pdcFl3btvvYt6U9u8srLOWp9/dTVlXHh18cp0dyQodOMO1Ex1ap2GbHOSCgizSJSH8RuVREJtc/Anzf8yJSLCK7/cp6iMh7IrLP97O7r1xEZKmI7BeRXSKS5fee2b76+0Rktl/5eBHJ9b1nqdjhZlSqkRc2fUV5jYc6D5TXeHhh01ct1n3lk68t41C3Z3d/zS1k++FT7D1WxvbDp/hrbmGkuxQ1dGyVim12nAMCuXXSfwGbgP8EfuZ7/EeAn78CuLpJ2ULgfWPMCOB9XwwwDRjhe9wFPONrvwfwIHARMBF4sD6J89W5y+99TdtSEbbzcKll7K/abR2Huj27ez/vGHUe7wUA6zzeWIWGjq1Ssc2Oc0Agm/pnACONMTVt/XBjzMciMrhJ8XXAZb7nLwIfAQt85S/5Thz4RERSRaSvr+57xphTACLyHnC1iHwEdDXGbPaVv+Tr67q29lOFT9N7e4f7Xt/t3V44ldfUWcYqeDq2SsU2O84BgRyyPAiE8oppfYwxhQC+n2m+8v7AEb96+b4yq/L8ZsqVjYw6L9ky9tf0lyyYX7q2tGd3V44+zzJWwdOxVSq22XEOCCQhqwRyROQ53z6tpSKyNAx9aW7/lwmi/OwPFrlLRLaKyNbjx4+fQxdVW637yWUM6ek9e2VIzyTW/eSyFuvue/R7Df9RxReHsz27W3TtGG6e0J8hPRO5eUL/Np/goFqmY6tUbLPjHBDIIcu3fI9QKRKRvsaYQt8hyWJfeT7gf9GoAcBRX/llTco/8pUPaKb+WYwxvwd+D5Cdna3XUmtHeYWlDOiRTI/kBDonxpNXWNrimSxrdxXQNSmO2joXCfFxrN1V0OYzJNvSnt0Vl1UzqEcXeiUn0TkxjuKyalucmh0NdGyVim12nANaXSEzxrwI/An4xBjzYv3jHNp8C6g/U3I28KZf+e2+sy0vBkp9hzTfAaaKSHffZv6pwDu+18pE5GLf2ZW3+32WsomNXxznQHEFZ6o9HCiuYOMXLa9Qrtl6hLJqFy4DZdUu1mw90mLdULRnd18eK2Nv4RlOV9Wxt/AMXx4ri3SXooaOrVKxzY5zQKsrZCJyLfAYkAAMEZFMYIkx5vsBvHcl3tWtXiKSj/dsyUeBP4nIPOBrYJav+l+B6cB+vIdJfwRgjDklIr8CtvjqLanf4A/8G94zOTvh3cyvG/ptxgicrqrh+Jlq4uMFY3VhEvHeFNzj+SYOa3t2J3D0dBVfFpXRJTEuqPFQLdCxVSq22XAOCOSQ5WK8l5v4CMAYkyMiQwL5cGPMLS28dHkzdQ0wv4XPeR54vpnyrUBGIH1RkbG3sJTKWu9R4rpaw97Cli9D0fQvlGD+YmlLe3b39ckKvig6480yxfD1yQoY3jvS3YoKOrZKxTY7zgGBJGQuY0xpk2uu6j4sFZAvj3nvshXv8F7rpT5uTlFprWUc6vbsbn9ROV0S4uiRnMipihr2F5VHuktRQ8dWqdhmxzkgkLMsd4vIrYBTREaIyFPAP8LcLxUlLhnWCwfg8nh/2S4Z1qvFuuc3uURF0zjU7dld1uDuiDgorapFxEHW4O6tv0kFRMdWqdhmxzkgkBWye4AHgBpgJd5N9r8KZ6dU9Kg/lXjzgRNcMqyX5anF635yGdOe+Igvj1Vw/nnJQV2yoi3t2V39GabbD5WQNbh7h70npx3p2CoV2+w4B4h361bsyM7ONlu3bo10N5RSSikVA0RkmzEmu7V6LR6yFJFvi8jtfvEaEfnA9/huqDqqlFJKKRXrrA5Z/hLv4cp6I4E5QDLw/wEfhK9bSimllFKxw2pTf1djTJ5fvM8Ys80Y8zGQEuZ+KaWUUkrFDKuELNU/MMZc7xf2CU93lFJKKaVij1VC9rmInHV3ZxG5BvgifF1SSimllIotVnvIfgq8LSI/ALb7ysYDlwLXhLtjSimllFKxosUVMmPMfmAssBEY7Ht8DIw1xnzZHp1TSimllIoFlheGNcbU0Mw9JJVSSimlVOgEcuskpZRSSikVRoHcOkmpc5JXWMrB4gqGpiUzum83y7prdxWc860s2tKe3RWXVXOirIZeKYmkpSRFujtRRcdWqdhmtzmg1YTMd1blX40xnnboj4oyeYWlPP3hAZwC7j1w95RhLSZJa3cV8PDaz3GIYd3uIoA2J2Vtac/uisuqeWd3EQ4Bj4GrMvrYYtKIBjq2SsU2O84BgRyyvBnYJyK/EZFR4e6Qii4HiytwCgzskYxTvHFLth8qwSGGvqmdcYhh+6GSsLZndyfKanAI9OmahEO8sQoNHVulYpsd54BWV8iMMf8sIl2BW4AXRMQALwArjTFl4e6g6tiGpiVzamst+SUVdE6MZ2hacot1swZ357XtBezJLyEhPo6swd3D2p7d9UpJpLSqjsLTVXROjKNXSmKkuxQ1dGyVim12nAMC2tRvjDkDvAasAvoCM4HtInKP5RuVAkAQcQLSek0Bh9OBtF41JO3Zn/GNhYl0R6KQjq1Ssc1ec0CrCZmIfF9EXsd7M/F4YKIxZhowDviPMPdPdXAHiyuoqnVR53JTVetq9ZBlnduDx2Ooc3uCPmQZaHt2d6Kshqo6N7VuQ1Wd2xZL6tFCx1ap2GbHOSCQsyx/APy376biDYwxlSIyNzzdUtGi4HQFu46cxu0Bp8Mbt+TgiXIqauvPHTEcPFEe1vbs7lRlLe/uKcJ4PIjDwUVDe0a6S1FDx1ap2GbHOSCQQ5aFTZMxEfkvAGPM+2HplYoaeUfLMEBSggPji1vyZVGZZRzq9uzu6xOVOAS6dkrEId5YhYaOrVKxzY5zQCAJ2ZXNlE0LdUdUdOrZJQGPgcpaDx7jjVvSrVOcZRzq9uyua+d4qurcFJ2ppKrOTdfO8ZHuUtTQsVUqttlxDmjxXzwR+TfgbmCYiOzyeykF2BTujqloYXD79kt6f1ptnmy6CT+YTfltac/uDOXVLt/hVw8d+7vYjY6tUrHNfnOA1RLEK8A64BFgoV95mTHmVFh7paLGweMVCN7UyvjilhwtqbCMQ92e3eWf8p6OXf9d8k9VRbpLUUPHVqnYZsc5wCohM8aYQyIyv+kLItJDkzIVKENgf3uIOABPkzh87dmdiOFYaVWjWIWGjq1Ssc2Oc0BrK2TXANvw/vvmf/zIAEPD2C8VJcqq6yxjf9V1Hss41O3ZXVmVm5TEeOIcgstjKKtyR7pLUUPHVqnYZsc5oMUlCGPMNb6fQ4wxQ30/6x+ajKmADOiRbBn769FkA37TONTt2V2/7p2IczpwOCDO6aBf906R7lLU0LFVKrbZcQ4I5MKwM0Wkm1+cKiIzwtstFS2uHN2HLokOEhzQJdHBlaP7tFj36ozzLONQt2d3mYNSGdyrM92TExncqzOZg1Ij3aWooWOrVGyz4xwQyHUFHjTGvF4fGGNOi8iDwBvh65aKGkaYMLgHCXFOal1uMBZnThqhe+d44h1CncdY1w1Fe3Zn4LsXpJHgdFDr9kTHxji70LFVKrbZcA4IZNd0c3XafoEoFZOGpiXj8sDJ8lpcHlq9ubgxhopaF8aYoG8uHmh7dtcrJRG3x3Cqoha3x9ji5rfRQsdWqdhmxzkgkIRsq4g8LiLDRGSoiPw33o3+SgWkvLqOk+WVlAewwb66zkVFrYfqOle7tGd35TVujp+pobwm8htOo42OrVKxzW5zQCAJ2T1ALbAaeBWoBs66FEagRGSkiOT4Pc6IyE9EZLGIFPiVT/d7z89FZL+IfCEiV/mVX+0r2y8iC5tvUUXSxi+OU3SmhjhnPEVnatj4xfEW667ZeoRaF8Q7oNbljcPZnt19eayMI6cqiYtzcORUJV8e67i3gbIbHVulYpsd54BWDz0aYypofGHYc2KM+QLIBBARJ1AAvA78CO9NzB/zry8io4GbgXSgH7BBRM73vfw/eG/tlA9sEZG3jDF5oeqrOnfeLVwG8V0dzHJLl3xzGN/44rC2Z3cC4uu/1F/tVoWGjq1Ssc2Gc4DVrZOeMMb8RET+QjPb3Ywx3w9B+5cDB4wxh0VaHI3rgFXGmBrgKxHZD0z0vbbfGHPQ199VvrqakNnI5PN7s2n/Sapq3fTp1onJ5/duse4Pxg8k5+tS6twekp0OfjB+YFjbs7vz+6RwwXkpVNW66ZeaxPl9UiLdpaihY6tUbLPjHGC1Qvay7+djFnXO1c3ASr/4xyJyO7AV+HdjTAnQH/jEr06+rwzgSJPyi8LYVxWE0X278fPpF3CwuIKhacmM7tutxbrXjPX+Z91+qISswd0b4nC1Z3dpKUn8IHsgJ8pq6JWSSFpKUqS7FDV0bJWKbXacA8SYls/19B1SfNEY888hb1gkATgKpBtjikSkD3AC72rcr4C+xpi5IvI/wGZjzP/53ve/wF/x7n+7yhhzh6/8h8BEY8w9zbR1F3AXwKBBg8YfPnw41F9HKaWUUuosIrLNGJPdWj3LPWTGGLeI9BaRBGNMbei6B8A0YLsxpsjXVlH9CyKyHFjrC/MB/2NXA/AmcliUN2KM+T3we4Ds7GwbXG0ktqzdVRDwqteSv+Sy+cAJLhnWi0XXjgl7e3aXV1gaFat9dqRjq1Rss9scEMj1xA4Bm0TkLaCivtAY8/g5tn0LfocrRaSvMabQF84EdvuevwW8IiKP493UPwL4DO8WvBEiMgTviQE3A7eeY59UiK3dVcCDb+Th9rh4M8f7n7elJGnJX3J5ftPXAOw95v3Z1qSsLe3ZXV5hKY+/+yUut5s4p5P7p55vi0kjGujYKhXb7DgHBHLZi6N4V6scQIrv0eVcGhWRznjPjvyzX/FvRCRXRHYBU4CfAhhj9gB/wrtZfz0w3xjjNsa4gB8D7wB7gT/56iobeW9PEacra6mo9XC6spb39hS1WHf97mOWcajbs7ucw6c5fKKC4jO1HD5RQc7h05HuUtTQsVUqttlxDghkhSzPGPOqf4GIzDqXRo0xlUDPJmU/tKj/MPBwM+V/xbufTNlUaVUtbsDt+SZuSWVNrWUc6vbs7kxNHYdPVuI2BqcIZ2o6/oVu7ULHVqnYZsc5IJAVsp8HWKbUWXbnn7aM/Z2uto5D3Z7d7fj6FLUeg9tArcew4+tTke5S1NCxVSq22XEOsLoO2TRgOtBfRJb6vdQVCP6+NiqmnKh0W8Ydvb1wyis4Yxmr4OnYKhXb7DgHWB2yPIr3emDfp/G9K8vw7e9SSoXP8bIay1gFT8dWqdhmxzmgxYTMGLMT2CkirwMVxhg3NFybLPK3RVcqylW7rWMVPB1bpWKbHeeAQPaQvQt08os7ARvC0x2llFJKqdgTSEKWZIwprw98zzuHr0tKKaWUUrElkISsQkSy6gMRGQ9Uha9LSimllFKxJZDrkP0EeFVE6m9L1Be4KXxdUkoppZSKLa0mZMaYLSJyATAS7+2KPjfGRP4KakoppZRSUaLVQ5a+2xwtAO4zxuQCg0XkmrD3TCmllFIqRgSyh+wFoBa4xBfnAw+FrUdKKaWUUjEmkIRsmDHmN0AdgDGmCu+hS6WUUkopFQKBJGS1ItIJMAAiMgyI/CVtlVJKKaWiRCBnWT4IrAcGisgfgW8Bc8LZKaWUUkqpWBLIWZbvich24GK8hyrvM8acCHvPlFJKKaViRIsJmf/FYH0KfT8HicggY8z28HVLKaWUUip2WK2Q/c7iNQN8N8R9UUoppZSKSS0mZMaYKe3ZEaWUUkqpWNXiWZYi8v/8ns9q8tqvw9kppZRSSqlYYnXZi5v9nv+8yWtXh6EvSimllFIxySohkxaeNxcrpZRSSqkgWSVkpoXnzcVKKaWUUipIVmdZjhORM3hXwzr5nuOLk8LesxhQXFbNibIaeqUkkpaiQ9oR5RWWcrC4gqFpyYzu2y3S3VFKKdVBWZ1l6WzPjsSa4rJq3tldhEPAY+CqjD6alHUweYWlPP3hAZwC7j1w95RhmpQppZQKSiD3slRhcKKsBodAn65JOMQbq47lYHEFToGBPZJxijdWSimlghHIvSxVGPRKSaTgdCW5+afp0SWBK9P7RLpLqo2GpgeoRFsAACAASURBVCXz9d+ryM0/TbfOiQxNS450l5RSSnVQukIWISfKa9h2uIRd+afZdriEE+W6QtbRHDxezr7iM+SXVLGv+AwHj5dHuktKKaU6KE3IIuTjL4+zv7ic4rJq9heX8/GXxyPdJdVGr247QnmNh1oPlNd4eHXbkUh3SSmlVAelhywj5NDxck5W1DWKVcfy9YkKy1gppZQKlK6QRcjOghLLWNnfkZPVlrFSSikVKE3IImRvYaVlrOzP1UqslFJKBUoTMqWUUkqpCItYQiYih0QkV0RyRGSrr6yHiLwnIvt8P7v7ykVElorIfhHZJSJZfp8z21d/n4jMjtT3UUoppZQKVqRXyKYYYzKNMdm+eCHwvjFmBPC+LwaYBozwPe4CngFvAgc8CFwETAQerE/i7K5znHWslFJKqdgR6YSsqeuAF33PXwRm+JW/ZLw+AVJFpC9wFfCeMeaUMaYEeA+4ur07HYxKl3WslFJKqdgRyYTMAO+KyDYRuctX1scYUwjg+5nmK+8P+F/kKd9X1lK5UkoppVSHEckDZd8yxhwVkTTgPRH53KKuNFNmLMobv9mb8N0FMGjQoGD6qpRSSikVNhFbITPGHPX9LAZex7sHrMh3KBLfz2Jf9XxgoN/bBwBHLcqbtvV7Y0y2MSa7d+/eof4qSimllFLnJCIJmYgki0hK/XNgKrAbeAuoP1NyNvCm7/lbwO2+sy0vBkp9hzTfAaaKSHffZv6pvjKllFJKqQ4jUocs+wCvi0h9H14xxqwXkS3An0RkHvA1MMtX/6/AdGA/UAn8CMAYc0pEfgVs8dVbYow51X5fQymllFJ2VlMDp083flTs7YunOp64blV0GmqPe0lHJCEzxhwExjVTfhK4vJlyA8xv4bOeB54PdR+VUkopZQ/GQEXF2YmV/6OkpPm4upm72pWUjQag07Di2E7IlFJKKRV73G4oK2s5gSotbTnBcllcHiohAbp39z5SU+Gf/gnGjfPG3bp5y1JTv3l92jObcCTWIQnu9vvyrdCETCmbiheoM41jFRo6tsExxuAxHtzGjcvjwuVx4fZ4nwdaZjAYYzB+J8TXx96DIZxVp+nrAE6HE4c4cIoTEcEpvtjhRJBGrzvE0fCoL3eIgwRnAvGOeOKd8SQ4E4hzxDV83v/f3puHx3mVd/+fM/toJI1WW7Js2fEaO47tOE5iJ4QkECCQpCFAKSl5CS9Q4G1ogbYXpbwtpbTwKy0tUOCFsrZACdBAmn0jO1nt2Em8xfsmydo1I2n25fz+OM9Io5E0luyRZqS5P9d1rue5z5x5nvPcmjn6zlnuI+QnkTizgMq2g0FjDw6a3q7JqKoaK6DWrh09zxZUNTWmXMb2eKZXf68/WnJtgAgyQShREjq/LZw9c923qXSKSDJCOBEmkjDHcCJMJBkhkoiMey2ajBJLxYglY8RTcWIp65iMEU/Hx+Rnzieyk+n5H8FaKYXTNirQXHYXTrtzwjyX3YXb7sbj8IxLXod3wvyJks/lo8JZQYWzAodt9v4taw2RSH4BNZnACocnv67NNiqqamuhvh6WLx8vqHLt6mpwOmfn2UuxDRBBJgiCMMOk0ilCiRDD8WGGYkMMx4fNeXxoJG8oPkQoHmIoPmTKJEyZUDw0IrYyIiueik+7Dk67E7fdjcvuMkLC4R6x3Q5z9Lv9uCpcY8p5HJ6Rc6fdiV3ZTU+SzRwdNgc2ZRs5n+j17DybMov7FQqlFMoKJ5k5z/ROZefnlteYnrpMSqVTY22dOuPrqXSKRDpBIpUYOcZT8QnzkunkyGvZZeKpOMPxYaLJ6EiKJCJEk9Gz+hsBIwLN5/SNPzp9VLoqqXBWjORVuirxOnzYUj5UzE86UkUq7CcxXEU4WEEwqPIOCSYSeT4zzrGCafFiuPDCsYIqN9XWQmWlEWXC9BBBJgiCcAa01oQTYYKxIMFokEA0kP88Zs4zYiucyNOdkIXX6aXKVUWlq3IkNVc143V4qXBWjB6d07PdDveIEBJmh7ROE0vGxoi1aDJKJBkZlxdOhAnFQwxGQ/QPhegfDhEIhQiGQvRGhzkeGyKc6CScHCaaDhHTIVI6QTpternS6Ukqoe3YElXYk37cVOGp8lNRW0Wlw0+lu4pmj5/aiirqK/00VFWxwF9NS30tSxpqaW2spa7ai4zezh4iyARBKCtS6RQpgqTVMGmGSKshUmqIb7xwmP5Iv0nR/nFiK99wnU3ZqHZXU+Opwe/x43f7aalqGSOuqtxV4+xKV+VIns/lm9XhKmHmiEYhELAxMOAlEPCOG/LL9FLlDgkOD09+TaXAXw3LrB6r6poEvtoQvpoQ7poQrqohHBVD2CsGwT1I2jlIyjFI3DZIKDHIYCyTjhOMBemLDXEibt1w2Eqnx97T7XBT66ml1ltrjtZ5jaeGWk8tdd66kddqPDUjr82Vz/HCoV68iRjH60pjx8W54bV5wKrP3k8CcAKH/vH6YlenrFjx2ftZ3eTjwU9dXeyqCDNAIpWgL9JHT6iH7lA3fZE++sJ9Y8RVth2MBenyjF8H/5Vn3VS6Kkf+ydR4alhcvdiILLcfv8c/6Xmlq1J6oM6S+15rZ+fxATYvq+WGDaXxjxFMz9PQ0NQnrWenWGzy6zocY4f4mpsnn7iePWm9qgrs9uwrOYEaK50dqXSK4fgwwViQodgQgWiAQDTAQHTAHCMD9Ef6R+yD/QcZiJjzfD9Qajw1NFQ0jKR6b705VtSPyW+oaMDv9s/uIop4HB56iH+751+49NQenl22iT+//s9m7/55EEE2C2TEGEDCsoXZIwXs7wzx9q8/KaJsjpBMJ+mP9NMT6qEnbIRWb7iX7lD3SF4mfyAyMOE1nHYndd466rx11HvrWb9gPfXeeuq8dfx/95/CpquxUYlNV2HXVRz5m/fisrtm+UnLm/tea+dv795LOp3m7lfNrneFFmXJpFnZN5VJ67m9WKk8ERG83rECarJJ67l5FRWUzDCg3WY3Pboe/7Tep7VmKD40ItoGogMjQi3zw6c33EtvpJcDfQfoDfdO+j112BzUV9SPiLZMaqxoZGHlQhb6FrLAt4Cmyiaq3dVnJ960hl274Ne/hrvugkCApbqSH1zyTu4//8rpX2+GEEE2C+TOmcwzh1KYQfZ3hopdhbInlU7RG+6lc7iTzuFOTg+fpmu4a+S8J9xDT6iHvkjfmBAHGSqcFSzwLaChooEVtSvY2rKVRl8jjRWNI/mZX+I+p2/Sxvub94z/USRibPZ5dG8XwXACBWhSPLq3a1JBNlG09Xy9VJk0OJi/DtXVY8VTS8vEoio3ud2F98dcQSlFtbuaanc1rf7WKb0nkUowEB2gL9xnxFpuivTSF+7jeOA4PeEeIonIuGu47C4WVloCzdfEAt+CEdGWLd5qvbWmx/rECSPCfv1rOHbM/NHe9ja45RZuvj9I2mafoKbFQwSZIAjnjNaa4fjwiNDKTqeHT9MV6uL0kBFcqfTYbge7zU5jRSPNVc20+lu5uPliFvgW0FjRSKNvVGg1VjTic/mK9IRCIciNtr5nl5PBowtIx5ykow4e31fNn++YerT1DHb7WLHU2AirVk3cQ5Wx/X4jxhzyX3BWcNqdLPAtYIFvwZTKD8eH6Q510zXcRXeom87hTmOHjH2g7wDPnHyGwdhYxV0dSfP2/Qlu3pPigpNR7MpO+/pW2m+/jthb30xj8wqaK5tJPbgLhQgyQRDmGIlUgtPDp2kfbKd9qH30mHUeio/vgax2V9Nc1cxC30JWL11NU2XTuNRQ0YC9xH6pCvkpVLT1/tBqkunRntCoCx4/OT7aer4hwJoaE2ahVIYBhcKQWfyyvHZ53nKRRISejkPEH7gXzwOPUrN9NzqZoGtRNXe/azn3r3ex29HPcPwhePqhkfd1e2LYdCXe1DZqk/9rph9nSoggE4QyR2tNIBoYK7SyBFfbYBvdoe5xQ4gNFQ0sqlrEitoVXNl6Jc1VzTRXNo8IrYWVC6lwVhTpqYSpkEhMfT/A7JWBZ4q2Xlk5VjBNNmn9Hx7Zx7HBQWyeBDZPgo1LfdzzJ2+cPQcIc5dAAB56CO+999L6zDNG6S9ZAp/4NNx0E1Xr17NSKT5kFR+KDY302J8eOs3/ueMxUqofp24q6mNkI4JMEMqAodgQpwZPcTJ4khOBE5wMnhyxTw2eGjdfw+1w01LVQkt1C9csu4aWqhYWVy+mpbqFlqoWmqua8TimuVeJMCNMFm19stAKZxttva4OzjuvsNHWv7K7H6drdCxyKCozbIU8dHbCo4/Cgw/C7343KsI++lG48UbYsGHSrtIqdxVV7ipW1a8C4C9TlbNZ8ykhgkwQ5gGJVIK2wTYjuIKW4Aqe4uSgEWCBaGBM+Sp3FUuql7C8djlXL7vaiC1LgLVUtVDnrZP9/GaZdNrEoZpqaIX5EG29fziW1xbKHK1h7154+GEjxF57zeQvXTolETbXEEEmCHOENBH2dO/h6MBRjgeOc2zg2Ij4Oj18esyQotPuZHH1Ylr9rWxYvYGlNUtZUr2EVn8rS2uWzn7snzIikRjtnTrTfoDZc66CwTwR1wGfb2xsqqlMWq+pMeEZSvVPnVuvUq2nMIuEw/Dcc/DYY/DII3D6tPlgbN4Mn/scvPWt5sM/Dz8sIsgEoVRIJhkKdNPWeZC2rkM0DTyCK9WDSvegdD+OdIh/+BsnzqTGkYYGp5/LPfXc7Kqj0b1iJN5WXUU9fle1WfY9iEltAL0mqV1maZnTOfaYSdn5TqdZKu71muTxmONs7QBcREy09elPWj9TtPXq6rECaunSsQJqslhW89HliZTOawtlQDoN+/fDk0/CU0/Biy+aXzVeL1x9NXzmM/DmN0NDQ7FrOuOIIBOEQqA1VfEwHD48NgBSpusjE5lycJDkQB+Rvi4SgwMkQ8PocAgVjUIiQVqnqQVqgd+kNWBDYQNsgJ1arxN7ZpNmYkCHlWYZh2NUnGWOmXOfz4x3VVWZlH3u843Pr6w0+fbCr7ScLNr68J4W0lEn6ZjDHKNObj4wtkerENHWs+dgTRxtvbyJJfPbwjylo8P0gj31FDz9NPT0mPy1a+EjH4GrroLLLiu7YG8iyAQhH5GIaTxOn4auLtNw9PZCby9ff/QV6sKD1EUGqYkM4kyn4JemAdGYzYWT6SSpdJKIUzHogT5nkj5ngkGPjYhbEalS2HyV+Kqb8fkb8dc2UVO3iIb6Jfz1Qz3E7T7iDicpZSdhd3Dfp68Gl2t8T5bdPvUu/HTaxC1IJMyk2Nxjbl40avyQe5wsr7/fBGQcHjZqKN/M8WwyETqzVYx1nqqqIeKuYcheQ1DVMKBN6knU0DvsIRBU04q2Hhg6HwDlSGFzJ7F5EtjtZtL6RRfNrWjrcxml89vCPOHUKXj+eZNeeMG0D2BWirzxjaYn7KqrYOHColaz2IggE8oXrY24OnECTp6E9nYjvjo6Rs8DgfHvczqhsZGaCPT4/LzeWEdPRZqeiiTrNldySPdyMNFJlyPKkMfBkMeJx1vFiroVrKxdycq6layoW8H62hUsrVk6aWiIJw9NsMXWxo0FdsIskEwaUTY0RLxviKHTw4Q6h4j0DBPtHSbeN0RiYAjdH0AFA9iOBXGGBnCHO/DEAlQkgtisffMUo7v3nWddPqFcDDrqCLnrCVfUE6usJ1ldT7qpHtbXY2uox9Vcj3tRPRWtDVS1VHPtt5/B5k6iHKOTtu6UPWZnnVxNKxp3HqA1HD9uhh4zIqytzbzm98PWrfChD8G2bbBu3cyvHJlDiCAT5jVKp1kw3M+SYBeLg93wD7tMY3H8uBFioZxgpn4/LFpk9k/ZssWcL1pEqKGGo+4Qr9PLvugpDgeO8KtXtpNSx8a8/aKW5aysW8mG2rcZAVa3klV1q1jgWzBvJtHnRls/83Y2DgYGqgkGq4mM3w1lhEy0df+CnB4qv6axIsQCV4B6R5A6NYBfB6jWQXyJAJ7oAEsG+qAvk46b4+lJtspyOHg45mDAW8WAp5qgt5IBbzX86wEzT6WxcWyqkFhqM4YNSOfYwtwiGDT7RO7cadKuXaYBANMDtm0bfPzj5rhmjQiwPIggE2aUq1fX8+TBvjH2ZNR4IBAda0+ZVApOneL2xBEGd+9neX875/V3sGygA28yazLQa5VmFvWyZaaBWLbMpNZWaGlh2JHmYN/BkXSg70UO9B6g48ToPC23w82K2hW40ufh1FfgSC/CoZtw6Ca2/9G7p1Hp/Hz2ujX840MHxtiFJF+09TMFC03mmevjchlBVbho6wqotNLiqT9gLJYl0vrMUKp1Hn/lMO37TlAbGWJ1z0lW2qPw1Wcmvk5FxXiRNlkS8TYt4un8tlBiRCLw+usm/MSuXfDyy3DkiHlNKVi9Gq67zqyI3LLF2CX6Q3Sm29ezQQSZMKMsb/SNEWTLGyffi7C5xkcgawPw5ppJygaDsGfPaHr9dTOZPhbj47Ek4XiKHl8tx2oXcfe6qzheu4iTNU20+Rfw4r/dCnY74UTYCK7eAxzse44Du3/MgScP0D7YPnIbt8PNyrqVbF28lTX1a1jTsIbV9atZUr0Eu83Oss9OMKRYQBbXefF7HcQTKVxOO4vrvBOWK3a09dyJ655SiRfrdo/0cObS9lo7X7prz4hvv3Tzem5Yu8CItp6eydPRo2Yopr9/4nuKeBPmC319JgZYpp3du9eIr0xsloYGI7x+//fNceNGs2pljjDV9nU2EUFWJOq8dvojqTH2fORoTyivnU3HwNjJ3x39ITOZfs8e2L17tGHIzEcAaGoySuHKK2H1ar66L8qvh3wMu80/O02KpOokoU6RsO3hA/c8xoG+A5wKnhq5hMvuYmXdSi5ZdAm3XngraxrWsKZ+Da3+1lnbY3GiaOsPPq0YfK2ZVNRBMOrkG/sruLvq3KKt19YWPtr6XKStP4IDcDjtIzZOp5lUPJWJxYnEzIi3hobRlLEbG80/uhLtaRDmOMEgHDo0mg4eNOKrq2u0TEsLXHCBCcS6fr05X7x4Tn8mJ2wDiowIsiLxh9uW8a3Hj4yx5yNDOevYc+0xRKJs6jzO+s7DXNh5mAu7j8APrC+JUkZJbN4Mt9022ihkxabpC/fxZNcvOZ16mYTtFAl1koRqB2XdU9tpG1zP5qbN3LL+lpFer1Z/Kw7b9L8KF7f6eflkcIw9lWjrkwULzY22Hoo1Eo7Xmce3a/bWKxJLJo62ngkWWoxo63OR4XiSaCqNXSlSWjMcn2a8hZkQby+9ZMpN1G3pdEJ9/ViRNpF4a2gw83bms5oWpk8yaRYqnThherkOHzbC69Ah6O4eLed2w4oV5gdupo294ALToMwzzrkNmAFEkBWJKrcdm4K0Bpsy9nyk0u2Y2NbaNA4vv2wmgu7YwcMv7ERZ3eFt1Qt4tfUC1v2fm43yWLvWxKrCbBN0uP8w+3ueZt++fezr2cf+3v10DXcRCCeIO9PYtB9nupXK9AU400tw6VYcupnHb7tpSvWeSrT1vc+vpKcrhbbiWD2Gm9YvnznaenaPVb5o648cbufnu45ic8WxuTSfvHYlH7tq1fT/CMI4Mt+3ZCqNsqmZ/f5NR7wlk+bDZYVWGQmzkhVuhd5eOHDA5E22Z1Jt7cTCLZNXV2dSJrSIBEeb22htGqr29tEFS9mprW1s/JeqKtP4XHONOWbSkiVl81mY1TZgioggKxIvHw+gtZmurLWxuarYtSo8NV7rl7rWLB7s5s07X4GdPzNBATs7zWs+H1x0Eb/Z9ns85z+PPU0rCHirWVTt4B23bGV392527/sJ+3v3s7dnL4f7D5NImX9ETruTNfVruGrpVaxtWMtvX3PwwkEvdvzmtknbSODPeMzBgw9ObdL6VKKtt4XcpJ0JbO4ETn8Eb2WSP71hRcGirR+zKRrb08RTCpfdQaXbdTZ/AmECKt0uarxO4qkULru9dHzrcIwOX56JTNTbvr7JhVtPjxnm7+01kwYnIvOBzhZpmd3EM+fZeZl8V4n4bL6T6WHt7TVTODJxEXOPuUuYa2rMgqWNG+Gmm0YXLy1fbn4czOHhxkJQim2ACLIiEU+l0FiCzLLnFVYP2MXPPcTm557n4vbXaQwN4HHYYEkzXH65iUdz2WVmJY7dzo++/CtODR8ioZ4gbjtOX/Ika789OHK5Bk8Tyyou4G31b6ZBr8MfX4srtJyhY04GdsILAdi1d4CerpQVhd0JqbHjdR9+bPT8XKOtb/rC8wSio8NLNR7FZz6zomAuVEoTjCZAKyIqgZKomQVjXvg2I6Sqq81w/pmIx0dFWn+/+RWSnfr6zLGz02xlMzCQf4Ki1zt6/0yqqjJfmOxjbpnqajOW7i3+JOpZJ5Ewwjizi0fmmBFcfX1jBXVv78SxEG02I6oWLTJDitdea86bm43wWrrU+FmYlFJsA0SQFYnljZX87lAfaQ12Zew5z+AgPPMMPPGE2Zeso4Mbwwk6XZW8uvh8djSvI7n5Cv7ktnfyemcbr3buZv/T93D4vt2cjO6hM3LaTJ9Jgwosxda3jcrIFlIdF2LrXU9frI6+CW7r9Y4KqGQ6jasmgsM7SNpleq9snqR1TPDoX11esGjrzTVeAp3hMXYhGYwkWVTtxedxEIomGYwUf47DfKEsfetyTbrqdFJisVHBlhFxmWNme7DM3lQDA2a4LGNPNpyaxe9CSWIONxGnm4h15PXvmy/nRMnlMt3MucfMnqu5eZkdLCZKMNbWeuwOFpmUycs+xmKjO1PkS8PDY8VXvkB8YBqmzNDy+eebY339aF5Tk/n7NTaaX5TCWVOKbYD8RYvEysZKqiucpNMam02xcg4Jsnjcao/7UsR3vIbz2SepevkJ/Ed3oZMpos4qDja+gVeX/An3RDbweDxBynEInXgd+7Gf861vfQ7tsoZPtB1HcDWO/qtx9a0hObASe3gFdruHxQvtvGvbQmoun3jSeiZlb3f270/1808PHiSN6XnM5YILCueH1Qv97M8SZKsX+gt3cWD9Yj//veMUfcMxnHYb6xcX9vrljPh2irjdRgQ0NU3/vbGYESIZgTY0NNo7NDwM4TB33LULbzKGNxHDk4zhScSM0AgEzFBcODyaotEz37NYOBxGMGb2dM2kigrju+zeQb9/7HlV1ehQsCzGmDVKsQ0QQVYkWht8nFdXwXA8QaXLSWvD5PG5ZoLsaOsTTVqfLFhorD/ExuDTXB17mCvjv6UxbZb073Nu5DnX7TxXdz6vr0iTbNlDou5ugt6/J8kQAAoniz3r2NT4Ts6vW8/GhReycfH5LKx3U10NX35wNz969iSwH4D3X9HK52+c3t5mLbUVuJwQS0wsyArJ2kXVPLKvk0RC43Qq1i4q7BBBnc9FtddJMByn2uukzlf8OQ7zBfHtLOB2w4IFJk3Ct7vGx/J792RbWGlteqzi8dGUSJiUOc/Oi8XMChutz5wyZPaHzSS7fbSnLfOa3W564bKFlwipOUcptgEiyIrIcDxFOq0Yjp/9/LHZiLa+1NPF25KPclHkEVYFnsaRjpPyV3N6wzZe3LSEl9bAHvshDgR/wmDczHdw2V1cvGA9XX1XcbKzEZdehlMv4sbVi/nGLZsnvOdDezrH2Z+/8cJp+ePRvV3Ek9aIxAwrMoUmmdIoG+ZY4Bu+ciJAIJIAFIFIgldOBFjXXPxfcfMB8e0cRKnRoUjf7P6AFeYfpdgGzLogU0otAX4CNGF2Mfue1vobSqkvAH8E9FhFP6e1fsB6z18BHwZSwJ9qrR+28q8DvgHYgR9orf9xNp/lXAiEEiyrr6C2ws1AOEZvIEFPT3GirWcmrY+Jtt59Eu67D+6/H3btIq01wwtr2HfzGn67ys7d/g7aIw8DYA/YOb/hfG5Y8w42NW1iU9Mm1tSvwWl38u7vPENPygxPpoG2wOSBYfuH43ntqdAWCJGapbmZXcEYNV4nVR4HQ9EkXcHYmd80DTqCYU72hc1qXGVsoTCIbwWhvCnFNqAYPWRJ4M+11juVUlXAy0qpR63Xvqa1/mp2YaXUOuB9wAXAIuC3SqnV1svfBt4CtAHblVL3aK33zcpTTMBE0daDQQjtWzQSeiEdc5COOvnm3kb2HPURC9mJRxzcpVw4JgngmR1tPSOaZiTaelsb3HUvqXvuJr7rZRKpBMdaq3nkjS7+pzXE4QUBlG2QFbUr2Nb0RjYu3Mimpk1csOACPI6J98s50jWc184mmspvT4V81y80m5fVcs+rHQxEktiVsQvJnvbgqLjUxhYKg/hWEMqbUmwDZl2Qaa1PA6et8yGl1H6gJc9bbgJ+obWOAceUUoeBS63XDmutjwIopX5hlS2aIHvoIfjwh8fnDwytNSe2NDZPAps7iW2JjdrGFImmEA31Nq7bXM+SJtusR1vX7e30/+o/Sdz9Gyr2HCCRSrC7SfHw5S5+u86DbVkzmxZu4n1NG9m4cCMbFm6gyj31/coSyXReu9DM9PWzWd5Yic9tp3cwSkO1p+ArZWPWszgUJPWoLZw74ltBKG9KsQ0o6hwypdQy4CLgReAK4BNKqQ8AOzC9aAMYsfZC1tvaGBVwp3LyL5vhKudl7Vr4678evwrwrd/+HTZPAuVIj6y2vv2WTXzz8cM4bYpEWnPRm1Zyw8Z8urQwDMeHee3IcwR//XPqH3iSpfva0TrN600Onrymmq5rrqT1wiu5ZtHF/FnTRTT6phCgMg/Xrm/i7lc6x9iTscjvoiMYH2Of6/1mkju3n+J0wKz8Oh2Icuf2U3z+9wo3B+HGjYvYdTJIWqfxKBs3bpxGuAIhL+JbQShvSrENKJogU0pVAr8GPqW1HlRKfQf4e8xU7L8H/gX4ECZ2ai4amKjPaMLZQ0qpjwIfBWhtbT33yk/CsmXwx388Pt9RNX5uUVsgwlA0ic9tJxRL0RYo/MamaZ3mcP9hdp7eya5T20k8/QQbnj7ANa/HWJ7U9Db6eP69l6Nvfifnb7mOv65f4ytwkwAAHLlJREFUdVZ7OubjY1et5LF9XQzHNZUuxceuWjlp2c9dv45P/PyVMfa53G+mOdo7TDINdhuk0sYuJNeua+KeVzs41j3EeQuquHbdWYQeECZEfCsI5U0ptgFFEWRKKSdGjP2X1vo3AFrrrqzXvw/cZ5ltwJKsty8GOqzzyfLHoLX+HvA9gC1bthQ/HC+wuLaCaq8Dp01htykW11ac8zVD8RC7OnfxUvtLvNT+Ers6d9HQNsA7d0X44N4ETWEb6eoqhv/gnfhu/ShN297I+hnePuO7Tx0ZEUfDcc13nzrCv71v4lWWX75/3zj7hg3T6zXMvt9Ms7yxkueO9KGUDaXSBR+y/O2+To71hFE2G8d6wvx2Xyd/eNmygt6jXBHfCkJ5U4ptQDFWWSrgh8B+rfW/ZuU3W/PLAG4G9ljn9wA/V0r9K2ZS/yrgJUzP2Sql1HlAO2bi/x/OzlOcO5eeV0drXQXHekOc1+Dj0vPqpn2NzuFOXmp/ie3t29nesZ29PXtJpVN4k/CBU/X8zc40yw8ncbiqcLzlbajf/3249lrqZ3EPukOdwbx2Nt3BeF77bO43k7xnyxLufbWDgVCCWp+T92xZcuY3TYNDncMMRuJjbKEwiG8FobwpxTagGD1kVwD/C9itlMqMT30OuEUptQkz7Hgc+BiA1nqvUupXmMn6SeB2rXUKQCn1CeBhTNiLH2mt987mg5wLLx3r45WTQbRO8Uo4yUvH+vL2BqXSKQ72HTQCrMMIsFNBM4XO4/CwuXkzf7vgvVz7XBdLfvsS9qE+sxTzC5+G977XbLtRBKKJdF47m9ywaGezkUW+6xeaO3ecpGfYbA/TM5zgzh0npx03LR+RZJJoUo+xhcIgvhWE8qYU24BirLL8HRPPC3sgz3u+BHxpgvwH8r2vlNl5fACnHZprqjgdCLPz+MAYQRZJREaGH7d3bOfljpcZjJl4Xgt8C7i05VI+ctFHuLRhIxc8dwjHT+6AnXeYiK7XXw+33mo2757hIcly5vkjvSigwmUjHE/z/JHewt5AKzxOhV3ZSOk0aPlbFgzxrSCUNyXYBkik/iKxeVktD+7p4nQgTFor1rTYefTIo7zQ9gIvtL/A7q7dJNNGsa9pWMNNa27ikpZLuGTRJbT6W1GdnfCf/wk/+5DZ7HfVKvi7v4P3vMfEyigRNiyp4Vhf5xh7MgqxyjL3fjPJthUNHOg8STieRll2IdmwxM//7GojkkrhtBtbKAziW0Eob0qxDRBBViS2rfRw8flHeObE88RtB/izp06gtcZpd7K5eTN/fMkfc8miS9iyaAt+j/VB0Rq2b4cffhkeeMDs0/a2t5ngZ5dfXpK9YYFwIq+dTTiWzGufzf1mks/feCFHe0LsOtHHRUvrCzpcCTAUTaCUwm7TKKUYis7es813xLeCUN6UYhsggmyWSDFAzPY6MdsBYrbXWfvtXkKxJA6bm0b3Wm5dfzvvXHcNm5s343a4x745Hoe77oIf/hD27DEh+D/6UbjtNpjBMB6F4GTfcF47m0A0ndc+m/vNJPe91s6BzhCVHjcHOkPc91r7tFeF5uNYdxiH3YbfaycUT3Gsu/hbe8wXxLeCUN6UYhsggmwG0FrTNtjG823P80LbC3S6HiRp6wZAaQ/u9GrevfIWunoXs6LmAgYjaa5samHbkpzAdIOD8LOfwfe/D11dsGYNfOUr8O53Q8W5h8mYDTYsqc0Zspx8OHW6Q5b3vdbOzuMDbF5WOyKEcu83k+w8PkAylRrZyzJ3HuC5sqHVz317OhiOpUBpNrQWv0t9viC+FYTyphTbABFkBWRP9x6+u+O7vND2Ah1DJiRajacGh16ML3Et7vQanLoVhZ33X3gpf3v3Xl7sD+J02KjxZW062dVlRNhPfwpDQ/CGN8DXvgZXXVWSw5L5eMvaZnYcH2AgFKPW5+Yta5snLXvdBc386LkTY+zJuO+19pEgspn33LChZcz9Znr0cqHfzUAkQX84gVLGLiSbltTy5rULOR2I0FzjZVMeMStMD/GtIJQ3pdgGiCArIKF4iGdOPsPWlq3cfsntbF28lTUNa1j+Vw+OKxsIJ1CA065Qls3hw/Cd78Cdd0IqBTfcYEL/b9gw689SMJQmnVbUVrhJpxWoPEFblcaGiXuiLHsy/uKXr4yzb9jQMuZ+4eD4HRIKSddgbKSKShu7oCizA0Cz30sqzcRrk4WzQ3xbErgUZMdxdsnfQZgtSrANEEFWQC5puYRXPvYKagq9WIPhBBUuO3U+N77DBzj/b/4dtj8Fbje8//1mjtiyZTNf6ZlGK2oq7AxHk1R77fmXFmuFHUhgfTDzlI2mJrGz7jfT9A3HsdsVXpeDSDxJ3/D0A9nmRUNjpYvBSJI6r2OSjcGEs0J8WxKkdX5bEGaMEmwDRJAVEJuaaHvNidm0tIYX732K6x65g8sObsfXUAuf/CR85CNQXz+DtZxd2gMhDneHzId9MEZ7IDRp2aO9w2RGGROc3d6QY+43w7zlgoU8svc0gXACj8PYhaQ/HOe5I32ktcamFG9eV9jrlzPi29KgpsJObzg1xhaE2aAU24CpKwihYJzffYz62z/G33zzz1h7fA8/f8N72HnnQ/CXfzmvxBjAvg4TzDbTaZixJ+JgzrZHufbZ3G8maR8IE0sa7RdLGruQnOgNk9Iah91GSmtO9BZ/FdB8QXxbGly8rC6vLQgzRSm2AdJDNous7T7KR166izeceBW7v5ofb30X913yDvodHn6/LcK2i4pdw8KjlSJ7NyOdTynl9jBOo8dxsvvNJP+zq43MrdKW/bGrVhXs+kppAqEEWqetDcxLoE99niC+LQ08LkdeWxBmilJsA+TTPwssHejg4y/cyZuO7mDIVcG/X/puXH/0If5jzwAOmyKZ0iUxfi1Ml1xxOQPdckpjUza0fEAKj/i26LT1h/LagjCjlFgbIIJsJunogK9+lV/8/CdEnS6+f8k7uWPjdYTcFXxrXSv+I0NEYgn8Xieb52lXvULjtIHNpkinNSrfB1+n89vTvF8sObNfsm0rGtjfGRpjFxKNosbrwuWwEU+m0aWwDGieIL4tDQYjiby2IMwUpdgGiCCbCfr74ZvfhB//GLTmVxveyo+33EjAW51VSBNLpEmhiCXSzNcusnXN1dz/WifJlEYpY0/G6iY/HYN9Y+xzud/Mk3uPwt5zaX0FGhiOJXHabSytnxvBgOcC4ltBKG9KsQ2QSf2FJBQyAVy3bjWBXW++GZ59lq9d+f4cMWaivMdSKdJpTSyVYufxgSJVembRKLxOGw4FXqct/6+QAowAZt9vpnn+SG9euxAsqHJR73OyoGr6G60L+RHfFh+73ZbXFoSZpNTaAOkhKySPPw7//M/w9rebFZOrV1svvDquaF8oRiShx9jzka7BKNFEGptSRBNpugajecvms6d7v5nudQzmDK/k2udKIBwnEE5iVxBNJAmECxznrIwR35YGvpxJ/Lm2IMwUpdgGyKe/kFx/PTzyCKxff8aigZx/3rn2fEFpEw05gYnCn3chSwFGALPvN9OEY6m89jmjIRxPkkqmsDvs83VUuziIb0uCVQur2HkyOLI7x6qFVcWuklAulGAbIIKskNhsUxJjAAM5PWK59nyhNxwfExqiN8+vkEL0OGXfL5czbVY+XULRdF77XBmMJgiGE6R0Gns8zWB0for2YiC+LQ02tPh5aE8nyVQah93Ghpbib/AslAel2AaIIJsF/G7I3lbR74aBnJ2vc+35wqGc4K65djZdwXhe+2zul83qpsL++s79ixX6L3i4e5hQIonSCq2SHO6e/s4FwsSIb0uD1gYfa5uriMRTeF12Wht8xa6SUCaUYhsgMyhngUW1vnH2YE5PUa49XwhGknntbHIH/M5mADDf9ZfPsca+LxQnlYJEWpNKGVsoDOLb0qDO5yKtFfGkJq0Vdb7SmFwtzH9KsQ0QQTYLHOoMjbNzA9bPxlY/5c7zR/vOXKiE0NoM82qsYwnMcZgviG9Lg6M9wwxGEtiUiUF2tKf4vRRCeVCKbYAIslkgt88mCdT63GPycu15QwGCvZ7T/bIIzrl5emYhRCaVxKzTeYP4thQIhpM47IqGKjcOuyIYnryHWxAKS+m1ASLIZoG1Tb5xdu58pkLPbyoV/DlDELl2NrkTGs9mgmO+61934aKzuOLkNPgcee1zpd7nxm4DuwK7zdhCYRDflgYXLa2hpsLJcDRJTYWTi5bWFLtKQplQim2ACLJZYNuK+nH2qgXVuOzgsIHLDqsWTB7Bfi6zsMqb186m0mPLa5/N/TI4FWxeWtjtqZY2VOS1z5Umv8eE8LBCeTT5PQW9fjkjvi0NGirdrGjwUV/pYkWDj4bK4v9TFMqDUmwDRJAVkC/eu5u3f/0Jvnjv7jH5v95xcpy9yO/B47Tjsis8TjuLSuDDMBO8mDNvK9fOJpATNiLXPpv7ZUhouPPlU9O+Xj4W1/jy2ufKI3s7x4QMeWRvZ0GvX86Ib0uDg11DHOsLMRxLcawvxMGuoWJXSSgTSrENkLAXBeKL9+7mR88a4bW/0xw/f+OFwNiQFxl7MJYkmkiRTIEjnWIwNj/nTuQuesyzCHJG7pfNwc7CNvbBSDyvfa7s7wjmtYWzR3xbGpzsDXGwM4TLYVZanuwNwcrGYldLKANKsQ2QHrIC8Zuc3pdcO5edJwaIp4wyj6eMLcwwBV5QsKctkNc+V3LnN8t858Ihvi0NtFLUVDhprHRTU+FEy3JzYZYoxTZABFmBCET1pPZEk/qHcqIC59pC4Sn0pP5oMpXXFgQhPxe11tBS66XK46Cl1stFrTKpXyhfRJDNAg9+6mpqrAnqNR4bD37qahZUj50zlmsL+fE68tvZ+N1w9er6kSHkQlHtdeW1BUHIz7pmPx+8YhmXLa/ng1csY12zbJ0klC8iyGaBL967m8FoGgUMRtN88d7d6JwodLm2kJ9EMr+dTaXHzYHOEPe91l7YSsxwjLWGCnteWzh7xLelQfdQlGM9Yao8To71hOkeiha7SkKZUIptgAiyWeD5I71jIgI/f6SX9oHImDK5tpCfiYLtTkbPUIxANMbO44WdpzeQM+kg1z5nZDuHmUN8WxL0DsXoHopwsi9E91CE3qG5FrxZmLOUYBsgqyxngdOB6Dh7bcvYeDsup2jjmSKeBuKao72F3ZbFZstvnyt2W35bOHvEt6VBfzjOI3u70Ok0ymbjsuX1Z36TIBSAUmwDSqAK85+J4mtd3FqLwwYOZYLDXtxaW6TalQ+FjnF0fnN1XvucyR3FllHtwiG+LQlO9oaxKUV1hRubUpzsDRe7SkK5UIJtwJwXZEqp65RSB5RSh5VSny12fSYid2TaDmxd3sCSOi+VbjtL6rxsXd5QjKqVFf58M//PgreubcZu9XLblbELSSKVzmsLZ4/4tjSornDisCvsChx2RXWFs9hVEsqEUmwD5rQgU0rZgW8DbwfWAbcopdYVt1bjue2K1nH2yf4QHYEow9EUHYEoJ/tDRapd+XD7m1YX9Hr7OoOkrF9VKW3sQuJw2PLawtkjvi0NLj2vjia/h/5QjCa/h0vPK+z2ZoIwGaXYBhS/BufGpcBhrfVRrXUc+AVwU5HrNI6fPntynP3I3k5iSU0SiCV1SWzbMN/59uOHCnq9J1/vzmufK+l0fls4e8S3pcFLx/p4dF83h3rCPLqvm5eOTb61miAUklJsA+a6IGsBskPit1l5JUVuyNcE8OTBsQ1Pri0Unv2dhe2FDObMDcy1z5XeUDKvLZw94tvS4BM/fyWvLQgzRSm2AXNdkE20TnXc1Dyl1EeVUjuUUjt6enpmoVqCIAiCIAhTZ64LsjZgSZa9GOjILaS1/p7WeovWektjo2xcKwiCIAhCaTHXBdl2YJVS6jyllAt4H3BPMSpy/B+vn9Se6LV85ecT03nOQpSdznvOlZn+G5bLZ6QYiG9LA/k7CMWiFD97aq5v2aOUegfwdUw0iR9prb+Ur/yWLVv0jh07ZqVugiAIgiCUN0qpl7XWW85Ubs5H6tdaPwA8UOx6CIIgCIIgnC1zfchSEARBEARhziOCTBAEQRAEociIIBMEQRAEQSgyIsgEQRAEQRCKjAgyQRAEQRCEIiOCTBAEQRAEociIIBMEQRAEQSgyIsgEQRAEQRCKjAgyQRAEQRCEIiOCTBAEQRAEocjM+b0sp4tSqgc4Uex6zAINQG+xK1EiiC8M4odRxBejiC8M4odRxBeGQvlhqda68UyFyk6QlQtKqR1T2cy0HBBfGMQPo4gvRhFfGMQPo4gvDLPtBxmyFARBEARBKDIiyARBEARBEIqMCLL5y/eKXYESQnxhED+MIr4YRXxhED+MIr4wzKofZA6ZIAiCIAhCkZEeMkEQBEEQhCIjgmyOopT6kVKqWym1JyuvTin1qFLqkHWstfKVUurflFKHlVKvKaU2F6/mhUUptUQp9YRSar9Saq9S6pNWfjn6wqOUekkp9arli7+z8s9TSr1o+eKXSimXle+27MPW68uKWf9Co5SyK6V2KaXus+xy9cNxpdRupdQrSqkdVl45fj9qlFJ3KqVet9qLbWXqhzXWZyGTBpVSnypHXwAopT5ttZd7lFJ3WO1oUdoKEWRzl/8ArsvJ+yzwmNZ6FfCYZQO8HVhlpY8C35mlOs4GSeDPtdZrga3A7UqpdZSnL2LAm7TWG4FNwHVKqa3AV4CvWb4YAD5slf8wMKC1Xgl8zSo3n/gksD/LLlc/AFyjtd6UtYS/HL8f3wAe0lqfD2zEfDbKzg9a6wPWZ2ETcDEQBu6iDH2hlGoB/hTYorVeD9iB91GstkJrLWmOJmAZsCfLPgA0W+fNwAHr/N+BWyYqN98ScDfwlnL3BVAB7AQuwwQ2dFj524CHrfOHgW3WucMqp4pd9wI9/2LMP5U3AfcBqhz9YD3TcaAhJ6+svh9ANXAs9+9abn6YwC9vBZ4tV18ALcApoM767t8HvK1YbYX0kM0vFmqtTwNYxwVWfuZDl6HNyptXWN3HFwEvUqa+sIbpXgG6gUeBI0BAa520imQ/74gvrNeDQP3s1njG+DrwGSBt2fWUpx8ANPCIUuplpdRHrbxy+34sB3qAH1vD2D9QSvkoPz/k8j7gDuu87HyhtW4HvgqcBE5jvvsvU6S2QgRZeaAmyJtXy2uVUpXAr4FPaa0H8xWdIG/e+EJrndJmKGIxcCmwdqJi1nFe+kIpdQPQrbV+OTt7gqLz2g9ZXKG13owZerpdKfXGPGXnqy8cwGbgO1rri4AQo0NyEzFf/TCCNS/q94D/PlPRCfLmhS+seXI3AecBiwAf5nuSy6y0FSLI5hddSqlmAOvYbeW3AUuyyi0GOma5bjOGUsqJEWP/pbX+jZVdlr7IoLUOAE9i5tXVKKUc1kvZzzviC+t1P9A/uzWdEa4Afk8pdRz4BWbY8uuUnx8A0Fp3WMduzFyhSym/70cb0Ka1ftGy78QItHLzQzZvB3Zqrbssuxx9cS1wTGvdo7VOAL8BLqdIbYUIsvnFPcBt1vltmPlUmfwPWKtltgLBTNf0XEcppYAfAvu11v+a9VI5+qJRKVVjnXsxjc1+4AngPVaxXF9kfPQe4HFtTY6Yy2it/0prvVhrvQwzJPO41vr9lJkfAJRSPqVUVeYcM2doD2X2/dBadwKnlFJrrKw3A/soMz/kcAujw5VQnr44CWxVSlVY/0syn4vitBXFnlQn6awnI96BGfNOYFT7hzFj2Y8Bh6xjnVVWAd/GzCfajVlRUvRnKJAf3oDpMn4NeMVK7yhTX2wAdlm+2AN83spfDrwEHMYMT7itfI9lH7ZeX17sZ5gBn1wN3FeufrCe+VUr7QX+r5Vfjt+PTcAO6/vxP0BtOfrBer4KoA/wZ+WVqy/+DnjdajN/CriL1VZIpH5BEARBEIQiI0OWgiAIgiAIRUYEmSAIgiAIQpERQSYIgiAIglBkRJAJgiAIgiAUGRFkgiAIgiAIRUYEmSAI54RSSiul/iXL/gul1BeKVJcPKqW+dYYyVyulLp/i9d6ulNqhlNqvlHpdKfXVwtT0jPf9uFLqA9b5B5VSi6bwnuNKqWdy8l5RSu2xzncppTZZ5w6lVEgpdWtW2ZeVUpsL+ySCIEwVEWSCIJwrMeBdSqmGYldkilyNicadF6XUeuBbwK1a67XAeuDozFbNoLX+rtb6J5b5Qcy2LlOhSimViSSeu23Wc4w+90bMJtGXW2V9jMYsEwShCIggEwThXEkC3wM+nfuCUupGpdSLVu/Mb5VSC638Lyil/lMp9YjVs/MupdQ/KaV2K6UesrbDQil1sVLqKav35uGsrV2eVEp9XSn1nFJqj1Lq0qncW5kN6D8OfNrqPbrS2uHg10qp7Va6wrrEZ4Avaa1fB7OZsNb6/03huX6qlHpcKXVIKfVHVn6lUuoxpdRO6xlvyqrnB5RSrymlXlVK/TTrOn+hlHoPsAX4L6u+1yul7sp671uUUpntwgB+BfyBdZ4bif1ZRgXZ5cB3McFSwWyntFNrnZrwLywIwowjgkwQhELwbeD9Sil/Tv7vgK3abOj8C4zIybACuB6zue/PgCe01hcCEeB6S5R9E3iP1vpi4EfAl7Le79NaXw78sfVaLuPurbU+jhEiX9Nab9JaPwN8w7IvAd4N/MB6/3rg5fGXPeNzbbCeaxvweWu4MQrcrM0m39cA/2JtRXMB8H+BN2mtNwKfzL6J1vpOTHT592uzafwDwFqlVKNV5H8DP856y53Au6zzG4F7s17L7iG7HHgaiCmztdLlGMEmCEKRcJy5iCAIQn601oNKqZ8Af4oRVBkWA7+0erZcwLGs1x7UWieUUrsBO/CQlb8bWAaswYiiR802c9gx24VluMO699NKqWpl7eM5xXtncy2wzroHQLUlUvKR79p3a60jQEQp9QSm9+l+4MtKqTcCaaAFWIjZ+PxOrXWv9Sx5NyrWWmurF+1WpdSPMaLvA1lF+oEBpdT7MPuYhrPee1wp5VJKNQHnY4YstwOXYQTZN8/wzIIgzCDSQyYIQqH4OmZPVV9W3jeBb1k9Xx/D7AWXIQagtU4DCT26j1sa82NRAXutnqxNWusLtdZvzXp/7r5vuXa+e2djA7Zl3adFaz2E2fvx4knek+/aE9Xr/UAjcLHV09VlvUdNUP5M/Bi4FTMk+d9a62TO67/E9FjekftG4HnMpsinLX+/AFyBEY0vTLMegiAUEBFkgiAUBKt351cYUZbBD7Rb57dN85IHgEal1DYApZTTGuLL8AdW/huAoNY6mPP+ye49BGT3gD0CfCJjZFYiAv8MfE4ptdrKtyml/mwKz3WTUsqjlKrHLCDYbpXvtnoErwGWWmUfA95rlUUpVTeBH8bUV2vdAXQAfw38xwTl7wL+CXh4gteexcz1e96yn8f0sHVqrQMTlBcEYZYQQSYIQiH5FyB7teUXgP+2wjH0TudCWus4pjfnK0qpV4FXGLs6ckAp9RxmTtiHJ7jEZPe+F7g5M6kfM8y6xZpYvw8z6R+t9WvAp4A7lFL7gT1A8xSe6yXMEOULwN9bAuq/rHvswPSWZRYK7MXMi3vKesZ/neA5/gP4rlVfr5X3X8AprfW+Cfw2pLX+iuW/XJ7FrKZ83ip7GjMU/NwEZQVBmEXU6CiBIAjC3EAp9STwF1rrHcWuSzbKxF8b1lrPaLwyZWKt7dJa/3Am7yMIwuwhk/oFQRDmEEqpl4EQ8OfFrosgCIVDesgEQRAEQRCKjMwhEwRBEARBKDIiyARBEARBEIqMCDJBEARBEIQiI4JMEARBEAShyIggEwRBEARBKDIiyARBEARBEIrM/w+uPLIohDdgDgAAAABJRU5ErkJggg==">
            <a:extLst>
              <a:ext uri="{FF2B5EF4-FFF2-40B4-BE49-F238E27FC236}">
                <a16:creationId xmlns:a16="http://schemas.microsoft.com/office/drawing/2014/main" id="{56D92EF7-229F-42AF-A574-134BAAC2A0AF}"/>
              </a:ext>
            </a:extLst>
          </p:cNvPr>
          <p:cNvSpPr>
            <a:spLocks noChangeAspect="1" noChangeArrowheads="1"/>
          </p:cNvSpPr>
          <p:nvPr/>
        </p:nvSpPr>
        <p:spPr bwMode="auto">
          <a:xfrm>
            <a:off x="5942012" y="304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descr="A screenshot of a cell phone&#10;&#10;Description generated with very high confidence">
            <a:extLst>
              <a:ext uri="{FF2B5EF4-FFF2-40B4-BE49-F238E27FC236}">
                <a16:creationId xmlns:a16="http://schemas.microsoft.com/office/drawing/2014/main" id="{ED8D4173-D684-4B68-850B-88A3FA6124F4}"/>
              </a:ext>
            </a:extLst>
          </p:cNvPr>
          <p:cNvPicPr>
            <a:picLocks noChangeAspect="1"/>
          </p:cNvPicPr>
          <p:nvPr/>
        </p:nvPicPr>
        <p:blipFill>
          <a:blip r:embed="rId3"/>
          <a:stretch>
            <a:fillRect/>
          </a:stretch>
        </p:blipFill>
        <p:spPr>
          <a:xfrm>
            <a:off x="2970212" y="3305175"/>
            <a:ext cx="5829300" cy="3571875"/>
          </a:xfrm>
          <a:prstGeom prst="rect">
            <a:avLst/>
          </a:prstGeom>
        </p:spPr>
      </p:pic>
    </p:spTree>
    <p:extLst>
      <p:ext uri="{BB962C8B-B14F-4D97-AF65-F5344CB8AC3E}">
        <p14:creationId xmlns:p14="http://schemas.microsoft.com/office/powerpoint/2010/main" val="86388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CCA2-1D6D-4A92-8322-BA47022B922E}"/>
              </a:ext>
            </a:extLst>
          </p:cNvPr>
          <p:cNvSpPr>
            <a:spLocks noGrp="1"/>
          </p:cNvSpPr>
          <p:nvPr>
            <p:ph type="title"/>
          </p:nvPr>
        </p:nvSpPr>
        <p:spPr/>
        <p:txBody>
          <a:bodyPr/>
          <a:lstStyle/>
          <a:p>
            <a:r>
              <a:rPr lang="en-US" dirty="0"/>
              <a:t>Bayesian Ridge Regression </a:t>
            </a:r>
            <a:br>
              <a:rPr lang="en-US" dirty="0"/>
            </a:br>
            <a:endParaRPr lang="en-US" dirty="0"/>
          </a:p>
        </p:txBody>
      </p:sp>
      <p:sp>
        <p:nvSpPr>
          <p:cNvPr id="3" name="Content Placeholder 2">
            <a:extLst>
              <a:ext uri="{FF2B5EF4-FFF2-40B4-BE49-F238E27FC236}">
                <a16:creationId xmlns:a16="http://schemas.microsoft.com/office/drawing/2014/main" id="{D9614EB7-64E3-46FA-B088-6D5FB1BA76E4}"/>
              </a:ext>
            </a:extLst>
          </p:cNvPr>
          <p:cNvSpPr>
            <a:spLocks noGrp="1"/>
          </p:cNvSpPr>
          <p:nvPr>
            <p:ph idx="1"/>
          </p:nvPr>
        </p:nvSpPr>
        <p:spPr/>
        <p:txBody>
          <a:bodyPr>
            <a:normAutofit/>
          </a:bodyPr>
          <a:lstStyle/>
          <a:p>
            <a:r>
              <a:rPr lang="en-US" sz="2400" dirty="0"/>
              <a:t>When the regression model has errors that have a *normal* distribution, and if a particular form of prior distribution is assumed, explicit results are available for the posterior probability distributions of the model's parameters.</a:t>
            </a:r>
          </a:p>
          <a:p>
            <a:pPr marL="0" indent="0">
              <a:buNone/>
            </a:pPr>
            <a:endParaRPr lang="en-US" sz="2400" dirty="0"/>
          </a:p>
          <a:p>
            <a:r>
              <a:rPr lang="en-US" sz="2400" dirty="0"/>
              <a:t>Since our data is not normalized, the result is somewhat similar to the Multivariate regression</a:t>
            </a:r>
          </a:p>
        </p:txBody>
      </p:sp>
      <p:sp>
        <p:nvSpPr>
          <p:cNvPr id="4" name="Text Placeholder 3">
            <a:extLst>
              <a:ext uri="{FF2B5EF4-FFF2-40B4-BE49-F238E27FC236}">
                <a16:creationId xmlns:a16="http://schemas.microsoft.com/office/drawing/2014/main" id="{FC90DA01-54B9-459A-BA4A-387A965A3F22}"/>
              </a:ext>
            </a:extLst>
          </p:cNvPr>
          <p:cNvSpPr>
            <a:spLocks noGrp="1"/>
          </p:cNvSpPr>
          <p:nvPr>
            <p:ph type="body" sz="half" idx="2"/>
          </p:nvPr>
        </p:nvSpPr>
        <p:spPr/>
        <p:txBody>
          <a:bodyPr/>
          <a:lstStyle/>
          <a:p>
            <a:r>
              <a:rPr lang="en-US" dirty="0"/>
              <a:t>RMSE: 2660</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EBA371B6-AD94-40BD-95B1-E0C549E61C66}"/>
              </a:ext>
            </a:extLst>
          </p:cNvPr>
          <p:cNvPicPr>
            <a:picLocks noChangeAspect="1"/>
          </p:cNvPicPr>
          <p:nvPr/>
        </p:nvPicPr>
        <p:blipFill>
          <a:blip r:embed="rId2"/>
          <a:stretch>
            <a:fillRect/>
          </a:stretch>
        </p:blipFill>
        <p:spPr>
          <a:xfrm>
            <a:off x="267981" y="2362200"/>
            <a:ext cx="4734174" cy="4524375"/>
          </a:xfrm>
          <a:prstGeom prst="rect">
            <a:avLst/>
          </a:prstGeom>
        </p:spPr>
      </p:pic>
    </p:spTree>
    <p:extLst>
      <p:ext uri="{BB962C8B-B14F-4D97-AF65-F5344CB8AC3E}">
        <p14:creationId xmlns:p14="http://schemas.microsoft.com/office/powerpoint/2010/main" val="309427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22AD-9026-44C4-9D00-3381D59E0230}"/>
              </a:ext>
            </a:extLst>
          </p:cNvPr>
          <p:cNvSpPr>
            <a:spLocks noGrp="1"/>
          </p:cNvSpPr>
          <p:nvPr>
            <p:ph type="title"/>
          </p:nvPr>
        </p:nvSpPr>
        <p:spPr/>
        <p:txBody>
          <a:bodyPr>
            <a:normAutofit fontScale="90000"/>
          </a:bodyPr>
          <a:lstStyle/>
          <a:p>
            <a:r>
              <a:rPr lang="en-US" dirty="0"/>
              <a:t>Regression using artificial neural networks ( with L1/L2 Regularization)</a:t>
            </a:r>
          </a:p>
        </p:txBody>
      </p:sp>
      <p:sp>
        <p:nvSpPr>
          <p:cNvPr id="3" name="Content Placeholder 2">
            <a:extLst>
              <a:ext uri="{FF2B5EF4-FFF2-40B4-BE49-F238E27FC236}">
                <a16:creationId xmlns:a16="http://schemas.microsoft.com/office/drawing/2014/main" id="{CE3F2997-C316-45D5-9656-174440001CE8}"/>
              </a:ext>
            </a:extLst>
          </p:cNvPr>
          <p:cNvSpPr>
            <a:spLocks noGrp="1"/>
          </p:cNvSpPr>
          <p:nvPr>
            <p:ph idx="1"/>
          </p:nvPr>
        </p:nvSpPr>
        <p:spPr>
          <a:xfrm>
            <a:off x="5181838" y="457200"/>
            <a:ext cx="6170593" cy="5867400"/>
          </a:xfrm>
        </p:spPr>
        <p:txBody>
          <a:bodyPr/>
          <a:lstStyle/>
          <a:p>
            <a:r>
              <a:rPr lang="en-US" u="sng" dirty="0"/>
              <a:t>Rationale:</a:t>
            </a:r>
          </a:p>
          <a:p>
            <a:pPr lvl="1"/>
            <a:r>
              <a:rPr lang="en-US" sz="2000" dirty="0"/>
              <a:t>Since neural networks have been famous for their ability to learn from the data and show better predictions</a:t>
            </a:r>
          </a:p>
          <a:p>
            <a:pPr lvl="1"/>
            <a:r>
              <a:rPr lang="en-US" sz="2000" dirty="0"/>
              <a:t>L1 – Lasso</a:t>
            </a:r>
          </a:p>
          <a:p>
            <a:pPr lvl="1"/>
            <a:r>
              <a:rPr lang="en-US" sz="2000" dirty="0"/>
              <a:t>L2 - Ridge</a:t>
            </a:r>
          </a:p>
        </p:txBody>
      </p:sp>
      <p:sp>
        <p:nvSpPr>
          <p:cNvPr id="4" name="Text Placeholder 3">
            <a:extLst>
              <a:ext uri="{FF2B5EF4-FFF2-40B4-BE49-F238E27FC236}">
                <a16:creationId xmlns:a16="http://schemas.microsoft.com/office/drawing/2014/main" id="{F6C9FDBA-AAC6-42C3-80D9-1C32F889B471}"/>
              </a:ext>
            </a:extLst>
          </p:cNvPr>
          <p:cNvSpPr>
            <a:spLocks noGrp="1"/>
          </p:cNvSpPr>
          <p:nvPr>
            <p:ph type="body" sz="half" idx="2"/>
          </p:nvPr>
        </p:nvSpPr>
        <p:spPr>
          <a:xfrm>
            <a:off x="909973" y="2399506"/>
            <a:ext cx="3651074" cy="3811588"/>
          </a:xfrm>
        </p:spPr>
        <p:txBody>
          <a:bodyPr>
            <a:normAutofit/>
          </a:bodyPr>
          <a:lstStyle/>
          <a:p>
            <a:r>
              <a:rPr lang="en-US" dirty="0"/>
              <a:t>Epoch 100/100 </a:t>
            </a:r>
          </a:p>
          <a:p>
            <a:r>
              <a:rPr lang="en-US" dirty="0"/>
              <a:t>3s - loss: 10692145.1558 </a:t>
            </a:r>
          </a:p>
          <a:p>
            <a:r>
              <a:rPr lang="en-US" dirty="0"/>
              <a:t>Score (RMSE): 3276.54</a:t>
            </a:r>
          </a:p>
          <a:p>
            <a:endParaRPr lang="en-US" dirty="0"/>
          </a:p>
          <a:p>
            <a:r>
              <a:rPr lang="en-US" dirty="0"/>
              <a:t>The model has performed poorer than MLR , perhaps dropout regularization could help!</a:t>
            </a:r>
          </a:p>
          <a:p>
            <a:endParaRPr lang="en-US" dirty="0"/>
          </a:p>
        </p:txBody>
      </p:sp>
      <p:sp>
        <p:nvSpPr>
          <p:cNvPr id="8" name="AutoShape 4" descr="data:image/png;base64,iVBORw0KGgoAAAANSUhEUgAAAZUAAAD8CAYAAAC/1zkdAAAABHNCSVQICAgIfAhkiAAAAAlwSFlzAAALEgAACxIB0t1+/AAAIABJREFUeJzt3Xl8FdX9//HXh4SwCMiqsjagUVkExLCJuMuitojVCnVBUVHUqt2+orbVWvurba0L1rpVrDsoVkWLdasLbgiIAgpIQMAAQgBFdkjy+f0xE7iEm5W7Ju/n43Efd+65Z2Y+cye5nzvnnJkxd0dERCQW6iQ7ABERqTmUVEREJGaUVEREJGaUVEREJGaUVEREJGaUVEREJGaUVEREJGaUVEREJGbillTMbIKZrTGzeRFlk8zs0/Cx1Mw+DcuzzWxrxHv3R8xzlJnNNbM8MxtvZhaWNzez181sUfjcLF7bIiIilWPxOqPezI4FNgGPuXu3KO//Ddjg7reYWTbwchn1PgauAT4CpgLj3f0VM/sLsN7dbzOzcUAzd7+uorhatmzp2dnZ+7BlIiK1z6xZs9a6e6uK6mXGKwB3fzdMFnsJjzZ+ApxY3jLMrDXQxN0/DF8/BpwBvAIMA44Pqz4KvA1UmFSys7OZOXNmZTZBRERCZrasMvWS1acyEFjt7osiyjqa2Wwze8fMBoZlbYH8iDr5YRnAge6+CiB8PiDeQYuISPnidqRSgZHA0xGvVwEd3H2dmR0FvGBmXQGLMm+V2+vMbAwwBqBDhw7VCFdERCoj4UcqZpYJnAlMKilz9+3uvi6cngUsBg4lODJpFzF7O2BlOL06bB4raSZbU9Y63f1Bd89199xWrSpsEhQRkWpKxpHKycACd9/VrGVmrQg63YvMrBOQAyxx9/VmttHM+gHTgQuAe8LZpgCjgNvC5xerG9DOnTvJz89n27Zt1V2ElFK/fn3atWtH3bp1kx2KiCRQ3JKKmT1N0JHe0szygZvc/WFgBHs2fQEcC9xiZoVAEXC5u68P3xsL/AtoQNBB/0pYfhvwjJldDCwHzq5urPn5+TRu3Jjs7GzCEcuyD9yddevWkZ+fT8eOHZMdjogkUDxHf40so/zCKGXPAc+VUX8msNdQ47C57KR9izKwbds2JZQYMjNatGhBQUFBskMRkQTTGfUhJZTY0ucpUjspqYiI1HALvvmeO15byLpN2+O+LiWVWmrp0qU89dRTVZ7vwgsvZPLkyXGISETiZeE3Gxn/vzw2bN0Z93UpqdRS1U0qIpJ+dhQWA1A3I/5f+UoqKeKJJ56gT58+9OzZk8suu4xly5aRk5PD2rVrKS4uZuDAgbz22mssXbqUww8/nFGjRtG9e3fOOusstmzZAsCsWbM47rjjOOqooxg8eDCrVq0CIC8vj5NPPpkePXrQq1cvFi9ezLhx45g2bRo9e/bkzjvvpKioiF//+tf07t2b7t2788ADDwDBSK6rrrqKLl26cNppp7FmTZmnA4lIiiosDs4Zz8yIf19nss6oT1m/f+lzvlj5fUyX2aVNE276Ydcy358/fz6TJk3i/fffp27dulxxxRW88847XHfddVx++eX07duXLl26MGjQIJYuXcrChQt5+OGHGTBgAKNHj+Yf//gH11xzDT/72c948cUXadWqFZMmTeLGG29kwoQJnHvuuYwbN47hw4ezbds2iouLue2227j99tt5+eWXAXjwwQfZf//9mTFjBtu3b2fAgAEMGjSI2bNns3DhQubOncvq1avp0qULo0ePjunnIyLxtbMocUcqSiop4M0332TWrFn07t0bgK1bt3LAAQdw88038+yzz3L//ffz6aef7qrfvn17BgwYAMB5553H+PHjGTJkCPPmzeOUU04BoKioiNatW7Nx40ZWrFjB8OHDgeCkxGhee+015syZs6u/ZMOGDSxatIh3332XkSNHkpGRQZs2bTjxxHKvASoiKWhnUXCkUreOkkrClXdEES/uzqhRo/jTn/60R/mWLVvIzw8uPLBp0yYaN24M7D1c18xwd7p27cqHH364x3vff1+5oy5355577mHw4MF7lE+dOlXDg0XSXMmRSiKav9SnkgJOOukkJk+evKu/Yv369SxbtozrrruOc889l1tuuYVLL710V/3ly5fvSh5PP/00xxxzDIcddhgFBQW7ynfu3Mnnn39OkyZNaNeuHS+88AIA27dvZ8uWLTRu3JiNGzfuWubgwYO577772LkzGB3y5ZdfsnnzZo499lgmTpxIUVERq1at4q233krIZyIisfPt5h1kZdShQd2MuK9LSSUFdOnShVtvvZVBgwbRvXt3TjnlFJYuXcqMGTN2JZasrCweeeQRADp37syjjz5K9+7dWb9+PWPHjiUrK4vJkydz3XXX0aNHD3r27MkHH3wAwOOPP8748ePp3r07Rx99NN988w3du3cnMzOTHj16cOedd3LJJZfQpUsXevXqRbdu3bjssssoLCxk+PDh5OTkcMQRRzB27FiOO+64ZH5UIlINKzds46D961OnTvyPVOJ258dUlZub66Vv0jV//nw6d+6cpIiqZunSpZx++unMmzev4spJlk6fq0hNdtZ9H5BRx5h0Wf9qL8PMZrl7bkX1dKQiIlLDzVz2LW2aNkjIupRU0kx2dnZaHKWISGr4ZkNwS4+2SioiIrKv5q7YAMAJhyfmBoVKKiIiNdj7eWupY9C5dZOErE9JRUSkhnJ3Hv1wKd3a7k/DrMSclqikIiJSQz0/ewXuMKjLgQlbp5JKDdWoUSMAVq5cyVlnnVVu3bvuumvXRSkBTj31VL777ru4xici8bV83RZ+8cxnAJzfLzth61VSSSNFRUVVnqdNmzYV3v+kdFKZOnUqTZs2rfK6RCR1/PW1hQBMGtOP/RvWTdh6lVRSRFmXtM/OzuaWW27hmGOO4dlnn2Xx4sUMGTKEo446ioEDB7JgwQIAvvrqK/r370/v3r357W9/u8dyu3XrBgRJ6Ve/+hVHHHEE3bt355577mH8+PGsXLmSE044gRNOOAEIhi2vXbsWgDvuuINu3brRrVs37rrrrl3L7Ny5M5deeildu3Zl0KBBbN26NZEfl4iUo7ComP/OW8UhBzSib6cWCV23LihZ2ivj4Ju5sV3mQUfA0NsqrBbtkvYQXFn4vffeA4LrhN1///3k5OQwffp0rrjiCv73v/9xzTXXMHbsWC644ALuvffeqMt/8MEH+eqrr5g9ezaZmZmsX7+e5s2bc8cdd/DWW2/RsmXLPerPmjWLRx55hOnTp+Pu9O3bl+OOO45mzZqxaNEinn76aR566CF+8pOf8Nxzz3Heeeft4wclIrFw5xtfsrPIufqknISvO25HKmY2wczWmNm8iLKbzWyFmX0aPk6NeO96M8szs4VmNjiifEhYlmdm4yLKO5rZdDNbZGaTzCwrXtuSKKUvaV+SSM455xwguFLxBx98wNlnn73rZl4lN+J6//33GTlyJADnn39+1OW/8cYbXH755WRmBr8lmjdvXm487733HsOHD2e//fajUaNGnHnmmUybNg2Ajh070rNnTwCOOuooli5dug9bLiKx8t6itdz71mKOaLs/Q7oelPD1x/NI5V/A34HHSpXf6e63RxaYWRdgBNAVaAO8YWaHhm/fC5wC5AMzzGyKu38B/Dlc1kQzux+4GLhvn6OuxBFFvES7pD3AfvvtB0BxcTFNmzbd494q5c1fmrtX6TL25V0Xrl69erumMzIy1PwlkiIeeHcxAA+PyiUrM/E9HHFbo7u/C6yvZPVhwER33+7uXwF5QJ/wkefuS9x9BzARGGbBN+OJQEkP9KPAGTHdgCSIdkn7SE2aNKFjx448++yzQPCl/9lnweiOAQMGMHHiRACefPLJqMsfNGgQ999/P4WFhUBwiX1gr8vglzj22GN54YUX2LJlC5s3b+b5559n4MCBMdhSEYmHeSs2MG3RWs7r14EDmkS/IV+8JaOj/iozmxM2jzULy9oCX0fUyQ/LyipvAXzn7oWlyqMyszFmNtPMZhYUFMRqO2Iu2iXtS3vyySd5+OGH6dGjB127duXFF18E4O677+bee++ld+/ebNiwIeryL7nkEjp06ED37t3p0aMHTz31FABjxoxh6NChuzrqS/Tq1YsLL7yQPn360LdvXy655BKOPPLIGG+1iMTK714MehsuP+7gpMUQ10vfm1k28LK7dwtfHwisBRz4A9Da3Ueb2b3Ah+7+RFjvYWAqQdIb7O6XhOXnExy93BLWPyQsbw9MdfcjKoopVS99n06XtK+sVPhcRWqLWcvW8+P7PuSnfTvw/4ZX+FVYZZW99H1CR3+5++qSaTN7CHg5fJkPtI+o2g5YGU5HK18LNDWzzPBoJbK+iEit89wnK8ioY4wbenhS40ho85eZtY54ORwo+Vk+BRhhZvXMrCOQA3wMzABywpFeWQSd+VM8OLx6Cyg5VXwU8GIitiFedEl7Eamuj5as46npyzmnd3ua1E/ciY7RxO1IxcyeBo4HWppZPnATcLyZ9SRo/loKXAbg7p+b2TPAF0AhcKW7F4XLuQp4FcgAJrj75+EqrgMmmtmtwGzg4X2Jt6ojo6R8te2OoiLJ4u7c879FAFxxfPL6UkrELam4+8goxWV+8bv7H4E/RimfStC/Urp8CUH/yj6rX78+69ato0WLFkosMeDurFu3jvr1kzP6RKQ2+b/Jc3g/bx3XnpxDu2YNkx2OzqgHaNeuHfn5+aTyyLB0U79+fdq1a5fsMERqtEWrN/LsrHyOPrgF1yTh7PlolFSAunXr0rFjx2SHISJSJb9/6QsA/nBGt5RpZdEFJUVE0tC8FRt4L28tPdo35eBWjZIdzi5KKiIiaeipj5cD8P+Gd0tyJHtSUhERSTMlQ4j7ZDena5v9kx3OHpRURETSyIYtOxn7xCzqZdbhzhE9kx3OXtRRLyKSRv753hK+3bKTe0YeSdumDZIdzl50pCIikkaen70CgFO6HJjkSKJTUhERSRNrvt9G/rdbOSe3PfXrZiQ7nKiUVERE0sQzM4M7gZzTp30FNZNHSUVEJA1sLyziH28vpkPzhvRo1zTZ4ZRJSUVEJMVt2LKTYX9/ny07irjh1M5k1EmNs+ej0egvEZEUtnVHESfd8Q5rN23nl6ccypBuByU7pHIpqYiIpLB738pj7abtXD/0cC5L4m2CK0vNXyIiKWrT9kIemraE3tnN0iKhgJKKiEjKmvZlAdsLizm/f3ayQ6k0JRURkRRUXOzc/WZwR8djDmmZ5GgqT0lFRCTFFBU7Nzw/lwXfbOTqEw+h+X5ZyQ6p0pRURERSzF9eXcDEGV9zfr8f8PNTDk12OFWipCIikkKKi50H3llCn47NuWVY15S5o2NlxS2pmNkEM1tjZvMiyv5qZgvMbI6ZPW9mTcPybDPbamafho/7I+Y5yszmmlmemY238BM2s+Zm9rqZLQqfm8VrW0REEmXyrHwATjr8gLRLKBDfI5V/AUNKlb0OdHP37sCXwPUR7y12957h4/KI8vuAMUBO+ChZ5jjgTXfPAd4MX4uIpK3l67Zww/Nzad+8AaOOzk52ONUSt6Ti7u8C60uVvebuheHLj4B25S3DzFoDTdz9Q3d34DHgjPDtYcCj4fSjEeUiImmnqNg5dfw0zOD2s3qk7FWIK5LMPpXRwCsRrzua2Wwze8fMBoZlbYH8iDr5YRnAge6+CiB8PiDeAYuIxMtD05awaXshY47tRN9OLZIdTrUl5TItZnYjUAg8GRatAjq4+zozOwp4wcy6AtEaFL0a6xtD0IRGhw4dqhe0iEicbN5eyJ//uwCAn5+cXqO9Skv4kYqZjQJOB84Nm7Rw9+3uvi6cngUsBg4lODKJbCJrB6wMp1eHzWMlzWRrylqnuz/o7rnuntuqVatYb5KIyD657ZUFuMNvTutMZkZ6D8pNaPRmNgS4DviRu2+JKG9lZhnhdCeCDvklYbPWRjPrF476ugB4MZxtCjAqnB4VUS4ikjZenrOSxz9aRs/2TRk9oGOyw9lncWv+MrOngeOBlmaWD9xEMNqrHvB6OFTuo3Ck17HALWZWCBQBl7t7SSf/WIKRZA0I+mBK+mFuA54xs4uB5cDZ8doWEZF4+GLl91z11Gw6ttyPpy/tR50Uvk9KZVnYAlVr5Obm+syZM5MdhojUcksKNjHm8VnkrdnEm788joNbNUp2SOUys1nunltRPd1PRUQkwZ74aBm/eSE4L/x3p3dJ+YRSFUoqIiIJ9t6itQD899qBHH5QkyRHE1vpPcxARCQNLV+/hRMPP6DGJRRQUhERSSh3Z+WGrRy0f/1khxIXSioiIgn0zffb+G7LTg47sHGyQ4kLJRURkQRa+M1GADq0aJjkSOJDSUVEJIGWrw/O+z64Zc0Z8RVJSUVEJIHm5G8AoG2zBkmOJD6UVEREEmjdpu1kZdYhowacPR+NkoqISIJ8uXojb39ZwNBuByU7lLhRUhERSZA//mc+7nDpwE7JDiVulFRERBJgwTff886XBVxyTEe6td0/2eHEjZKKiEgC/PmV4CZcI/q0T3Ik8aWkIiISZ3lrNvLWwgIOO7AxhxxQM096LKGkIiISZ2MemwXA74d1TXIk8aekIiISR99t2cGStZu59uQc+nVqkexw4k5JRUQkjr5auxmAVo3rJTmSxFBSERGJo5JrfR1aQy8gWZqSiohIHK3fsgOAbm1q7jDiSEoqIiJxtHl7IRl1jPp1a8fXbVy30swmmNkaM5sXUdbczF43s0Xhc7Ow3MxsvJnlmdkcM+sVMc+osP4iMxsVUX6Umc0N5xlvZjXzYjoikrbWb95Bw7oZ1Javp3inzn8BQ0qVjQPedPcc4M3wNcBQICd8jAHugyAJATcBfYE+wE0liSisMyZivtLrEhFJqi9Wfk+LRlnJDiNh4ppU3P1dYH2p4mHAo+H0o8AZEeWPeeAjoKmZtQYGA6+7+3p3/xZ4HRgSvtfE3T90dwcei1iWiEjSvbdoLZ/lb6BLm5p3L/qyJKOR70B3XwUQPh8QlrcFvo6olx+WlVeeH6VcRCQlfLB4LQA3/bDmn/RYIpV6jqI1OHo1yvdesNkYM5tpZjMLCgr2IUQRkcrbsqOIxvUyObBJ/WSHkjDJSCqrw6Yrwuc1YXk+EHmltXbAygrK20Up34u7P+juue6e26pVq5hshIhIRbbtLKJBVkayw0ioZCSVKUDJCK5RwIsR5ReEo8D6ARvC5rFXgUFm1izsoB8EvBq+t9HM+oWjvi6IWJaISNJt2VFEw1qWVDLjuXAzexo4HmhpZvkEo7huA54xs4uB5cDZYfWpwKlAHrAFuAjA3deb2R+AGWG9W9y9pPN/LMEIswbAK+FDRCQlrNm4jf0b1p6RX1DJpGJm17j73RWVlebuI8t466QodR24sozlTAAmRCmfCXQrLwYRkWRZs3E7nQ+qPSO/oPLNX6OilF0YwzhERGqc4mKnTp3acdJjiXKPVMxsJPBToKOZTYl4qzGwLp6BiYikuyJ3MpVU9vABsApoCfwtonwjMCdeQYmI1ATFxVCnllyepUS5ScXdlwHLgP6JCUdEpOYoKnYyUulswASobEf9RnafWJgF1AU2u3vt6oESEamCIncy1Py1N3ff4+4yZnYGwcUdRUSkDMXFXuuav6p1YObuLwAnxjgWEZEaRUcqZTCzMyNe1gFyKeM6WyIiEiiqhUcqlT2j/ocR04XAUoJL1YuISBmKi3WkEpW7XxTvQEREapra2PxVqT4VM+tkZi+ZWUF4e+AXzaxTvIMTEUlnRcW17+THynbUPwU8A7QG2gDPAk/HKygRkZqgUEmlTObuj7t7Yfh4AnXUi4iUaUdhMe6QUad2nf1Y2Y76t8xsHDCRIJmcA/zHzJpDcHn6OMUnIpKW8r/dAkAtO1CpdFI5J3y+rFT5aIIko/4VEZEIc/I3AHBEu/2THEliVTapdHb3bZEFZla/dJmIiAS++T74ejz0wMYV1KxZKtvY90Ely0REBFj4zUbqZhit96+f7FASqqL7qRwEtAUamNmRQEnrYBOgYZxjExFJW99s2Ebn1k0wnVG/h8EEd3hsB9wRUb4RuCFOMYmIpL0dRcU0rl/ZHoaao6L7qTwKPGpmP3b35xIUk4hI2ttRWEwTJZUydTOzrqUL3f2Wqq7QzA4DJkUUdQJ+BzQFLgUKwvIb3H1qOM/1wMVAEXC1u78alg8B7gYygH+6+21VjUdEJB52FBZTt7bdoYvKJ5VNEdP1gdOB+dVZobsvBHoCmFkGsAJ4HrgIuNPdb4+sb2ZdgBFAV4Kz+d8ws0PDt+8FTgHygRlmNsXdv6hOXCIisbSzqJisTCWVqNw98v70mNntwJQYrP8kYLG7LyunM2sYMNHdtwNfmVkeu28QlufuS8KYJoZ1lVREJOm2F9bOpFLdLW5IbE54HMGe1xC7yszmmNkEM2sWlrUFvo6okx+WlVUuIpJ0O4qKqaekEp2ZzQ2/7OeY2TxgITB+X1ZsZlnAjwguTglwH3AwQdPYKqDk6CjaIYyXUx5tXWPMbKaZzSwoKIhWRUQkpnYUFpOlPpUynQ40AwYSdKhPdfdZ+7juocAn7r4aoOQZwMweAl4OX+YD7SPmawesDKfLKt+Duz8IPAiQm5urC2GKSNztqKXNX5VNKsMIRmb9m+AI4REze8jd79mHdY8kounLzFq7+6rw5XBgXjg9BXjKzO4g6KjPAT4O48gxs44Enf0jgJ/uQzyVN/9laNIGlk6Dj/8J7Y6CYf+AGf+EQ06CggVwQFdYPQ8OGwozHob+V0HhNpjxUDC9dBrUqQvZA4JlfvIYTPkZXLcMGjQN1/MSzJwA2QOh98Xw3xsg52ToOjx4f/0SWD4deo7cHVvBQph0HuSOhi7D4D+/gt6j4ZCTg/c3rAiWOX8KNMuG7ufAEWcF721eB/MmQ58xsOYLWPtlsK6Nq2Ha7dChP3SLuLP0wleg0YHQvCP8vQ9cOxfqRpw9PP9lePs26HMpdP8JfPwg9LsSMsI/u0VvBJ9D1+HQ6nB4707IrAcDroE6GfDxQ9D5R7BuEXx0HzQ+CE4LD2DnPAstDoZlH8B+LaFdb8ifCYvfhDPuhzp1gs+vWTYcdESwruUfwsKp0LwTHPNzaJdb9j7+bnnw2Z18Exy418DH3b58FeY+C6f+FTavhVWf7f48o1n4CjRoDl9/BH0vhyXvQMPmweO+Y2DnZuh5Lnz9cfC5dOgLT/y47OVFOuw0WPif8LOYsbu8RU7wGZZo0wtWfrLnvM0PhtNuh43fwOfPw9ZvoW4DKC6CHiOgYQs4/LTd9bd+B3/+Afz44fK3F2DNAljzObQ4JPhcO/8QvpkLyz+Cb5cGn2/3c+DDv0PvS4KyR38Ex/1fsP8atgz+x0qsXwKfTYSmP4Ajz4Uvwr/l1t33XO+6xcHn0Oow+H7lnvFXxZoFsPwD2LEl+H/++KFgf7U8FLqesbve/JeCv8GeP4Vm2czPOIcli/rD7z8GL6r8+g45BfJejygwKnVR+LZHwYpyfus37wRXz658HNVk7hUHa2ZzgP7uvjl8vR/wobt3L3/OMpfXkKA/pJO7bwjLHido+nKC2xVfVpJkzOxGgotXFgLXuvsrYfmpwF0EQ4onuPsfK1p3bm6uz5w5s+pB588M/tFyToGbq3CBuL5jYfp9cOT5MDu8Y8CJv4X//SF4v9PxcPTPdn9x1GsSfNmsXwzzyjg1qMfI4MtrTTgmYcRTwT/M8ukwYVD0eW5YBV+9A0+P2Pu9TifABS8EMeS9AQ2aBdsKcOJvgn+WVZ8Fr1v3hB2bghin/mrvZZ07GV66Fr7Pjx5Hybpgz8/x8NNhQXhweuY/oWA+TPvb3vP/di189A94/XfRlw/Q6CA44QZ46ergdcMWsGXd3vX6XwUn3RRsz9zJQfJ74yZ4/+496w39S5Boi3bCra2C5HrEWcGPgpJ1RDrtb9B5GDRqBTu3hcn0iiCZRm7z8dfD238qeztS1dn/gmcv3P36pu+Cv5EWBwcJorxtBrh5w95lP34Ynrs4+JGyaTV7uTm4OCOL3oAnI5LsoFvhtd8E00P/AkecHSSlzQXw1E/2XMbJv4fpD8Do/wY/ALauD/6fK1Le//tN3wVJptuP4a+7u5m9TiZWXFjxshPtl19C4wOrNauZzXL3cn6JhfUqmVTmAr1LLiBpZvWBGe5+RLWiS6JqJ5WSP6wrP4Z7+5RfN1LJr8d4i/aPGqn/VcEvwbL89Jm9/wnj5eYNsHYR/L2Mv8+DTwqOOKI5+mfwwb4cIJdy3DhY9Frwy/28f8MTZ0avd/ajQRJ/58+VW26TdvCLz+F/t8K7fw0STe9L9txHsd6WZLlwKvzr1GD65g3w7zEwZxKcdkdwhF2ZpPLD8dETdOQ8hTuCpF6eyB8nlVGSrMqtU87/1UWvwCNDoxxdpKgrZ0CrQyuuF0Vlk0plG/weAaab2c1mdjPwEfBwtSJLd0U7qlY/EQmlMrZ/X/77iUooJcr7HMtKKBD7L+F3btvdFFRWQgF4dhRsKOPoK5rv82HN/KC5B+A/v6x+jKlu55bd03lvBgkFqngUVonmnZeuqbjOlgTf2qnkCLjkyF4qfZ7KHWb2NnAMQQPfRe4e/8a5lFS7Lg4nESK/PCtjQz5sqyCZ1wgR/xNrIk4T21yFkZaVaDFh0auVWVDl1xkLXhw8p8tFI6vSt1NNlb4wjbt/AnxSYcWa7v4ByY4guhevLP/9Tx5LTByVUZU+qVTy+fNVq//67/b8kq2pIr9PSx+BfruscsuozJedVaJhZfmHlVtfRSaPDvo0j/lF+fVKkmHkwIhUloB+nto33q2mmv1EsiOQ0ipKKJX5dZ4O5k7ePb1+yZ7v3V2tsTzRVeXIZ1+VDJJ5747y6yXgl39MKamI1GAlTSfpbkVEA0ZxGmzTD2LX2vD8J19XXCmVFMc/CSqpiMi+2aM/IR2OvmLX//Hel2l2hY6inXFfhZKKiMROdY++EtkUWEaM7s6a77cxfUmUc5rK8OczyzkxNhU1+0HcV1H77iAjkura9YELXgza6+tkBo/iwuC5aGfwXHK+xq8Xwx1doGj73sv56bPw1Nl7l1d05nVVFSyr6Q1AAAAPB0lEQVTYPT1nUtn1Srzx+73Lop1IG2nCkKrFVJ7lH+yanP+3IawrasD6wgZs2FbEJ4Ud+cRzeKde5RaVOWVsBRUawLjlULwTMrKC/ZeRFSS2oh3BUV6dzN2vvRgyw6tS1Mlk11FV0fbgb6A4/Juo2xDw4HXxzt11d2yGeo2C6cKtYBnB1Snq1A3q1W1QxQ+r6pRURFJN3fqQ1XDPsoy6ez6XyNov+KKIllRK1901T6N9j3FfVNT5HU2sRnWV0nljxHLrwPlZMV5BVkPIzALCBUfuk8xSKyvvCz+jjK/qjLoEt7gqWUbEdOnll7WMGFPzl0iqqczQ2d2Vq36ORLqcU1Ej1L7PWklFJOVU4YvIrGr1q7p82Te1MIErqYikmip9EVkVj2yqunzZN7Xvs1ZSEUk1VUkSVqcaSaL2fdFJ4iipiCRLmcNo49z8VdUjG5Eq0F+XSKqpk1GFypXsqD/vOTg0HJar5q/EqYWftYYUi6SaOlX4t4w8Uik5nyWaQ06GokL48r+o+SuRat9nrSMVkVRTlSMVi+ioL92cVvpXcrpdpl3SkpKKSLJ8V8Zl4atypALBfdoB6pe6pcBefTYlr5VUEqbVYcmOIOGUVESSZeHU6OUn3Fi15ZxwI/xmTXh5jgilO+Szj4EWh8AJ10fUqUr/jVTZaX9LdgQJp6Qikkpu3gAtDq7aPGaQGeViVaXL6u8PP5sFrXvsKpoxKq8aQUqltcxJdgQJp6Qikiib18ZuWQOi3K+93xV7vm6RA606Q8soTTADfwnAyAc/Knsdh5y8DwHWIhqivYekjf4ys6XARqAIKHT3XDNrDkwCsoGlwE/c/VszM+Bu4FRgC3BheHtjzGwU8Jtwsbe6+6OJ3A6RSivcFrtlnXJL8IjUb2zwiHRl9KTxwQ+u4KK3etMwqw5fX72K9s1LXcCyuKiKQ5tFAslOsSe4e093zw1fjwPedPcc4M3wNcBQICd8jAHuAwiT0E1AX6APcJOZNUtg/CJp59+f5DPqkY9p2aged484cu+EAkooUm3JTiqlDQNKjjQeBc6IKH/MAx8BTc2sNTAYeN3d17v7t8DrQAxvvCBSc7g7D7yzmF888xntmzVkylUDOOHwA5IdltQwyTz50YHXzMyBB9z9QeBAd18F4O6rzKzkL74tEHkz6PywrKzyPZjZGIIjHDp06BDr7RBJedt2FjH2iVm8tbCAQw5oxHOXH83+Dcu434rIPkhmUhng7ivDxPG6mS0op260gfVeTvmeBUHCehAgNzc3HW6iLRIzeWs2cdG/Pubr9VsZPaAj44YeTlZmqjVSSE2RtKTi7ivD5zVm9jxBn8hqM2sdHqW0BtaE1fOB9hGztwNWhuXHlyp/O86hi6SNv/x3Af94ezGN6mXy2Og+HHtoq2SHJDVcUn6umNl+Zta4ZBoYBMwDpgCjwmqjgBfD6SnABRboB2wIm8leBQaZWbOwg35QWCZS6y0p2MQ/3l5M/04teOWagUookhDJOlI5EHg+GClMJvCUu//XzGYAz5jZxcBy4Oyw/lSC4cR5BEOKLwJw9/Vm9gdgRljvFndfn7jNEElNW3cUceZ9HwDwhzO6Rh/hJRIHSUkq7r4E6BGlfB1wUpRyB64sY1kTgAmxjlEkXW0vLGLM4zP5bstOfjXoUA45oHGyQ5JaRL11IjXMc7NWMG3RWq49OYerTqx9lwmR5FJSEalBtu4oYtKM5QBcc5ISiiSekopIDeHuXPfcHOas2MD95/XCdN8USQLd+VGkBigudq6eOJuX56zi5ycfypBurZMdktRSOlIRSXPuzq3/mc/Lc1ZxRs82XHlCFS+dLxJDOlIRSWPbC4u4+unZvPr5aoYf2ZY7ftJDzV6SVEoqImlqR2ExP5/0Ka9+vppR/X/A737YVQlFkk5JRSQNrd+8g/+b/BlvzF/DyD7t+f2wbskOSQRQUhFJOy99tpIbnp/Lpu2F3HhqZy49tlOyQxLZRUlFJMW4O0XFzs4iZ0dRMVt2FLJ07RYWF2zilXmreD9vHZ1a7cfjF/elZ/umyQ5XZA9KKiIp5IIJHzNtUQFexg0aDmpSn18PPozRAzrSIEt3Z5TUo6QikkLe/bKA7BYN+XGvdtTNrEPdjDrUr1uHDs0b0rHlfrRt2kCd8ZLSlFREUszVJ+VwZq92yQ5DpFp08qNIimmYpd96kr6UVERSTKN6SiqSvpRURFJM04Z1kx2CSLUpqYikmLZNGyQ7BJFqU1IRSSFm0KSBjlQkfSmpiKSQJvXrklFHQ4YlfSmpiKQQ9adIukt4UjGz9mb2lpnNN7PPzeyasPxmM1thZp+Gj1Mj5rnezPLMbKGZDY4oHxKW5ZnZuERvi0isNW2YlewQRPZJMsYuFgK/dPdPzKwxMMvMXg/fu9Pdb4+sbGZdgBFAV6AN8IaZHRq+fS9wCpAPzDCzKe7+RUK2QiQO9ld/iqS5hCcVd18FrAqnN5rZfKBtObMMAya6+3bgKzPLA/qE7+W5+xIAM5sY1lVSkbRVL1Mt0pLekvoXbGbZwJHA9LDoKjObY2YTzKxZWNYW+DpitvywrKxykbTVtU2TZIcgsk+SllTMrBHwHHCtu38P3AccDPQkOJL5W0nVKLN7OeXR1jXGzGaa2cyCgoJ9jl0kXhrU1ZWHJb0lJamYWV2ChPKku/8bwN1Xu3uRuxcDD7G7iSsfaB8xeztgZTnle3H3B909191zW7VqFduNEYmhhrqcvaS5ZIz+MuBhYL673xFR3jqi2nBgXjg9BRhhZvXMrCOQA3wMzAByzKyjmWURdOZPScQ2iMSLRn9JukvG6K8BwPnAXDP7NCy7ARhpZj0JmrCWApcBuPvnZvYMQQd8IXCluxcBmNlVwKtABjDB3T9P5IaIxNqRHXQnR0lvyRj99R7R+0OmljPPH4E/RimfWt58IummVeN6yQ5BZJ9o/KJICqmXqT4VSW9KKiIiEjNKKiIiEjNKKiIiEjNKKiIiEjNKKiIiEjNKKiIiEjNKKiIiEjNKKiIiEjNKKiIiEjNKKiIiEjNKKiIiEjNKKiIiEjNKKiIiEjNKKiIiEjNKKiIiEjNKKiIiEjNKKiIiEjNKKiIiEjNKKiIJ8vB7XyU7BJG4S/ukYmZDzGyhmeWZ2bhkxyNSln9OU1KRmi+tk4qZZQD3AkOBLsBIM+uS3KhEovvdDzsnOwSRuEvrpAL0AfLcfYm77wAmAsOSHJNIVENfPznZIYjEXbonlbbA1xGv88MyERFJgnRPKhalzPeqZDbGzGaa2cyCgoJqrei1w2+t1nwintUIjv118GL4g2VXvG5ZYgISiSNz3+s7OG2YWX/gZncfHL6+HsDd/1TWPLm5uT5z5swERSgiUjOY2Sx3z62oXrofqcwAcsyso5llASOAKUmOSUSk1spMdgD7wt0Lzewq4FUgA5jg7p8nOSwRkVorrZMKgLtPBaYmOw4REUn/5i8REUkhSioiIhIzSioiIhIzSioiIhIzSioiIhIzaX3yY3WYWQFQ3VOXWwJrYxhOOtA21w7a5ppvX7f3B+7eqqJKtS6p7Aszm1mZM0prEm1z7aBtrvkStb1q/hIRkZhRUhERkZhRUqmaci4xW2Npm2sHbXPNl5DtVZ+KiIjEjI5UREQkZpRUKsnMhpjZQjPLM7NxyY6nusysvZm9ZWbzzexzM7smLG9uZq+b2aLwuVlYbmY2PtzuOWbWK2JZo8L6i8xsVLK2qbLMLMPMZpvZy+HrjmY2PYx/Unj7BMysXvg6L3w/O2IZ14flC81scHK2pHLMrKmZTTazBeH+7l/T97OZ/Tz8u55nZk+bWf2atp/NbIKZrTGzeRFlMduvZnaUmc0N5xlvZtFuhlg2d9ejggfBZfUXA52ALOAzoEuy46rmtrQGeoXTjYEvgS7AX4BxYfk44M/h9KnAKwR32ewHTA/LmwNLwudm4XSzZG9fBdv+C+Ap4OXw9TPAiHD6fmBsOH0FcH84PQKYFE53Cfd9PaBj+DeRkeztKmd7HwUuCaezgKY1eT8T3Er8K6BBxP69sKbtZ+BYoBcwL6IsZvsV+BjoH87zCjC0SvEl+wNKh0f4Ab8a8fp64PpkxxWjbXsROAVYCLQOy1oDC8PpB4CREfUXhu+PBB6IKN+jXqo9gHbAm8CJwMvhP8xaILP0Pia4P0//cDozrGel93tkvVR7AE3CL1grVV5j93OYVL4Ovygzw/08uCbuZyC7VFKJyX4N31sQUb5Hvco81PxVOSV/rCXyw7K0Fh7uHwlMBw5091UA4fMBYbWytj3dPpO7gP8DisPXLYDv3L0wfB0Z/65tC9/fENZPp23uBBQAj4RNfv80s/2owfvZ3VcAtwPLgVUE+20WNXs/l4jVfm0bTpcurzQllcqJ1qaY1sPmzKwR8Bxwrbt/X17VKGVeTnnKMbPTgTXuPiuyOEpVr+C9tNlmgl/evYD73P1IYDNBs0hZ0n6bw36EYQRNVm2A/YChUarWpP1ckapu4z5vu5JK5eQD7SNetwNWJimWfWZmdQkSypPu/u+weLWZtQ7fbw2sCcvL2vZ0+kwGAD8ys6XARIImsLuApmZWcvfTyPh3bVv4/v7AetJrm/OBfHefHr6eTJBkavJ+Phn4yt0L3H0n8G/gaGr2fi4Rq/2aH06XLq80JZXKmQHkhKNIsgg69aYkOaZqCUdyPAzMd/c7It6aApSMABlF0NdSUn5BOIqkH7AhPLx+FRhkZs3CX4iDwrKU4+7Xu3s7d88m2Hf/c/dzgbeAs8Jqpbe55LM4K6zvYfmIcNRQRyCHoFMz5bj7N8DXZnZYWHQS8AU1eD8TNHv1M7OG4d95yTbX2P0cISb7NXxvo5n1Cz/DCyKWVTnJ7nBKlwfBKIovCUaC3JjsePZhO44hOJydA3waPk4laEt+E1gUPjcP6xtwb7jdc4HciGWNBvLCx0XJ3rZKbv/x7B791YngyyIPeBaoF5bXD1/nhe93ipj/xvCzWEgVR8UkYVt7AjPDff0CwSifGr2fgd8DC4B5wOMEI7hq1H4GniboM9pJcGRxcSz3K5Abfn6Lgb9TarBHRQ+dUS8iIjGj5i8REYkZJRUREYkZJRUREYkZJRUREYkZJRUREYkZJRUREYkZJRUREYkZJRUREYmZ/w9qRAUPWr6/HgAAAABJRU5ErkJggg==">
            <a:extLst>
              <a:ext uri="{FF2B5EF4-FFF2-40B4-BE49-F238E27FC236}">
                <a16:creationId xmlns:a16="http://schemas.microsoft.com/office/drawing/2014/main" id="{16CE3588-87F5-4200-9E4F-9DE4F1E71149}"/>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screenshot of a cell phone&#10;&#10;Description generated with high confidence">
            <a:extLst>
              <a:ext uri="{FF2B5EF4-FFF2-40B4-BE49-F238E27FC236}">
                <a16:creationId xmlns:a16="http://schemas.microsoft.com/office/drawing/2014/main" id="{3A8533F5-8A3F-40B6-B6B9-1309982EBD95}"/>
              </a:ext>
            </a:extLst>
          </p:cNvPr>
          <p:cNvPicPr>
            <a:picLocks noChangeAspect="1"/>
          </p:cNvPicPr>
          <p:nvPr/>
        </p:nvPicPr>
        <p:blipFill>
          <a:blip r:embed="rId2"/>
          <a:stretch>
            <a:fillRect/>
          </a:stretch>
        </p:blipFill>
        <p:spPr>
          <a:xfrm>
            <a:off x="4788245" y="2286000"/>
            <a:ext cx="6490607" cy="4038600"/>
          </a:xfrm>
          <a:prstGeom prst="rect">
            <a:avLst/>
          </a:prstGeom>
        </p:spPr>
      </p:pic>
    </p:spTree>
    <p:extLst>
      <p:ext uri="{BB962C8B-B14F-4D97-AF65-F5344CB8AC3E}">
        <p14:creationId xmlns:p14="http://schemas.microsoft.com/office/powerpoint/2010/main" val="328335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48A3-5666-4F5D-9BF5-616B8EFDFEA4}"/>
              </a:ext>
            </a:extLst>
          </p:cNvPr>
          <p:cNvSpPr>
            <a:spLocks noGrp="1"/>
          </p:cNvSpPr>
          <p:nvPr>
            <p:ph type="title"/>
          </p:nvPr>
        </p:nvSpPr>
        <p:spPr>
          <a:xfrm>
            <a:off x="836394" y="762000"/>
            <a:ext cx="3931213" cy="1600200"/>
          </a:xfrm>
        </p:spPr>
        <p:txBody>
          <a:bodyPr>
            <a:normAutofit fontScale="90000"/>
          </a:bodyPr>
          <a:lstStyle/>
          <a:p>
            <a:r>
              <a:rPr lang="en-US" dirty="0"/>
              <a:t>Regression using artificial neural networks ( with L1/L2 and Dropout Regularization</a:t>
            </a:r>
          </a:p>
        </p:txBody>
      </p:sp>
      <p:sp>
        <p:nvSpPr>
          <p:cNvPr id="3" name="Content Placeholder 2">
            <a:extLst>
              <a:ext uri="{FF2B5EF4-FFF2-40B4-BE49-F238E27FC236}">
                <a16:creationId xmlns:a16="http://schemas.microsoft.com/office/drawing/2014/main" id="{FE63A274-814B-4B66-A80B-71A0123C2168}"/>
              </a:ext>
            </a:extLst>
          </p:cNvPr>
          <p:cNvSpPr>
            <a:spLocks noGrp="1"/>
          </p:cNvSpPr>
          <p:nvPr>
            <p:ph idx="1"/>
          </p:nvPr>
        </p:nvSpPr>
        <p:spPr>
          <a:xfrm>
            <a:off x="5181838" y="533400"/>
            <a:ext cx="6170593" cy="5327651"/>
          </a:xfrm>
        </p:spPr>
        <p:txBody>
          <a:bodyPr/>
          <a:lstStyle/>
          <a:p>
            <a:r>
              <a:rPr lang="en-US" sz="1800" u="sng" dirty="0"/>
              <a:t>Rationale</a:t>
            </a:r>
          </a:p>
          <a:p>
            <a:r>
              <a:rPr lang="en-US" sz="1800" dirty="0"/>
              <a:t>Dropout ignores the randomly selected neurons for training. </a:t>
            </a:r>
          </a:p>
          <a:p>
            <a:r>
              <a:rPr lang="en-US" sz="1800" dirty="0"/>
              <a:t>Their contribution to the activation of downstream neurons is temporarily removed on the forward propagation and weight manipulations are not applied to the neuron on the backward propagation.</a:t>
            </a:r>
            <a:endParaRPr lang="en-US" dirty="0"/>
          </a:p>
          <a:p>
            <a:endParaRPr lang="en-US" dirty="0"/>
          </a:p>
        </p:txBody>
      </p:sp>
      <p:sp>
        <p:nvSpPr>
          <p:cNvPr id="6" name="AutoShape 4" descr="data:image/png;base64,iVBORw0KGgoAAAANSUhEUgAAAZUAAAD8CAYAAAC/1zkdAAAABHNCSVQICAgIfAhkiAAAAAlwSFlzAAALEgAACxIB0t1+/AAAIABJREFUeJzt3Xl4FeXZ+PHvTVb2EHYImGAjsoUtIMjmCmitiHWjLrggri3t+76tqO1P61Jt64q1WlSsK7gjWtyquCsCguwISICwhgQiECDb/fvjmZBDPFlIzprcn+s615nzzDMz98yc5D7PzDMzoqoYY4wxgdAo3AEYY4ypPyypGGOMCRhLKsYYYwLGkooxxpiAsaRijDEmYCypGGOMCRhLKsYYYwLGkooxxpiACVpSEZEZIrJTRJb7lL0kIku8V5aILPHKU0XkgM+4x32mGSgiy0RknYhMExHxypNF5AMRWeu9twrWuhhjjKkZCdYV9SIyEtgHPKuqvf2Mvx/IV9U7RCQVeLuSet8AU4CvgbnANFV9R0T+BuSp6r0iMhVopao3VRdXmzZtNDU1tQ5rZowxDc+iRYt2qWrb6urFBisAVf3USxY/4bU2LgBOqWoeItIRaKGqX3mfnwXOAd4BxgEneVWfAT4Gqk0qqampLFy4sCarYIwxxiMiG2tSL1znVEYAO1R1rU9ZmogsFpFPRGSEV9YZyPapk+2VAbRX1W0A3nu7YAdtjDGmakFrqVRjAjDT5/M2oKuq5orIQGC2iPQCxM+0R328TkQmA5MBunbtWotwjTHG1ETIWyoiEgucC7xUVqaqh1Q11xteBKwHjsO1TFJ8Jk8BtnrDO7zDY2WHyXZWtkxVna6qmaqa2bZttYcEjTHG1FI4WiqnAatV9fBhLRFpizvpXiIi3YB04AdVzRORvSIyBJgPXAY84k02B5gI3Ou9v1nbgIqKisjOzubgwYO1nYWpIDExkZSUFOLi4sIdijEmhIKWVERkJu5EehsRyQZuU9WngIs48tAXwEjgDhEpBkqAa1U1zxt3HfBvoDHuBP07Xvm9wMsichWwCTi/trFmZ2fTvHlzUlNT8XosmzpQVXJzc8nOziYtLS3c4RhjQiiYvb8mVFJ+uZ+y14DXKqm/EPhJV2PvcNmpdYvSOXjwoCWUABIRWrduTU5OTrhDMcaEmF1R77GEEli2PY1pmCypGGNMPbd6+4888P4acvcdCvqyLKk0UFlZWbz44otHPd3ll1/Oq6++GoSIjDHBsmb7XqZ9tI78A0VBX5YllQaqtknFGBN9CotLAYiLCf6/fEsqEeL5559n8ODB9OvXj2uuuYaNGzeSnp7Orl27KC0tZcSIEbz//vtkZWVx/PHHM3HiRDIyMjjvvPMoKCgAYNGiRYwaNYqBAwcyZswYtm3bBsC6des47bTT6Nu3LwMGDGD9+vVMnTqVzz77jH79+vHggw9SUlLC73//ewYNGkRGRgb/+te/ANeT68Ybb6Rnz578/Oc/Z+fOSi8HMsZEqOJSd814KJJKuK6oj1h/fmsFK7f+GNB59uzUgtt+0avS8atWreKll17iiy++IC4ujuuvv55PPvmEm266iWuvvZYTTjiBnj17Mnr0aLKyslizZg1PPfUUw4YN48orr+Sf//wnU6ZM4de//jVvvvkmbdu25aWXXuLWW29lxowZXHzxxUydOpXx48dz8OBBSktLuffee7nvvvt4++23AZg+fTotW7ZkwYIFHDp0iGHDhjF69GgWL17MmjVrWLZsGTt27KBnz55ceeWVAd0+xpjgKipxLZXYmOB3oLGkEgE+/PBDFi1axKBBgwA4cOAA7dq14/bbb+eVV17h8ccfZ8mSJYfrd+nShWHDhgFwySWXMG3aNMaOHcvy5cs5/fTTASgpKaFjx47s3buXLVu2MH78eMBdlOjP+++/z9KlSw+fL8nPz2ft2rV8+umnTJgwgZiYGDp16sQpp1R5D1BjTAQqKrGWSthU1aIIFlVl4sSJ3HPPPUeUFxQUkJ3tbjywb98+mjdvDvy0u66IoKr06tWLr7766ohxP/5Ys1aXqvLII48wZsyYI8rnzp1r3YONiXJlLZW4ELRU7JxKBDj11FN59dVXD5+vyMvLY+PGjdx0001cfPHF3HHHHVx99dWH62/atOlw8pg5cybDhw+ne/fu5OTkHC4vKipixYoVtGjRgpSUFGbPng3AoUOHKCgooHnz5uzdu/fwPMeMGcNjjz1GUZHrHfL999+zf/9+Ro4cyaxZsygpKWHbtm3MmzcvJNvEGBM4ufsOkRDbiMZxMUFfliWVCNCzZ0/uuusuRo8eTUZGBqeffjpZWVksWLDgcGKJj4/n6aefBqBHjx4888wzZGRkkJeXx3XXXUd8fDyvvvoqN910E3379qVfv358+eWXADz33HNMmzaNjIwMTjzxRLZv305GRgaxsbH07duXBx98kEmTJtGzZ08GDBhA7969ueaaayguLmb8+PGkp6fTp08frrvuOkaNGhXOTWWMqYWt+Qfp2DIxJEcdgvbkx0iVmZmpFR/StWrVKnr06BGmiI5OVlYWZ511FsuXL6++cphF03Y1pj4b/88vaBwXw4tXD6n1PERkkapmVlfPWirGGFOPqSqLN+2hY8vGIVmeJZUok5qaGhWtFGNMZMjefQCA1NZNQrI8SyrGGFOPLduSD8Co7qF5QKElFWOMqcfeX7GduBihe4fmIVmeJRVjjKmniktKmb1kK306tyQhNvjdicGSijHG1Fv/+vQHAH45MCVky7SkUk81a9YMgK1bt3LeeedVWfehhx46fFNKgDPPPJM9e/YENT5jTHAt35LP399bQ7OEWH45wJKK8aOkpOSop+nUqVO1zz+pmFTmzp1LUlLSUS/LGBM57n1nNQBv/3o4iSG4kr6MJZUIUdkt7VNTU7njjjsYPnw4r7zyCuvXr2fs2LEMHDiQESNGsHq1++Js2LCBoUOHMmjQIP70pz8dMd/evXsDLin93//9H3369CEjI4NHHnmEadOmsXXrVk4++WROPvlkwHVb3rVrFwAPPPAAvXv3pnfv3jz00EOH59mjRw+uvvpqevXqxejRozlw4EAoN5cxpgp7Dxbx+bpdDOmWTGqbpiFddtBuKCkiM4CzgJ2q2tsrux24Gsjxqt2iqnO9cTcDVwElwG9U9T2vfCzwMBADPKmq93rlacAsIBn4FrhUVQvrHPg7U2H7sjrP5ggd+sAZ91Zbzd8t7cHdWfjzzz8H3H3CHn/8cdLT05k/fz7XX389H330EVOmTOG6667jsssu49FHH/U7/+nTp7NhwwYWL15MbGwseXl5JCcn88ADDzBv3jzatGlzRP1Fixbx9NNPM3/+fFSVE044gVGjRtGqVSvWrl3LzJkzeeKJJ7jgggt47bXXuOSSS+q4oYwxdaWq/O/L3wFw/Uk/C/nyg9lS+Tcw1k/5g6raz3uVJZSewEVAL2+af4pIjIjEAI8CZwA9gQleXYC/evNKB3bjElJUq3hL+7JEcuGFFwLuTsVffvkl559//uGHeZU9iOuLL75gwoQJAFx66aV+5//f//6Xa6+9lthY91siOTm5yng+//xzxo8fT9OmTWnWrBnnnnsun332GQBpaWn069cPgIEDB5KVlVWHNTfGBMrMbzbz/sodnD8whRHpbaqfIMCC1lJR1U9FJLWG1ccBs1T1ELBBRNYBg71x61T1BwARmQWME5FVwCnAr7w6zwC3A4/VOfAatCiCxd8t7QGaNnXN19LSUpKSko54tkpV01ekqkd1Q7mq7guXkJBweDgmJsYOfxkTAUpLlRfmb0QE7hjXOyyPrQjHOZUbRWSpiMwQkVZeWWdgs0+dbK+ssvLWwB5VLa5QHtX83dLeV4sWLUhLS+OVV14B3D/9775zzdxhw4Yxa9YsAF544QW/8x89ejSPP/44xcVus+Xl5QH85Db4ZUaOHMns2bMpKChg//79vPHGG4wYMSIAa2qMCYa3lm5lxdYf+ePPe9I4PnQn532FOqk8BhwL9AO2Afd75f7Sqdai3C8RmSwiC0VkYU5OTmXVws7fLe0reuGFF3jqqafo27cvvXr14s033wTg4Ycf5tFHH2XQoEHk5+f7nf+kSZPo2rUrGRkZ9O3blxdffBGAyZMnc8YZZxw+UV9mwIABXH755QwePJgTTjiBSZMm0b9//wCvtTEmEIpLSrn//e8BOC+E16VUFNRb33uHv94uO1Ff2TjvJD2qeo837j3c4SyA21V1jFd+s1d2L+5kfwdVLRaRob71qhKpt76Pplva11QkbFdjGop3l2/j2ue/5f7z+wblYseIvPW9iHT0+TgeKPsPOge4SEQSvF5d6cA3wAIgXUTSRCQedzJ/jrpMOA8ou6pvIvBmKNbBGGMijary6Lz1tGoSxy/6dgprLMHsUjwTOAloIyLZwG3ASSLSD3eoKgu4BkBVV4jIy8BKoBi4QVVLvPncCLyH61I8Q1VXeIu4CZglIncBi4GngrUuoWC3tDfG1NZLCzazbEs+fxjbnfjY8F5+GMzeXxP8FFf6j19V7wbu9lM+F5jrp/wHynuI1dnR9owyVWtoTxQ1Jlz2FBTyyEfriI9pxFXD08Idjl1RD+7iwtzcXPtHGCCqSm5uLomJieEOxZh6rbRUOfPhz9j+40GmXzYwZHcirkrQWirRJCUlhezsbCK5Z1i0SUxMJCUlfD1QjGkI3l+5na35B5k0PI2TurcLdziAJRUA4uLiSEsLf7PRGGNqqrRU+c3MJbRsHMf/jD4u3OEcZoe/jDEmCr2+eAuFJaUMT29Dk/jIaR9YUjHGmCijqrz+bTYA95/fN8zRHMmSijHGRJm/vruGL9fn8tvT0kP6rJSasKRijDFRZOXWH3n8k/X07NiCX5+SHu5wfsKSijHGRJHHPlkPwCO/6k9Mo8i7ts6SijHGRImSUuXtpVvp1DKRbiF+omNNWVIxxpgosXLrj6jClcPTIvYOIJZUjDEmSvxl7ipE4Mw+HauvHCaWVIwxJgp8tjaHr37IZWyvDnRKahzucCplScUYYyLcm0u2cOlT39CueQK3n90r3OFUyZKKMcZEsCWb9zBl1hI6tkxk1uQhtG8R2TdqjZxr+40xxhxBVbn7PysBmHn1EFIjtMeXL2upGGNMhNqYW8CCrN1cMSw1KhIKWFIxxpiI9eoid3+v8f07hzmSmrOkYowxEWj5lnz+MW8dnZMa06dzy3CHU2OWVIwxJsJ8t3kPlzw1n+Sm8Tw5MTNiL3T0x07UG2NMhJkyazGlpcpL1w6le4fm4Q7nqAStpSIiM0Rkp4gs9yn7u4isFpGlIvKGiCR55akickBElnivx32mGSgiy0RknYhMEy9li0iyiHwgImu991bBWhdjjAmV7N0FZOUWcEbvjlGXUCC4h7/+DYytUPYB0FtVM4DvgZt9xq1X1X7e61qf8seAyUC69yqb51TgQ1VNBz70PhtjTNRSVSY9sxCAK4anhjeYWgpaUlHVT4G8CmXvq2qx9/FrIKWqeYhIR6CFqn6lqgo8C5zjjR4HPOMNP+NTbowxUenPb61k9fa9TBqexvEdWoQ7nFoJ54n6K4F3fD6nichiEflEREZ4ZZ2BbJ862V4ZQHtV3QbgvbcLdsDGGBMsy7Lz+feXWfTrksTvx3YPdzi1FpYT9SJyK1AMvOAVbQO6qmquiAwEZotIL8BflwetxfIm4w6h0bVr19oFbYwxQXTH2ysA+Pt5GSTERtYjgo9GyFsqIjIROAu42DukhaoeUtVcb3gRsB44Dtcy8T1ElgJs9YZ3eIfHyg6T7axsmao6XVUzVTWzbdu2gV4lY4ypk3lrdrIgazcj0tuQ3j76Ts77CmlSEZGxwE3A2apa4FPeVkRivOFuuBPyP3iHtfaKyBCv19dlwJveZHOAid7wRJ9yY4yJGtvzDzJl5mIA7r+gb5ijqbugHf4SkZnASUAbEckGbsP19koAPvB6Bn/t9fQaCdwhIsVACXCtqpad5L8O15OsMe4cTNl5mHuBl0XkKmATcH6w1sUYY4KhsLiUy5/+hoLCEmZNHkK75pF9B+KaCFpSUdUJfoqfqqTua8BrlYxbCPT2U54LnFqXGI0xJpzufNv19rpzXC+GdGsd7nACwq6oN8aYEFuWnc8fZy/ju+x8enVqwaVDU8MdUsBYUjHGmBB79qssvsvOZ9LwNKaclh7ucALKkooxxoTYhl37GdItmT+e1TPcoQSc3aXYGGNCbFv+QTonNQl3GEFhScUYY0Io/0ARW/MPkNrakooxxpg6yt5dgCr8rF2zcIcSFJZUjDEmhL7duBuArtZSMcYYU1c79x4C4Ni21lIxxhhTR99u2k2zhFgS46L3ppFVsaRijDEhcqi4hNXb9nJs26bhDiVoLKkYY0yI3PzaMnL3F3LtqGPDHUrQWFIxxpgQyNl7iNcXb2F0z/ac0adjuMMJGksqxhgTAn9/bzUAlw9LDW8gQWZJxRhjguxAYQmzF2+leWIsQ+vJ3YgrY0nFGGOCbOKMbygsKeXOcb3xniVVb1lSMcaYICooLOabrDwmDj2Gc/p3Dnc4QWdJxRhjgmhTnntyemqb+tuN2JclFWOMCaKlm/MBSG/XPMyRhIYlFWOMCaLdBYUAZHRpGeZIQsOSijHGBNG+Q8WIQPOEhvFMxKAmFRGZISI7RWS5T1myiHwgImu991ZeuYjINBFZJyJLRWSAzzQTvfprRWSiT/lAEVnmTTNN6nu3CmNM1Nl3qJgmcTH1vtdXmWC3VP4NjK1QNhX4UFXTgQ+9zwBnAOneazLwGLgkBNwGnAAMBm4rS0Renck+01VcljHGhNW3G3fTtnlCuMMImaAmFVX9FMirUDwOeMYbfgY4x6f8WXW+BpJEpCMwBvhAVfNUdTfwATDWG9dCVb9SVQWe9ZmXMcaE3Xeb9/Bddj4prerns1P8Ccc5lfaqug3Ae2/nlXcGNvvUy/bKqirP9lNujDER4f2V2wG4/exeYY4kdCLpRL2/A45ai/KfzlhksogsFJGFOTk5dQjRGGNqrqCwhGYJsfX20cH+hCOp7PAOXeG97/TKs4EuPvVSgK3VlKf4Kf8JVZ2uqpmqmtm2bduArIQxxlTnYFEJjePr58O4KhOOpDIHKOvBNRF406f8Mq8X2BAg3zs89h4wWkRaeSfoRwPveeP2isgQr9fXZT7zMsaYsCsoLKFJA0sqQe04LSIzgZOANiKSjevFdS/wsohcBWwCzveqzwXOBNYBBcAVAKqaJyJ3Agu8eneoatnJ/+twPcwaA+94L2OMiQi79h2iRWJcuMMIqaAmFVWdUMmoU/3UVeCGSuYzA5jhp3wh0LsuMRpjTLBsyz/I8R0axu1ZytTo8JeITKlJmTHGmHKlpUpMo0jqDxV8NV3biX7KLg9gHMYYU++UqBLTMC6kP6zKw18iMgH4FZAmInN8RjUHcoMZmDHGRLvSUhpcS6W6cypfAtuANsD9PuV7gaXBCsoYY+qDklIlpmHllKqTiqpuBDYCQ0MTjjHG1B8lqsQ0aljHv2rU+0tE9lJ+tXo8EAfsV9UWwQrMGGOiXWmp0qiB3J24TI2Siqoe0SdORM7B3THYGGNMJRpiS6VWR/tUdTZwSoBjMcaYeqXEWir+ici5Ph8bAZlUcvNGY4wxjrtOxZKKP7/wGS4GsnDPPzHGGFOJhnj4q6bnVK4IdiDGGFPflJQqsQ0sqdT0Ni3dROQtEcnxnjn/poh0C3ZwxhgTzYotqVTqReBloCPQCXgFmBmsoIwxJtodLCpBteFdUV/TtRVVfU5Vi73X89iJemOMqdSWPQcAiIttWC2Vmp6onyciU4FZuGRyIfAfEUkG98yTIMVnjDFRadHG3QD06tQyzJGEVk2TyoXe+zUVyq/EJRk7v2KMMT5y9h4CoFenhnXjkZomlR6qetC3QEQSK5YZY4xxVm77kYTYRrRplhDuUEKqpudUvqxhmTHGGCB33yF6d25Yh76g+uepdAA6A41FpD9QdsapBdAkyLEZY0zUKiwupUl8UJ/YHpGqW+MxuCc8pgAP+JTvBW4JUkzGGBP1CktKSYptWN2JofrnqTwDPCMiv1TV1wKxQBHpDrzkU9QN+H9AEnA1kOOV36Kqc71pbgauAkqA36jqe175WOBhIAZ4UlXvDUSMxhhTV4XFpcQ3tCd0UfMT9b1FpFfFQlW942gXqKprgH4AIhIDbAHeAK4AHlTV+3zri0hP4CKgF+7Cy/+KyHHe6EeB04FsYIGIzFHVlUcbkzHGBFphcSnx1lKp1D6f4UTgLGBVAJZ/KrBeVTdK5beHHgfMUtVDwAYRWUf5s1zWqeoPACIyy6trScUYE3aFxaXEWUvFP1X1fT49InIfMCcAy7+II2/3cqOIXAYsBP5XVXfjOgp87VMn2ysD2Fyh/IQAxGSMMXVWWNIwWyq1XeMm1PGCRxGJB87G3UcM4DHgWNyhsW1AWSLz14TRKsr9LWuyiCwUkYU5OTn+qhhjTEAdKi4loQEmlZo+pGsZ5f+wGwHtgDvruOwzgG9VdQdA2bu3vCeAt72P2UAXn+lSgK3ecGXlR1DV6cB0gMzMTLtnmTEm6OycStXOAloBI3C9tOaq6qI6LnsCPoe+RKSjqm7zPo4HlnvDc4AXReQB3In6dOAbXEslXUTScCf7LwJ+VceYjDGmzlTVHf5qgOdUarrG44DngDZAHPC0iPy6tgsVkSa4Xluv+xT/TUSWichS4GTgdwCqugJ32/2VwLvADapaoqrFwI3Ae7hOAy97dY0xJqyydx9AFRLjGl5SqWlLZRIwRFX3A4jIX4GvgEdqs1BVLQBaVyi7tIr6dwN3+ymfC8ytTQzGGBMsX6zbBUBmanKYIwm9Gj9PBXfhYZkS/J8oN8aYBm3n3oPc885qAHp0bFh3KIaat1SeBuaLyBve53OAp4ITkjHGRKev1udy44vf8uPBIh66sB8tG8eFO6SQq+l1Kg+IyMfAcFwL5QpVXRzMwIwxJlqoKk9+toF7311Np6RE7jl3IKN7dQh3WGFR41toquq3wLdBjCWyHcyHkiJo2gZ2Z0GLFIjxNl9hAexaA22Og/imUFwIWZ9B62OhVaqrsz8XCve58QktYN8OSGwBOWsg+Vho1AgO7IEWnSF/MxzaCyIQ2xiSu8Geje4z4uZTdABKi938G8VCs3Zu+tISN/7QXkhsCUldIHe9m8f+HNi5CpLTID/bzaPzANi1DroMcnHn/QAH8uCYE9104NajsABWznbrWFoMzTu49QBokgzFh2DfTrd+O1fCjhUgjaDH2VByyC27SWuISYAWHd10uze6soN7oHErL/4it057NkNJodvmZdO27+mmy13vYgIoLYXtS6FlFyjIhdgEKNwPjZNg73ZomQI7lkPzjm7bNE5y26v4kHu1Pc6V79nktsuutS7+1j+DpK4Q16R8HMDSV6B1N2jSxi0re6GLq7jQ7QNw275FZ/f9UHXbtCzegrzybQYu1kN7Ye82F++mryF3ndse7Xp4cR5026ZDb2jWwa3vpq+g6CD0OsfNv7QY2h4PnQe67bk7C1a9BXt3uO9ApwHQvL2LZ/N8KCqAA7vdOjbrAFri9tfQG2D1XPe9WDMXfnY6tDrGfU/zN7s6xwx338XGye57mZzmYo9vBgnNfrrOpSVu2vxst17tfe74VHTAbZOWnd137GB++ffDn/27ICbOfXeatXff9YTmEJvo9n9SV7dNiw+BlkLxAfc3k9Dcre+eTZA6Aor2l/89V2ffTvhxq6sb39TFLDGwbzvaIYPlK5YybeFBlq7+npHHtGfaGck0T1b45O9uXyU0d9ujz3lu2jXvQtchLs49G6FpW2jRyfsb2O22V1xj9/1q1wPWz3Pf261LICUTYuJdPHu3u+9O5pWw8XMoKYacVdC8k4tTS932aX0sLHwaBk2CE65x44JIVBvWZRuZmZm6cOHCo5/w7o7uD/F/VsMDx8OQG2DsX9y4J0+H7G+gXS+4/kt480ZY/Jwbd3u+9+7zXIU+58OyV6ixQVfDgieqrnN7/pHLKHPZm/DsOPjFw/DWlMqn/91K+OSv8O0z7vMpf4SP7nLD46fDG5OrXvZrk2q+Trfnuz+I+7uXl7Xr6f6ZA9y4EP6R+dPprnzP/dN58QI472nofS58fC98fE/NluvPhc+7P9bP7oPfLIFp/crHJXWFPheUj9uyCF67qmbzHXI9jL0HvnvJbbtLZ8OxJ5fvo7LvxePDYfuy2scfTiffCvPuLt9fbbrDjd/AslfddrrkNfjZafDhnW4blilbd4BnzoYNn7iyp8bA5q+PHF+Rv++4r1E3wTdPuB9GlYnzntpRVFD1smqwzAmJjzLz4A08qecwSWZXP69wu2GB+yFVCyKySFX9/GEeqeHd7L+2igrc+6417v3rR2H/Tverrmi/K9u5ArYuLk8o4H6xL/r3kfM6moQC1ScUcL9Y/Hl2nHvf+FXV0694vTyhAHz81/LhldX8seT9cHTrtG2p+1Xpa6fPLds+ewC/nv+l+5UJ8NZvXUupLgkFYOUc92sRYGuFhvieTfDFw2549X/gu1k1n++SF+GUP8F33qVYO1e5pFLmi2nuV2O0JhRwCQXgxy3uvexvY4V36nXrYpdUFvo5/bp9uWsxbfjEfS4tcQkFYMdKeO4cOGYYdOgD3Ua5FlhNLHu16oQC5X/LVSnIQ/M2sKtxKm2rqHZCqwLYBle2WgJ7ahZiWFV+j8XALcJaKjVU3S8kY6py8h9h1O+P/B6ddAt8/JfwxRQoZa1hgP9bB/f9zA33OBvGPw5/6XRkfX+t6nMeh9nXVr4Mfy3+ACj9f3vIKyhk175DbM47wMbc/WTl7ueuJcNrNoOLX4MXfhnQmILqmk+hY99aTWotFWMiyby7XFLxVVhJ6zLarHm3fHj9R+XDGz75aUKpTOG+6uuUneMLoJ63vcvBotIjylokxnJXTWegJdXXiSQHfwz6IiypGGPq5od55cNbfI4CHKzB+YqjkbMmILNZ2uh4MkrddSSXnHAMKa0a07pZAl2Sm3BMchOSmsTBn2s4s9LigMQUOsE/MmVJxZhwqS+Hnkt9fq1raeX1qlLNsf7nvt7I8K8ElQ/6AAASF0lEQVQeIq12cz9CRte2kOWSyh/P6lm3mZUUBSCiUAr+OZWGd2MaY0xg+SaSGiSVopKf1nnt2y1VTvOn2ctJy59/1KH5FchkXtskGi5l3d6DyFoqxkSiYVNcD6muQ921CduWQNsersdUx77wykRXL300rH2/knn8Fr54KATB+vyTLq3+HEP6re+QlXhk2fqcqs+pzL/lVKikU+BRC2QiqMm8xv/L9QI9bgz88DEcf5brcbjmXXctStch7rqb5a/Cru9dd/QWndy1YtLIbdPFz7vedMUH3TViJ93irsHZvhzWfwhpI931K+/dAuP+6YY//ZvrNdfmONdrcvN8aNu92nDrypKKMZHmuLFw+h1HlpV1R+4+1r2X9eA+/xl33ZS/8xc9fuE/qaSNhA2fBizc/IJDlPXJmr04m3Oqqf+7046Dz48s+8OY7vCfyqdp3yKx8pFHK5BJpbok2qQ19L2o/HOq16usUz/oOe7IuifdVPl8UirpdNXtJDjxxvLPQ28oH844/8i6XQZVHWuA2OEvYyLOURz3LrvLgj+VHuYJ7HH1Hw8UHh5OSUqotv6U09J/WhjS80sN+PBXCFhSMSbSyFH8WUqjKupX8s8zwBfAdW5ZnkgyuyYFdN5BEdBzKtUd7mt4N3O3pGJMpDmqf/pSef3K/nkeTdKqgSPmFhXXbQQwqURdl+Lgs6RiTKQ5mqQicvQtlUD/ej7K3l9+heD2IYcF9JxKNUkllOsVIexEvTGR5qhaElUklRC1VNi7tXy4Jh0Acr7/adn25VVPs3nB0cVUla0+T+3IXuh6YKm6OwjHN3F3Da+p798LXFz1hCUVYyJOgE7Uh+icyhH27ai+zqN+eiEterrqaZ46rXbx+OPbUnny1LrNq7Lu3A2YHf4yJlwC0pKQyp+PEaLeX6YKjRre7/awJRURyRKRZSKyREQWemXJIvKBiKz13lt55SIi00RknYgsFZEBPvOZ6NVfKyITw7U+xgTMUfX+ErjkVffQuJ/wSSoT33Z3DS6bxoTGsXVsCUWhcLdUTlbVfj63U54KfKiq6cCH3meAM4B07zUZeAxcEgJuA04ABgO3lSUiYyLeitf9lzc+iq+wiHuq5/+sgJZdjxzn21JJGwGZVwBQFG+PcQiZJg3v31G4k0pF44CyJ0U9A4cvzh0HPKvO10CSiHQExgAfqGqequ4GPgDGhjpoY2pl7zb/5WPuDsz8K7Z4up3M/pPvZPyG8mveS8f+LTDLMv6dfGu4Iwi5cCYVBd4XkUUiUvas2vaqug3Aey+7+1lnYLPPtNleWWXlxkSn2/Ndb6RAqHA8//N1uYz6rAfLc8tbMI2GXBOYZRn/4hqHO4KQC2dSGaaqA3CHtm4QkZFV1PV3EFirKD9yYpHJIrJQRBbm5OTULlpj6iqQD0gqe6yyr7QKf0LN2x8e/OfH65j49DckxMbwxGWZcOwpgYvFGB9h65qgqlu9950i8gbunMgOEemoqtu8w1s7verZQBefyVOArV75SRXKP/azrOnAdHCPEw7smhhTQ4cCmFR+9RLs23lk2VkPuvMmhfsgMQlapfL9ZYt5+L/f85931zDyuLb8+exepLVpCj97AfZtd9NN+Q7ysyF3HbRKg/hmkPUZDJ4M+3PcQ7i6nQzbl0HrY10LaNkrkHEh7FoLC56A3r90STO+KTRJhj2b3fzapENsImRcAN+/CytmQ/vekNQFEFjwpLtLb0mRu2li1ucw4DLI3wxxTdxdexNauPeSQuh+hrvTb6tUSGwJa95xz5xv3tGtQ89zoGWKq7N9mbvR5ti/wIE97uaPm75067xpPrTvBcf/HN65yd3ccdUc6DLYPWEyZZC7sLH1sW5eP26DDr0h4yI4kOdak58/CIOvcXUP7Ib8TZD7AzRr666FGdwwW4FheUa9iDQFGqnqXm/4A+AO4FQgV1XvFZGpQLKq/kFEfg7cCJyJOyk/TVUHeyfqFwFlvcG+BQaqal5ly7Zn1Juw+d0KeLBX1XVuD9zTElWVzLv+y96Dxfz29HSuG3UsYj2/TC1F+jPq2wNveF/wWOBFVX1XRBYAL4vIVcAmoOzezXNxCWUdUABcAaCqeSJyJ1B2ue0dVSUUYxqSP7+1ktz9hTx4YV/G9/fX5diYwAtLUlHVH4C+fspzca2ViuUK3FCx3Bs3A5gR6BiNiWZzvtvKv7/M4rj2zRjX1/qumNCJtC7FxtRjoTn09M2GPH4zczHd2zdn1uShNGpkh7xM6FhSMaaeeXupu8Hj01cMIrlpfJijMQ2NJRVj6pHZi7fw7FcbOW9gCp2SGt41Eib8LKkYU0+8v2I7v3/1OwanJnP3+N7hDsc0UJZUjKkHvtmQx3UvfEvLxnE8dFE/EmJjwh2SaaAa3n2Zjaln3lyyhf99+TtSWjXmlWuH0q55YrhDMg2YtVSMiWJvLM7mdy8toUPLRJ6+fJAlFBN21lIxJlQCfDX7v7/YwO1vraRbm6a8eeMwmifGBXT+xtSGJRVjosz2/IPc8sYyPlq9k8Gpyfzj4v6WUEzEsKRiTBRQVbblH+Sd5duZ9uFa8g8U8ZtTfsZvTk0nNsaOYpvIYUnFmAgy/dP1fP1DHkUlpRQWl1JUUkpBYQkbcws4UFQCQP+uSdw5rje9O9tNTk3ksaRiTAT527trKC5VBnRNIi6mEU0TYkluGs/QY1vTrU1T+ndtZcnERDRLKsZEkOJS5W/nZXBBZpfqKxsTgexgrDERplmC/dYz0cuSijEhU7MuxU0tqZgoZknFmAjTLMFusWKilyUVYyJM1+Sm4Q7BmFqzpGJMhGnZ2C5kNNHLkooxEaRZQizxsfZnaaKXfXuNiSBJTayVYqJbyJOKiHQRkXkiskpEVojIFK/8dhHZIiJLvNeZPtPcLCLrRGSNiIzxKR/rla0TkamhXhdjAs2Siol24ei7WAz8r6p+KyLNgUUi8oE37kFVvc+3soj0BC4CegGdgP+KyHHe6EeB04FsYIGIzFHVlSFZC2OOVg3uUtyqiT1T3kS3kCcVVd0GbPOG94rIKqBzFZOMA2ap6iFgg4isAwZ749ap6g8AIjLLq2tJxUQtCfDt8Y0JtbCeUxGRVKA/MN8rulFElorIDBFp5ZV1Bjb7TJbtlVVWbkzU6tclKdwhGFMnYUsqItIMeA34rar+CDwGHAv0w7Vk7i+r6mdyraLc37Imi8hCEVmYk5NT59iNCZYm8Xbho4luYUkqIhKHSygvqOrrAKq6Q1VLVLUUeILyQ1zZgO/d9VKArVWU/4SqTlfVTFXNbNu2bWBXxpgAsqRiol04en8J8BSwSlUf8Cnv6FNtPLDcG54DXCQiCSKSBqQD3wALgHQRSROReNzJ/DmhWAdjgqVpvN33y0S3cHyDhwGXAstEZIlXdgswQUT64Q5hZQHXAKjqChF5GXcCvhi4QVVLAETkRuA9IAaYoaorQrkixgTaoNTkcIdgTJ2Eo/fX5/g/HzK3imnuBu72Uz63qumMiSzV9+xq1yIhBHEYEzx2Rb0xIeO3H8kREuPsnIqJbpZUjDHGBIwlFWNCRatvqRgT7SypGGOMCRhLKsaEjLVUTP1nScUYY0zAWFIxJmTsZpGm/rOkYkzI2OEvU/9ZUjHGGBMwllSMCRXrUmwaAEsqxhhjAsaSijEhYy0VU/9ZUjHGGBMwllSMMcYEjCUVY4wxAWNJxRhjTMBYUjEmVKxLsWkALKkYY4wJGEsqxoSMtVRM/WdJxZgQuevtVeEOwZigi/qkIiJjRWSNiKwTkanhjseYynywcnu4QzAm6KI6qYhIDPAocAbQE5ggIj3DG5Ux/j10Ub9wh2BM0EV1UgEGA+tU9QdVLQRmAePCHJMxfvV/fWS4QzAm6KI9qXQGNvt8zvbKjIk+3X8e7giMqbNoTyr+HqX3ky42IjJZRBaKyMKcnJwQhGVMLfzi4XBHYEydRXtSyQa6+HxOAbZWrKSq01U1U1Uz27ZtW7sl3Z5fu+lqs5yMi0KzrIZm1E3hW/bpd7j3k26G/pf6r9Oslt9NYyJItCeVBUC6iKSJSDxwETAnaEu78HlIHw0xCe5zx76Q0BJG/sF9Th8DHfoc/Xy7nQzjp8PEt9znMX+BARNBvN0T27i8brP27j3zKug7wQ13GuDiGnI9nPskjPLpBHf8WTDpQ2icDKf9GZKPhWYdYMw9cO4TcMlr5fMBOPHX7r1xMpx5H0x4ydX31bQttOnuhhOTysvbHFf5OqaOgD4XwNAboX0ft81iE6H7meV1OvaFSR9Bi85wxt9d2c8fcO99f+XeG8V6n31iLjNsCnTqD+P/Vb5NyqSNhGG/hdPvrDzGbicf+fnM+/zX69QfBk+GPudDk9bl5bGJkHFh+eeEFu798v+4+if+Gk78DYy+08Xa9cTyuoMnVx6XMVFENMpvHSEiZwIPATHADFW9u6r6mZmZunDhwpDEZowx9YWILFLVzOrqxYYimGBS1bnA3HDHYYwxJvoPfxljjIkgllSMMcYEjCUVY4wxAWNJxRhjTMBYUjHGGBMwllSMMcYEjCUVY4wxARP1Fz8eLRHJATbWcvI2wK4AhhMNbJ0bBlvn+q+u63uMqlZ7L6EGl1TqQkQW1uSK0vrE1rlhsHWu/0K1vnb4yxhjTMBYUjHGGBMwllSOzvRwBxAGts4Ng61z/ReS9bVzKsYYYwLGWirGGGMCxpJKDYnIWBFZIyLrRGRq9VNEJhHpIiLzRGSViKwQkSleebKIfCAia733Vl65iMg0b72XisgAn3lN9OqvFZGJ4VqnmhKRGBFZLCJve5/TRGS+F/9L3oPeEJEE7/M6b3yqzzxu9srXiMiY8KxJzYhIkoi8KiKrvf09tL7vZxH5nfe9Xi4iM0Uksb7tZxGZISI7RWS5T1nA9quIDBSRZd4000TE32PbK6eq9qrmhXsA2HqgGxAPfAf0DHdctVyXjsAAb7g58D3QE/gbMNUrnwr81Rs+E3gHEGAIMN8rTwZ+8N5becOtwr1+1az7/wAvAm97n18GLvKGHweu84avBx73hi8CXvKGe3r7PgFI874TMeFeryrW9xlgkjccDyTV5/0MdAY2AI199u/l9W0/AyOBAcByn7KA7VfgG2CoN807wBlHFV+4N1A0vLwN/J7P55uBm8MdV4DW7U3gdGAN0NEr6wis8Yb/BUzwqb/GGz8B+JdP+RH1Iu0FpAAfAqcAb3t/MLuA2Ir7GHgPGOoNx3r1pOJ+960XaS+ghfcPViqU19v97CWVzd4/ylhvP4+pj/sZSK2QVAKyX71xq33Kj6hXk5cd/qqZsi9rmWyvLKp5zf3+wHygvapuA/De23nVKlv3aNsmDwF/AEq9z62BPapa7H32jf/wunnj87360bTO3YAc4GnvkN+TItKUeryfVXULcB+wCdiG22+LqN/7uUyg9mtnb7hieY1ZUqkZf8cUo7rbnIg0A14DfquqP1ZV1U+ZVlEecUTkLGCnqi7yLfZTVasZFzXrjPvlPQB4TFX7A/txh0UqE/Xr7J1HGIc7ZNUJaAqc4adqfdrP1TnadazzultSqZlsoIvP5xRga5hiqTMRicMllBdU9XWveIeIdPTGdwR2euWVrXs0bZNhwNkikgXMwh0CewhIEpFYr45v/IfXzRvfEsgjutY5G8hW1fne51dxSaY+7+fTgA2qmqOqRcDrwInU7/1cJlD7NdsbrlheY5ZUamYBkO71IonHndSbE+aYasXryfEUsEpVH/AZNQco6wEyEXeupaz8Mq8XyRAg32tevweMFpFW3i/E0V5ZxFHVm1U1RVVTcfvuI1W9GJgHnOdVq7jOZdviPK++euUXeb2G0oB03EnNiKOq24HNItLdKzoVWEk93s+4w15DRKSJ9z0vW+d6u599BGS/euP2isgQbxte5jOvmgn3CadoeeF6UXyP6wlya7jjqcN6DMc1Z5cCS7zXmbhjyR8Ca733ZK++AI96670MyPSZ15XAOu91RbjXrYbrfxLlvb+64f5ZrANeARK88kTv8zpvfDef6W/1tsUajrJXTBjWtR+w0NvXs3G9fOr1fgb+DKwGlgPP4Xpw1av9DMzEnTMqwrUsrgrkfgUyve23HvgHFTp7VPeyK+qNMcYEjB3+MsYYEzCWVIwxxgSMJRVjjDEBY0nFGGNMwFhSMcYYEzCWVIwxxgSMJRVjjDEBY0nFGGNMwPx/AoRaO0v3V9UAAAAASUVORK5CYII=">
            <a:extLst>
              <a:ext uri="{FF2B5EF4-FFF2-40B4-BE49-F238E27FC236}">
                <a16:creationId xmlns:a16="http://schemas.microsoft.com/office/drawing/2014/main" id="{E5BF20D0-7AA2-4251-937C-E26843F99EEF}"/>
              </a:ext>
            </a:extLst>
          </p:cNvPr>
          <p:cNvSpPr>
            <a:spLocks noGrp="1" noChangeAspect="1" noChangeArrowheads="1"/>
          </p:cNvSpPr>
          <p:nvPr>
            <p:ph type="body" sz="half" idx="2"/>
          </p:nvPr>
        </p:nvSpPr>
        <p:spPr bwMode="auto">
          <a:xfrm>
            <a:off x="979488" y="2514600"/>
            <a:ext cx="3651250" cy="3811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4s - loss: 10665665.9997 </a:t>
            </a:r>
          </a:p>
          <a:p>
            <a:r>
              <a:rPr lang="en-US" dirty="0"/>
              <a:t>Score (RMSE): 3265.18</a:t>
            </a:r>
          </a:p>
          <a:p>
            <a:endParaRPr lang="en-US" dirty="0"/>
          </a:p>
          <a:p>
            <a:r>
              <a:rPr lang="en-US" dirty="0"/>
              <a:t>- Hardly any difference!</a:t>
            </a:r>
          </a:p>
        </p:txBody>
      </p:sp>
      <p:pic>
        <p:nvPicPr>
          <p:cNvPr id="8" name="Picture 7" descr="A screenshot of a cell phone&#10;&#10;Description generated with high confidence">
            <a:extLst>
              <a:ext uri="{FF2B5EF4-FFF2-40B4-BE49-F238E27FC236}">
                <a16:creationId xmlns:a16="http://schemas.microsoft.com/office/drawing/2014/main" id="{62B907F2-D232-4430-BE4D-BCDBF4510DA8}"/>
              </a:ext>
            </a:extLst>
          </p:cNvPr>
          <p:cNvPicPr>
            <a:picLocks noChangeAspect="1"/>
          </p:cNvPicPr>
          <p:nvPr/>
        </p:nvPicPr>
        <p:blipFill>
          <a:blip r:embed="rId2"/>
          <a:stretch>
            <a:fillRect/>
          </a:stretch>
        </p:blipFill>
        <p:spPr>
          <a:xfrm>
            <a:off x="5044969" y="2609850"/>
            <a:ext cx="5970134" cy="3714750"/>
          </a:xfrm>
          <a:prstGeom prst="rect">
            <a:avLst/>
          </a:prstGeom>
        </p:spPr>
      </p:pic>
    </p:spTree>
    <p:extLst>
      <p:ext uri="{BB962C8B-B14F-4D97-AF65-F5344CB8AC3E}">
        <p14:creationId xmlns:p14="http://schemas.microsoft.com/office/powerpoint/2010/main" val="275744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E8D1-5A5F-41CA-97E8-4A83B7FB2AB8}"/>
              </a:ext>
            </a:extLst>
          </p:cNvPr>
          <p:cNvSpPr>
            <a:spLocks noGrp="1"/>
          </p:cNvSpPr>
          <p:nvPr>
            <p:ph type="title"/>
          </p:nvPr>
        </p:nvSpPr>
        <p:spPr/>
        <p:txBody>
          <a:bodyPr/>
          <a:lstStyle/>
          <a:p>
            <a:r>
              <a:rPr lang="en-US" dirty="0"/>
              <a:t>Regression  K-fold = L1 + L2 + dropout</a:t>
            </a:r>
          </a:p>
        </p:txBody>
      </p:sp>
      <p:sp>
        <p:nvSpPr>
          <p:cNvPr id="3" name="Content Placeholder 2">
            <a:extLst>
              <a:ext uri="{FF2B5EF4-FFF2-40B4-BE49-F238E27FC236}">
                <a16:creationId xmlns:a16="http://schemas.microsoft.com/office/drawing/2014/main" id="{391C85BE-3ED7-44EB-9537-D5371FCF2D4E}"/>
              </a:ext>
            </a:extLst>
          </p:cNvPr>
          <p:cNvSpPr>
            <a:spLocks noGrp="1"/>
          </p:cNvSpPr>
          <p:nvPr>
            <p:ph idx="1"/>
          </p:nvPr>
        </p:nvSpPr>
        <p:spPr/>
        <p:txBody>
          <a:bodyPr/>
          <a:lstStyle/>
          <a:p>
            <a:r>
              <a:rPr lang="en-US" u="sng" dirty="0"/>
              <a:t>Rationale</a:t>
            </a:r>
            <a:endParaRPr lang="en-US" dirty="0"/>
          </a:p>
          <a:p>
            <a:pPr lvl="1"/>
            <a:r>
              <a:rPr lang="en-US" dirty="0"/>
              <a:t>5 folds used for cross validation</a:t>
            </a:r>
          </a:p>
          <a:p>
            <a:pPr lvl="1"/>
            <a:r>
              <a:rPr lang="en-US" dirty="0"/>
              <a:t>compare the performance on the same data set.</a:t>
            </a:r>
          </a:p>
          <a:p>
            <a:pPr lvl="1"/>
            <a:r>
              <a:rPr lang="en-US" dirty="0"/>
              <a:t>Can use different algorithms for each fold, but the data remains consistent over long intervals and hence randomizing the data could be of no help.</a:t>
            </a:r>
          </a:p>
          <a:p>
            <a:pPr lvl="1"/>
            <a:r>
              <a:rPr lang="en-US" dirty="0"/>
              <a:t>Fold score has still reduced as compared  the rest of the models.	</a:t>
            </a:r>
          </a:p>
          <a:p>
            <a:pPr lvl="2"/>
            <a:r>
              <a:rPr lang="en-US" dirty="0"/>
              <a:t>Some manipulations may help.</a:t>
            </a:r>
          </a:p>
        </p:txBody>
      </p:sp>
      <p:sp>
        <p:nvSpPr>
          <p:cNvPr id="4" name="Text Placeholder 3">
            <a:extLst>
              <a:ext uri="{FF2B5EF4-FFF2-40B4-BE49-F238E27FC236}">
                <a16:creationId xmlns:a16="http://schemas.microsoft.com/office/drawing/2014/main" id="{B80B4B46-3552-4EB4-BC4E-79E0D9DE6A15}"/>
              </a:ext>
            </a:extLst>
          </p:cNvPr>
          <p:cNvSpPr>
            <a:spLocks noGrp="1"/>
          </p:cNvSpPr>
          <p:nvPr>
            <p:ph type="body" sz="half" idx="2"/>
          </p:nvPr>
        </p:nvSpPr>
        <p:spPr>
          <a:xfrm>
            <a:off x="836394" y="2057400"/>
            <a:ext cx="3934389" cy="3811588"/>
          </a:xfrm>
        </p:spPr>
        <p:txBody>
          <a:bodyPr/>
          <a:lstStyle/>
          <a:p>
            <a:r>
              <a:rPr lang="en-US" dirty="0"/>
              <a:t>Epoch 00035: early stopping </a:t>
            </a:r>
          </a:p>
          <a:p>
            <a:r>
              <a:rPr lang="en-US" u="sng" dirty="0"/>
              <a:t>Fold score (RMSE): </a:t>
            </a:r>
            <a:r>
              <a:rPr lang="en-US" b="1" u="sng" dirty="0"/>
              <a:t>2165.05078125 </a:t>
            </a:r>
          </a:p>
          <a:p>
            <a:r>
              <a:rPr lang="en-US" dirty="0"/>
              <a:t>Final, out of sample score (RMSE): 3566.14</a:t>
            </a:r>
          </a:p>
        </p:txBody>
      </p:sp>
    </p:spTree>
    <p:extLst>
      <p:ext uri="{BB962C8B-B14F-4D97-AF65-F5344CB8AC3E}">
        <p14:creationId xmlns:p14="http://schemas.microsoft.com/office/powerpoint/2010/main" val="302795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graphicFrame>
        <p:nvGraphicFramePr>
          <p:cNvPr id="9" name="Content Placeholder 8" descr="Vertical Accent List diagram showing 3 groups arranged one below the other with bullet points under each group"/>
          <p:cNvGraphicFramePr>
            <a:graphicFrameLocks noGrp="1"/>
          </p:cNvGraphicFramePr>
          <p:nvPr>
            <p:ph sz="half" idx="2"/>
            <p:extLst>
              <p:ext uri="{D42A27DB-BD31-4B8C-83A1-F6EECF244321}">
                <p14:modId xmlns:p14="http://schemas.microsoft.com/office/powerpoint/2010/main" val="2663488721"/>
              </p:ext>
            </p:extLst>
          </p:nvPr>
        </p:nvGraphicFramePr>
        <p:xfrm>
          <a:off x="6323012" y="2047876"/>
          <a:ext cx="4724409" cy="3590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8" descr="Vertical Accent List diagram showing 3 groups arranged one below the other with bullet points under each group">
            <a:extLst>
              <a:ext uri="{FF2B5EF4-FFF2-40B4-BE49-F238E27FC236}">
                <a16:creationId xmlns:a16="http://schemas.microsoft.com/office/drawing/2014/main" id="{3CAE2B2E-B97D-420A-963A-CA9917E8DDF6}"/>
              </a:ext>
            </a:extLst>
          </p:cNvPr>
          <p:cNvGraphicFramePr>
            <a:graphicFrameLocks/>
          </p:cNvGraphicFramePr>
          <p:nvPr>
            <p:extLst>
              <p:ext uri="{D42A27DB-BD31-4B8C-83A1-F6EECF244321}">
                <p14:modId xmlns:p14="http://schemas.microsoft.com/office/powerpoint/2010/main" val="2357175953"/>
              </p:ext>
            </p:extLst>
          </p:nvPr>
        </p:nvGraphicFramePr>
        <p:xfrm>
          <a:off x="684212" y="2024062"/>
          <a:ext cx="4724409" cy="35909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2580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FDB6-9A46-46C3-AC04-B40BF17E4D8A}"/>
              </a:ext>
            </a:extLst>
          </p:cNvPr>
          <p:cNvSpPr>
            <a:spLocks noGrp="1"/>
          </p:cNvSpPr>
          <p:nvPr>
            <p:ph type="title"/>
          </p:nvPr>
        </p:nvSpPr>
        <p:spPr/>
        <p:txBody>
          <a:bodyPr/>
          <a:lstStyle/>
          <a:p>
            <a:r>
              <a:rPr lang="en-US" dirty="0"/>
              <a:t>What more could be done</a:t>
            </a:r>
          </a:p>
        </p:txBody>
      </p:sp>
      <p:sp>
        <p:nvSpPr>
          <p:cNvPr id="5" name="Content Placeholder 4">
            <a:extLst>
              <a:ext uri="{FF2B5EF4-FFF2-40B4-BE49-F238E27FC236}">
                <a16:creationId xmlns:a16="http://schemas.microsoft.com/office/drawing/2014/main" id="{103F632C-EA5D-4B5D-AA66-E85CC5672B24}"/>
              </a:ext>
            </a:extLst>
          </p:cNvPr>
          <p:cNvSpPr>
            <a:spLocks noGrp="1"/>
          </p:cNvSpPr>
          <p:nvPr>
            <p:ph idx="1"/>
          </p:nvPr>
        </p:nvSpPr>
        <p:spPr>
          <a:xfrm>
            <a:off x="1119708" y="1600201"/>
            <a:ext cx="10231135" cy="4576762"/>
          </a:xfrm>
        </p:spPr>
        <p:txBody>
          <a:bodyPr>
            <a:normAutofit/>
          </a:bodyPr>
          <a:lstStyle/>
          <a:p>
            <a:pPr fontAlgn="base"/>
            <a:r>
              <a:rPr lang="en-US" dirty="0"/>
              <a:t>Normalization:</a:t>
            </a:r>
          </a:p>
          <a:p>
            <a:pPr lvl="2" fontAlgn="base"/>
            <a:r>
              <a:rPr lang="en-US" dirty="0"/>
              <a:t>Without normalization, gradient-based optimization algorithms(such as Linear regressions) have a very hard time to graze through the weight vectors towards the target, algorithms also do much better and diverge less.</a:t>
            </a:r>
          </a:p>
          <a:p>
            <a:pPr lvl="2" fontAlgn="base"/>
            <a:r>
              <a:rPr lang="en-US" dirty="0"/>
              <a:t>This is certainly the case for linear models and especially the ones whose cost function is a measure of divergence of the model's output and the target - linear regression with MSE cost function.</a:t>
            </a:r>
          </a:p>
          <a:p>
            <a:pPr fontAlgn="base"/>
            <a:r>
              <a:rPr lang="en-US" dirty="0"/>
              <a:t>LSTM Models</a:t>
            </a:r>
          </a:p>
          <a:p>
            <a:pPr fontAlgn="base"/>
            <a:r>
              <a:rPr lang="en-US" dirty="0"/>
              <a:t>Boosting </a:t>
            </a:r>
          </a:p>
        </p:txBody>
      </p:sp>
    </p:spTree>
    <p:extLst>
      <p:ext uri="{BB962C8B-B14F-4D97-AF65-F5344CB8AC3E}">
        <p14:creationId xmlns:p14="http://schemas.microsoft.com/office/powerpoint/2010/main" val="32397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F33A-8016-4F91-BE0E-885CC8CBF445}"/>
              </a:ext>
            </a:extLst>
          </p:cNvPr>
          <p:cNvSpPr>
            <a:spLocks noGrp="1"/>
          </p:cNvSpPr>
          <p:nvPr>
            <p:ph type="title"/>
          </p:nvPr>
        </p:nvSpPr>
        <p:spPr/>
        <p:txBody>
          <a:bodyPr/>
          <a:lstStyle/>
          <a:p>
            <a:r>
              <a:rPr lang="en-US" dirty="0"/>
              <a:t>Data Manipulation</a:t>
            </a:r>
          </a:p>
        </p:txBody>
      </p:sp>
      <p:sp>
        <p:nvSpPr>
          <p:cNvPr id="3" name="Content Placeholder 2">
            <a:extLst>
              <a:ext uri="{FF2B5EF4-FFF2-40B4-BE49-F238E27FC236}">
                <a16:creationId xmlns:a16="http://schemas.microsoft.com/office/drawing/2014/main" id="{8FC5B197-F8A9-43A6-A2D4-44053F73469A}"/>
              </a:ext>
            </a:extLst>
          </p:cNvPr>
          <p:cNvSpPr>
            <a:spLocks noGrp="1"/>
          </p:cNvSpPr>
          <p:nvPr>
            <p:ph idx="1"/>
          </p:nvPr>
        </p:nvSpPr>
        <p:spPr/>
        <p:txBody>
          <a:bodyPr>
            <a:normAutofit/>
          </a:bodyPr>
          <a:lstStyle/>
          <a:p>
            <a:r>
              <a:rPr lang="en-US" dirty="0"/>
              <a:t>Loading the datasheets to MySQL workbench</a:t>
            </a:r>
          </a:p>
          <a:p>
            <a:pPr lvl="1"/>
            <a:r>
              <a:rPr lang="en-US" dirty="0"/>
              <a:t>Creating relevant tables</a:t>
            </a:r>
          </a:p>
          <a:p>
            <a:pPr lvl="2"/>
            <a:r>
              <a:rPr lang="en-US" dirty="0"/>
              <a:t>Data insertion from datasets</a:t>
            </a:r>
          </a:p>
          <a:p>
            <a:pPr lvl="3"/>
            <a:r>
              <a:rPr lang="en-US" dirty="0"/>
              <a:t>Performing SQL operations for column matching</a:t>
            </a:r>
          </a:p>
          <a:p>
            <a:pPr marL="1005977" lvl="3" indent="0">
              <a:buNone/>
            </a:pPr>
            <a:r>
              <a:rPr lang="en-US" dirty="0"/>
              <a:t>	(Matching NameplateCapacity to Plant Codes)</a:t>
            </a:r>
          </a:p>
          <a:p>
            <a:r>
              <a:rPr lang="en-US" dirty="0"/>
              <a:t>Data type issue – mixed data types in columns which hold pure numbers </a:t>
            </a:r>
          </a:p>
          <a:p>
            <a:pPr lvl="1"/>
            <a:r>
              <a:rPr lang="en-US" dirty="0"/>
              <a:t>Searching for mixed type values.</a:t>
            </a:r>
          </a:p>
          <a:p>
            <a:pPr lvl="2"/>
            <a:r>
              <a:rPr lang="en-US" dirty="0" err="1"/>
              <a:t>E.g</a:t>
            </a:r>
            <a:r>
              <a:rPr lang="en-US" dirty="0"/>
              <a:t> – 1245.60 written as 1,245.60 – due to the “,” this was initially fed as varchar</a:t>
            </a:r>
          </a:p>
          <a:p>
            <a:pPr lvl="2"/>
            <a:r>
              <a:rPr lang="en-US" dirty="0"/>
              <a:t>Resultant dataset, thus consisted for “string” type even for the numbers</a:t>
            </a:r>
          </a:p>
          <a:p>
            <a:pPr lvl="2"/>
            <a:r>
              <a:rPr lang="en-US" dirty="0"/>
              <a:t>Conversion of datatype was still an issue due to the “,”</a:t>
            </a:r>
          </a:p>
        </p:txBody>
      </p:sp>
    </p:spTree>
    <p:extLst>
      <p:ext uri="{BB962C8B-B14F-4D97-AF65-F5344CB8AC3E}">
        <p14:creationId xmlns:p14="http://schemas.microsoft.com/office/powerpoint/2010/main" val="351939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98AD-3F88-47F7-B44C-6CF899274079}"/>
              </a:ext>
            </a:extLst>
          </p:cNvPr>
          <p:cNvSpPr>
            <a:spLocks noGrp="1"/>
          </p:cNvSpPr>
          <p:nvPr>
            <p:ph type="title"/>
          </p:nvPr>
        </p:nvSpPr>
        <p:spPr/>
        <p:txBody>
          <a:bodyPr/>
          <a:lstStyle/>
          <a:p>
            <a:r>
              <a:rPr lang="en-US" dirty="0"/>
              <a:t>Data Manipulation Results</a:t>
            </a:r>
          </a:p>
        </p:txBody>
      </p:sp>
      <p:sp>
        <p:nvSpPr>
          <p:cNvPr id="3" name="Content Placeholder 2">
            <a:extLst>
              <a:ext uri="{FF2B5EF4-FFF2-40B4-BE49-F238E27FC236}">
                <a16:creationId xmlns:a16="http://schemas.microsoft.com/office/drawing/2014/main" id="{6D7CAEEC-7926-4694-BEEC-6D380BB66CAC}"/>
              </a:ext>
            </a:extLst>
          </p:cNvPr>
          <p:cNvSpPr>
            <a:spLocks noGrp="1"/>
          </p:cNvSpPr>
          <p:nvPr>
            <p:ph idx="1"/>
          </p:nvPr>
        </p:nvSpPr>
        <p:spPr/>
        <p:txBody>
          <a:bodyPr>
            <a:normAutofit fontScale="92500"/>
          </a:bodyPr>
          <a:lstStyle/>
          <a:p>
            <a:r>
              <a:rPr lang="en-US" dirty="0"/>
              <a:t>Clean data set with correct data types assigned for each attribute.</a:t>
            </a:r>
          </a:p>
          <a:p>
            <a:r>
              <a:rPr lang="en-US" dirty="0"/>
              <a:t>Missing values in fields like –Summer Capacity(MW) substituted with “0” so that these can be interpreted/dealt with, appropriately in the modeling phase.</a:t>
            </a:r>
          </a:p>
          <a:p>
            <a:r>
              <a:rPr lang="en-US" u="sng" dirty="0"/>
              <a:t>Extraction</a:t>
            </a:r>
            <a:r>
              <a:rPr lang="en-US" dirty="0"/>
              <a:t>:</a:t>
            </a:r>
          </a:p>
          <a:p>
            <a:pPr marL="914126" lvl="2" indent="0">
              <a:buNone/>
            </a:pPr>
            <a:r>
              <a:rPr lang="en-US" dirty="0"/>
              <a:t>Dataset with ~ 35Lakh records after matching Nameplate Capacity (MWh) and the Plant Codes.</a:t>
            </a:r>
          </a:p>
          <a:p>
            <a:r>
              <a:rPr lang="en-US" dirty="0"/>
              <a:t>Inclusion of attributes/measures like – Summer Capacity(MW), Winter Capacity(MW), Nameplate Power Factor (MW) and Utility Names for easy plotting of graphs and finding interesting trends in the data and figure out what factors affect the Electricity Generation (besides Nameplate Capacity)</a:t>
            </a:r>
          </a:p>
        </p:txBody>
      </p:sp>
    </p:spTree>
    <p:extLst>
      <p:ext uri="{BB962C8B-B14F-4D97-AF65-F5344CB8AC3E}">
        <p14:creationId xmlns:p14="http://schemas.microsoft.com/office/powerpoint/2010/main" val="109993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C7EF-5BF0-48CE-99B2-A1A1DE1FCF1D}"/>
              </a:ext>
            </a:extLst>
          </p:cNvPr>
          <p:cNvSpPr>
            <a:spLocks noGrp="1"/>
          </p:cNvSpPr>
          <p:nvPr>
            <p:ph type="title"/>
          </p:nvPr>
        </p:nvSpPr>
        <p:spPr>
          <a:xfrm>
            <a:off x="4376173" y="687388"/>
            <a:ext cx="6289048" cy="5483225"/>
          </a:xfrm>
          <a:effectLst/>
        </p:spPr>
        <p:txBody>
          <a:bodyPr vert="horz" wrap="square" lIns="91440" tIns="45720" rIns="91440" bIns="45720" rtlCol="0" anchor="ctr">
            <a:normAutofit/>
          </a:bodyPr>
          <a:lstStyle/>
          <a:p>
            <a:pPr defTabSz="914400"/>
            <a:r>
              <a:rPr lang="en-US" sz="6600" spc="-300" dirty="0">
                <a:solidFill>
                  <a:schemeClr val="tx1">
                    <a:lumMod val="95000"/>
                  </a:schemeClr>
                </a:solidFill>
                <a:effectLst>
                  <a:outerShdw blurRad="469900" dist="342900" dir="5400000" sy="-20000" rotWithShape="0">
                    <a:prstClr val="black">
                      <a:alpha val="66000"/>
                    </a:prstClr>
                  </a:outerShdw>
                </a:effectLst>
              </a:rPr>
              <a:t>Data Visualizations in Tableau &amp; matplotlib(python)</a:t>
            </a:r>
          </a:p>
        </p:txBody>
      </p:sp>
      <p:cxnSp>
        <p:nvCxnSpPr>
          <p:cNvPr id="18" name="Straight Connector 17">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4523"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55DB-7176-47FC-9F99-3A8A1676D64F}"/>
              </a:ext>
            </a:extLst>
          </p:cNvPr>
          <p:cNvSpPr>
            <a:spLocks noGrp="1"/>
          </p:cNvSpPr>
          <p:nvPr>
            <p:ph type="title"/>
          </p:nvPr>
        </p:nvSpPr>
        <p:spPr/>
        <p:txBody>
          <a:bodyPr/>
          <a:lstStyle/>
          <a:p>
            <a:r>
              <a:rPr lang="en-US" dirty="0"/>
              <a:t>Histograms</a:t>
            </a:r>
          </a:p>
        </p:txBody>
      </p:sp>
      <p:sp>
        <p:nvSpPr>
          <p:cNvPr id="7" name="Text Placeholder 6">
            <a:extLst>
              <a:ext uri="{FF2B5EF4-FFF2-40B4-BE49-F238E27FC236}">
                <a16:creationId xmlns:a16="http://schemas.microsoft.com/office/drawing/2014/main" id="{6A9BCE12-03DD-4F4B-B708-F32EA76E1B7E}"/>
              </a:ext>
            </a:extLst>
          </p:cNvPr>
          <p:cNvSpPr>
            <a:spLocks noGrp="1"/>
          </p:cNvSpPr>
          <p:nvPr>
            <p:ph type="body" idx="1"/>
          </p:nvPr>
        </p:nvSpPr>
        <p:spPr/>
        <p:txBody>
          <a:bodyPr/>
          <a:lstStyle/>
          <a:p>
            <a:r>
              <a:rPr lang="en-US" cap="small" dirty="0"/>
              <a:t>NameplateCapacity</a:t>
            </a:r>
          </a:p>
        </p:txBody>
      </p:sp>
      <p:pic>
        <p:nvPicPr>
          <p:cNvPr id="17" name="Content Placeholder 16">
            <a:extLst>
              <a:ext uri="{FF2B5EF4-FFF2-40B4-BE49-F238E27FC236}">
                <a16:creationId xmlns:a16="http://schemas.microsoft.com/office/drawing/2014/main" id="{AE01603C-95E2-4DB5-9DE1-EDCD9E9F649C}"/>
              </a:ext>
            </a:extLst>
          </p:cNvPr>
          <p:cNvPicPr>
            <a:picLocks noGrp="1" noChangeAspect="1"/>
          </p:cNvPicPr>
          <p:nvPr>
            <p:ph sz="half" idx="2"/>
          </p:nvPr>
        </p:nvPicPr>
        <p:blipFill>
          <a:blip r:embed="rId2"/>
          <a:stretch>
            <a:fillRect/>
          </a:stretch>
        </p:blipFill>
        <p:spPr>
          <a:xfrm>
            <a:off x="455612" y="2514600"/>
            <a:ext cx="5638800" cy="3352800"/>
          </a:xfrm>
          <a:prstGeom prst="rect">
            <a:avLst/>
          </a:prstGeom>
        </p:spPr>
      </p:pic>
      <p:sp>
        <p:nvSpPr>
          <p:cNvPr id="9" name="Text Placeholder 8">
            <a:extLst>
              <a:ext uri="{FF2B5EF4-FFF2-40B4-BE49-F238E27FC236}">
                <a16:creationId xmlns:a16="http://schemas.microsoft.com/office/drawing/2014/main" id="{396BC43D-3402-438D-B06B-731CD01C176E}"/>
              </a:ext>
            </a:extLst>
          </p:cNvPr>
          <p:cNvSpPr>
            <a:spLocks noGrp="1"/>
          </p:cNvSpPr>
          <p:nvPr>
            <p:ph type="body" sz="quarter" idx="3"/>
          </p:nvPr>
        </p:nvSpPr>
        <p:spPr/>
        <p:txBody>
          <a:bodyPr/>
          <a:lstStyle/>
          <a:p>
            <a:r>
              <a:rPr lang="en-US" cap="small" dirty="0"/>
              <a:t>matplotlib</a:t>
            </a:r>
          </a:p>
        </p:txBody>
      </p:sp>
      <p:pic>
        <p:nvPicPr>
          <p:cNvPr id="20" name="Content Placeholder 19">
            <a:extLst>
              <a:ext uri="{FF2B5EF4-FFF2-40B4-BE49-F238E27FC236}">
                <a16:creationId xmlns:a16="http://schemas.microsoft.com/office/drawing/2014/main" id="{3D3777E1-56DC-4547-8871-BD9D026942F3}"/>
              </a:ext>
            </a:extLst>
          </p:cNvPr>
          <p:cNvPicPr>
            <a:picLocks noGrp="1" noChangeAspect="1"/>
          </p:cNvPicPr>
          <p:nvPr>
            <p:ph sz="quarter" idx="4"/>
          </p:nvPr>
        </p:nvPicPr>
        <p:blipFill>
          <a:blip r:embed="rId3"/>
          <a:stretch>
            <a:fillRect/>
          </a:stretch>
        </p:blipFill>
        <p:spPr>
          <a:xfrm>
            <a:off x="6394449" y="3097633"/>
            <a:ext cx="5033963" cy="2499472"/>
          </a:xfrm>
          <a:prstGeom prst="rect">
            <a:avLst/>
          </a:prstGeom>
        </p:spPr>
      </p:pic>
    </p:spTree>
    <p:extLst>
      <p:ext uri="{BB962C8B-B14F-4D97-AF65-F5344CB8AC3E}">
        <p14:creationId xmlns:p14="http://schemas.microsoft.com/office/powerpoint/2010/main" val="1098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0BA-B5A3-47F7-840A-92519FF521DF}"/>
              </a:ext>
            </a:extLst>
          </p:cNvPr>
          <p:cNvSpPr>
            <a:spLocks noGrp="1"/>
          </p:cNvSpPr>
          <p:nvPr>
            <p:ph type="title"/>
          </p:nvPr>
        </p:nvSpPr>
        <p:spPr/>
        <p:txBody>
          <a:bodyPr/>
          <a:lstStyle/>
          <a:p>
            <a:r>
              <a:rPr lang="en-US" dirty="0"/>
              <a:t>Histograms</a:t>
            </a:r>
          </a:p>
        </p:txBody>
      </p:sp>
      <p:sp>
        <p:nvSpPr>
          <p:cNvPr id="3" name="Text Placeholder 2">
            <a:extLst>
              <a:ext uri="{FF2B5EF4-FFF2-40B4-BE49-F238E27FC236}">
                <a16:creationId xmlns:a16="http://schemas.microsoft.com/office/drawing/2014/main" id="{D21DFC89-732D-4516-BC9F-EA05F090EB7E}"/>
              </a:ext>
            </a:extLst>
          </p:cNvPr>
          <p:cNvSpPr>
            <a:spLocks noGrp="1"/>
          </p:cNvSpPr>
          <p:nvPr>
            <p:ph type="body" idx="1"/>
          </p:nvPr>
        </p:nvSpPr>
        <p:spPr/>
        <p:txBody>
          <a:bodyPr/>
          <a:lstStyle/>
          <a:p>
            <a:r>
              <a:rPr lang="en-US" cap="small" dirty="0" err="1"/>
              <a:t>SummerCapacity</a:t>
            </a:r>
            <a:endParaRPr lang="en-US" dirty="0"/>
          </a:p>
        </p:txBody>
      </p:sp>
      <p:pic>
        <p:nvPicPr>
          <p:cNvPr id="11" name="Content Placeholder 10">
            <a:extLst>
              <a:ext uri="{FF2B5EF4-FFF2-40B4-BE49-F238E27FC236}">
                <a16:creationId xmlns:a16="http://schemas.microsoft.com/office/drawing/2014/main" id="{6D90B28C-5B19-49AA-9370-FA9FA504D3C6}"/>
              </a:ext>
            </a:extLst>
          </p:cNvPr>
          <p:cNvPicPr>
            <a:picLocks noGrp="1" noChangeAspect="1"/>
          </p:cNvPicPr>
          <p:nvPr>
            <p:ph sz="half" idx="2"/>
          </p:nvPr>
        </p:nvPicPr>
        <p:blipFill>
          <a:blip r:embed="rId2"/>
          <a:stretch>
            <a:fillRect/>
          </a:stretch>
        </p:blipFill>
        <p:spPr>
          <a:xfrm>
            <a:off x="303212" y="2520379"/>
            <a:ext cx="5715000" cy="3429000"/>
          </a:xfrm>
          <a:prstGeom prst="rect">
            <a:avLst/>
          </a:prstGeom>
        </p:spPr>
      </p:pic>
      <p:sp>
        <p:nvSpPr>
          <p:cNvPr id="5" name="Text Placeholder 4">
            <a:extLst>
              <a:ext uri="{FF2B5EF4-FFF2-40B4-BE49-F238E27FC236}">
                <a16:creationId xmlns:a16="http://schemas.microsoft.com/office/drawing/2014/main" id="{6911D855-6218-4436-8C87-F3521DC7F8FC}"/>
              </a:ext>
            </a:extLst>
          </p:cNvPr>
          <p:cNvSpPr>
            <a:spLocks noGrp="1"/>
          </p:cNvSpPr>
          <p:nvPr>
            <p:ph type="body" sz="quarter" idx="3"/>
          </p:nvPr>
        </p:nvSpPr>
        <p:spPr/>
        <p:txBody>
          <a:bodyPr/>
          <a:lstStyle/>
          <a:p>
            <a:r>
              <a:rPr lang="en-US" cap="small" dirty="0" err="1"/>
              <a:t>WinterCapacity</a:t>
            </a:r>
            <a:endParaRPr lang="en-US" dirty="0"/>
          </a:p>
        </p:txBody>
      </p:sp>
      <p:pic>
        <p:nvPicPr>
          <p:cNvPr id="8" name="Content Placeholder 7">
            <a:extLst>
              <a:ext uri="{FF2B5EF4-FFF2-40B4-BE49-F238E27FC236}">
                <a16:creationId xmlns:a16="http://schemas.microsoft.com/office/drawing/2014/main" id="{ADC23AE2-86E8-4E53-8560-A46ED6FE6524}"/>
              </a:ext>
            </a:extLst>
          </p:cNvPr>
          <p:cNvPicPr>
            <a:picLocks noGrp="1" noChangeAspect="1"/>
          </p:cNvPicPr>
          <p:nvPr>
            <p:ph sz="quarter" idx="4"/>
          </p:nvPr>
        </p:nvPicPr>
        <p:blipFill>
          <a:blip r:embed="rId3"/>
          <a:stretch>
            <a:fillRect/>
          </a:stretch>
        </p:blipFill>
        <p:spPr>
          <a:xfrm>
            <a:off x="6246812" y="2520379"/>
            <a:ext cx="5562600" cy="3429000"/>
          </a:xfrm>
          <a:prstGeom prst="rect">
            <a:avLst/>
          </a:prstGeom>
        </p:spPr>
      </p:pic>
    </p:spTree>
    <p:extLst>
      <p:ext uri="{BB962C8B-B14F-4D97-AF65-F5344CB8AC3E}">
        <p14:creationId xmlns:p14="http://schemas.microsoft.com/office/powerpoint/2010/main" val="322430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ECCF-9566-498D-8FBD-811BFDE99125}"/>
              </a:ext>
            </a:extLst>
          </p:cNvPr>
          <p:cNvSpPr>
            <a:spLocks noGrp="1"/>
          </p:cNvSpPr>
          <p:nvPr>
            <p:ph type="title"/>
          </p:nvPr>
        </p:nvSpPr>
        <p:spPr/>
        <p:txBody>
          <a:bodyPr/>
          <a:lstStyle/>
          <a:p>
            <a:r>
              <a:rPr lang="en-US" dirty="0"/>
              <a:t>Histograms</a:t>
            </a:r>
          </a:p>
        </p:txBody>
      </p:sp>
      <p:sp>
        <p:nvSpPr>
          <p:cNvPr id="3" name="Text Placeholder 2">
            <a:extLst>
              <a:ext uri="{FF2B5EF4-FFF2-40B4-BE49-F238E27FC236}">
                <a16:creationId xmlns:a16="http://schemas.microsoft.com/office/drawing/2014/main" id="{64258B8D-6C37-4716-9E2D-7F3DEAA8B5FE}"/>
              </a:ext>
            </a:extLst>
          </p:cNvPr>
          <p:cNvSpPr>
            <a:spLocks noGrp="1"/>
          </p:cNvSpPr>
          <p:nvPr>
            <p:ph type="body" idx="1"/>
          </p:nvPr>
        </p:nvSpPr>
        <p:spPr/>
        <p:txBody>
          <a:bodyPr/>
          <a:lstStyle/>
          <a:p>
            <a:r>
              <a:rPr lang="en-US" cap="small" dirty="0" err="1"/>
              <a:t>NameplatePowerFactor</a:t>
            </a:r>
            <a:r>
              <a:rPr lang="en-US" cap="small" dirty="0"/>
              <a:t>(</a:t>
            </a:r>
            <a:r>
              <a:rPr lang="en-US" cap="small" dirty="0" err="1"/>
              <a:t>Tableu</a:t>
            </a:r>
            <a:r>
              <a:rPr lang="en-US" cap="small" dirty="0"/>
              <a:t>)</a:t>
            </a:r>
            <a:endParaRPr lang="en-US" dirty="0"/>
          </a:p>
        </p:txBody>
      </p:sp>
      <p:pic>
        <p:nvPicPr>
          <p:cNvPr id="7" name="Content Placeholder 6">
            <a:extLst>
              <a:ext uri="{FF2B5EF4-FFF2-40B4-BE49-F238E27FC236}">
                <a16:creationId xmlns:a16="http://schemas.microsoft.com/office/drawing/2014/main" id="{41DD83A8-4A3C-4D50-BF8C-E6F50DC8712C}"/>
              </a:ext>
            </a:extLst>
          </p:cNvPr>
          <p:cNvPicPr>
            <a:picLocks noGrp="1" noChangeAspect="1"/>
          </p:cNvPicPr>
          <p:nvPr>
            <p:ph sz="half" idx="2"/>
          </p:nvPr>
        </p:nvPicPr>
        <p:blipFill>
          <a:blip r:embed="rId2"/>
          <a:stretch>
            <a:fillRect/>
          </a:stretch>
        </p:blipFill>
        <p:spPr>
          <a:xfrm>
            <a:off x="455612" y="2743200"/>
            <a:ext cx="5578096" cy="3581400"/>
          </a:xfrm>
          <a:prstGeom prst="rect">
            <a:avLst/>
          </a:prstGeom>
        </p:spPr>
      </p:pic>
      <p:sp>
        <p:nvSpPr>
          <p:cNvPr id="10" name="Text Placeholder 9">
            <a:extLst>
              <a:ext uri="{FF2B5EF4-FFF2-40B4-BE49-F238E27FC236}">
                <a16:creationId xmlns:a16="http://schemas.microsoft.com/office/drawing/2014/main" id="{884E4872-80DC-40A7-A367-7AD8895A3768}"/>
              </a:ext>
            </a:extLst>
          </p:cNvPr>
          <p:cNvSpPr>
            <a:spLocks noGrp="1"/>
          </p:cNvSpPr>
          <p:nvPr>
            <p:ph type="body" sz="quarter" idx="3"/>
          </p:nvPr>
        </p:nvSpPr>
        <p:spPr/>
        <p:txBody>
          <a:bodyPr/>
          <a:lstStyle/>
          <a:p>
            <a:r>
              <a:rPr lang="en-US" cap="small" dirty="0"/>
              <a:t>Electricity Generation</a:t>
            </a:r>
            <a:endParaRPr lang="en-US" dirty="0"/>
          </a:p>
        </p:txBody>
      </p:sp>
      <p:sp>
        <p:nvSpPr>
          <p:cNvPr id="9" name="AutoShape 4" descr="data:image/png;base64,iVBORw0KGgoAAAANSUhEUgAABJoAAAJOCAYAAAD/Fm2FAAAABHNCSVQICAgIfAhkiAAAAAlwSFlzAAALEgAACxIB0t1+/AAAADl0RVh0U29mdHdhcmUAbWF0cGxvdGxpYiB2ZXJzaW9uIDIuMS4yLCBodHRwOi8vbWF0cGxvdGxpYi5vcmcvNQv5yAAAIABJREFUeJzs3X+0Z3dd3/vXmwy/FEiCGRCSyKCm9EaqFSLE39S4YEK0oS3cBq0JFFe6LGj90asDWqMiNrZeKNwqGk0kATXEaCE2oSGXlqTc8muiVoyIGZJAhgQYyE9KAQPv+8feB745c2YmM+dz5hzmPB5rnTXf72fv/d17f885K5wnn72/1d0BAAAAgNV60HofAAAAAABHBqEJAAAAgCGEJgAAAACGEJoAAAAAGEJoAgAAAGAIoQkAAACAIYQmANgAquqGqnrGeh/HRlBVL6uq39nP8hdU1TsO5zGth6r6hap6w3ofx+FUVZ+qqq9d7+N4oA70PfJ7DcBmJDQBwBqrqluq6nuXjd0vlnT3N3T32w/wOtuqqqtqyxod6obQ3b/S3T+cjDnn+f3fNj9+3fx6T1tY/vVV1as97vU0n9cvH+Q2f6eq/rCqPlFVd1fVX1TVT1bVUWt1nAfS3Y/o7pvm4zuoc6qqt8/f229aNv6mefwZVfW4+fFjF5b/7D7G/svCcbzgEM/ngL/XAHCkEZoAgCTJkR6wFtyR5KCizJGmqr4uybuT3Jrk73X30Umel+SUJI9cz2Nbpb9JcvbSk6r6qiSnJtmTJN19e5JdSb5rYZvvSvLXK4xdt9YHCwBHIqEJADaAxVlPVfW0qtpZVfdU1ceq6pXzakt/+N41X2L0rVX1oKr6uar6UFV9vKouqaqjF1737HnZJ6vq3yzbzy9U1eVV9YaquifJC+Z9v7Oq7qqq26vqP1bVQxZer6vqX1bVjVV1b1W9vKq+bt7mnqq6bHH9Zef4oap66vz4n82vdfL8/Ier6k0Lx7V0OdJe57zwer9WVXdW1c1VdfpBvN0XJ/nGqvrufRznC6vq/fP53VRV/2Jh2TOqandV/fT8ft9eVc+pqmdX1d9U1R1V9bKF9R9UVTuq6oPz9+Cyqnr0vGxptta5VXXb/Fo/ta+DnmcffXSefXRdVX3DPH5ukh9M8tPze/Qn8/jjq+qPqmrP/B792MLL/WKS/9HdPznHl3T3B7r7B7r7rv3tb172uqr6zaq6Zn6frq2qJywsf3VV3Tr/TFxfVd+5sOyomi6P/OC87fVVdeK8rGuaYbbXOVXV/1VVf7TsPfl/quo/LAz9XpJ/Wl+alfX8JP8pyecW1rkuc1Sa1/vmJK9eNvateeCh6WFV9cb5XP60FmZUrfD7dllNv6P31nRZ3SkL6/5MVX1kXvaBqjrtAe4fADYUoQkANp5XJ3l1dz8qydcluWweX5pxccx8idE7k7xg/voHSb42ySOS/MckmSPOb2T6g/1xSY5OcvyyfZ2Z5PIkx2T6I/3zSX4iyXGZ/tg+Lcm/XLbN9iRPzTRT5KeTXDDv48QkT870x/1Krk3yjIVzuSnJdy88v3aFbVY65yR5epIPzMf575JcWFW10k67e1t337Iw9Okkv5LkFfs4zo8n+b4kj0rywiSvqqqnLCz/6iQPy/Re/nyS307yzzK9J9+Z5OfrS/cZ+rEkz5nP8/FJ7kzy68v29w+SnJTkmUl21LLLLBe8ZV7vMUn+NNP3K919wfz4383v0fdX1YOS/EmS/zkf52lJfryqnjW/1vdm+r7vz4r7W/CDSV6e6Xvw58uWvzfJ30/y6CS/n+QPq+ph87KfzPQz8uxM7/E/z/Q9+aKVzinJG5Jsr6pjki/OwPunSV6/sOltSf4q03uZTLObLll23F8MTZki018neduysQcnec98LC/o7tet8P4sOTPJHy6c65uq6sH7WPcfJrk00+/bFfnS7+qTkrwkybd09yOTPCvJLfvZJwBsWEITABweb6ppltBdVXVXpgC0L3+b5Our6rju/lR3v2s/6/5gkld2903d/akkL01y1vxH+HOT/El3v6O7P5cpiiy/F9E7u/tN3f2F7v7f3X19d7+ru++b48xv5UsxaMmvdvc93X1Dkr9M8tZ5/3dnihPfvI9jvXbhtb4zyb9deP7dWTk07cuHuvu3u/vzmWYoPS7JYw+wzaLfSvI1K82E6u4ru/uDPbk2yVvn413yt0le0d1/mykaHJcpDN47vyc3JPnGed1/keRnu3t3d382yS8keW7d/zLFX+zu/9Xd70vyu9lHqOvui+Z9LL3ON9XC7LVlviXJ1u7+pe7+3Hzfo99Octa8/KuS3L6f9+eB7O/K7r5uXv6zSb51aWZSd7+huz85/xz930kemuRJ83Y/nOTn5hlU3d3/s7s/ub9jmV/z9kyR6Hnz0PYkn+ju65etekmSs+d4c8xCnFxybZInV9Wxmb6v/727b0xy3MLYu+bfmQfi+u6+fP55eGWmCHnqPtZ9R3dfNf/cvj7J0uynz2d6j06uqgd39y3d/cEHuH8A2FCEJgA4PJ7T3ccsfWXvWUKLXpTk7yT566p6b1V9337WfXySDy08/1CSLZmiy+Mz3YMnSdLdn06y/A/6Wxef1HSD6P88XzJ1T6aZP8ct2+ZjC4//9wrPH7GPY702yXdW1VcnOSrJG5N8e0036j4606yYB+qjSw/m88p+9ruXOY68fP6630yoqjq9qt41XwZ3V6aZN4vvwSfnUJBM55vs+z14QpL/tBAY358pKixGscXvwYcyfd/uZ77c7Pz5crN78qXZLsu/N0uekOTxy+Lmyxb2+8lMcW5FD3B/iz9bn8p076vHz9v/VE2XH9497/vohW1PTHKoEeXiTLPHMv/7+hXW+eMk35PkR1daPgfU3Um+I9Mspv8+L3rnwtjB3J9p8X34wvzae30PZx9dePzpTJfdbenuXUl+PFPQ+3hVXVpV+3oNANjQhCYA2GC6+8bufn6mS5Z+NcnlVfWV2Xs2UjJdKvSEhedfk+S+TOHj9iQnLC2oqodnmslyv90te/7aTJcSnTRfuveyLAsxh2r+Y/rTmS4nu6677830h/e5mWZ6fGGlzUbsex9+N1MA+UdLA1X10CR/lOTXkjx2joJX5dDfg1uTnL4YGbv7Yd39kYV1Tlx4/DWZvqfL/UCmS7S+dz7mbUuHPP+7/H26NcnNy/b7yO5+9rz8/03yT/Zz3Afa3/2Ou6oekenSsdvm+zH9TJL/M8mx83t498K2t2a6JPRAVvrevynT/bWenOnyxuWX8y2Fx7ck+ZGsHKKSKS59V6bLQ//HsrHvyMGFpsX34UGZfudW+h7uV3f/fnd/R6bf5870uw8AX3aEJgDYYGq6UfbWObzcNQ9/PtMnZ30h072YlvxBkp+oqifOf+z/SpI3dvd9me7B8/1V9W013aD7F3PgYPLIJPck+VRV/d1Mf6yPdG2me9EsXSb39mXPl1vpnIeY36NfyBRFljwk0yVMe5LcN19a98y9t37AfjPJK5ZulF1VW6vqzGXr/Juq+or5ZtsvzDTTa7lHJvlspplIX5Hp+7zoY7n/e/SeJPfMN5h++DxD6clV9S3z8vOSfFtV/ft5hlnmm3C/Yb4H0oH2lyTPrqrvmH+2Xp7k3d1967ztfZnewy1V9fOZ7sW05HeSvLyqTqrJN9b06XDLLT+ndPdnMv1c/36S93T3h1fYLpkC6XcvuzfXousy3b/ptu6+Zx57xzx2dKbZTQ/UU6vqH8+XQ/54pvdtf5e77qWqnlRV3zOHzs9kmhX3+QNsBgAbktAEABvP9iQ3VNWnMt0Y/Kzu/sw8U+MVSf6/+XKoU5NclGnWxnVJbs70R+qPJsl8v6AfzXQfoduT3JvpRtef3c++/3Wm2Sz3Zrqnz0rRYzWuzRQirtvH8/vZxzmP9AdZuFfRPMvqxzLdgP3OTO/FFat4/VfP27+1qu7NFCCevmyda5PsynRD6l/r7reu8DqXZLqs7iOZbna9PGRcmOn+PndV1ZvmS/u+P9MNuW9O8olMgefo+Tw/mGk2z7ZMP2t3Z5rJtTPT9/5A+0um2HNepkvmnprpfmFJcnWmGUV/M7/GZ3L/ywNfmen9fWumqHlhkoev8Pr3O6eF8YuT/L3se7ZSuvu27n7HvpZnes8fkykuLfnz+TiuX7gc84F4c6abkt+Z5IeS/OP5fk0H46FJzs/0ffrofGwv2+8WALBBVfdazkgHADaKecbTXZkui7t5vY9ns5vvTXVzkgfPs6u+bFTV65Ls7u6fW4d9f02myzu/emE2EgCwQZjRBABHsKr6/vmyrK/MdN+h98XHpvNlar4H0k8muVRkAoCNacuBVwEAvoydmekSo8p0WdRZbTozX4bmWPqxTJfjbV/nwwEA9sGlcwAAAAAM4dI5AAAAAIY44i6dO+6443rbtm3rfRgAAAAAR4zrr7/+E9299UDrHXGhadu2bdm5c+d6HwYAAADAEaOqPvRA1nPpHAAAAABDCE0AAAAADCE0AQAAADCE0AQAAADAEEITAAAAAEMITQAAAAAMITQBAAAAMITQBAAAAMAQQhMAAAAAQwhNAAAAAAwhNAEAAAAwhNAEAAAAwBBCEwAAAABDCE0AAAAADCE0AQAAADCE0AQAAADAEEITAAAAAEMITQAAAAAMITQBAAAAMITQBAAAAMAQQhMAAAAAQwhNAAAAAAwhNAEAAAAwhNAEAAAAwBBb1vsAAAAAGGvbjisPav1bzj9jjY4E2GzMaAIAAABgCKEJAAAAgCGEJgAAAACGEJoAAAAAGEJoAgAAAGCIA4amqrqoqj5eVX+5MPboqrqmqm6c/z12Hq+qek1V7aqqv6iqpyxsc868/o1Vdc7C+FOr6n3zNq+pqtrfPgAAAADYmB7IjKbXJdm+bGxHkrd190lJ3jY/T5LTk5w0f52b5LXJFI2SnJfk6UmeluS8hXD02nndpe22H2AfAAAAAGxABwxN3X1dkjuWDZ+Z5OL58cVJnrMwfklP3pXkmKp6XJJnJbmmu+/o7juTXJNk+7zsUd39zu7uJJcse62V9gEAAADABnSo92h6bHffniTzv4+Zx49PcuvCervnsf2N715hfH/72EtVnVtVO6tq5549ew7xlAAAAABYjdE3A68VxvoQxg9Kd1/Q3ad09ylbt2492M0BAAAAGOBQQ9PH5sveMv/78Xl8d5ITF9Y7IcltBxg/YYXx/e0DAAAAgA3oUEPTFUmWPjnunCRvXhg/e/70uVOT3D1f9nZ1kmdW1bHzTcCfmeTqedm9VXXq/GlzZy97rZX2AQAAAMAGtOVAK1TVHyR5RpLjqmp3pk+POz/JZVX1oiQfTvK8efWrkjw7ya4kn07ywiTp7juq6uVJ3juv90vdvXSD8R/J9Ml2D0/ylvkr+9kHAAAAABvQAUNTdz9/H4tOW2HdTvLifbzORUkuWmF8Z5InrzD+yZX2AQAAAMDGNPpm4AAAAABsUk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CrCk1V9RNVdUNV/WVV/UFVPayqnlhV766qG6vqjVX1kHndh87Pd83Lty28zkvn8Q9U1bMWxrfPY7uqasdqjhUAAACAtXXIoamqjk/yY0lO6e4nJzkqyVlJfjXJq7r7pCR3JnnRvMmLktzZ3V+f5FXzeqmqk+ftviHJ9iS/UVVHVdVRSX49yelJTk7y/HldAAAAADag1V46tyXJw6tqS5KvSHJ7ku9Jcvm8/OIkz5kfnzk/z7z8tKqqefzS7v5sd9+cZFeSp81fu7r7pu7+XJJL53UBAAAA2IAOOTR190eS/FqSD2cKTHcnuT7JXd1937za7iTHz4+PT3LrvO198/pftTi+bJt9je+lqs6tqp1VtXPPnj2HekoAAAAArMJqLp07NtMMoycmeXySr8x0mdtyvbTJPpYd7Pjeg90XdPcp3X3K1q1bD3ToAAAAAKyB1Vw6971Jbu7uPd39t0n+OMm3JTlmvpQuSU5Ictv8eHeSE5NkXn50kjsWx5dts69xAAAAADag1YSmDyc5taq+Yr7X0mlJ/irJf0vy3Hmdc5K8eX58xfw88/L/2t09j581fyrdE5OclOQ9Sd6b5KT5U+wekumG4Ves4ngBAAAAWENbDrzKyrr73VV1eZI/TXJfkj9LckGSK5NcWlW/PI9dOG9yYZLXV9WuTDOZzppf54aquixTpLovyYu7+/NJUlUvSXJ1pk+0u6i7bzjU4wUAAABgbR1yaEqS7j4vyXnLhm/K9Ilxy9f9TJLn7eN1XpHkFSuMX5XkqtUcIwAAAACHx6pCE2tr244rH/C6t5x/xhoeCQAAAMCBreYeTQAAAADwRU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whNAAAAAAwhNAEAAAAwhNAEAAAAwBBCEwAAAABDCE0AAAAADCE0AQAAADCE0AQAAADAEEITAAAAAEMITQAAAAAMITQBAAAAMITQBAAAAMAQQhMAAAAAQ2xZ7wMAgCPVth1XPuB1bzn/jDU8EgAAODzMaAIAAABgCKEJAAAAgCGEJgAAAACGEJoAAAAAGEJoAgAAAGAIoQkAAACAIYQmAAAAAIYQmgAAAAAYQmgCAAAAYAihCQAAAIAhhCYAAAAAhhCaAAAAABhCaAIAAABgCKEJAAAAgCGEJgAAAACGEJoAAAAAGEJoAgAAAGAIoQkAAACAIYQmAAAAAIYQmgAAAAAYQmgCAAAAYAihCQAAAIAhhCYAAAAAhhCaAAAAABhCaAIAAABgiFWFpqo6pqour6q/rqr3V9W3VtWjq+qaqrpx/vfYed2qqtdU1a6q+ouqesrC65wzr39jVZ2zMP7UqnrfvM1rqqpWc7wAAAAArJ3Vzmh6dZL/0t1/N8k3JXl/kh1J3tbdJyV52/w8SU5PctL8dW6S1yZJVT06yXlJnp7kaUnOW4pT8zrnLmy3fZXHCwAAAMAaOeTQVFWPSvJdSS5Mku7+XHffleTMJBfPq12c5Dnz4zOTXNKTdyU5pqoel+RZSa7p7ju6+84k1yTZPi97VHe/s7s7ySULrwUAAADABrOaGU1fm2RPkt+tqj+rqt+pqq9M8tjuvj1J5n8fM69/fJJbF7bfPY/tb3z3CuN7qapzq2pnVe3cs2fPKk4JAAAAgEO1mtC0JclTkry2u785yf/Kly6TW8lK91fqQxjfe7D7gu4+pbtP2bp16/6PGgAAAIA1sZrQtDvJ7u5+9/z88kzh6WPzZW+Z//34wvonLmx/QpLbDjB+wgrjAAAAAGxAhxyauvujSW6tqifNQ6cl+askVyRZ+uS4c5K8eX58RZKz50+fOzXJ3fOldVcneWZVHTvfBPyZSa6el91bVafOnzZ39sJrAQAAALDBbFnl9j+a5Peq6iFJbkrywkzx6rKqelGSDyd53rzuVUmenWRXkk/P66a776iqlyd577zeL3X3HfPjH0nyuiQPT/KW+QsAAACADWhVoam7/zzJKSssOm2FdTvJi/fxOhcluWiF8Z1JnryaYwQAAADg8FjNPZoAAAAA4IuEJgAAAACGEJoAAAAAGEJoAgAAAGAIoQkAAACAIYQmAAAAAIYQmgAAAAAYQmgCAAAAYAihCQAAAIAhhCYAAAAAhhCaAAAAABhCaAIAAABgCKEJAAAAgCGEJgAAAACGEJoAAAAAGEJoAgAAAGAIoQkAAACAIYQmAAAAAIYQmgAAAAAYQmgCAAAAYAihCQAAAIAhhCYAAAAAhhCaAAAAABhCaAIAAABgCKEJAAAAgCGEJgAAAACGEJoAAAAAGEJoAgAAAGAIoQkAAACAIYQmAAAAAIYQmgAAAAAYQmgCAAAAYAihCQAAAIAhhCYAAAAAhhCaAAAAABhCaAIAAABgCKEJAAAAgCGEJgAAAACGEJoAAAAAGEJoAgAAAGAIoQkAAACAIYQmAAAAAIYQmgAAAAAYQmgCAAAAYAihCQAAAIAhhCYAAAAAhhCaAAAAABhCaAIAAABgCKEJAAAAgCGEJgAAAACGEJoAAAAAGEJoAgAAAGAIoQkAAACAIYQmAAAAAIYQmgAAAAAYQmgCAAAAYAihCQAAAIAhhCYAAAAAhhCaAAAAABhCaAIAAABgCKEJAAAAgCGEJgAAAACGEJoAAAAAGEJoAgAAAGAIoQkAAACAIYQmAAAAAIYQmgAAAAAYQmgCAAAAYAihCQAAAIAhhCYAAAAAhhCaAAAAABhCaAIAAABgCKEJAAAAgCGEJgAAAACGEJoAAAAAGEJoAgAAAGAIoQkAAACAIYQmAAAAAIYQmgAAAAAYQmgCAAAAYAihCQAAAIAhhCYAAAAAhtiy3gcAAABrZduOKw9q/VvOP2ONjgQANgczmgAAAAAYQmgCAAAAYAihCQAAAIAhhCYAAAAAhhCaAAAAABhCaAIAAABgCKEJAAAAgCGEJgAAAACGEJoAAAAAGGLVoamqjqqqP6uq/zw/f2JVvbuqbqyqN1bVQ+bxh87Pd83Lty28xkvn8Q9U1bMWxrfPY7uqasdqjxUAAACAtTNiRtO/SvL+hee/muRV3X1SkjuTvGgef1GSO7v765O8al4vVXVykrOSfEOS7Ul+Y45XRyX59SSnJzk5yfPndQEAAADYgFYVmqrqhCRnJPmd+Xkl+Z4kl8+rXJzkOfPjM+fnmZefNq9/ZpJLu/uz3X1zkl1JnjZ/7erum7r7c0kundcFAAAAYANa7Yym/5Dkp5N8YX7+VUnu6u775ue7kxw/Pz4+ya1JMi+/e17/i+PLttnX+F6q6tyq2llVO/fs2bPKUwIAAADgUBxyaKqq70vy8e6+fnF4hVX7AMsOdnzvwe4LuvuU7j5l69at+zlqAAAAANbKllVs++1J/mFVPTvJw5I8KtMMp2Oqass8a+mEJLfN6+9OcmKS3VW1JcnRSe5YGF+yuM2+xgEAAADYYA45NHX3S5O8NEmq6hlJ/nV3/2BV/WGS52a6p9I5Sd48b3LF/Pyd8/L/2t1dVVck+f2qemWSxyc5Kcl7Ms1oOqmqnpjkI5luGP4Dh3q8AADA4bVtx5UHtf4t55+xRkcCwOGymhlN+/IzSS6tql9O8mdJLpzHL0zy+qralWkm01lJ0t03VNVlSf4qyX1JXtzdn0+SqnpJkquTHJXkou6+YQ2OFwAAAIABhoSm7n57krfPj2/K9Ilxy9f5TJLn7WP7VyR5xQrjVyW5asQxAgAAALC2VvupcwAAAACQRGgCAAAAYBChCQAAAIAhhCYAAAAAhhCaAAAAABhCaAIAAABgCKEJAAAAgCGEJgAAAACGEJoAAAAAGEJoAgAAAGAIoQkAAACAIYQmAAAAAIYQmgAAAAAYQmgCAAAAYAihCQAAAIAhhCYAAAAAhhCaAAAAABhCaAIAAABgCKEJAAAAgCGEJgAAAACGEJoAAAAAGEJoAgAAAGAIoQkAAACAIYQmAAAAAIYQmgAAAAAYQmgCAAAAYAihCQAAAIAhhCYAAAAAhhCaAAAAABhCaAIAAABgCKEJAAAAgCG2rPcBAABweG3bceVBrX/L+Wes0ZEAAEcaM5oAAAAAGEJoAgAAAGAIoQkAAACAIYQmAAAAAIYQmgAAAAAYQmgCAAAAYAihCQAAAIAhhCYAAAAAhhCaAAAAABhCaAIAAABgCKEJAAAAgCGEJgAAAACGEJoAAAAAGEJoAgAAAGAIoQkAAACAIYQmAAAAAIYQmgAAAAAYQmgCAAAAYAihCQAAAIAhtqz3AQCwdrbtuPKg1r/l/DPW6EgAAIDNwIwmAAAAAIYn7yYNAAAc3klEQVQQmgAAAAAYQmgCAAAAYAihCQAAAIAhhCYAAAAAhhCaAAAAABhCaAIAAABgCKEJAAAAgCGEJgAAAACGEJoAAAAAGEJoAgAAAGAIoQkAAACAIYQmAAAAAIYQmgAAAAAYQmgCAAAAYAihCQAAAIAhhCYAAAAAhhCaAAAAABhiy3ofAADAaNt2XHlQ699y/hlrdCQAAJuLGU0AAAAADCE0AQAAADCE0AQAAADAEEITAAAAAEMITQAAAAAMITQBAAAAMITQBAAAAMAQQhMAAAAAQwhNAAAAAAwhNAEAAAAwhNAEAAAAwBBCEwAAAABDCE0AAAAADCE0AQAAADCE0AQAAADAEEITAAAAAEMITQAAAAAMITQBAAAAMITQBAAAAMAQQhMAAAAAQwhNAAAAAAwhNAEAAAAwxCGHpqo6sar+W1W9v6puqKp/NY8/uqquqaob53+Pncerql5TVbuq6i+q6ikLr3XOvP6NVXXOwvhTq+p98zavqapazckCAAAAsHZWM6PpviQ/1d3/R5JTk7y4qk5OsiPJ27r7pCRvm58nyelJTpq/zk3y2mQKU0nOS/L0JE9Lct5SnJrXOXdhu+2rOF4AAAAA1tAhh6buvr27/3R+fG+S9yc5PsmZSS6eV7s4yXPmx2cmuaQn70pyTFU9LsmzklzT3Xd0951JrkmyfV72qO5+Z3d3kksWXgsAAACADWbIPZqqaluSb07y7iSP7e7bkylGJXnMvNrxSW5d2Gz3PLa/8d0rjK+0/3OramdV7dyzZ89qTwcAAACAQ7Dq0FRVj0jyR0l+vLvv2d+qK4z1IYzvPdh9QXef0t2nbN269UCHDAAAAMAaWFVoqqoHZ4pMv9fdfzwPf2y+7C3zvx+fx3cnOXFh8xOS3HaA8RNWGAcAAABgA1rNp85VkguTvL+7X7mw6IokS58cd06SNy+Mnz1/+typSe6eL627Oskzq+rY+Sbgz0xy9bzs3qo6dd7X2QuvBQAAAMAGs2UV2357kh9K8r6q+vN57GVJzk9yWVW9KMmHkzxvXnZVkmcn2ZXk00lemCTdfUdVvTzJe+f1fqm775gf/0iS1yV5eJK3zF8AAAAAbECHHJq6+x1Z+T5KSXLaCut3khfv47UuSnLRCuM7kzz5UI8RAAAAgMNnyKfOAQAAAIDQBAAAAMAQQhMAAAAAQwhNAAAAAAwhNAEAAAAwhNAEAAAAwBBCEwAAAABDbFnvAwCA9bJtx5UHtf4t55+xRkcCALB2/G8eDiczmgAAAAAYQmgCAAAAYAihCQAAAIAhhCYAAAAAhhCaAAAAABhCaAIAAABgCKEJAAAAgCGEJgAAAACGEJoAAAAAGEJoAgAAAGCILet9AAAAAABfDrbtuPKg1r/l/DPW6Eg2LjOaAAAAABhCaAIAAABgCKEJAAAAgCGEJgAAAACGcDNwAAA4TNxEFoAjnRlNAAAAAAwhNAEAAAAwhNAEAAAAwBBCEwAAAABDCE0AAAAADOFT59gUfMILAAAArD0zmgAAAAAYQmgCAAAAYAihCQAAAIAhhCYAAAAAhhCaAAAAABhCaAIAAABgiC3rfQDA+tu248qDWv+W889YoyMB4EhwMP9d8d8UADiymNEEAAAAwBBmNAEAAABHBFdrrD8zmgAAAAAYwowmANgE/L97AAAcDmY0AQAAADCE0AQAAADAEEITAAAAAEMITQAAAAAMITQBAAAAMIRPnQM2FZ+8BQAAsHbMaAIAAABgCKEJAAAAgCGEJgAAAACGEJoAAAAAGMLNwAGAw86N+QEAjkxmNAEAAAAwhNAEAAAAwBBCEwAAAABDCE0AAAAADCE0AQAAADCE0AQAAADAEEITAAAAAEMITQAAAAAMITQBAAAAMITQBAAAAMAQW9b7AADYPLbtuPKg1r/l/DPW6EgAYLyD+e+c/8YBRyozmgAAAAAYQmgCAAAAYAihCQAAAIAhhCYAAAAAhhCaAAAAABjCp84Ba84njQEAAGwOZjQBAAAAMITQBAAAAMAQQhMAAAAAQwhNAAAAAAwhNAEAAAAwhE+dAwAAYE2t9acQb7RPOd5ox7OWNtO58sCY0QQAAADAEEITAAAAAEMITQAAAAAMITQBAAAAMISbgQMArDE3SuVw8bMGwHozowkAAACAIcxo2qT8v13ry/vPEj8LAHD4+O8uwNozowkAAACAIYQmAAAAAIYQmgAAAAAYQmgCAAAAYAihCQAAAIAhhCYAAAAAhhCaAAAAABhCaAIAAABgCKEJAAAAgCGEJgAAAACGEJoAAAAAGGLDh6aq2l5VH6iqXVW1Y72PBwAAAICVbejQVFVHJfn1JKcnOTnJ86vq5PU9KgAAAABWsqFDU5KnJdnV3Td19+eSXJrkzHU+JgAAAABWUN293sewT1X13CTbu/uH5+c/lOTp3f2SZeudm+Tc+emTknzgsB7o2jkuySc24b43+/4387mv9/4387lv9v1v5nNf7/1v5nPf7PvfzOe+3vvfzOe+3vvfzOe+2fe/mc99vfe/mc99tCd099YDrbTlcBzJKtQKY3uVse6+IMkFa384h1dV7ezuUzbbvjf7/jfzua/3/jfzuW/2/W/mc1/v/W/mc9/s+9/M577e+9/M577e+9/M577Z97+Zz32997+Zz329bPRL53YnOXHh+QlJblunYwEAAABgPzZ6aHpvkpOq6olV9ZAkZyW5Yp2PCQAAAIAVbOhL57r7vqp6SZKrkxyV5KLuvmGdD+twWs/LAdf7UsTNvP/NfO7rvf/NfO6bff+b+dzXe/+b+dw3+/4387mv9/4387mv9/4387lv9v1v5nNf7/1v5nNfFxv6ZuAAAAAA/P/tnXv4XtOVxz+LREgIkbiElLg0LjWou9YlKEUr6tZpixT1zKNTRTsoU21p6xmlgxqPMePe0VbVrUUUJS6jiZLIL/lFkCDVkLqVohd1WfPHWq/f+b2/vc/Z533PD+ns7/O8z3ve/Z69vuvsvdba++yz9z5LDt7vS+cyMjIyMjIyMjIyMjIyMjIyMpYQ5IGmjIyMjIyMjIyMjIyMjIyMjIxGkAea3gWIyKUi8pyI9BbSVhaR20Vkvn+P8vQNRWSaiLwuIseXyLxERHpEZLaIXCMiyzfEv6/LnCUiD4rIDhGZd4nIo37eLBFZtSb/WSLyiHNdLyIrefruIjJDROb4964RmaeKyNMF/r1j/F3qM15E/lLguTCVpy6X/7ep1/9cL4NlAzKDdVeDP1p2ifxR/VP4Pf3Lbj9zReRMT9umoFOPiOwXkfkjz9vr8ofWuPafFjgWisgsTz+4kD5LRN4Wkc0jcgfoXoWILpuLyPSCr20TyftWQa/GX4YgIh8QkakiMs+v6dimOepyichEv965InJ3Uzwx35GEuCciw0XkZrf9uSJyRk3u7xQ4bhORNTz9YE+fLSK/FpHNInIvF5EnC7YQtM9EXYJ+EMi/0OPALBF5sIqvgjNo75Le5u0qIjPd768QkQF7TJZwb+Ycc0TkRhEZ6enLiMhlnt4jIhMj3EkxT0SWFZHfuKy5InKapwfrTkRGubzZnm+TiNx1ROR+t9ufir0cJQklOt1b0OcZEbnB0yeKyB8L/30zlcvzLy0iD4nITWW6i8hRBdv6XxHZOCBrA+kfl18RkeO60OVoEVkgIioiY0rynellNU9EzhMRqVMGLmOA70hi2y0in/dz5ovI5+tyl/Cn2vFX/Pp7ReQnEugHdMgfjIGBvL8UkZdb9dYJQvyF/45PsIGRYv2k8weLT0S2FmvfD4zI3NJlLqhjh5GyT+4zt/tNJ4joEOt/DRWL6XPc506uwROMERJvb1YUawNa8fDwiNzPuj6z3R7LbGWAv0g87h0mIs8X9D2yW/5EfYLtpyS2v4m8x7r8ueJxWkQO8t9vi8hWdfI2xF8Zc0RklzYb+quIfKpBHYK+J4n3u0s8VDV/BvkD7ARsAfQW0s4ETvLjk4Dv+fGqwNbA6cDxJTJHFo7PbslqgH95+vbu2hR4JCLzLmCrLq5/D2CIH3+vwP9hYA0/3gR4OiLz1LLyaVCf8cXzBplrCDAb2Mx/jwaWDsgM1l0N/mDZ1eAP6l+DfxfgV8Cwls379/CC3LHAc63fbTL3BsQ/PwG+mMrd9v+/A98MpP8D8EQkT1D3Du3gNmCvwjXdFcn7Wqf2l6jbWGALP14BeAzY+L3iAlYCHgbWqlPGKTwx3yEh7rl97uLHywD3tuovkbsYs48BLvTjjwCj/Hgv4P7INV0OHDgI5R30A/9vITCmobIP2jsJbR72UOx3wAT//W3gCzW4HwB29vQjgO/48ZeAywp6zACWCshNinlYTFrej4cC9wPbxeoOOAv4lh9vCNwRkXs18Bk/vpBIzKujU9s51wKT/XgicFNdnyvI+irw45aMmO5t/jAJ+GWF3KWB3wNrd6HLh7E2PWrXmD/e53xLA9OAiR2UwwAOEtpuYGXgCf8e5cejGuKvtGNgTeBJYLlC/R3WEH8wBgby7gbs06UdBusY+AD2gqHfxmzAz/uB2875g8HntnUnMIVIXAd+A2zvPnwLgfamRtmfSmKfud1vmiz/wv/vtDvA54Cr/Hi45x3fAec7MYJ4e/Ov9LX7qwB/AJZpkzME63+O8d9nAqdGOIP+QjzuHVZlU3X4E/U5gkj7SeI9ZwLvJkCv198QrJ/8QWAjYANK7hljeRviT4o5hXNWdpsY3mAZBH2PxPvdJf2TZzS9C1DVezDDLWJf4Ao/vgL4lJ/7nKo+ALxRIfMVAH/CsRygDfG/pm71wIgyuakI8avqbar6pv+cDozz9IdU9RlPnwssKyLDutWhU33eZa49gNmq2uPnvaiqbwXEBusulb8ESfx1yirC/0XgDFV93c95zr//XJC7LBHbU9Up6sA6YkH+smt3v/k0NlDVjs9G0qO6VyGiiwIj/XhF4BneA6jqYlWd6cevAvOwzsp7xfU54DpVfcrPSyrjRJ6O457b51Q//hswk4DtxbhbMbudQ1V/raoveXpjsadMl9b/FX7QNGfQ3hPbvNHA66r6mP++HTigBvcGwD2BvBsDd7T0AF4GBjx1TY15HpZe859D/VPWhhb5HwHGi8hqxRO8jnYFrvGk0phfVycRWcHl35AqMwYRGQd8Ari4SveYP5RgN+BxVf1tJ7o450OqurAiq2LtzzLAMKy8nk3hTEBK2/1x4HZV/YPHhduBPZsgr9F2DwGW81kPw2mobUqtc1W9A3i1Cc4AzgFOjHGDzSQCVsMGKwaL78vYAG+wfRORsdhN8jRvm35IDb/vFCG/GQSO9nZHgRFub8sBfwNeiWQvQzFGxPpXCqzgOiyP9cvebJPTepA5ws8bSbkPtPvLYrqI2R3wV+nzJyLtZ+o9ZwI2AqYX+vF3A/up6jxVfbSTvA3x121nDgRuUdU/1+SP6hA7+d24330/IA80vXdYTVUXg3WOsVHlWhCRy7DR+w2B/2iKX0T2E5FHgJuxkfAYLvNpgN/wYNgpjsCe1rTjAOCh1k19AEf7lMhLpWT5WAP6rCM2jfhuEdmxQZ52rgmAisitPsX1xEierm2HcNml8sf0T8UEYEefVny3iGzd+kNEthWRucAc4KhCp3gAxJbMHQr8siY/wI7As6o6P/DfPxK/8Y7q3gGOA84Skd8B3wdi08WXFZv6Pb3T6bypEJHx2FOW+weTp4JrAjBKbHnuDBGZ3CBPE3EPsSUn++CDBInciMjpXt8HA6ElSV+g3J9Od789p26HJFLeZX4A1im7zevhn+rwBThT7T2EF4Chhan3B2IzBVK5e7FZMwAHFfL2APuKyBARWQfYskouFTFPbNnJLOwG8nZVbZV3qO56gP093zbYk/j2m//RwMuFWLiImgPBJTqBdYTvaOuQby+2tOQWEflQDapzsZvqt1N0F5Evicjj2BP7Yypkf4Z6A6LtuiRBVacBU7GbxcXArao6r46MligG+k5K270mNvughdr1XcJfRNCOVfVpzD+fwq7/j6rayYBLkD8hBjaFAfwiMgmbNdATyyQiS2GzbU4YLD4RWRPzu7KtGNbE6r6FOnYQq/uUPnNHflNDBxjY7lyDDYYsxuzu+6qa+oC0iGKMiLU352MDAs9g/cxjVbXftarqG9hDxTl+3sbAJcGLDPgLNjO2LGYfIH3bngxob+rwJ+pzNTXbzw7QC+wkIqNFZDg2iyyVo5u8lTJqxpy67UySDlT7XtX97pILfR9Mq/r/8KFtCRYWhIr/v9T2+1QSpjFiU0UvAA5vkt/TdgJ+FZG3pn+vgD31mVyHv5D+deB6fNlKIf1DwOPAehF5q/m1L4VN+by0m/qI6YM90Rztx1tiHcCRg8R1PDbldQz2FGIasFsgX2XdVdR9sOxS+avqLoG/FzgPe2KzjXO21/9G2GylZUvkXgSc22HZ/yfwL4H0bYE5JfIqda9RDucBB/jxp0t8rTW1dl1sSnnQJ7r9YE/3ZgD7D4b8VC6sIzgde/o0BpiPT/nulifFdyiJe/7/EOwG7bgurvFk4LS2tF2wGTijI/LGut0Nw56QBpe71dEl5gcB21sVGxTZqYuyL7V3Kto8bAnJvR4Xvot1ylK5N8TaqRnAt4AXC3V5DjAL+Dm2jGXfErlJMc/PXQkbsNgkVnfYk+rLnP9/sCV+m7XJWQVYUPj9AUpiVKpOhbRbWvVS0Km11G5vYH6i7E8CF/jxROCmVN2xWYxXlMheBhtsXK1TXdr+X0h86dz62GDz8v6ZVsfuy3yHtPhzAnBK4fc3KPHROvwpdowt17vT624oNtPtkCb5PX1ADGz7f0C9NVD+9wMrltkAcDRwoh8fRvrSuWQ+4Gf48lXiy2q3phAjscGZG7vQpbLPXOU3Ddpfv3YH+CjwI7e3VYFHgXVr8vWLEUTaG2yQ5RwsHq+P9eFGtskaij1EWs/PO5+CTyb4y6FE4h42+N7aeuEo4M6AzGT+RH0OoaL9pIvtSAoyvoDN9L4HG0Q9p/DfXZRst1KWtwl+/78q5owFngeGNlkGVb5Hxf3ukv7JM5reOzwrNjW2NUW29vIQALWlTT8lsIygW3615T7rSWATOrVRc9SWJ/wYu+muBbFNLj8JHKzubZ4+DusETVbVx0N5VfVZVX1L7UnERZ3wp+ijqq+r6ot+PAMLBhMGgwt76nG3qr6gNm1zCravTzu6sp2Sskvlj9ZdIhZhS6NUVX+DPTnrZ2NqT5D/hN2khfi/hTWkX63Jjdh04v0xv2lH1dOMSt1r4PPAdX78MyI2rD61VlWfwBrrD3fIF4XPDrsW+JGqXld1/iBzLcL2a/mTqr6ANdjBDbI74Okq7jn+G7v5PrcmdxE/phCzRWRTbKnCvq14E9Brsdvd69jgRFLMi+lS4QctzneWt2ExuRvOJHsv0WWaqu6oqttgNhGchRXiVtVHVHUPVd0S8+/HPf1NVf2Kqm6uqvtiAzExubVinqq+jPnrnrG6U9VXVPVwVd0cmIzFtCfbRL0ArCR9m5+Po8OlTEWd/JpGuy43F855RX2pnapOwZ6Ep8S4jwKTRGQhcBW2dOTcRN2vonxpyV7ATFVNXcI2QBcRuTIx737Y8ofXvBxuwfbZqoWI76S03Yvo/zS/o/qO+W6CHX8MeFJVn1ebWXEdtm9VI/wF9IuBTSPAvzOwDtDjdjEOmCkiq7dl3R6bfbAQmxkyWSIvfuiCbyvgKk8/ELggMFt5Ef1nNybbQajsE/vM3fhNpQ4QbXc+h7X5b/j59xFYwlyB9hgRa28Op68PtwCLtxu2ydrcdX/cfeRq4j4Q85dg3FPbkqI1a+Ui7AF2O+rwJ+mT2n52A1W9RFW3UNWdsCWJyRzd5K0hoyrmfBq43sutI4R0KPO9lPvdJR15oOm9wy+wQIh//zw1oxjWbx1jSzgeaYJfRNZ3mYjIFthTgn43Pr7MYIwfD8U6Lf3eKpZwDXsCXwMmaWEtrNiSlJuBk1X1vpL8Yws/96vLX0OfVURkaT9eF9vY7YnB4MI2jNxU7O1WQ7COysMBER3bjvPHyi6Jv0T/VNyA3YQgIhPwJ1Fib+lovQljbWxflYUB/iOxfSw+q21TnhPxMWyz5+K09NaU+YOwDlYt3TvQAazjsbMf70qgYRV7K9UwPx6DdQRDNtEx3N8vAeap6tlNyu6Q6+fY8sQhPv14W2ymTxM8Hcc9/++72H4P0beixLhF5IOF0ybhMVtE1sI6g4dq3x4KIbmtG1TBbsorY15FeQf9oJB3hNj+PYjICGwPt244K+29Qu6q/j0Miz8Dlp2UlH0r71LAKa28HutG+PHuwJuq2nHM8/ai9cbS5fAyjtWdiKwkfW+QOxK4R/svYcNvNKZiN6RQv78Q1Mn/PgibtfDXwvmrF3xhG6yfGBz8bNPzZFUdp6rjsQH7O1X14Jjubf7wCcrtoWzfvFRdDknM/hSws8efoZjN1o0/Md9JabtvBfbw2D/K897aBH+iHT8FbOe+Idi+N41cfywGNo0I/wOquqqqjne7WIS9OOD3xbyqerCqruXnHA/8UFVPapJPVdcppF8D/LOq9tsjTW1p5asisp3Xw2QS/L6k7Cv7zF36TaUO/neo3XkKG9QSP3876ttGe4yItTdPYTaN2H54GzCwT/80sLGIrOK/dyfuAyF/eZh43CvWw6SI3Dr8KfrMS2k/u0WBYy1sMDE5ZneTt0xGzZhTq52poUPQ9yTxfneJh74PplX9vX8ww12Mbba2CJtaNxqbGjnfv1f2c1f3c17BNiZdhE/rxGaYrIF1/O7D1u/2YlNOo8u5avJ/DduUbBY2ZXyHgpxZ/j0CW4Iw28/9AYG3k1XwL8CWoc3yT+sNTKdgM1lmFT6tt5JdjE+9xJYZzHEdfgGM7bI+Yvoc4NfYg02H3KeBug9y+fmHOF8vcGYhvXjtwbqrwR8tu0T+qP6J/MsAVzrHTGBXP/fQgu3NBD5VkDOFvqnYb2IzElr8sTdmDeD29Mux/Z/az5+IPcluTy9ee1D3Du1gB8yPerAp9lv6uVsBF/vxR7yuevx7wJu2GohPO2D7KcwulOneTfOUcWFTyI8qnHcC1lnrpWKJWk2ebuLeOJc5ryDzyBrc1/r1zAZupG/58cXAS4VzH4zY/Z30xfwr8eVNndZtyA+w9mWKH6/rdtfjZfP1Lss+Zu+VbZ4fn+Vl/2jMJkq4j8XeQPcYcAZ9y5XHu7x52Bti1o74fVLMw95Y+JDz99K3RC5Yd9jsiflY5/c6Cm8Xa7v2dbElDwuwp/PDavhCUCf/7y5sxlXx/KPpa/OmY0/D6/rfRPre9BbUHes3tHxuKvChdhv038Oxga4VO4w5RV2Ocft6E7sRbcXZYsxdGvgvt4mHgbM74Az6DvH48w6//z7Cy2sBFdsi1OSP9XPay/w0t8lerL+QbG8V/LEY2H7992JLWP7i9fXxJvjbzllI31K2fvyFcw4jYelcXb629MspLJ3D25uCXr1Yf+d80pbsxso+2O9rr/uQ3zRlf4XrbW93lsdiw1zM506oyTcgRhBvb9bAllG34vEhhTzFsj8KiwEtWw0uaY/5C/G492/0xdepwIbd8ifqE2w/KWl/O6j3e73+evBtN7CBlUXA69hLFW4N2V0ob0P8qTFnPDbAN+Ctsw3oEPO96P3u39On1dnKyMjIyMjIyMjIyMjIyMjIyMjoCnnpXEZGRkZGRkZGRkZGRkZGRkZGI8gDTRkZGRkZGRkZGRkZGRkZGRkZjSAPNGVkZGRkZGRkZGRkZGRkZGRkNII80JSRkZGRkZGRkZGRkZGRkZGR0QjyQFNGRkZGRkZGRkZGRkZGRkZGRiPIA00ZGRkZGRkZGRkZGRkZGRkZGY0gDzRlZGRkZGRkZGRkZGRkZGRkZDSC/wN7/Q1LU4NKqQAAAABJRU5ErkJggg==">
            <a:extLst>
              <a:ext uri="{FF2B5EF4-FFF2-40B4-BE49-F238E27FC236}">
                <a16:creationId xmlns:a16="http://schemas.microsoft.com/office/drawing/2014/main" id="{816DB492-EEEE-4CF5-B0D7-E20CE29BD52F}"/>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7">
            <a:extLst>
              <a:ext uri="{FF2B5EF4-FFF2-40B4-BE49-F238E27FC236}">
                <a16:creationId xmlns:a16="http://schemas.microsoft.com/office/drawing/2014/main" id="{0F2B0584-B4A6-4BFF-8118-E089096D7186}"/>
              </a:ext>
            </a:extLst>
          </p:cNvPr>
          <p:cNvPicPr>
            <a:picLocks noGrp="1" noChangeAspect="1"/>
          </p:cNvPicPr>
          <p:nvPr>
            <p:ph sz="quarter" idx="4"/>
          </p:nvPr>
        </p:nvPicPr>
        <p:blipFill>
          <a:blip r:embed="rId3"/>
          <a:stretch>
            <a:fillRect/>
          </a:stretch>
        </p:blipFill>
        <p:spPr>
          <a:xfrm>
            <a:off x="6354590" y="2743200"/>
            <a:ext cx="5454822" cy="3581399"/>
          </a:xfrm>
          <a:prstGeom prst="rect">
            <a:avLst/>
          </a:prstGeom>
        </p:spPr>
      </p:pic>
    </p:spTree>
    <p:extLst>
      <p:ext uri="{BB962C8B-B14F-4D97-AF65-F5344CB8AC3E}">
        <p14:creationId xmlns:p14="http://schemas.microsoft.com/office/powerpoint/2010/main" val="97249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AF4AF-CD40-4763-AC50-22E43147A6EF}"/>
              </a:ext>
            </a:extLst>
          </p:cNvPr>
          <p:cNvSpPr>
            <a:spLocks noGrp="1"/>
          </p:cNvSpPr>
          <p:nvPr>
            <p:ph type="title"/>
          </p:nvPr>
        </p:nvSpPr>
        <p:spPr/>
        <p:txBody>
          <a:bodyPr>
            <a:normAutofit fontScale="90000"/>
          </a:bodyPr>
          <a:lstStyle/>
          <a:p>
            <a:r>
              <a:rPr lang="en-US" dirty="0"/>
              <a:t>Why Normalization is not really necessary here!</a:t>
            </a:r>
          </a:p>
        </p:txBody>
      </p:sp>
      <p:sp>
        <p:nvSpPr>
          <p:cNvPr id="8" name="Content Placeholder 7">
            <a:extLst>
              <a:ext uri="{FF2B5EF4-FFF2-40B4-BE49-F238E27FC236}">
                <a16:creationId xmlns:a16="http://schemas.microsoft.com/office/drawing/2014/main" id="{B50A7835-FE3A-4AE2-8708-F8ABFBC7D035}"/>
              </a:ext>
            </a:extLst>
          </p:cNvPr>
          <p:cNvSpPr>
            <a:spLocks noGrp="1"/>
          </p:cNvSpPr>
          <p:nvPr>
            <p:ph idx="1"/>
          </p:nvPr>
        </p:nvSpPr>
        <p:spPr/>
        <p:txBody>
          <a:bodyPr>
            <a:normAutofit/>
          </a:bodyPr>
          <a:lstStyle/>
          <a:p>
            <a:pPr fontAlgn="base"/>
            <a:endParaRPr lang="en-US" sz="2400" dirty="0"/>
          </a:p>
          <a:p>
            <a:pPr fontAlgn="base"/>
            <a:r>
              <a:rPr lang="en-US" sz="2400" dirty="0"/>
              <a:t>Regression on something like dollars gives you a meaningful outcome. Regression on proportion-of-maximum-dollars-in-sample might not.</a:t>
            </a:r>
          </a:p>
          <a:p>
            <a:pPr fontAlgn="base"/>
            <a:endParaRPr lang="en-US" sz="2400" dirty="0"/>
          </a:p>
          <a:p>
            <a:pPr fontAlgn="base"/>
            <a:r>
              <a:rPr lang="en-US" sz="2400" dirty="0"/>
              <a:t>When the units on the features are meaningful – such as Nameplate capacity and other capacities, we would rathe not scale them</a:t>
            </a:r>
          </a:p>
        </p:txBody>
      </p:sp>
    </p:spTree>
    <p:extLst>
      <p:ext uri="{BB962C8B-B14F-4D97-AF65-F5344CB8AC3E}">
        <p14:creationId xmlns:p14="http://schemas.microsoft.com/office/powerpoint/2010/main" val="299858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949</TotalTime>
  <Words>1002</Words>
  <Application>Microsoft Office PowerPoint</Application>
  <PresentationFormat>Custom</PresentationFormat>
  <Paragraphs>145</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Corbel</vt:lpstr>
      <vt:lpstr>Depth</vt:lpstr>
      <vt:lpstr>Predicting Electricity Generation  Behavior at Georgia Power Company’s Generating Units</vt:lpstr>
      <vt:lpstr>Summary</vt:lpstr>
      <vt:lpstr>Data Manipulation</vt:lpstr>
      <vt:lpstr>Data Manipulation Results</vt:lpstr>
      <vt:lpstr>Data Visualizations in Tableau &amp; matplotlib(python)</vt:lpstr>
      <vt:lpstr>Histograms</vt:lpstr>
      <vt:lpstr>Histograms</vt:lpstr>
      <vt:lpstr>Histograms</vt:lpstr>
      <vt:lpstr>Why Normalization is not really necessary here!</vt:lpstr>
      <vt:lpstr>Visualization Trends</vt:lpstr>
      <vt:lpstr>Electricity Generation vs Capacities of fuel types</vt:lpstr>
      <vt:lpstr>Electricity Generation per Facility Name  </vt:lpstr>
      <vt:lpstr>PowerPoint Presentation</vt:lpstr>
      <vt:lpstr>Facility Names vs Nameplate Capacity - AL</vt:lpstr>
      <vt:lpstr>Facility Names vs Nameplate Capacity - NC</vt:lpstr>
      <vt:lpstr>Facility Names vs Nameplate Capacity - GA</vt:lpstr>
      <vt:lpstr>Forecast for Georgia Power Company - 2017</vt:lpstr>
      <vt:lpstr>Actual distribution of Georgia Power Company’s Electricity Generation for the 2017.</vt:lpstr>
      <vt:lpstr>Data Preprocessing</vt:lpstr>
      <vt:lpstr>Dealing with missing values</vt:lpstr>
      <vt:lpstr>Predictive Modeling</vt:lpstr>
      <vt:lpstr>1. Linear Regression</vt:lpstr>
      <vt:lpstr>Multivariate/ Multiple linear regression </vt:lpstr>
      <vt:lpstr>Bayesian Ridge Regression  </vt:lpstr>
      <vt:lpstr>Regression using artificial neural networks ( with L1/L2 Regularization)</vt:lpstr>
      <vt:lpstr>Regression using artificial neural networks ( with L1/L2 and Dropout Regularization</vt:lpstr>
      <vt:lpstr>Regression  K-fold = L1 + L2 + dropout</vt:lpstr>
      <vt:lpstr>Comparison</vt:lpstr>
      <vt:lpstr>What more could be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Electricity Generation Behavior at Georgia Power Company’s Generating Units</dc:title>
  <dc:creator>Shweta Patil</dc:creator>
  <cp:lastModifiedBy>Shweta Patil</cp:lastModifiedBy>
  <cp:revision>41</cp:revision>
  <dcterms:created xsi:type="dcterms:W3CDTF">2018-06-19T02:08:41Z</dcterms:created>
  <dcterms:modified xsi:type="dcterms:W3CDTF">2018-06-20T03:53:42Z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