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66" r:id="rId16"/>
    <p:sldId id="267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FC80-FCD8-43F5-AE3B-184E18354898}" type="datetimeFigureOut">
              <a:rPr lang="en-IN" smtClean="0"/>
              <a:t>13-12-2017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336B-015E-4434-86D7-585E5E5C938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7183" y="1129048"/>
            <a:ext cx="8229600" cy="52578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Product Recommendation System Using Amazon Data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Team Members :</a:t>
            </a:r>
            <a:br>
              <a:rPr lang="en-US" sz="4800" dirty="0"/>
            </a:br>
            <a:r>
              <a:rPr lang="en-US" sz="4800" dirty="0" err="1"/>
              <a:t>Omkar</a:t>
            </a:r>
            <a:r>
              <a:rPr lang="en-US" sz="4800" dirty="0"/>
              <a:t> </a:t>
            </a:r>
            <a:r>
              <a:rPr lang="en-US" sz="4800" dirty="0" err="1"/>
              <a:t>Bapat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Aabir</a:t>
            </a:r>
            <a:r>
              <a:rPr lang="en-US" sz="4800" dirty="0"/>
              <a:t> Kumar </a:t>
            </a:r>
            <a:r>
              <a:rPr lang="en-US" sz="4800" dirty="0" err="1"/>
              <a:t>Datta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/>
              <a:t>Lohitaksh</a:t>
            </a:r>
            <a:r>
              <a:rPr lang="en-US" sz="4800" dirty="0"/>
              <a:t> Yogi</a:t>
            </a:r>
            <a:endParaRPr lang="en-US" altLang="x-none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ALS Implementation of product Recommended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ALS algorithm goal is to estimate the complete ratings matrix </a:t>
            </a:r>
          </a:p>
          <a:p>
            <a:pPr algn="just"/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particular, we aim to minimize the least squares error of the observed ratings.</a:t>
            </a:r>
          </a:p>
          <a:p>
            <a:pPr algn="just"/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824" y="2465294"/>
            <a:ext cx="1524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45" y="4049853"/>
            <a:ext cx="76390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Approach is to Fix Y and optimize X and then Fix X and optimize Y until it converges.</a:t>
            </a:r>
          </a:p>
          <a:p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82715"/>
            <a:ext cx="8102599" cy="3336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Created an initial rating matrix by assigning 0.0 rating for unrated product.</a:t>
            </a:r>
          </a:p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 rating matrix rows represents the user id and column represents the product id.</a:t>
            </a:r>
          </a:p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Randomly initialize the user matrix (u*k) and product matrix (m*k) with factor k.</a:t>
            </a:r>
          </a:p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Iterate for evaluating user matrix by fixing product matrix and vice versa until it converges.</a:t>
            </a:r>
          </a:p>
          <a:p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Rating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Calculate the RMSE for each iteration to check for convergence and evaluate the Model. </a:t>
            </a:r>
          </a:p>
          <a:p>
            <a:pPr algn="just"/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Also calculating the average value for RMSE after convergence.</a:t>
            </a:r>
          </a:p>
          <a:p>
            <a:pPr algn="just"/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final rating output is evaluated by the formulae.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Predicting the product id for each user id and the predicted rating value. 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3" y="3318343"/>
            <a:ext cx="34766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94" y="4808071"/>
            <a:ext cx="1524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1599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Evaluated the final </a:t>
            </a:r>
            <a:r>
              <a:rPr 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rate changing </a:t>
            </a:r>
            <a:r>
              <a:rPr 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number of iteration and check for </a:t>
            </a:r>
            <a:r>
              <a:rPr lang="en-US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convergence</a:t>
            </a:r>
          </a:p>
          <a:p>
            <a:endParaRPr 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2" y="5141705"/>
            <a:ext cx="6336579" cy="1042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2" y="2933198"/>
            <a:ext cx="10642413" cy="21410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RMSE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IN" altLang="en-US" dirty="0"/>
              <a:t>Root of the Mean Square Error (RMSE) is a popular method for scoring an algorithm. If pi, j is the predicted rating for user </a:t>
            </a:r>
            <a:r>
              <a:rPr lang="en-IN" altLang="en-US" dirty="0" err="1"/>
              <a:t>i</a:t>
            </a:r>
            <a:r>
              <a:rPr lang="en-IN" altLang="en-US" dirty="0"/>
              <a:t> over item j, and vi, j is the true rating, and K = {(</a:t>
            </a:r>
            <a:r>
              <a:rPr lang="en-IN" altLang="en-US" dirty="0" err="1"/>
              <a:t>i</a:t>
            </a:r>
            <a:r>
              <a:rPr lang="en-IN" altLang="en-US" dirty="0"/>
              <a:t>, j)} is the set of hidden user-item ratings then the RMSE is defined as:</a:t>
            </a:r>
          </a:p>
          <a:p>
            <a:r>
              <a:rPr lang="en-IN" altLang="en-US" dirty="0"/>
              <a:t>s = ∑((</a:t>
            </a:r>
            <a:r>
              <a:rPr lang="en-IN" altLang="en-US" dirty="0" err="1"/>
              <a:t>i</a:t>
            </a:r>
            <a:r>
              <a:rPr lang="en-IN" altLang="en-US" dirty="0"/>
              <a:t>, j)∈K(pi, j −vi, j)^2)/n</a:t>
            </a:r>
          </a:p>
          <a:p>
            <a:r>
              <a:rPr lang="en-IN" altLang="en-US" dirty="0"/>
              <a:t>RMSE is </a:t>
            </a:r>
            <a:r>
              <a:rPr lang="en-IN" altLang="en-US" dirty="0" smtClean="0"/>
              <a:t>calculated </a:t>
            </a:r>
            <a:r>
              <a:rPr lang="en-IN" altLang="en-US" dirty="0"/>
              <a:t>as a measure of goodness of value fit</a:t>
            </a:r>
          </a:p>
          <a:p>
            <a:r>
              <a:rPr lang="en-IN" altLang="en-US" dirty="0"/>
              <a:t>RMSE value is introduced in our program implemented on training data as an objective function.</a:t>
            </a:r>
          </a:p>
          <a:p>
            <a:r>
              <a:rPr lang="en-IN" altLang="en-US" dirty="0"/>
              <a:t>Preferred over mean absolute error as it performs well for user held out user ratings and achieves a good fit for them. </a:t>
            </a: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ALS and 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For Alternating least squares, RMSE value is an error function and is the squared diiference between the observed and the calulated ratings.</a:t>
            </a:r>
          </a:p>
          <a:p>
            <a:r>
              <a:rPr lang="en-IN" altLang="en-US"/>
              <a:t>The RMSE value is calculated for each iteration for the user and product matrix.</a:t>
            </a:r>
          </a:p>
          <a:p>
            <a:r>
              <a:rPr lang="en-IN" altLang="en-US"/>
              <a:t>In the cosine similarity approach, the rmse value is calculated over increasing neighbours in the dataset from 10 to 200</a:t>
            </a:r>
          </a:p>
          <a:p>
            <a:r>
              <a:rPr lang="en-IN" altLang="en-US"/>
              <a:t>Both the rmse plots are decreasing functions over the number of iterations or the increasing neighbours thereby increasing rating similarity.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Cosine Similarity RMSE plot</a:t>
            </a:r>
          </a:p>
        </p:txBody>
      </p:sp>
      <p:pic>
        <p:nvPicPr>
          <p:cNvPr id="27" name="image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8735" y="1877060"/>
            <a:ext cx="916495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ALS RMSE plot</a:t>
            </a: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8740" y="1962785"/>
            <a:ext cx="69532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>
                <a:sym typeface="+mn-ea"/>
              </a:rPr>
              <a:t>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altLang="en-US">
                <a:sym typeface="+mn-ea"/>
              </a:rPr>
              <a:t> 1. Choosing the Dataset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We have sampled the dataset values again after a certain number of rows. </a:t>
            </a:r>
            <a:endParaRPr lang="en-IN" altLang="en-US"/>
          </a:p>
          <a:p>
            <a:pPr marL="0" indent="0" algn="l">
              <a:buNone/>
            </a:pPr>
            <a:r>
              <a:rPr lang="en-IN" altLang="en-US">
                <a:sym typeface="+mn-ea"/>
              </a:rPr>
              <a:t> 2. Fixing Latent Factor</a:t>
            </a:r>
            <a:endParaRPr lang="en-IN" altLang="en-US"/>
          </a:p>
          <a:p>
            <a:pPr algn="l"/>
            <a:r>
              <a:rPr lang="en-IN" altLang="en-US">
                <a:sym typeface="+mn-ea"/>
              </a:rPr>
              <a:t>For the matrix factorization we have used a factor k intead of calculating the same using Jaccard or any other mathematical formulation which were difficult to understand and translate into code.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1768923"/>
            <a:ext cx="10515600" cy="3279596"/>
          </a:xfrm>
        </p:spPr>
        <p:txBody>
          <a:bodyPr>
            <a:normAutofit/>
          </a:bodyPr>
          <a:lstStyle/>
          <a:p>
            <a:pPr lvl="0"/>
            <a:r>
              <a:rPr lang="en-IN" sz="4800" dirty="0"/>
              <a:t>E-commerce</a:t>
            </a:r>
            <a:br>
              <a:rPr lang="en-IN" sz="4800" dirty="0"/>
            </a:br>
            <a:r>
              <a:rPr lang="en-IN" sz="4800" dirty="0"/>
              <a:t>Content Based</a:t>
            </a:r>
            <a:br>
              <a:rPr lang="en-IN" sz="4800" dirty="0"/>
            </a:br>
            <a:r>
              <a:rPr lang="en-IN" sz="4800" dirty="0"/>
              <a:t>Collaborative Filtering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290" y="373487"/>
            <a:ext cx="94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246" y="1690688"/>
            <a:ext cx="7186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Amazon Product Dataset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125"/>
            <a:ext cx="3905250" cy="38900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42" y="2700405"/>
            <a:ext cx="3305013" cy="3935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79" y="1092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u="sng" dirty="0">
                <a:latin typeface="+mj-lt"/>
              </a:rPr>
              <a:t>Cosine Similarity</a:t>
            </a:r>
          </a:p>
          <a:p>
            <a:pPr marL="0" indent="0">
              <a:buNone/>
            </a:pPr>
            <a:endParaRPr lang="en-IN" sz="4400" dirty="0">
              <a:latin typeface="+mj-lt"/>
            </a:endParaRPr>
          </a:p>
          <a:p>
            <a:pPr marL="0" indent="0">
              <a:buNone/>
            </a:pPr>
            <a:r>
              <a:rPr lang="en-IN" sz="4400" dirty="0">
                <a:latin typeface="+mj-lt"/>
              </a:rPr>
              <a:t>Cosine Similarity will generate a metric that says how related are two documents by looking at the angle instead of magnitude.</a:t>
            </a:r>
          </a:p>
          <a:p>
            <a:pPr marL="0" indent="0">
              <a:buNone/>
            </a:pPr>
            <a:endParaRPr lang="en-IN" sz="4400" dirty="0">
              <a:latin typeface="+mj-lt"/>
            </a:endParaRPr>
          </a:p>
        </p:txBody>
      </p:sp>
      <p:pic>
        <p:nvPicPr>
          <p:cNvPr id="1028" name="Picture 4" descr="http://blog.christianperone.com/wp-content/uploads/2013/09/cosinesimilarityf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0" y="4104858"/>
            <a:ext cx="1051559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p:pic>
        <p:nvPicPr>
          <p:cNvPr id="6" name="Picture 4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1" y="1547330"/>
            <a:ext cx="7391400" cy="18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4645" y="3737112"/>
            <a:ext cx="8362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+mj-lt"/>
              </a:rPr>
              <a:t>For our task, we have to find Cosine Similarity between two users based on the products they have both seen and rated.</a:t>
            </a:r>
          </a:p>
          <a:p>
            <a:r>
              <a:rPr lang="en-IN" sz="40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/>
          <a:lstStyle/>
          <a:p>
            <a:r>
              <a:rPr lang="en-IN" dirty="0"/>
              <a:t>User based neighbourhood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/>
          <a:lstStyle/>
          <a:p>
            <a:r>
              <a:rPr lang="en-IN" dirty="0"/>
              <a:t> In order to determine the </a:t>
            </a:r>
            <a:r>
              <a:rPr lang="en-IN" dirty="0" err="1"/>
              <a:t>neighborhood</a:t>
            </a:r>
            <a:r>
              <a:rPr lang="en-IN" dirty="0"/>
              <a:t> of the target user </a:t>
            </a:r>
            <a:r>
              <a:rPr lang="en-IN" dirty="0" err="1"/>
              <a:t>i</a:t>
            </a:r>
            <a:r>
              <a:rPr lang="en-IN" dirty="0"/>
              <a:t>, her similarity to all the other users is computed. Therefore, a similarity function needs to be defined between the ratings specified by users.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utoShape 2" descr="Image result for intersection sym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1" y="3673934"/>
            <a:ext cx="9198211" cy="1013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9570"/>
            <a:ext cx="793432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7545"/>
            <a:ext cx="56864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41990"/>
            <a:ext cx="3581400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9290" y="4365938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top-2 closest users using both measures of similarity are 1,2 to 3.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61255" y="21781"/>
            <a:ext cx="933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Reference:</a:t>
            </a:r>
          </a:p>
          <a:p>
            <a:r>
              <a:rPr lang="en-IN" dirty="0" smtClean="0"/>
              <a:t>https</a:t>
            </a:r>
            <a:r>
              <a:rPr lang="en-IN" dirty="0"/>
              <a:t>://www.google.com/url?sa=t&amp;rct=j&amp;q=&amp;esrc=s&amp;source=web&amp;cd=1&amp;cad=rja&amp;uact=8&amp;ved=0ahUKEwjmk9ban4bYAhWtYd8KHS_8BugQFggnMAA&amp;url=http%3A%2F%2Fwww.springer.com%2Fcda%2Fcontent%2Fdocument%2Fcda_downloaddocument%2F9783319296579-c1.pdf%3FSGWID%3D0-0-45-1554478-p179516130&amp;usg=AOvVaw15tMwXNsAAp8kp7_GlelX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1408981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55166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/>
              <a:t>Created a matrix by taking cartesian product of the list of users.</a:t>
            </a:r>
          </a:p>
          <a:p>
            <a:r>
              <a:rPr lang="en-US" sz="4400" dirty="0"/>
              <a:t>Filtered all values below diagonal to get user-user pairs.</a:t>
            </a:r>
          </a:p>
          <a:p>
            <a:r>
              <a:rPr lang="en-US" sz="4400" dirty="0"/>
              <a:t>For user-user pair filtered </a:t>
            </a:r>
            <a:r>
              <a:rPr lang="en-IN" altLang="en-US" sz="4400" dirty="0"/>
              <a:t>products</a:t>
            </a:r>
            <a:r>
              <a:rPr lang="en-US" sz="4400" dirty="0"/>
              <a:t> both user have </a:t>
            </a:r>
            <a:r>
              <a:rPr lang="en-US" sz="4400" dirty="0" smtClean="0"/>
              <a:t>rated</a:t>
            </a:r>
            <a:r>
              <a:rPr lang="en-US" sz="4400" dirty="0" smtClean="0"/>
              <a:t>.</a:t>
            </a:r>
            <a:endParaRPr lang="en-US" sz="4400" dirty="0"/>
          </a:p>
          <a:p>
            <a:r>
              <a:rPr lang="en-US" sz="4400" dirty="0"/>
              <a:t>Computed cosine similarity for above pairs.</a:t>
            </a:r>
          </a:p>
          <a:p>
            <a:pPr marL="0" indent="0">
              <a:buNone/>
            </a:pP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/>
          <a:lstStyle/>
          <a:p>
            <a:r>
              <a:rPr lang="en-IN" dirty="0"/>
              <a:t>Implementation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141"/>
            <a:ext cx="10515600" cy="4351338"/>
          </a:xfrm>
        </p:spPr>
        <p:txBody>
          <a:bodyPr>
            <a:noAutofit/>
          </a:bodyPr>
          <a:lstStyle/>
          <a:p>
            <a:r>
              <a:rPr lang="en-US" sz="3600" dirty="0"/>
              <a:t>Grouped by user-id and in descending order of similarities.</a:t>
            </a:r>
          </a:p>
          <a:p>
            <a:r>
              <a:rPr lang="en-US" sz="3600" dirty="0"/>
              <a:t>Filtered the top K neighbors for each user (Did not consider users with less than 10 products common for top K neighbors)</a:t>
            </a:r>
          </a:p>
          <a:p>
            <a:r>
              <a:rPr lang="en-US" sz="3600" dirty="0"/>
              <a:t>Using the similarity rating formula, calculated the ratings </a:t>
            </a:r>
            <a:r>
              <a:rPr lang="en-US" sz="3600"/>
              <a:t>for products </a:t>
            </a:r>
            <a:r>
              <a:rPr lang="en-US" sz="3600" dirty="0"/>
              <a:t>not seen by the users but seen by at least one of his neighbors.</a:t>
            </a:r>
          </a:p>
          <a:p>
            <a:r>
              <a:rPr lang="en-US" sz="3600" dirty="0"/>
              <a:t>Gave top 5 predictions for inputted User-ID</a:t>
            </a:r>
          </a:p>
          <a:p>
            <a:pPr marL="0" indent="0">
              <a:buNone/>
            </a:pPr>
            <a:endParaRPr lang="en-US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700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 Product Recommendation System Using Amazon Data    Team Members : Omkar Bapat Aabir Kumar Datta Lohitaksh Yogi</vt:lpstr>
      <vt:lpstr>E-commerce Content Based Collaborative Filtering</vt:lpstr>
      <vt:lpstr>Dataset</vt:lpstr>
      <vt:lpstr>PowerPoint Presentation</vt:lpstr>
      <vt:lpstr>Formula</vt:lpstr>
      <vt:lpstr>User based neighbourhood models</vt:lpstr>
      <vt:lpstr>Example</vt:lpstr>
      <vt:lpstr>Implementation</vt:lpstr>
      <vt:lpstr>Implementation Continued</vt:lpstr>
      <vt:lpstr>ALS Implementation of product Recommended System</vt:lpstr>
      <vt:lpstr>ALS Approach</vt:lpstr>
      <vt:lpstr>Implementation</vt:lpstr>
      <vt:lpstr>Rating Prediction </vt:lpstr>
      <vt:lpstr>The Result</vt:lpstr>
      <vt:lpstr>RMSE </vt:lpstr>
      <vt:lpstr>ALS and Cosine Similarity</vt:lpstr>
      <vt:lpstr>Cosine Similarity RMSE plot</vt:lpstr>
      <vt:lpstr>ALS RMSE plot</vt:lpstr>
      <vt:lpstr>Problems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 Using Amazon Data    Team Members : Omkar Bapat Aabir Kumar Datta Lohitaksh Yogi</dc:title>
  <dc:creator>Aabir Datta</dc:creator>
  <cp:lastModifiedBy>Aabir Datta</cp:lastModifiedBy>
  <cp:revision>23</cp:revision>
  <dcterms:created xsi:type="dcterms:W3CDTF">2017-12-08T17:04:00Z</dcterms:created>
  <dcterms:modified xsi:type="dcterms:W3CDTF">2017-12-14T00:43:57Z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