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6"/>
  </p:notesMasterIdLst>
  <p:sldIdLst>
    <p:sldId id="256" r:id="rId2"/>
    <p:sldId id="257" r:id="rId3"/>
    <p:sldId id="306" r:id="rId4"/>
    <p:sldId id="258" r:id="rId5"/>
    <p:sldId id="295" r:id="rId6"/>
    <p:sldId id="260" r:id="rId7"/>
    <p:sldId id="297" r:id="rId8"/>
    <p:sldId id="298" r:id="rId9"/>
    <p:sldId id="299" r:id="rId10"/>
    <p:sldId id="300" r:id="rId11"/>
    <p:sldId id="301" r:id="rId12"/>
    <p:sldId id="302" r:id="rId13"/>
    <p:sldId id="304" r:id="rId14"/>
    <p:sldId id="305" r:id="rId15"/>
  </p:sldIdLst>
  <p:sldSz cx="9144000" cy="5143500" type="screen16x9"/>
  <p:notesSz cx="6858000" cy="9144000"/>
  <p:embeddedFontLst>
    <p:embeddedFont>
      <p:font typeface="Titillium Web" panose="00000500000000000000" pitchFamily="2" charset="0"/>
      <p:regular r:id="rId17"/>
      <p:bold r:id="rId18"/>
      <p:italic r:id="rId19"/>
      <p:boldItalic r:id="rId20"/>
    </p:embeddedFont>
    <p:embeddedFont>
      <p:font typeface="Titillium Web Light" panose="000004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80AE49-90D0-40F4-B4A8-9179A502A284}">
  <a:tblStyle styleId="{2680AE49-90D0-40F4-B4A8-9179A502A28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9752C2F-DD9A-4DDD-A788-AB12933874F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9676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30959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9" name="Google Shape;29;p6"/>
          <p:cNvSpPr txBox="1">
            <a:spLocks noGrp="1"/>
          </p:cNvSpPr>
          <p:nvPr>
            <p:ph type="body" idx="1"/>
          </p:nvPr>
        </p:nvSpPr>
        <p:spPr>
          <a:xfrm>
            <a:off x="457200"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3558095"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9" name="Google Shape;49;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7DFFB1"/>
            </a:gs>
            <a:gs pos="12000">
              <a:srgbClr val="00AAC6"/>
            </a:gs>
            <a:gs pos="51000">
              <a:srgbClr val="0037B3"/>
            </a:gs>
            <a:gs pos="100000">
              <a:srgbClr val="00001A"/>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746475" y="-1159800"/>
            <a:ext cx="5796900"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5" name="Google Shape;55;p11"/>
          <p:cNvSpPr txBox="1"/>
          <p:nvPr/>
        </p:nvSpPr>
        <p:spPr>
          <a:xfrm>
            <a:off x="596775" y="495625"/>
            <a:ext cx="8567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solidFill>
                <a:schemeClr val="lt1"/>
              </a:solidFill>
              <a:latin typeface="Titillium Web Light"/>
              <a:ea typeface="Titillium Web Light"/>
              <a:cs typeface="Titillium Web Light"/>
              <a:sym typeface="Titillium Web Light"/>
            </a:endParaRPr>
          </a:p>
        </p:txBody>
      </p:sp>
      <p:pic>
        <p:nvPicPr>
          <p:cNvPr id="56" name="Google Shape;56;p11"/>
          <p:cNvPicPr preferRelativeResize="0"/>
          <p:nvPr/>
        </p:nvPicPr>
        <p:blipFill>
          <a:blip r:embed="rId3">
            <a:alphaModFix/>
          </a:blip>
          <a:stretch>
            <a:fillRect/>
          </a:stretch>
        </p:blipFill>
        <p:spPr>
          <a:xfrm>
            <a:off x="313425" y="159125"/>
            <a:ext cx="1109991" cy="1227100"/>
          </a:xfrm>
          <a:prstGeom prst="rect">
            <a:avLst/>
          </a:prstGeom>
          <a:noFill/>
          <a:ln>
            <a:noFill/>
          </a:ln>
        </p:spPr>
      </p:pic>
      <p:pic>
        <p:nvPicPr>
          <p:cNvPr id="57" name="Google Shape;57;p11"/>
          <p:cNvPicPr preferRelativeResize="0"/>
          <p:nvPr/>
        </p:nvPicPr>
        <p:blipFill>
          <a:blip r:embed="rId4">
            <a:alphaModFix/>
          </a:blip>
          <a:stretch>
            <a:fillRect/>
          </a:stretch>
        </p:blipFill>
        <p:spPr>
          <a:xfrm>
            <a:off x="6954914" y="612775"/>
            <a:ext cx="2050185" cy="692950"/>
          </a:xfrm>
          <a:prstGeom prst="rect">
            <a:avLst/>
          </a:prstGeom>
          <a:noFill/>
          <a:ln>
            <a:noFill/>
          </a:ln>
        </p:spPr>
      </p:pic>
      <p:sp>
        <p:nvSpPr>
          <p:cNvPr id="58" name="Google Shape;58;p11"/>
          <p:cNvSpPr txBox="1"/>
          <p:nvPr/>
        </p:nvSpPr>
        <p:spPr>
          <a:xfrm>
            <a:off x="1439975" y="150825"/>
            <a:ext cx="53460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lt1"/>
                </a:solidFill>
                <a:latin typeface="Times New Roman"/>
                <a:ea typeface="Times New Roman"/>
                <a:cs typeface="Times New Roman"/>
                <a:sym typeface="Times New Roman"/>
              </a:rPr>
              <a:t>    Don Bosco Institute Of Technology</a:t>
            </a:r>
            <a:endParaRPr sz="2400" b="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sz="2400">
                <a:solidFill>
                  <a:srgbClr val="FF0000"/>
                </a:solidFill>
                <a:latin typeface="Times New Roman"/>
                <a:ea typeface="Times New Roman"/>
                <a:cs typeface="Times New Roman"/>
                <a:sym typeface="Times New Roman"/>
              </a:rPr>
              <a:t>                  Collaboration With</a:t>
            </a:r>
            <a:endParaRPr sz="2400">
              <a:solidFill>
                <a:srgbClr val="FF0000"/>
              </a:solidFill>
              <a:latin typeface="Times New Roman"/>
              <a:ea typeface="Times New Roman"/>
              <a:cs typeface="Times New Roman"/>
              <a:sym typeface="Times New Roman"/>
            </a:endParaRPr>
          </a:p>
        </p:txBody>
      </p:sp>
      <p:sp>
        <p:nvSpPr>
          <p:cNvPr id="59" name="Google Shape;59;p11"/>
          <p:cNvSpPr txBox="1"/>
          <p:nvPr/>
        </p:nvSpPr>
        <p:spPr>
          <a:xfrm>
            <a:off x="1608925" y="912825"/>
            <a:ext cx="53460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lt1"/>
                </a:solidFill>
                <a:latin typeface="Times New Roman"/>
                <a:ea typeface="Times New Roman"/>
                <a:cs typeface="Times New Roman"/>
                <a:sym typeface="Times New Roman"/>
              </a:rPr>
              <a:t>SAMSUNG INNOVATION CAMPUS</a:t>
            </a:r>
            <a:endParaRPr sz="2400" b="1">
              <a:solidFill>
                <a:schemeClr val="lt1"/>
              </a:solidFill>
              <a:latin typeface="Times New Roman"/>
              <a:ea typeface="Times New Roman"/>
              <a:cs typeface="Times New Roman"/>
              <a:sym typeface="Times New Roman"/>
            </a:endParaRPr>
          </a:p>
        </p:txBody>
      </p:sp>
      <p:sp>
        <p:nvSpPr>
          <p:cNvPr id="60" name="Google Shape;60;p11"/>
          <p:cNvSpPr txBox="1"/>
          <p:nvPr/>
        </p:nvSpPr>
        <p:spPr>
          <a:xfrm>
            <a:off x="2611425" y="1791211"/>
            <a:ext cx="3286200" cy="47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FF0000"/>
                </a:solidFill>
                <a:latin typeface="Times New Roman"/>
                <a:ea typeface="Times New Roman"/>
                <a:cs typeface="Times New Roman"/>
                <a:sym typeface="Times New Roman"/>
              </a:rPr>
              <a:t>CAPSTONE PROJECT:</a:t>
            </a:r>
            <a:endParaRPr sz="2400" dirty="0">
              <a:solidFill>
                <a:srgbClr val="FF0000"/>
              </a:solidFill>
              <a:latin typeface="Times New Roman"/>
              <a:ea typeface="Times New Roman"/>
              <a:cs typeface="Times New Roman"/>
              <a:sym typeface="Times New Roman"/>
            </a:endParaRPr>
          </a:p>
        </p:txBody>
      </p:sp>
      <p:sp>
        <p:nvSpPr>
          <p:cNvPr id="61" name="Google Shape;61;p11"/>
          <p:cNvSpPr txBox="1"/>
          <p:nvPr/>
        </p:nvSpPr>
        <p:spPr>
          <a:xfrm>
            <a:off x="1845450" y="2293925"/>
            <a:ext cx="5453100" cy="45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lt1"/>
                </a:solidFill>
                <a:latin typeface="Times New Roman"/>
                <a:ea typeface="Times New Roman"/>
                <a:cs typeface="Times New Roman"/>
                <a:sym typeface="Times New Roman"/>
              </a:rPr>
              <a:t>SPEECH EMOTION DETECTION</a:t>
            </a:r>
            <a:endParaRPr sz="2400" b="1">
              <a:solidFill>
                <a:schemeClr val="lt1"/>
              </a:solidFill>
              <a:latin typeface="Times New Roman"/>
              <a:ea typeface="Times New Roman"/>
              <a:cs typeface="Times New Roman"/>
              <a:sym typeface="Times New Roman"/>
            </a:endParaRPr>
          </a:p>
        </p:txBody>
      </p:sp>
      <p:sp>
        <p:nvSpPr>
          <p:cNvPr id="62" name="Google Shape;62;p11"/>
          <p:cNvSpPr txBox="1"/>
          <p:nvPr/>
        </p:nvSpPr>
        <p:spPr>
          <a:xfrm>
            <a:off x="313425" y="3270275"/>
            <a:ext cx="2298000" cy="2230800"/>
          </a:xfrm>
          <a:prstGeom prst="rect">
            <a:avLst/>
          </a:prstGeom>
          <a:noFill/>
          <a:ln>
            <a:noFill/>
          </a:ln>
        </p:spPr>
        <p:txBody>
          <a:bodyPr spcFirstLastPara="1" wrap="square" lIns="91425" tIns="91425" rIns="91425" bIns="91425" anchor="t" anchorCtr="0">
            <a:spAutoFit/>
          </a:bodyPr>
          <a:lstStyle/>
          <a:p>
            <a:pPr marL="0" lvl="0" indent="0" algn="l" rtl="0">
              <a:lnSpc>
                <a:spcPct val="107000"/>
              </a:lnSpc>
              <a:spcBef>
                <a:spcPts val="0"/>
              </a:spcBef>
              <a:spcAft>
                <a:spcPts val="0"/>
              </a:spcAft>
              <a:buClr>
                <a:schemeClr val="dk1"/>
              </a:buClr>
              <a:buSzPts val="1100"/>
              <a:buFont typeface="Arial"/>
              <a:buNone/>
            </a:pPr>
            <a:r>
              <a:rPr lang="en" sz="2000" b="1">
                <a:solidFill>
                  <a:srgbClr val="FFFFFF"/>
                </a:solidFill>
                <a:latin typeface="Times New Roman"/>
                <a:ea typeface="Times New Roman"/>
                <a:cs typeface="Times New Roman"/>
                <a:sym typeface="Times New Roman"/>
              </a:rPr>
              <a:t>External Guide</a:t>
            </a:r>
            <a:endParaRPr sz="2000" b="1">
              <a:solidFill>
                <a:srgbClr val="FFFFFF"/>
              </a:solidFill>
              <a:latin typeface="Times New Roman"/>
              <a:ea typeface="Times New Roman"/>
              <a:cs typeface="Times New Roman"/>
              <a:sym typeface="Times New Roman"/>
            </a:endParaRPr>
          </a:p>
          <a:p>
            <a:pPr marL="0" lvl="0" indent="0" algn="l" rtl="0">
              <a:lnSpc>
                <a:spcPct val="107000"/>
              </a:lnSpc>
              <a:spcBef>
                <a:spcPts val="400"/>
              </a:spcBef>
              <a:spcAft>
                <a:spcPts val="0"/>
              </a:spcAft>
              <a:buClr>
                <a:schemeClr val="dk1"/>
              </a:buClr>
              <a:buSzPts val="1100"/>
              <a:buFont typeface="Arial"/>
              <a:buNone/>
            </a:pPr>
            <a:r>
              <a:rPr lang="en" sz="2000">
                <a:solidFill>
                  <a:srgbClr val="FFFFFF"/>
                </a:solidFill>
                <a:latin typeface="Times New Roman"/>
                <a:ea typeface="Times New Roman"/>
                <a:cs typeface="Times New Roman"/>
                <a:sym typeface="Times New Roman"/>
              </a:rPr>
              <a:t>Mr. Prasad K</a:t>
            </a:r>
            <a:endParaRPr sz="2000">
              <a:solidFill>
                <a:srgbClr val="FFFFFF"/>
              </a:solidFill>
              <a:latin typeface="Times New Roman"/>
              <a:ea typeface="Times New Roman"/>
              <a:cs typeface="Times New Roman"/>
              <a:sym typeface="Times New Roman"/>
            </a:endParaRPr>
          </a:p>
          <a:p>
            <a:pPr marL="114300" lvl="0" indent="0" algn="l" rtl="0">
              <a:lnSpc>
                <a:spcPct val="107000"/>
              </a:lnSpc>
              <a:spcBef>
                <a:spcPts val="800"/>
              </a:spcBef>
              <a:spcAft>
                <a:spcPts val="0"/>
              </a:spcAft>
              <a:buClr>
                <a:schemeClr val="dk1"/>
              </a:buClr>
              <a:buSzPts val="1100"/>
              <a:buFont typeface="Arial"/>
              <a:buNone/>
            </a:pPr>
            <a:r>
              <a:rPr lang="en" sz="2000">
                <a:solidFill>
                  <a:srgbClr val="FFFFFF"/>
                </a:solidFill>
                <a:latin typeface="Times New Roman"/>
                <a:ea typeface="Times New Roman"/>
                <a:cs typeface="Times New Roman"/>
                <a:sym typeface="Times New Roman"/>
              </a:rPr>
              <a:t>Trainer</a:t>
            </a:r>
            <a:endParaRPr sz="2000">
              <a:solidFill>
                <a:srgbClr val="FFFFFF"/>
              </a:solidFill>
              <a:latin typeface="Times New Roman"/>
              <a:ea typeface="Times New Roman"/>
              <a:cs typeface="Times New Roman"/>
              <a:sym typeface="Times New Roman"/>
            </a:endParaRPr>
          </a:p>
          <a:p>
            <a:pPr marL="190500" lvl="0" indent="0" algn="l" rtl="0">
              <a:lnSpc>
                <a:spcPct val="107000"/>
              </a:lnSpc>
              <a:spcBef>
                <a:spcPts val="800"/>
              </a:spcBef>
              <a:spcAft>
                <a:spcPts val="0"/>
              </a:spcAft>
              <a:buClr>
                <a:schemeClr val="dk1"/>
              </a:buClr>
              <a:buSzPts val="1100"/>
              <a:buFont typeface="Arial"/>
              <a:buNone/>
            </a:pPr>
            <a:r>
              <a:rPr lang="en" sz="2000">
                <a:solidFill>
                  <a:srgbClr val="FFFFFF"/>
                </a:solidFill>
                <a:latin typeface="Times New Roman"/>
                <a:ea typeface="Times New Roman"/>
                <a:cs typeface="Times New Roman"/>
                <a:sym typeface="Times New Roman"/>
              </a:rPr>
              <a:t>SIC</a:t>
            </a:r>
            <a:endParaRPr sz="2000">
              <a:solidFill>
                <a:srgbClr val="FFFFFF"/>
              </a:solidFill>
              <a:latin typeface="Times New Roman"/>
              <a:ea typeface="Times New Roman"/>
              <a:cs typeface="Times New Roman"/>
              <a:sym typeface="Times New Roman"/>
            </a:endParaRPr>
          </a:p>
          <a:p>
            <a:pPr marL="0" lvl="0" indent="0" algn="l" rtl="0">
              <a:spcBef>
                <a:spcPts val="800"/>
              </a:spcBef>
              <a:spcAft>
                <a:spcPts val="0"/>
              </a:spcAft>
              <a:buNone/>
            </a:pPr>
            <a:endParaRPr sz="2400">
              <a:solidFill>
                <a:schemeClr val="lt1"/>
              </a:solidFill>
              <a:latin typeface="Titillium Web Light"/>
              <a:ea typeface="Titillium Web Light"/>
              <a:cs typeface="Titillium Web Light"/>
              <a:sym typeface="Titillium Web Light"/>
            </a:endParaRPr>
          </a:p>
        </p:txBody>
      </p:sp>
      <p:sp>
        <p:nvSpPr>
          <p:cNvPr id="63" name="Google Shape;63;p11"/>
          <p:cNvSpPr txBox="1"/>
          <p:nvPr/>
        </p:nvSpPr>
        <p:spPr>
          <a:xfrm>
            <a:off x="2768250" y="3270275"/>
            <a:ext cx="3607500" cy="223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lt1"/>
                </a:solidFill>
                <a:latin typeface="Times New Roman"/>
                <a:ea typeface="Times New Roman"/>
                <a:cs typeface="Times New Roman"/>
                <a:sym typeface="Times New Roman"/>
              </a:rPr>
              <a:t>Internal Guide</a:t>
            </a:r>
            <a:endParaRPr sz="2000" b="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sz="2000">
                <a:solidFill>
                  <a:schemeClr val="lt1"/>
                </a:solidFill>
                <a:latin typeface="Times New Roman"/>
                <a:ea typeface="Times New Roman"/>
                <a:cs typeface="Times New Roman"/>
                <a:sym typeface="Times New Roman"/>
              </a:rPr>
              <a:t>Dr. Venugeetha Y</a:t>
            </a:r>
            <a:endParaRPr sz="20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sz="2000">
                <a:solidFill>
                  <a:schemeClr val="lt1"/>
                </a:solidFill>
                <a:latin typeface="Times New Roman"/>
                <a:ea typeface="Times New Roman"/>
                <a:cs typeface="Times New Roman"/>
                <a:sym typeface="Times New Roman"/>
              </a:rPr>
              <a:t>Professor, Coordinator - SIC</a:t>
            </a:r>
            <a:endParaRPr sz="20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sz="2000">
                <a:solidFill>
                  <a:schemeClr val="lt1"/>
                </a:solidFill>
                <a:latin typeface="Times New Roman"/>
                <a:ea typeface="Times New Roman"/>
                <a:cs typeface="Times New Roman"/>
                <a:sym typeface="Times New Roman"/>
              </a:rPr>
              <a:t>Dept. Of CSE DBIT, Bangalore</a:t>
            </a:r>
            <a:endParaRPr sz="2000">
              <a:solidFill>
                <a:schemeClr val="lt1"/>
              </a:solidFill>
              <a:latin typeface="Times New Roman"/>
              <a:ea typeface="Times New Roman"/>
              <a:cs typeface="Times New Roman"/>
              <a:sym typeface="Times New Roman"/>
            </a:endParaRPr>
          </a:p>
        </p:txBody>
      </p:sp>
      <p:sp>
        <p:nvSpPr>
          <p:cNvPr id="64" name="Google Shape;64;p11"/>
          <p:cNvSpPr txBox="1"/>
          <p:nvPr/>
        </p:nvSpPr>
        <p:spPr>
          <a:xfrm>
            <a:off x="6159600" y="3270275"/>
            <a:ext cx="2984400" cy="152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lt1"/>
                </a:solidFill>
                <a:latin typeface="Times New Roman"/>
                <a:ea typeface="Times New Roman"/>
                <a:cs typeface="Times New Roman"/>
                <a:sym typeface="Times New Roman"/>
              </a:rPr>
              <a:t>By :</a:t>
            </a:r>
            <a:endParaRPr sz="2000" b="1" dirty="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sz="2000" dirty="0">
                <a:solidFill>
                  <a:schemeClr val="lt1"/>
                </a:solidFill>
                <a:latin typeface="Times New Roman"/>
                <a:ea typeface="Times New Roman"/>
                <a:cs typeface="Times New Roman"/>
                <a:sym typeface="Times New Roman"/>
              </a:rPr>
              <a:t>Lohith Kumar A</a:t>
            </a:r>
            <a:endParaRPr sz="20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sz="2000" dirty="0">
                <a:solidFill>
                  <a:schemeClr val="lt1"/>
                </a:solidFill>
                <a:latin typeface="Times New Roman"/>
                <a:ea typeface="Times New Roman"/>
                <a:cs typeface="Times New Roman"/>
                <a:sym typeface="Times New Roman"/>
              </a:rPr>
              <a:t>Rakshitha S Hiremath</a:t>
            </a: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5700-6CFA-11AD-8019-B91DC97CDE37}"/>
              </a:ext>
            </a:extLst>
          </p:cNvPr>
          <p:cNvSpPr>
            <a:spLocks noGrp="1"/>
          </p:cNvSpPr>
          <p:nvPr>
            <p:ph type="ctrTitle"/>
          </p:nvPr>
        </p:nvSpPr>
        <p:spPr>
          <a:xfrm>
            <a:off x="1053193" y="2090957"/>
            <a:ext cx="7364186" cy="1159800"/>
          </a:xfrm>
        </p:spPr>
        <p:txBody>
          <a:bodyPr/>
          <a:lstStyle/>
          <a:p>
            <a:r>
              <a:rPr lang="en-US" sz="6000" dirty="0">
                <a:solidFill>
                  <a:srgbClr val="FF0000"/>
                </a:solidFill>
                <a:latin typeface="Times New Roman" panose="02020603050405020304" pitchFamily="18" charset="0"/>
                <a:cs typeface="Times New Roman" panose="02020603050405020304" pitchFamily="18" charset="0"/>
              </a:rPr>
              <a:t>Data Flow Diagrams</a:t>
            </a:r>
            <a:br>
              <a:rPr lang="en-IN" sz="6000" dirty="0">
                <a:solidFill>
                  <a:srgbClr val="FF0000"/>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2281821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F0942-59F2-D424-3368-D7ADAD1C2838}"/>
              </a:ext>
            </a:extLst>
          </p:cNvPr>
          <p:cNvSpPr>
            <a:spLocks noGrp="1"/>
          </p:cNvSpPr>
          <p:nvPr>
            <p:ph type="ctrTitle"/>
          </p:nvPr>
        </p:nvSpPr>
        <p:spPr>
          <a:xfrm>
            <a:off x="726621" y="229500"/>
            <a:ext cx="7903029" cy="627750"/>
          </a:xfrm>
        </p:spPr>
        <p:txBody>
          <a:bodyPr/>
          <a:lstStyle/>
          <a:p>
            <a:pPr algn="ctr"/>
            <a:r>
              <a:rPr lang="en-IN" sz="2800" dirty="0">
                <a:solidFill>
                  <a:srgbClr val="FF0000"/>
                </a:solidFill>
                <a:latin typeface="Times New Roman" panose="02020603050405020304" pitchFamily="18" charset="0"/>
                <a:cs typeface="Times New Roman" panose="02020603050405020304" pitchFamily="18" charset="0"/>
              </a:rPr>
              <a:t>DL PROCESS OVERVIEW</a:t>
            </a:r>
            <a:br>
              <a:rPr lang="en-IN" sz="6000" dirty="0">
                <a:solidFill>
                  <a:srgbClr val="FF0000"/>
                </a:solidFill>
                <a:latin typeface="Times New Roman" panose="02020603050405020304" pitchFamily="18" charset="0"/>
                <a:cs typeface="Times New Roman" panose="02020603050405020304" pitchFamily="18" charset="0"/>
              </a:rPr>
            </a:br>
            <a:endParaRPr lang="en-IN" dirty="0"/>
          </a:p>
        </p:txBody>
      </p:sp>
      <p:pic>
        <p:nvPicPr>
          <p:cNvPr id="7" name="Picture 6">
            <a:extLst>
              <a:ext uri="{FF2B5EF4-FFF2-40B4-BE49-F238E27FC236}">
                <a16:creationId xmlns:a16="http://schemas.microsoft.com/office/drawing/2014/main" id="{1B7D27ED-4EE2-C56D-37F4-99C08C7BFCE9}"/>
              </a:ext>
            </a:extLst>
          </p:cNvPr>
          <p:cNvPicPr>
            <a:picLocks noChangeAspect="1"/>
          </p:cNvPicPr>
          <p:nvPr/>
        </p:nvPicPr>
        <p:blipFill>
          <a:blip r:embed="rId2"/>
          <a:stretch>
            <a:fillRect/>
          </a:stretch>
        </p:blipFill>
        <p:spPr>
          <a:xfrm>
            <a:off x="73478" y="1038848"/>
            <a:ext cx="8997043" cy="3979895"/>
          </a:xfrm>
          <a:prstGeom prst="rect">
            <a:avLst/>
          </a:prstGeom>
        </p:spPr>
      </p:pic>
    </p:spTree>
    <p:extLst>
      <p:ext uri="{BB962C8B-B14F-4D97-AF65-F5344CB8AC3E}">
        <p14:creationId xmlns:p14="http://schemas.microsoft.com/office/powerpoint/2010/main" val="1104600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D9A272-0636-3F40-7E3E-D463B291C9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dirty="0"/>
          </a:p>
        </p:txBody>
      </p:sp>
      <p:pic>
        <p:nvPicPr>
          <p:cNvPr id="49" name="Picture 48">
            <a:extLst>
              <a:ext uri="{FF2B5EF4-FFF2-40B4-BE49-F238E27FC236}">
                <a16:creationId xmlns:a16="http://schemas.microsoft.com/office/drawing/2014/main" id="{12517036-3809-A1D4-6F71-8E6BDD6A1D25}"/>
              </a:ext>
            </a:extLst>
          </p:cNvPr>
          <p:cNvPicPr>
            <a:picLocks noChangeAspect="1"/>
          </p:cNvPicPr>
          <p:nvPr/>
        </p:nvPicPr>
        <p:blipFill>
          <a:blip r:embed="rId2"/>
          <a:stretch>
            <a:fillRect/>
          </a:stretch>
        </p:blipFill>
        <p:spPr>
          <a:xfrm>
            <a:off x="318407" y="1813308"/>
            <a:ext cx="8637814" cy="1516884"/>
          </a:xfrm>
          <a:prstGeom prst="rect">
            <a:avLst/>
          </a:prstGeom>
        </p:spPr>
      </p:pic>
    </p:spTree>
    <p:extLst>
      <p:ext uri="{BB962C8B-B14F-4D97-AF65-F5344CB8AC3E}">
        <p14:creationId xmlns:p14="http://schemas.microsoft.com/office/powerpoint/2010/main" val="1088013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7804-3573-B1E6-FD61-A062B664581A}"/>
              </a:ext>
            </a:extLst>
          </p:cNvPr>
          <p:cNvSpPr>
            <a:spLocks noGrp="1"/>
          </p:cNvSpPr>
          <p:nvPr>
            <p:ph type="ctrTitle"/>
          </p:nvPr>
        </p:nvSpPr>
        <p:spPr>
          <a:xfrm>
            <a:off x="2465614" y="180514"/>
            <a:ext cx="5796900" cy="1159800"/>
          </a:xfrm>
        </p:spPr>
        <p:txBody>
          <a:bodyPr/>
          <a:lstStyle/>
          <a:p>
            <a:r>
              <a:rPr kumimoji="0" lang="en-IN" sz="36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sym typeface="Titillium Web"/>
              </a:rPr>
              <a:t>MODEL OVERVIEW</a:t>
            </a:r>
            <a:br>
              <a:rPr kumimoji="0" lang="en-IN" sz="36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sym typeface="Titillium Web"/>
              </a:rPr>
            </a:br>
            <a:endParaRPr lang="en-IN" dirty="0"/>
          </a:p>
        </p:txBody>
      </p:sp>
      <p:pic>
        <p:nvPicPr>
          <p:cNvPr id="3" name="Picture 2">
            <a:extLst>
              <a:ext uri="{FF2B5EF4-FFF2-40B4-BE49-F238E27FC236}">
                <a16:creationId xmlns:a16="http://schemas.microsoft.com/office/drawing/2014/main" id="{FEDB7408-70CF-692D-D547-44210265C423}"/>
              </a:ext>
            </a:extLst>
          </p:cNvPr>
          <p:cNvPicPr>
            <a:picLocks noChangeAspect="1"/>
          </p:cNvPicPr>
          <p:nvPr/>
        </p:nvPicPr>
        <p:blipFill>
          <a:blip r:embed="rId2"/>
          <a:stretch>
            <a:fillRect/>
          </a:stretch>
        </p:blipFill>
        <p:spPr>
          <a:xfrm>
            <a:off x="2692083" y="929930"/>
            <a:ext cx="3080067" cy="4213570"/>
          </a:xfrm>
          <a:prstGeom prst="rect">
            <a:avLst/>
          </a:prstGeom>
        </p:spPr>
      </p:pic>
    </p:spTree>
    <p:extLst>
      <p:ext uri="{BB962C8B-B14F-4D97-AF65-F5344CB8AC3E}">
        <p14:creationId xmlns:p14="http://schemas.microsoft.com/office/powerpoint/2010/main" val="521204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4A051C-DF02-00AD-6E3A-BE280833DD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3" name="Picture 4">
            <a:extLst>
              <a:ext uri="{FF2B5EF4-FFF2-40B4-BE49-F238E27FC236}">
                <a16:creationId xmlns:a16="http://schemas.microsoft.com/office/drawing/2014/main" id="{50BDCAA6-AC05-3457-11F5-185E521505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955" y="816741"/>
            <a:ext cx="5270715" cy="3510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122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1338943" y="124875"/>
            <a:ext cx="6025500" cy="857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DATASET</a:t>
            </a:r>
            <a:endParaRPr dirty="0">
              <a:latin typeface="Times New Roman" panose="02020603050405020304" pitchFamily="18" charset="0"/>
              <a:cs typeface="Times New Roman" panose="02020603050405020304" pitchFamily="18" charset="0"/>
            </a:endParaRPr>
          </a:p>
        </p:txBody>
      </p:sp>
      <p:sp>
        <p:nvSpPr>
          <p:cNvPr id="70" name="Google Shape;70;p12"/>
          <p:cNvSpPr txBox="1">
            <a:spLocks noGrp="1"/>
          </p:cNvSpPr>
          <p:nvPr>
            <p:ph type="body" idx="2"/>
          </p:nvPr>
        </p:nvSpPr>
        <p:spPr>
          <a:xfrm>
            <a:off x="9029284" y="1118507"/>
            <a:ext cx="2924700" cy="31536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endParaRPr sz="1200" b="1" dirty="0"/>
          </a:p>
        </p:txBody>
      </p:sp>
      <p:sp>
        <p:nvSpPr>
          <p:cNvPr id="71" name="Google Shape;71;p12"/>
          <p:cNvSpPr txBox="1">
            <a:spLocks noGrp="1"/>
          </p:cNvSpPr>
          <p:nvPr>
            <p:ph type="body" idx="1"/>
          </p:nvPr>
        </p:nvSpPr>
        <p:spPr>
          <a:xfrm>
            <a:off x="457200" y="1127606"/>
            <a:ext cx="3567584" cy="3280175"/>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There are several datasets available for speech emotion recognition models including RAVDESS Emotional speech audio, Toronto emotional speech set (TESS), CREMA-D,SAVE.</a:t>
            </a:r>
          </a:p>
          <a:p>
            <a:pPr marL="0" lvl="0" indent="0" algn="l" rtl="0">
              <a:spcBef>
                <a:spcPts val="60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We have used TESS dataset which contains about 7 classes and about 5600 audio </a:t>
            </a:r>
            <a:r>
              <a:rPr lang="en-US" dirty="0" err="1">
                <a:latin typeface="Times New Roman" panose="02020603050405020304" pitchFamily="18" charset="0"/>
                <a:cs typeface="Times New Roman" panose="02020603050405020304" pitchFamily="18" charset="0"/>
              </a:rPr>
              <a:t>files.Using</a:t>
            </a:r>
            <a:r>
              <a:rPr lang="en-US" dirty="0">
                <a:latin typeface="Times New Roman" panose="02020603050405020304" pitchFamily="18" charset="0"/>
                <a:cs typeface="Times New Roman" panose="02020603050405020304" pitchFamily="18" charset="0"/>
              </a:rPr>
              <a:t> these dataset can ensure that the model can recognize a emotion conveyed within the audio.</a:t>
            </a:r>
            <a:endParaRPr dirty="0">
              <a:latin typeface="Times New Roman" panose="02020603050405020304" pitchFamily="18" charset="0"/>
              <a:cs typeface="Times New Roman" panose="02020603050405020304" pitchFamily="18" charset="0"/>
            </a:endParaRPr>
          </a:p>
        </p:txBody>
      </p:sp>
      <p:sp>
        <p:nvSpPr>
          <p:cNvPr id="72" name="Google Shape;72;p12"/>
          <p:cNvSpPr txBox="1">
            <a:spLocks noGrp="1"/>
          </p:cNvSpPr>
          <p:nvPr>
            <p:ph type="body" idx="2"/>
          </p:nvPr>
        </p:nvSpPr>
        <p:spPr>
          <a:xfrm>
            <a:off x="457200" y="3448725"/>
            <a:ext cx="6025500" cy="1141200"/>
          </a:xfrm>
          <a:prstGeom prst="rect">
            <a:avLst/>
          </a:prstGeom>
        </p:spPr>
        <p:txBody>
          <a:bodyPr spcFirstLastPara="1" wrap="square" lIns="0" tIns="0" rIns="0" bIns="0" anchor="t" anchorCtr="0">
            <a:noAutofit/>
          </a:bodyPr>
          <a:lstStyle/>
          <a:p>
            <a:pPr marL="0" lvl="0" indent="0" algn="l" rtl="0">
              <a:spcBef>
                <a:spcPts val="1000"/>
              </a:spcBef>
              <a:spcAft>
                <a:spcPts val="0"/>
              </a:spcAft>
              <a:buClr>
                <a:schemeClr val="dk1"/>
              </a:buClr>
              <a:buSzPts val="1100"/>
              <a:buFont typeface="Arial"/>
              <a:buNone/>
            </a:pPr>
            <a:endParaRPr sz="1200" dirty="0"/>
          </a:p>
          <a:p>
            <a:pPr marL="0" lvl="0" indent="0" algn="l" rtl="0">
              <a:spcBef>
                <a:spcPts val="1000"/>
              </a:spcBef>
              <a:spcAft>
                <a:spcPts val="1000"/>
              </a:spcAft>
              <a:buNone/>
            </a:pPr>
            <a:endParaRPr sz="1200" dirty="0"/>
          </a:p>
        </p:txBody>
      </p:sp>
      <p:sp>
        <p:nvSpPr>
          <p:cNvPr id="73" name="Google Shape;73;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2" name="Picture 1">
            <a:extLst>
              <a:ext uri="{FF2B5EF4-FFF2-40B4-BE49-F238E27FC236}">
                <a16:creationId xmlns:a16="http://schemas.microsoft.com/office/drawing/2014/main" id="{A5C22A41-BEC3-66AF-72E0-B7DE947676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5019" y="1276190"/>
            <a:ext cx="4171583" cy="354073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DA164-8C2D-84CA-9564-7FE7ABF385BD}"/>
              </a:ext>
            </a:extLst>
          </p:cNvPr>
          <p:cNvSpPr>
            <a:spLocks noGrp="1"/>
          </p:cNvSpPr>
          <p:nvPr>
            <p:ph type="ctrTitle"/>
          </p:nvPr>
        </p:nvSpPr>
        <p:spPr>
          <a:xfrm>
            <a:off x="2555422" y="2148107"/>
            <a:ext cx="5796900" cy="1159800"/>
          </a:xfrm>
        </p:spPr>
        <p:txBody>
          <a:bodyPr/>
          <a:lstStyle/>
          <a:p>
            <a:r>
              <a:rPr lang="en-US" sz="4000" dirty="0">
                <a:solidFill>
                  <a:srgbClr val="FF0000"/>
                </a:solidFill>
                <a:latin typeface="Times New Roman" panose="02020603050405020304" pitchFamily="18" charset="0"/>
                <a:cs typeface="Times New Roman" panose="02020603050405020304" pitchFamily="18" charset="0"/>
              </a:rPr>
              <a:t>ALGORITHM</a:t>
            </a:r>
            <a:endParaRPr lang="en-IN" sz="4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9358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7"/>
        <p:cNvGrpSpPr/>
        <p:nvPr/>
      </p:nvGrpSpPr>
      <p:grpSpPr>
        <a:xfrm>
          <a:off x="0" y="0"/>
          <a:ext cx="0" cy="0"/>
          <a:chOff x="0" y="0"/>
          <a:chExt cx="0" cy="0"/>
        </a:xfrm>
      </p:grpSpPr>
      <p:sp>
        <p:nvSpPr>
          <p:cNvPr id="78" name="Google Shape;78;p13"/>
          <p:cNvSpPr txBox="1">
            <a:spLocks noGrp="1"/>
          </p:cNvSpPr>
          <p:nvPr>
            <p:ph type="ctrTitle" idx="4294967295"/>
          </p:nvPr>
        </p:nvSpPr>
        <p:spPr>
          <a:xfrm>
            <a:off x="685800" y="440350"/>
            <a:ext cx="8343484" cy="81695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b="1" dirty="0">
                <a:latin typeface="Times New Roman" panose="02020603050405020304" pitchFamily="18" charset="0"/>
                <a:cs typeface="Times New Roman" panose="02020603050405020304" pitchFamily="18" charset="0"/>
              </a:rPr>
              <a:t>RNN (Recurrent Neural Network)</a:t>
            </a:r>
            <a:endParaRPr sz="4000" dirty="0"/>
          </a:p>
        </p:txBody>
      </p:sp>
      <p:sp>
        <p:nvSpPr>
          <p:cNvPr id="79" name="Google Shape;79;p13"/>
          <p:cNvSpPr txBox="1">
            <a:spLocks noGrp="1"/>
          </p:cNvSpPr>
          <p:nvPr>
            <p:ph type="subTitle" idx="4294967295"/>
          </p:nvPr>
        </p:nvSpPr>
        <p:spPr>
          <a:xfrm>
            <a:off x="685799" y="1639969"/>
            <a:ext cx="7413171" cy="3150600"/>
          </a:xfrm>
          <a:prstGeom prst="rect">
            <a:avLst/>
          </a:prstGeom>
        </p:spPr>
        <p:txBody>
          <a:bodyPr spcFirstLastPara="1" wrap="square" lIns="0" tIns="0" rIns="0" bIns="0" anchor="t" anchorCtr="0">
            <a:normAutofit fontScale="62500" lnSpcReduction="20000"/>
          </a:bodyPr>
          <a:lstStyle/>
          <a:p>
            <a:pPr marL="285750" indent="-285750" algn="just">
              <a:lnSpc>
                <a:spcPct val="150000"/>
              </a:lnSpc>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rPr>
              <a:t>A Recurrent Neural Network(RNN) is a type of artificial neural network (ANN) that is designed to work with sequential data such as time series or natural language text.</a:t>
            </a:r>
          </a:p>
          <a:p>
            <a:pPr marL="285750" indent="-285750" algn="just">
              <a:lnSpc>
                <a:spcPct val="150000"/>
              </a:lnSpc>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rPr>
              <a:t>The basic idea behind RNNs is to use feedback loops to propagate information from one time step to the next with the output of each time step serving as input to the next.</a:t>
            </a:r>
          </a:p>
          <a:p>
            <a:pPr marL="285750" indent="-285750" algn="just">
              <a:lnSpc>
                <a:spcPct val="150000"/>
              </a:lnSpc>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rPr>
              <a:t>RNNs have found numerous applications in areas such as speech emotion recognition, language translation, and time series forecasting.</a:t>
            </a:r>
            <a:endParaRPr lang="en-IN" sz="2900" dirty="0">
              <a:latin typeface="Times New Roman" panose="02020603050405020304" pitchFamily="18" charset="0"/>
              <a:cs typeface="Times New Roman" panose="02020603050405020304" pitchFamily="18" charset="0"/>
            </a:endParaRPr>
          </a:p>
          <a:p>
            <a:pPr marL="0" lvl="0" indent="0" algn="l" rtl="0">
              <a:spcBef>
                <a:spcPts val="600"/>
              </a:spcBef>
              <a:spcAft>
                <a:spcPts val="0"/>
              </a:spcAft>
              <a:buNone/>
            </a:pPr>
            <a:endParaRPr b="1" dirty="0"/>
          </a:p>
        </p:txBody>
      </p:sp>
      <p:sp>
        <p:nvSpPr>
          <p:cNvPr id="80" name="Google Shape;80;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0C13FE-E3EF-906C-625A-68B4B3D192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7" name="Picture 6">
            <a:extLst>
              <a:ext uri="{FF2B5EF4-FFF2-40B4-BE49-F238E27FC236}">
                <a16:creationId xmlns:a16="http://schemas.microsoft.com/office/drawing/2014/main" id="{479DF0C9-7AEE-9354-99D5-C1B40DBC2FE1}"/>
              </a:ext>
            </a:extLst>
          </p:cNvPr>
          <p:cNvPicPr>
            <a:picLocks noChangeAspect="1"/>
          </p:cNvPicPr>
          <p:nvPr/>
        </p:nvPicPr>
        <p:blipFill>
          <a:blip r:embed="rId2"/>
          <a:stretch>
            <a:fillRect/>
          </a:stretch>
        </p:blipFill>
        <p:spPr>
          <a:xfrm>
            <a:off x="0" y="164828"/>
            <a:ext cx="9144000" cy="4813844"/>
          </a:xfrm>
          <a:prstGeom prst="rect">
            <a:avLst/>
          </a:prstGeom>
        </p:spPr>
      </p:pic>
    </p:spTree>
    <p:extLst>
      <p:ext uri="{BB962C8B-B14F-4D97-AF65-F5344CB8AC3E}">
        <p14:creationId xmlns:p14="http://schemas.microsoft.com/office/powerpoint/2010/main" val="717489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1975757" y="336603"/>
            <a:ext cx="6025500" cy="857400"/>
          </a:xfrm>
          <a:prstGeom prst="rect">
            <a:avLst/>
          </a:prstGeom>
        </p:spPr>
        <p:txBody>
          <a:bodyPr spcFirstLastPara="1" wrap="square" lIns="0" tIns="0" rIns="0" bIns="0" anchor="b" anchorCtr="0">
            <a:noAutofit/>
          </a:bodyPr>
          <a:lstStyle/>
          <a:p>
            <a:r>
              <a:rPr lang="en-US" sz="3600" b="1" dirty="0">
                <a:latin typeface="Times New Roman" panose="02020603050405020304" pitchFamily="18" charset="0"/>
                <a:cs typeface="Times New Roman" panose="02020603050405020304" pitchFamily="18" charset="0"/>
              </a:rPr>
              <a:t>Drawbacks of RNN</a:t>
            </a:r>
          </a:p>
        </p:txBody>
      </p:sp>
      <p:sp>
        <p:nvSpPr>
          <p:cNvPr id="92" name="Google Shape;92;p15"/>
          <p:cNvSpPr txBox="1">
            <a:spLocks noGrp="1"/>
          </p:cNvSpPr>
          <p:nvPr>
            <p:ph type="body" idx="1"/>
          </p:nvPr>
        </p:nvSpPr>
        <p:spPr>
          <a:xfrm>
            <a:off x="391885" y="928963"/>
            <a:ext cx="8474529" cy="3285573"/>
          </a:xfrm>
          <a:prstGeom prst="rect">
            <a:avLst/>
          </a:prstGeom>
        </p:spPr>
        <p:txBody>
          <a:bodyPr spcFirstLastPara="1" wrap="square" lIns="0" tIns="0" rIns="0" bIns="0" anchor="t" anchorCtr="0">
            <a:no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Vanishing Gradient Problem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training an RNN, the gradient of the loss function with respect to the parameters of the network needs to be propagated back through time, which can lead to the problem of vanishing gradients.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occurs when the gradient becomes very small as they are backpropagated through many time steps, making it difficult to update the parameters of the network efficiently.</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93" name="Google Shape;9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DACF-2DD4-DE35-944E-812FF7FE7676}"/>
              </a:ext>
            </a:extLst>
          </p:cNvPr>
          <p:cNvSpPr>
            <a:spLocks noGrp="1"/>
          </p:cNvSpPr>
          <p:nvPr>
            <p:ph type="title"/>
          </p:nvPr>
        </p:nvSpPr>
        <p:spPr>
          <a:xfrm>
            <a:off x="799684" y="253043"/>
            <a:ext cx="8229600" cy="754441"/>
          </a:xfrm>
        </p:spPr>
        <p:txBody>
          <a:bodyPr/>
          <a:lstStyle/>
          <a:p>
            <a:pPr marL="457200" marR="0" lvl="0" indent="-381000" defTabSz="914400" rtl="0" eaLnBrk="1" fontAlgn="auto" latinLnBrk="0" hangingPunct="1">
              <a:lnSpc>
                <a:spcPct val="100000"/>
              </a:lnSpc>
              <a:spcBef>
                <a:spcPts val="600"/>
              </a:spcBef>
              <a:spcAft>
                <a:spcPts val="0"/>
              </a:spcAft>
              <a:tabLst/>
              <a:defRPr/>
            </a:pPr>
            <a:r>
              <a:rPr kumimoji="0" lang="en-US" sz="2800" b="1"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Titillium Web Light"/>
              </a:rPr>
              <a:t>LSTM (</a:t>
            </a:r>
            <a:r>
              <a:rPr lang="en-US" sz="2800" dirty="0">
                <a:solidFill>
                  <a:srgbClr val="FFFFFF"/>
                </a:solidFill>
                <a:latin typeface="Times New Roman" panose="02020603050405020304" pitchFamily="18" charset="0"/>
                <a:cs typeface="Times New Roman" panose="02020603050405020304" pitchFamily="18" charset="0"/>
                <a:sym typeface="Titillium Web Light"/>
              </a:rPr>
              <a:t>LONG S</a:t>
            </a:r>
            <a:r>
              <a:rPr kumimoji="0" lang="en-US" sz="2800" b="1"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Titillium Web Light"/>
              </a:rPr>
              <a:t>HORT TERM MEMORY)</a:t>
            </a:r>
            <a:br>
              <a:rPr kumimoji="0" lang="en-US" sz="2800" b="1"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Titillium Web Light"/>
              </a:rPr>
            </a:br>
            <a:endParaRPr lang="en-IN" sz="2800" dirty="0"/>
          </a:p>
        </p:txBody>
      </p:sp>
      <p:sp>
        <p:nvSpPr>
          <p:cNvPr id="3" name="Text Placeholder 2">
            <a:extLst>
              <a:ext uri="{FF2B5EF4-FFF2-40B4-BE49-F238E27FC236}">
                <a16:creationId xmlns:a16="http://schemas.microsoft.com/office/drawing/2014/main" id="{543633E8-311D-0F85-C2BC-BE99F64560E5}"/>
              </a:ext>
            </a:extLst>
          </p:cNvPr>
          <p:cNvSpPr>
            <a:spLocks noGrp="1"/>
          </p:cNvSpPr>
          <p:nvPr>
            <p:ph type="body" idx="1"/>
          </p:nvPr>
        </p:nvSpPr>
        <p:spPr>
          <a:xfrm>
            <a:off x="457200" y="630263"/>
            <a:ext cx="7592786" cy="2408464"/>
          </a:xfrm>
        </p:spPr>
        <p:txBody>
          <a:body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solve the problem of Vanishing and Exploding Gradients in a Recurrent Neural Network(RNN).</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One of the famous model used is LSTM.</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LSTM stands for Long Short Term Memory Networks, used in the field of Deep Learning.</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 is a variety of recurrent neural networks (RNNs) that are capable of learning long term dependencies, especially in sequence prediction.</a:t>
            </a:r>
          </a:p>
          <a:p>
            <a:endParaRPr lang="en-IN" sz="1600" dirty="0"/>
          </a:p>
        </p:txBody>
      </p:sp>
      <p:sp>
        <p:nvSpPr>
          <p:cNvPr id="4" name="Slide Number Placeholder 3">
            <a:extLst>
              <a:ext uri="{FF2B5EF4-FFF2-40B4-BE49-F238E27FC236}">
                <a16:creationId xmlns:a16="http://schemas.microsoft.com/office/drawing/2014/main" id="{129397A3-35C8-4C05-8914-B879A875E0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5" name="Picture 2">
            <a:extLst>
              <a:ext uri="{FF2B5EF4-FFF2-40B4-BE49-F238E27FC236}">
                <a16:creationId xmlns:a16="http://schemas.microsoft.com/office/drawing/2014/main" id="{6C3D9DB4-76AE-01D8-61EB-81D603EF09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597" y="3422150"/>
            <a:ext cx="2285146" cy="17024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AC00F52-F06C-86CF-0F98-6F243605CF8C}"/>
              </a:ext>
            </a:extLst>
          </p:cNvPr>
          <p:cNvPicPr>
            <a:picLocks noChangeAspect="1"/>
          </p:cNvPicPr>
          <p:nvPr/>
        </p:nvPicPr>
        <p:blipFill>
          <a:blip r:embed="rId3"/>
          <a:stretch>
            <a:fillRect/>
          </a:stretch>
        </p:blipFill>
        <p:spPr>
          <a:xfrm>
            <a:off x="4938977" y="3270823"/>
            <a:ext cx="4090307" cy="1853735"/>
          </a:xfrm>
          <a:prstGeom prst="rect">
            <a:avLst/>
          </a:prstGeom>
        </p:spPr>
      </p:pic>
    </p:spTree>
    <p:extLst>
      <p:ext uri="{BB962C8B-B14F-4D97-AF65-F5344CB8AC3E}">
        <p14:creationId xmlns:p14="http://schemas.microsoft.com/office/powerpoint/2010/main" val="388540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3380013" y="59812"/>
            <a:ext cx="1853293" cy="400050"/>
          </a:xfrm>
          <a:prstGeom prst="rect">
            <a:avLst/>
          </a:prstGeom>
        </p:spPr>
        <p:txBody>
          <a:bodyPr spcFirstLastPara="1" wrap="square" lIns="0" tIns="0" rIns="0" bIns="0" anchor="b" anchorCtr="0">
            <a:noAutofit/>
          </a:bodyPr>
          <a:lstStyle/>
          <a:p>
            <a:pPr marL="76200" marR="0" lvl="0" algn="l" defTabSz="914400" rtl="0" eaLnBrk="1" fontAlgn="auto" latinLnBrk="0" hangingPunct="1">
              <a:lnSpc>
                <a:spcPct val="100000"/>
              </a:lnSpc>
              <a:spcBef>
                <a:spcPts val="600"/>
              </a:spcBef>
              <a:spcAft>
                <a:spcPts val="0"/>
              </a:spcAft>
              <a:buClr>
                <a:srgbClr val="7DFFB1"/>
              </a:buClr>
              <a:buSzPts val="2400"/>
              <a:tabLst/>
              <a:defRPr/>
            </a:pPr>
            <a:r>
              <a:rPr kumimoji="0" lang="en-IN" sz="2400" b="1"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Titillium Web Light"/>
              </a:rPr>
              <a:t>MODULES</a:t>
            </a:r>
          </a:p>
        </p:txBody>
      </p:sp>
      <p:sp>
        <p:nvSpPr>
          <p:cNvPr id="92" name="Google Shape;92;p15"/>
          <p:cNvSpPr txBox="1">
            <a:spLocks noGrp="1"/>
          </p:cNvSpPr>
          <p:nvPr>
            <p:ph type="body" idx="1"/>
          </p:nvPr>
        </p:nvSpPr>
        <p:spPr>
          <a:xfrm>
            <a:off x="554755" y="259837"/>
            <a:ext cx="8474529" cy="3285573"/>
          </a:xfrm>
          <a:prstGeom prst="rect">
            <a:avLst/>
          </a:prstGeom>
        </p:spPr>
        <p:txBody>
          <a:bodyPr spcFirstLastPara="1" wrap="square" lIns="0" tIns="0" rIns="0" bIns="0" anchor="t" anchorCtr="0">
            <a:noAutofit/>
          </a:bodyPr>
          <a:lstStyle/>
          <a:p>
            <a:pPr marL="285750" indent="-285750">
              <a:lnSpc>
                <a:spcPct val="150000"/>
              </a:lnSpc>
              <a:buFont typeface="Wingdings" panose="05000000000000000000" pitchFamily="2" charset="2"/>
              <a:buChar char="Ø"/>
            </a:pPr>
            <a:r>
              <a:rPr lang="en-IN" sz="1600" dirty="0">
                <a:solidFill>
                  <a:schemeClr val="bg1"/>
                </a:solidFill>
                <a:latin typeface="Times New Roman" panose="02020603050405020304" pitchFamily="18" charset="0"/>
                <a:cs typeface="Times New Roman" panose="02020603050405020304" pitchFamily="18" charset="0"/>
              </a:rPr>
              <a:t>Pandas: </a:t>
            </a:r>
            <a:r>
              <a:rPr lang="en-US" sz="1600" dirty="0">
                <a:solidFill>
                  <a:schemeClr val="bg1"/>
                </a:solidFill>
                <a:latin typeface="Times New Roman" panose="02020603050405020304" pitchFamily="18" charset="0"/>
                <a:cs typeface="Times New Roman" panose="02020603050405020304" pitchFamily="18" charset="0"/>
              </a:rPr>
              <a:t>Pandas are used for data manipulation and analysis. It provides data structures like </a:t>
            </a:r>
            <a:r>
              <a:rPr lang="en-US" sz="1600" dirty="0" err="1">
                <a:solidFill>
                  <a:schemeClr val="bg1"/>
                </a:solidFill>
                <a:latin typeface="Times New Roman" panose="02020603050405020304" pitchFamily="18" charset="0"/>
                <a:cs typeface="Times New Roman" panose="02020603050405020304" pitchFamily="18" charset="0"/>
              </a:rPr>
              <a:t>DataFrames</a:t>
            </a:r>
            <a:r>
              <a:rPr lang="en-US" sz="1600" dirty="0">
                <a:solidFill>
                  <a:schemeClr val="bg1"/>
                </a:solidFill>
                <a:latin typeface="Times New Roman" panose="02020603050405020304" pitchFamily="18" charset="0"/>
                <a:cs typeface="Times New Roman" panose="02020603050405020304" pitchFamily="18" charset="0"/>
              </a:rPr>
              <a:t> that make it easy to work with structured data.</a:t>
            </a:r>
            <a:endParaRPr lang="en-IN" sz="1600" dirty="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1600" b="0" dirty="0" err="1">
                <a:solidFill>
                  <a:schemeClr val="bg1"/>
                </a:solidFill>
                <a:effectLst/>
                <a:latin typeface="Times New Roman" panose="02020603050405020304" pitchFamily="18" charset="0"/>
                <a:cs typeface="Times New Roman" panose="02020603050405020304" pitchFamily="18" charset="0"/>
              </a:rPr>
              <a:t>Numpy</a:t>
            </a:r>
            <a:r>
              <a:rPr lang="en-IN" sz="1600" b="0" dirty="0">
                <a:solidFill>
                  <a:schemeClr val="bg1"/>
                </a:solidFill>
                <a:effectLst/>
                <a:latin typeface="Times New Roman" panose="02020603050405020304" pitchFamily="18" charset="0"/>
                <a:cs typeface="Times New Roman" panose="02020603050405020304" pitchFamily="18" charset="0"/>
              </a:rPr>
              <a:t>: </a:t>
            </a:r>
            <a:r>
              <a:rPr lang="en-US" sz="1600" b="0" dirty="0">
                <a:solidFill>
                  <a:schemeClr val="bg1"/>
                </a:solidFill>
                <a:effectLst/>
                <a:latin typeface="Times New Roman" panose="02020603050405020304" pitchFamily="18" charset="0"/>
                <a:cs typeface="Times New Roman" panose="02020603050405020304" pitchFamily="18" charset="0"/>
              </a:rPr>
              <a:t>NumPy is used for numerical and mathematical operations. It offers powerful arrays and functions for scientific computing.</a:t>
            </a:r>
            <a:endParaRPr lang="en-IN" sz="1600" b="0" dirty="0">
              <a:solidFill>
                <a:schemeClr val="bg1"/>
              </a:solidFill>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1600" dirty="0">
                <a:solidFill>
                  <a:schemeClr val="bg1"/>
                </a:solidFill>
                <a:latin typeface="Times New Roman" panose="02020603050405020304" pitchFamily="18" charset="0"/>
                <a:cs typeface="Times New Roman" panose="02020603050405020304" pitchFamily="18" charset="0"/>
              </a:rPr>
              <a:t>OS: </a:t>
            </a:r>
            <a:r>
              <a:rPr lang="en-US" sz="1600" dirty="0">
                <a:solidFill>
                  <a:schemeClr val="bg1"/>
                </a:solidFill>
                <a:latin typeface="Times New Roman" panose="02020603050405020304" pitchFamily="18" charset="0"/>
                <a:cs typeface="Times New Roman" panose="02020603050405020304" pitchFamily="18" charset="0"/>
              </a:rPr>
              <a:t>The OS module is used for interacting with the operating system, and allows us to perform tasks like file and directory operations.</a:t>
            </a:r>
            <a:endParaRPr lang="en-IN" sz="1600" dirty="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1600" b="0" dirty="0">
                <a:solidFill>
                  <a:schemeClr val="bg1"/>
                </a:solidFill>
                <a:effectLst/>
                <a:latin typeface="Times New Roman" panose="02020603050405020304" pitchFamily="18" charset="0"/>
                <a:cs typeface="Times New Roman" panose="02020603050405020304" pitchFamily="18" charset="0"/>
              </a:rPr>
              <a:t>Seaborn: </a:t>
            </a:r>
            <a:r>
              <a:rPr lang="en-US" sz="1600" b="0" dirty="0">
                <a:solidFill>
                  <a:schemeClr val="bg1"/>
                </a:solidFill>
                <a:effectLst/>
                <a:latin typeface="Times New Roman" panose="02020603050405020304" pitchFamily="18" charset="0"/>
                <a:cs typeface="Times New Roman" panose="02020603050405020304" pitchFamily="18" charset="0"/>
              </a:rPr>
              <a:t>Seaborn is a data visualization library built on top of Matplotlib. It provides a high-level interface for creating informative and attractive statistical graphics.</a:t>
            </a:r>
            <a:endParaRPr lang="en-IN" sz="1600" b="0" dirty="0">
              <a:solidFill>
                <a:schemeClr val="bg1"/>
              </a:solidFill>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1600" dirty="0" err="1">
                <a:solidFill>
                  <a:schemeClr val="bg1"/>
                </a:solidFill>
                <a:latin typeface="Times New Roman" panose="02020603050405020304" pitchFamily="18" charset="0"/>
                <a:cs typeface="Times New Roman" panose="02020603050405020304" pitchFamily="18" charset="0"/>
              </a:rPr>
              <a:t>Matplotlib.pyplot</a:t>
            </a:r>
            <a:r>
              <a:rPr lang="en-IN" sz="1600" dirty="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Matplotlib is a versatile plotting library. The </a:t>
            </a:r>
            <a:r>
              <a:rPr lang="en-US" sz="1600" dirty="0" err="1">
                <a:solidFill>
                  <a:schemeClr val="bg1"/>
                </a:solidFill>
                <a:latin typeface="Times New Roman" panose="02020603050405020304" pitchFamily="18" charset="0"/>
                <a:cs typeface="Times New Roman" panose="02020603050405020304" pitchFamily="18" charset="0"/>
              </a:rPr>
              <a:t>pyplot</a:t>
            </a:r>
            <a:r>
              <a:rPr lang="en-US" sz="1600" dirty="0">
                <a:solidFill>
                  <a:schemeClr val="bg1"/>
                </a:solidFill>
                <a:latin typeface="Times New Roman" panose="02020603050405020304" pitchFamily="18" charset="0"/>
                <a:cs typeface="Times New Roman" panose="02020603050405020304" pitchFamily="18" charset="0"/>
              </a:rPr>
              <a:t> submodule is commonly used for creating static, animated, or interactive plots and graphs.</a:t>
            </a:r>
          </a:p>
          <a:p>
            <a:pPr marL="285750" indent="-285750">
              <a:lnSpc>
                <a:spcPct val="150000"/>
              </a:lnSpc>
              <a:buFont typeface="Wingdings" panose="05000000000000000000" pitchFamily="2" charset="2"/>
              <a:buChar char="Ø"/>
            </a:pPr>
            <a:r>
              <a:rPr lang="en-IN" sz="1600" b="0" dirty="0" err="1">
                <a:solidFill>
                  <a:schemeClr val="bg1"/>
                </a:solidFill>
                <a:effectLst/>
                <a:latin typeface="Times New Roman" panose="02020603050405020304" pitchFamily="18" charset="0"/>
                <a:cs typeface="Times New Roman" panose="02020603050405020304" pitchFamily="18" charset="0"/>
              </a:rPr>
              <a:t>Librosa</a:t>
            </a:r>
            <a:r>
              <a:rPr lang="en-IN" sz="1600" b="0" dirty="0">
                <a:solidFill>
                  <a:schemeClr val="bg1"/>
                </a:solidFill>
                <a:effectLst/>
                <a:latin typeface="Times New Roman" panose="02020603050405020304" pitchFamily="18" charset="0"/>
                <a:cs typeface="Times New Roman" panose="02020603050405020304" pitchFamily="18" charset="0"/>
              </a:rPr>
              <a:t>: </a:t>
            </a:r>
            <a:r>
              <a:rPr lang="en-US" sz="1600" b="0" dirty="0" err="1">
                <a:solidFill>
                  <a:schemeClr val="bg1"/>
                </a:solidFill>
                <a:effectLst/>
                <a:latin typeface="Times New Roman" panose="02020603050405020304" pitchFamily="18" charset="0"/>
                <a:cs typeface="Times New Roman" panose="02020603050405020304" pitchFamily="18" charset="0"/>
              </a:rPr>
              <a:t>Librosa</a:t>
            </a:r>
            <a:r>
              <a:rPr lang="en-US" sz="1600" b="0" dirty="0">
                <a:solidFill>
                  <a:schemeClr val="bg1"/>
                </a:solidFill>
                <a:effectLst/>
                <a:latin typeface="Times New Roman" panose="02020603050405020304" pitchFamily="18" charset="0"/>
                <a:cs typeface="Times New Roman" panose="02020603050405020304" pitchFamily="18" charset="0"/>
              </a:rPr>
              <a:t> is primarily used for audio and music analysis. It offers tools for feature extraction, analysis, and manipulation of audio data.</a:t>
            </a: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93" name="Google Shape;9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4193427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3567792" y="59812"/>
            <a:ext cx="1853293" cy="400050"/>
          </a:xfrm>
          <a:prstGeom prst="rect">
            <a:avLst/>
          </a:prstGeom>
        </p:spPr>
        <p:txBody>
          <a:bodyPr spcFirstLastPara="1" wrap="square" lIns="0" tIns="0" rIns="0" bIns="0" anchor="b" anchorCtr="0">
            <a:noAutofit/>
          </a:bodyPr>
          <a:lstStyle/>
          <a:p>
            <a:pPr marL="76200" marR="0" lvl="0" algn="l" defTabSz="914400" rtl="0" eaLnBrk="1" fontAlgn="auto" latinLnBrk="0" hangingPunct="1">
              <a:lnSpc>
                <a:spcPct val="100000"/>
              </a:lnSpc>
              <a:spcBef>
                <a:spcPts val="600"/>
              </a:spcBef>
              <a:spcAft>
                <a:spcPts val="0"/>
              </a:spcAft>
              <a:buClr>
                <a:srgbClr val="7DFFB1"/>
              </a:buClr>
              <a:buSzPts val="2400"/>
              <a:tabLst/>
              <a:defRPr/>
            </a:pPr>
            <a:r>
              <a:rPr kumimoji="0" lang="en-IN" sz="2400" b="1"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Titillium Web Light"/>
              </a:rPr>
              <a:t>MODULES</a:t>
            </a:r>
          </a:p>
        </p:txBody>
      </p:sp>
      <p:sp>
        <p:nvSpPr>
          <p:cNvPr id="92" name="Google Shape;92;p15"/>
          <p:cNvSpPr txBox="1">
            <a:spLocks noGrp="1"/>
          </p:cNvSpPr>
          <p:nvPr>
            <p:ph type="body" idx="1"/>
          </p:nvPr>
        </p:nvSpPr>
        <p:spPr>
          <a:xfrm>
            <a:off x="554755" y="459862"/>
            <a:ext cx="8474529" cy="3285573"/>
          </a:xfrm>
          <a:prstGeom prst="rect">
            <a:avLst/>
          </a:prstGeom>
        </p:spPr>
        <p:txBody>
          <a:bodyPr spcFirstLastPara="1" wrap="square" lIns="0" tIns="0" rIns="0" bIns="0" anchor="t" anchorCtr="0">
            <a:no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IN" sz="16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Audio: It is used to play audio files.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IN" sz="16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Warnings: T</a:t>
            </a:r>
            <a:r>
              <a:rPr kumimoji="0" lang="en-US" sz="16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he warnings module helps control how warning messages are displayed or handled in your Python code, allowing you to manage unexpected behaviors or issues.</a:t>
            </a:r>
            <a:endParaRPr kumimoji="0" lang="en-IN" sz="16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Scikit-Learn (</a:t>
            </a:r>
            <a:r>
              <a:rPr kumimoji="0" lang="en-US" sz="1600" b="0" i="0" u="none" strike="noStrike" kern="1200" cap="none" spc="0" normalizeH="0" baseline="0" noProof="0" dirty="0" err="1">
                <a:ln>
                  <a:noFill/>
                </a:ln>
                <a:solidFill>
                  <a:schemeClr val="bg1"/>
                </a:solidFill>
                <a:effectLst/>
                <a:uLnTx/>
                <a:uFillTx/>
                <a:latin typeface="Times New Roman" panose="02020603050405020304" pitchFamily="18" charset="0"/>
                <a:ea typeface="+mn-ea"/>
                <a:cs typeface="Times New Roman" panose="02020603050405020304" pitchFamily="18" charset="0"/>
              </a:rPr>
              <a:t>sklearn</a:t>
            </a:r>
            <a:r>
              <a:rPr kumimoji="0" lang="en-US" sz="16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Scikit-Learn is a machine learning library that provides tools for various machine learning tasks, including classification, regression, clustering, and more. We have used it to encode the label of the audio files(</a:t>
            </a:r>
            <a:r>
              <a:rPr kumimoji="0" lang="en-US" sz="1600" b="0" i="0" u="none" strike="noStrike" kern="1200" cap="none" spc="0" normalizeH="0" baseline="0" noProof="0" dirty="0" err="1">
                <a:ln>
                  <a:noFill/>
                </a:ln>
                <a:solidFill>
                  <a:schemeClr val="bg1"/>
                </a:solidFill>
                <a:effectLst/>
                <a:uLnTx/>
                <a:uFillTx/>
                <a:latin typeface="Times New Roman" panose="02020603050405020304" pitchFamily="18" charset="0"/>
                <a:ea typeface="+mn-ea"/>
                <a:cs typeface="Times New Roman" panose="02020603050405020304" pitchFamily="18" charset="0"/>
              </a:rPr>
              <a:t>OneHotEncoding</a:t>
            </a:r>
            <a:r>
              <a:rPr kumimoji="0" lang="en-US" sz="16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IN" sz="1600" b="0" i="0" u="none" strike="noStrike" kern="1200" cap="none" spc="0" normalizeH="0" baseline="0" noProof="0" dirty="0" err="1">
                <a:ln>
                  <a:noFill/>
                </a:ln>
                <a:solidFill>
                  <a:schemeClr val="bg1"/>
                </a:solidFill>
                <a:effectLst/>
                <a:uLnTx/>
                <a:uFillTx/>
                <a:latin typeface="Times New Roman" panose="02020603050405020304" pitchFamily="18" charset="0"/>
                <a:ea typeface="+mn-ea"/>
                <a:cs typeface="Times New Roman" panose="02020603050405020304" pitchFamily="18" charset="0"/>
              </a:rPr>
              <a:t>Keras</a:t>
            </a:r>
            <a:r>
              <a:rPr kumimoji="0" lang="en-IN" sz="16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(Sequential, Dense, </a:t>
            </a:r>
            <a:r>
              <a:rPr kumimoji="0" lang="en-IN" sz="1600" b="0" i="0" u="none" strike="noStrike" kern="1200" cap="none" spc="0" normalizeH="0" baseline="0" noProof="0" dirty="0" err="1">
                <a:ln>
                  <a:noFill/>
                </a:ln>
                <a:solidFill>
                  <a:schemeClr val="bg1"/>
                </a:solidFill>
                <a:effectLst/>
                <a:uLnTx/>
                <a:uFillTx/>
                <a:latin typeface="Times New Roman" panose="02020603050405020304" pitchFamily="18" charset="0"/>
                <a:ea typeface="+mn-ea"/>
                <a:cs typeface="Times New Roman" panose="02020603050405020304" pitchFamily="18" charset="0"/>
              </a:rPr>
              <a:t>LSTM,Dropout</a:t>
            </a:r>
            <a:r>
              <a:rPr kumimoji="0" lang="en-IN" sz="16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err="1">
                <a:ln>
                  <a:noFill/>
                </a:ln>
                <a:solidFill>
                  <a:schemeClr val="bg1"/>
                </a:solidFill>
                <a:effectLst/>
                <a:uLnTx/>
                <a:uFillTx/>
                <a:latin typeface="Times New Roman" panose="02020603050405020304" pitchFamily="18" charset="0"/>
                <a:ea typeface="+mn-ea"/>
                <a:cs typeface="Times New Roman" panose="02020603050405020304" pitchFamily="18" charset="0"/>
              </a:rPr>
              <a:t>Keras</a:t>
            </a:r>
            <a:r>
              <a:rPr kumimoji="0" lang="en-US" sz="16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is a high-level neural networks API. We have used it to build neural network models.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Sequential is used to create a linear stack of layers.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Dense defines fully connected layers in neural networks.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LSTM is used for building Long Short-Term Memory networks, which are a type of recurrent neural network (RNN).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Dropout is a regularization technique used to prevent overfitting in neural networks.</a:t>
            </a:r>
            <a:endParaRPr kumimoji="0" lang="en-IN" sz="16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
        <p:nvSpPr>
          <p:cNvPr id="93" name="Google Shape;9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488636086"/>
      </p:ext>
    </p:extLst>
  </p:cSld>
  <p:clrMapOvr>
    <a:masterClrMapping/>
  </p:clrMapOvr>
</p:sld>
</file>

<file path=ppt/theme/theme1.xml><?xml version="1.0" encoding="utf-8"?>
<a:theme xmlns:a="http://schemas.openxmlformats.org/drawingml/2006/main" name="Ninacor template">
  <a:themeElements>
    <a:clrScheme name="Custom 347">
      <a:dk1>
        <a:srgbClr val="000000"/>
      </a:dk1>
      <a:lt1>
        <a:srgbClr val="FFFFFF"/>
      </a:lt1>
      <a:dk2>
        <a:srgbClr val="9199AA"/>
      </a:dk2>
      <a:lt2>
        <a:srgbClr val="E4E7EC"/>
      </a:lt2>
      <a:accent1>
        <a:srgbClr val="002988"/>
      </a:accent1>
      <a:accent2>
        <a:srgbClr val="004CF8"/>
      </a:accent2>
      <a:accent3>
        <a:srgbClr val="7DFFB1"/>
      </a:accent3>
      <a:accent4>
        <a:srgbClr val="E0FF7D"/>
      </a:accent4>
      <a:accent5>
        <a:srgbClr val="FFF16B"/>
      </a:accent5>
      <a:accent6>
        <a:srgbClr val="FFFF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702</Words>
  <Application>Microsoft Office PowerPoint</Application>
  <PresentationFormat>On-screen Show (16:9)</PresentationFormat>
  <Paragraphs>62</Paragraphs>
  <Slides>14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Titillium Web</vt:lpstr>
      <vt:lpstr>Wingdings</vt:lpstr>
      <vt:lpstr>Times New Roman</vt:lpstr>
      <vt:lpstr>Titillium Web Light</vt:lpstr>
      <vt:lpstr>Ninacor template</vt:lpstr>
      <vt:lpstr>PowerPoint Presentation</vt:lpstr>
      <vt:lpstr>DATASET</vt:lpstr>
      <vt:lpstr>ALGORITHM</vt:lpstr>
      <vt:lpstr>RNN (Recurrent Neural Network)</vt:lpstr>
      <vt:lpstr>PowerPoint Presentation</vt:lpstr>
      <vt:lpstr>Drawbacks of RNN</vt:lpstr>
      <vt:lpstr>LSTM (LONG SHORT TERM MEMORY) </vt:lpstr>
      <vt:lpstr>MODULES</vt:lpstr>
      <vt:lpstr>MODULES</vt:lpstr>
      <vt:lpstr>Data Flow Diagrams </vt:lpstr>
      <vt:lpstr>DL PROCESS OVERVIEW </vt:lpstr>
      <vt:lpstr>PowerPoint Presentation</vt:lpstr>
      <vt:lpstr>MODEL OVERVIEW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Varsha A</dc:creator>
  <cp:lastModifiedBy>varsha a</cp:lastModifiedBy>
  <cp:revision>5</cp:revision>
  <dcterms:modified xsi:type="dcterms:W3CDTF">2023-11-07T18:20:42Z</dcterms:modified>
</cp:coreProperties>
</file>