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4" r:id="rId3"/>
    <p:sldId id="257" r:id="rId4"/>
    <p:sldId id="258" r:id="rId5"/>
    <p:sldId id="294" r:id="rId6"/>
    <p:sldId id="295" r:id="rId7"/>
    <p:sldId id="262" r:id="rId8"/>
    <p:sldId id="263" r:id="rId9"/>
    <p:sldId id="264" r:id="rId10"/>
    <p:sldId id="299" r:id="rId11"/>
    <p:sldId id="268" r:id="rId12"/>
    <p:sldId id="270" r:id="rId13"/>
    <p:sldId id="276" r:id="rId14"/>
    <p:sldId id="277" r:id="rId15"/>
    <p:sldId id="290" r:id="rId16"/>
    <p:sldId id="279" r:id="rId17"/>
    <p:sldId id="280" r:id="rId18"/>
    <p:sldId id="281" r:id="rId19"/>
    <p:sldId id="285" r:id="rId20"/>
    <p:sldId id="282" r:id="rId21"/>
    <p:sldId id="296" r:id="rId22"/>
    <p:sldId id="286" r:id="rId23"/>
    <p:sldId id="267" r:id="rId24"/>
    <p:sldId id="298" r:id="rId25"/>
    <p:sldId id="287" r:id="rId26"/>
    <p:sldId id="288" r:id="rId27"/>
    <p:sldId id="291" r:id="rId28"/>
    <p:sldId id="292" r:id="rId29"/>
    <p:sldId id="293"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0097A9"/>
    <a:srgbClr val="01194F"/>
    <a:srgbClr val="5B9BD5"/>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94343" autoAdjust="0"/>
  </p:normalViewPr>
  <p:slideViewPr>
    <p:cSldViewPr snapToGrid="0">
      <p:cViewPr varScale="1">
        <p:scale>
          <a:sx n="86" d="100"/>
          <a:sy n="86" d="100"/>
        </p:scale>
        <p:origin x="638" y="1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l">
              <a:defRPr sz="32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7AC831-158B-4E00-A281-A0D723D43258}"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417726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7AC831-158B-4E00-A281-A0D723D43258}"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41375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7AC831-158B-4E00-A281-A0D723D43258}"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155207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CCE7-F5EB-485A-8B97-D7F4A0E94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927C7B-A364-46F3-90BA-F4AAE58B0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BEEB8-D9AD-4B97-813B-F582B3E7FBF7}"/>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5" name="Footer Placeholder 4">
            <a:extLst>
              <a:ext uri="{FF2B5EF4-FFF2-40B4-BE49-F238E27FC236}">
                <a16:creationId xmlns:a16="http://schemas.microsoft.com/office/drawing/2014/main" id="{01512778-55F0-4259-B0B9-C868C997C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F3481-1235-4E02-9ACE-CF46F759B372}"/>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2346450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2244-0C5B-4A47-96D7-45CDEA1D1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855EB-A8F4-478A-BD2A-CEA1724638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1F2AE-B984-4384-9274-2A630DCDEEBD}"/>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5" name="Footer Placeholder 4">
            <a:extLst>
              <a:ext uri="{FF2B5EF4-FFF2-40B4-BE49-F238E27FC236}">
                <a16:creationId xmlns:a16="http://schemas.microsoft.com/office/drawing/2014/main" id="{B46DA6EE-E520-4E78-8CCA-F22BF50D0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F5888-04FF-4961-842B-A69D583D2885}"/>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102925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D66B-F25A-4149-B487-AA0464A70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7A7018-BFA5-4F50-BC0B-631D60F29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493C9A-5E7A-419F-B913-194E8933B628}"/>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5" name="Footer Placeholder 4">
            <a:extLst>
              <a:ext uri="{FF2B5EF4-FFF2-40B4-BE49-F238E27FC236}">
                <a16:creationId xmlns:a16="http://schemas.microsoft.com/office/drawing/2014/main" id="{2DDCFCEE-29B7-4F51-9934-F703FA4FF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3CC9-ABD1-40EC-BBE4-3163AE9D0AD7}"/>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96824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AD50-FEC9-466C-B23A-20A463393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D2144-6836-4B4E-A5C3-D913485BA6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7AE77-6227-4920-A021-AE715E0A5B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F6440-D2B2-4E1B-923C-C34E5B4BB60C}"/>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6" name="Footer Placeholder 5">
            <a:extLst>
              <a:ext uri="{FF2B5EF4-FFF2-40B4-BE49-F238E27FC236}">
                <a16:creationId xmlns:a16="http://schemas.microsoft.com/office/drawing/2014/main" id="{5205E18F-56D2-4560-958F-6E44519CD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7109E-C117-4D0A-BED2-27641CAB405B}"/>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45515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DAF8-6CEB-4FB8-ABD5-A5BAF516A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647D5E-7772-4F56-B42C-14B22BA3C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0243D5-9DB7-4D1D-BEC4-ACE0ED8CEB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526F3-2FAF-419E-BAF9-BE756EAA1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42AFE2-A41C-4C71-8552-7F60EA6006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E028C-31DB-457B-91B9-1304B4544D2E}"/>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8" name="Footer Placeholder 7">
            <a:extLst>
              <a:ext uri="{FF2B5EF4-FFF2-40B4-BE49-F238E27FC236}">
                <a16:creationId xmlns:a16="http://schemas.microsoft.com/office/drawing/2014/main" id="{2575C843-5C0E-416A-BC63-F2C969F52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813D5-518A-49FE-BF75-A24A2CC6B235}"/>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1170471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FBF4-2A09-4600-95C3-A5F4E2B513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270BE-A23E-484C-80DC-7DA83C296425}"/>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4" name="Footer Placeholder 3">
            <a:extLst>
              <a:ext uri="{FF2B5EF4-FFF2-40B4-BE49-F238E27FC236}">
                <a16:creationId xmlns:a16="http://schemas.microsoft.com/office/drawing/2014/main" id="{C98C5B4A-9CF3-4220-AC0D-1AC0E9D762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CFF4FD-E5A2-4158-B1BD-9CB096DE4C6E}"/>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13489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3A52F-E5A7-4433-8116-24AE3BEB3527}"/>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3" name="Footer Placeholder 2">
            <a:extLst>
              <a:ext uri="{FF2B5EF4-FFF2-40B4-BE49-F238E27FC236}">
                <a16:creationId xmlns:a16="http://schemas.microsoft.com/office/drawing/2014/main" id="{D1E2A469-AADD-4BE6-B458-63EB07A33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28718E-B8AA-40A3-94D0-BAE9BD45A43A}"/>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2446938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A574-298A-457A-8EC8-165008233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F83360-7166-4462-92C0-1E669E364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4B3BC-A5F3-4E67-BD5C-8284532DC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1ACCAC-2CAB-4554-BD7D-F37F845C7C16}"/>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6" name="Footer Placeholder 5">
            <a:extLst>
              <a:ext uri="{FF2B5EF4-FFF2-40B4-BE49-F238E27FC236}">
                <a16:creationId xmlns:a16="http://schemas.microsoft.com/office/drawing/2014/main" id="{F4E0B77D-5579-4DA2-B5E4-8C29CF03A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D9A7A-147D-4440-8179-DABF595D2502}"/>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214293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p:txBody>
      </p:sp>
      <p:sp>
        <p:nvSpPr>
          <p:cNvPr id="7" name="Title 6"/>
          <p:cNvSpPr>
            <a:spLocks noGrp="1"/>
          </p:cNvSpPr>
          <p:nvPr>
            <p:ph type="title"/>
          </p:nvPr>
        </p:nvSpPr>
        <p:spPr/>
        <p:txBody>
          <a:bodyPr>
            <a:normAutofit/>
          </a:bodyPr>
          <a:lstStyle>
            <a:lvl1pPr>
              <a:defRPr sz="2400" b="1">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3024096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E05-8316-4CA6-88D9-7521C3A41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097EBB-9EFA-46CC-A7B4-F3472B356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03A02-E941-43FE-B18E-B8519EBB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ED4AC5-21EC-4339-8280-8A9D2B78666F}"/>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6" name="Footer Placeholder 5">
            <a:extLst>
              <a:ext uri="{FF2B5EF4-FFF2-40B4-BE49-F238E27FC236}">
                <a16:creationId xmlns:a16="http://schemas.microsoft.com/office/drawing/2014/main" id="{11340F01-711E-499C-A864-75FFFA7F8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6811F-81A9-4B9B-A7E8-4860E3E24D4A}"/>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3816594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CBF1-1975-4A37-931A-60A02F926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05E85-C65F-4B4B-A886-4F4F40615A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03A13-537E-4A84-AB1D-C7E123D7C62B}"/>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5" name="Footer Placeholder 4">
            <a:extLst>
              <a:ext uri="{FF2B5EF4-FFF2-40B4-BE49-F238E27FC236}">
                <a16:creationId xmlns:a16="http://schemas.microsoft.com/office/drawing/2014/main" id="{0EABE223-D409-4E45-A028-4ACA8D464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E9093-C651-413C-9FD9-47A7B57E3CC1}"/>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2384814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8F9D0-33A2-4FD7-8FC1-0514E5858C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3A81B-C5A6-414D-A6B9-AB7A9474D1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9BF64-4B3A-43AC-BAD9-6075E874E65C}"/>
              </a:ext>
            </a:extLst>
          </p:cNvPr>
          <p:cNvSpPr>
            <a:spLocks noGrp="1"/>
          </p:cNvSpPr>
          <p:nvPr>
            <p:ph type="dt" sz="half" idx="10"/>
          </p:nvPr>
        </p:nvSpPr>
        <p:spPr/>
        <p:txBody>
          <a:bodyPr/>
          <a:lstStyle/>
          <a:p>
            <a:fld id="{3D9CF7CA-B930-4217-A99D-A35F79014B2D}" type="datetimeFigureOut">
              <a:rPr lang="en-US" smtClean="0"/>
              <a:t>2/12/2020</a:t>
            </a:fld>
            <a:endParaRPr lang="en-US"/>
          </a:p>
        </p:txBody>
      </p:sp>
      <p:sp>
        <p:nvSpPr>
          <p:cNvPr id="5" name="Footer Placeholder 4">
            <a:extLst>
              <a:ext uri="{FF2B5EF4-FFF2-40B4-BE49-F238E27FC236}">
                <a16:creationId xmlns:a16="http://schemas.microsoft.com/office/drawing/2014/main" id="{48550602-C6E5-4101-A4C2-02F9BDBBA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C2E79-E0D4-487A-898B-292B9CDE71F2}"/>
              </a:ext>
            </a:extLst>
          </p:cNvPr>
          <p:cNvSpPr>
            <a:spLocks noGrp="1"/>
          </p:cNvSpPr>
          <p:nvPr>
            <p:ph type="sldNum" sz="quarter" idx="12"/>
          </p:nvPr>
        </p:nvSpPr>
        <p:spPr/>
        <p:txBody>
          <a:bodyPr/>
          <a:lstStyle/>
          <a:p>
            <a:fld id="{366EDAE5-512C-41E2-9A9C-96F48201C601}" type="slidenum">
              <a:rPr lang="en-US" smtClean="0"/>
              <a:t>‹#›</a:t>
            </a:fld>
            <a:endParaRPr lang="en-US"/>
          </a:p>
        </p:txBody>
      </p:sp>
    </p:spTree>
    <p:extLst>
      <p:ext uri="{BB962C8B-B14F-4D97-AF65-F5344CB8AC3E}">
        <p14:creationId xmlns:p14="http://schemas.microsoft.com/office/powerpoint/2010/main" val="348693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AC831-158B-4E00-A281-A0D723D43258}" type="datetimeFigureOut">
              <a:rPr lang="en-IN" smtClean="0"/>
              <a:t>12-02-2020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306428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7AC831-158B-4E00-A281-A0D723D43258}" type="datetimeFigureOut">
              <a:rPr lang="en-IN" smtClean="0"/>
              <a:t>12-02-2020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311812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7AC831-158B-4E00-A281-A0D723D43258}" type="datetimeFigureOut">
              <a:rPr lang="en-IN" smtClean="0"/>
              <a:t>12-02-2020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242734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7AC831-158B-4E00-A281-A0D723D43258}" type="datetimeFigureOut">
              <a:rPr lang="en-IN" smtClean="0"/>
              <a:t>12-02-2020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122359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AC831-158B-4E00-A281-A0D723D43258}" type="datetimeFigureOut">
              <a:rPr lang="en-IN" smtClean="0"/>
              <a:t>12-02-2020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167352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7AC831-158B-4E00-A281-A0D723D43258}" type="datetimeFigureOut">
              <a:rPr lang="en-IN" smtClean="0"/>
              <a:t>12-02-2020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20223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7AC831-158B-4E00-A281-A0D723D43258}" type="datetimeFigureOut">
              <a:rPr lang="en-IN" smtClean="0"/>
              <a:t>12-02-2020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A1825-C0A2-4146-92D0-ED130D65330E}" type="slidenum">
              <a:rPr lang="en-IN" smtClean="0"/>
              <a:t>‹#›</a:t>
            </a:fld>
            <a:endParaRPr lang="en-IN"/>
          </a:p>
        </p:txBody>
      </p:sp>
    </p:spTree>
    <p:extLst>
      <p:ext uri="{BB962C8B-B14F-4D97-AF65-F5344CB8AC3E}">
        <p14:creationId xmlns:p14="http://schemas.microsoft.com/office/powerpoint/2010/main" val="141816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AC831-158B-4E00-A281-A0D723D43258}" type="datetimeFigureOut">
              <a:rPr lang="en-IN" smtClean="0"/>
              <a:t>12-02-2020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A1825-C0A2-4146-92D0-ED130D65330E}" type="slidenum">
              <a:rPr lang="en-IN" smtClean="0"/>
              <a:t>‹#›</a:t>
            </a:fld>
            <a:endParaRPr lang="en-IN"/>
          </a:p>
        </p:txBody>
      </p:sp>
    </p:spTree>
    <p:extLst>
      <p:ext uri="{BB962C8B-B14F-4D97-AF65-F5344CB8AC3E}">
        <p14:creationId xmlns:p14="http://schemas.microsoft.com/office/powerpoint/2010/main" val="397333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62CE1F-473A-458D-B97D-489E1530D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37EC9-0B59-444B-90EC-F6DF37A33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28A9D-B0CC-42EF-AB95-90B00CC25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CF7CA-B930-4217-A99D-A35F79014B2D}" type="datetimeFigureOut">
              <a:rPr lang="en-US" smtClean="0"/>
              <a:t>2/12/2020</a:t>
            </a:fld>
            <a:endParaRPr lang="en-US"/>
          </a:p>
        </p:txBody>
      </p:sp>
      <p:sp>
        <p:nvSpPr>
          <p:cNvPr id="5" name="Footer Placeholder 4">
            <a:extLst>
              <a:ext uri="{FF2B5EF4-FFF2-40B4-BE49-F238E27FC236}">
                <a16:creationId xmlns:a16="http://schemas.microsoft.com/office/drawing/2014/main" id="{A41DA95E-A32C-4EFD-915C-5AF06FA2B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CE93CC-1669-40A3-B7BE-40816714E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EDAE5-512C-41E2-9A9C-96F48201C601}" type="slidenum">
              <a:rPr lang="en-US" smtClean="0"/>
              <a:t>‹#›</a:t>
            </a:fld>
            <a:endParaRPr lang="en-US"/>
          </a:p>
        </p:txBody>
      </p:sp>
    </p:spTree>
    <p:extLst>
      <p:ext uri="{BB962C8B-B14F-4D97-AF65-F5344CB8AC3E}">
        <p14:creationId xmlns:p14="http://schemas.microsoft.com/office/powerpoint/2010/main" val="704787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studio-pubs-static.s3.amazonaws.com/296592_29cd90970f7f4e18958a215416803927.html" TargetMode="External"/><Relationship Id="rId2" Type="http://schemas.openxmlformats.org/officeDocument/2006/relationships/hyperlink" Target="https://medium.com/ibm-data-science-experience/markdown-for-jupyter-notebooks-cheatsheet-386c05aeebed" TargetMode="External"/><Relationship Id="rId1" Type="http://schemas.openxmlformats.org/officeDocument/2006/relationships/slideLayout" Target="../slideLayouts/slideLayout2.xml"/><Relationship Id="rId5" Type="http://schemas.openxmlformats.org/officeDocument/2006/relationships/hyperlink" Target="https://www.analyticsindiamag.com/the-amazing-way-zomato-uses-data-science-for-success/" TargetMode="External"/><Relationship Id="rId4" Type="http://schemas.openxmlformats.org/officeDocument/2006/relationships/hyperlink" Target="https://www.kaggle.com/lorenzopagliaro01/zomato-restaurants-analysi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8A4A51-DF98-401A-822F-FF1171D1E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
        <p:nvSpPr>
          <p:cNvPr id="4" name="TextBox 3">
            <a:extLst>
              <a:ext uri="{FF2B5EF4-FFF2-40B4-BE49-F238E27FC236}">
                <a16:creationId xmlns:a16="http://schemas.microsoft.com/office/drawing/2014/main" id="{561C0021-1B41-4DAC-B6C4-A5820A21F2B6}"/>
              </a:ext>
            </a:extLst>
          </p:cNvPr>
          <p:cNvSpPr txBox="1"/>
          <p:nvPr/>
        </p:nvSpPr>
        <p:spPr>
          <a:xfrm>
            <a:off x="-1069129" y="393463"/>
            <a:ext cx="7782580" cy="1077218"/>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4">
                    <a:lumMod val="40000"/>
                    <a:lumOff val="60000"/>
                  </a:schemeClr>
                </a:solidFill>
                <a:effectLst/>
                <a:uLnTx/>
                <a:uFillTx/>
                <a:ea typeface="+mn-ea"/>
                <a:cs typeface="+mn-cs"/>
              </a:rPr>
              <a:t>ZOMATO RESTAURANT RATINGS </a:t>
            </a:r>
            <a:endParaRPr kumimoji="0" lang="en-US" sz="3200" b="0" i="0" u="none" strike="noStrike" kern="1200" cap="none" spc="0" normalizeH="0" baseline="0" noProof="0" dirty="0">
              <a:ln>
                <a:noFill/>
              </a:ln>
              <a:solidFill>
                <a:schemeClr val="accent4">
                  <a:lumMod val="40000"/>
                  <a:lumOff val="60000"/>
                </a:schemeClr>
              </a:solidFill>
              <a:effectLst/>
              <a:uLnTx/>
              <a:uFillTx/>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4">
                    <a:lumMod val="40000"/>
                    <a:lumOff val="60000"/>
                  </a:schemeClr>
                </a:solidFill>
                <a:effectLst/>
                <a:uLnTx/>
                <a:uFillTx/>
                <a:ea typeface="+mn-ea"/>
                <a:cs typeface="+mn-cs"/>
              </a:rPr>
              <a:t>PREDICTION </a:t>
            </a:r>
          </a:p>
        </p:txBody>
      </p:sp>
      <p:sp>
        <p:nvSpPr>
          <p:cNvPr id="2" name="TextBox 1">
            <a:extLst>
              <a:ext uri="{FF2B5EF4-FFF2-40B4-BE49-F238E27FC236}">
                <a16:creationId xmlns:a16="http://schemas.microsoft.com/office/drawing/2014/main" id="{B4BC4FA4-8F89-4550-8C0C-CE2F7E6C2707}"/>
              </a:ext>
            </a:extLst>
          </p:cNvPr>
          <p:cNvSpPr txBox="1"/>
          <p:nvPr/>
        </p:nvSpPr>
        <p:spPr>
          <a:xfrm>
            <a:off x="9833662" y="5276671"/>
            <a:ext cx="19720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Candara" panose="020E0502030303020204" pitchFamily="34" charset="0"/>
                <a:ea typeface="+mn-ea"/>
                <a:cs typeface="+mn-cs"/>
              </a:rPr>
              <a:t>Lohith 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Candara" panose="020E0502030303020204" pitchFamily="34" charset="0"/>
                <a:ea typeface="+mn-ea"/>
                <a:cs typeface="+mn-cs"/>
              </a:rPr>
              <a:t>Krishna </a:t>
            </a:r>
            <a:r>
              <a:rPr kumimoji="0" lang="en-US" sz="1800" b="1" i="0" u="none" strike="noStrike" kern="1200" cap="none" spc="0" normalizeH="0" baseline="0" noProof="0" dirty="0" err="1">
                <a:ln>
                  <a:noFill/>
                </a:ln>
                <a:solidFill>
                  <a:schemeClr val="bg1">
                    <a:lumMod val="95000"/>
                  </a:schemeClr>
                </a:solidFill>
                <a:effectLst>
                  <a:outerShdw blurRad="38100" dist="38100" dir="2700000" algn="tl">
                    <a:srgbClr val="000000">
                      <a:alpha val="43137"/>
                    </a:srgbClr>
                  </a:outerShdw>
                </a:effectLst>
                <a:uLnTx/>
                <a:uFillTx/>
                <a:latin typeface="Candara" panose="020E0502030303020204" pitchFamily="34" charset="0"/>
                <a:ea typeface="+mn-ea"/>
                <a:cs typeface="+mn-cs"/>
              </a:rPr>
              <a:t>Punyakoti</a:t>
            </a:r>
            <a:endParaRPr kumimoji="0" lang="en-US" sz="1800" b="1"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3727F6E8-BF7A-4664-BC0D-DE54A310C2E6}"/>
              </a:ext>
            </a:extLst>
          </p:cNvPr>
          <p:cNvSpPr/>
          <p:nvPr/>
        </p:nvSpPr>
        <p:spPr>
          <a:xfrm>
            <a:off x="0" y="-68202"/>
            <a:ext cx="5502917" cy="461665"/>
          </a:xfrm>
          <a:prstGeom prst="rect">
            <a:avLst/>
          </a:prstGeom>
          <a:effectLst>
            <a:outerShdw blurRad="50800" dist="38100" dir="2700000" algn="tl" rotWithShape="0">
              <a:prstClr val="black">
                <a:alpha val="40000"/>
              </a:prstClr>
            </a:outerShdw>
          </a:effectLst>
        </p:spPr>
        <p:txBody>
          <a:bodyPr wrap="none">
            <a:spAutoFit/>
          </a:bodyPr>
          <a:lstStyle/>
          <a:p>
            <a:pPr lvl="0" algn="ctr">
              <a:defRPr/>
            </a:pPr>
            <a:r>
              <a:rPr lang="en-US" sz="2400" b="1" i="1" dirty="0">
                <a:solidFill>
                  <a:schemeClr val="bg1"/>
                </a:solidFill>
              </a:rPr>
              <a:t>How many stars will my restaurant get???</a:t>
            </a:r>
            <a:endParaRPr lang="en-US" sz="2400" i="1" dirty="0">
              <a:solidFill>
                <a:schemeClr val="bg1"/>
              </a:solidFill>
            </a:endParaRPr>
          </a:p>
        </p:txBody>
      </p:sp>
    </p:spTree>
    <p:extLst>
      <p:ext uri="{BB962C8B-B14F-4D97-AF65-F5344CB8AC3E}">
        <p14:creationId xmlns:p14="http://schemas.microsoft.com/office/powerpoint/2010/main" val="427240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49147"/>
            <a:ext cx="11353800" cy="1325563"/>
          </a:xfrm>
        </p:spPr>
        <p:txBody>
          <a:bodyPr>
            <a:normAutofit/>
          </a:bodyPr>
          <a:lstStyle/>
          <a:p>
            <a:r>
              <a:rPr lang="en-IN" b="1" dirty="0"/>
              <a:t>Significant Features</a:t>
            </a:r>
          </a:p>
        </p:txBody>
      </p:sp>
      <p:sp>
        <p:nvSpPr>
          <p:cNvPr id="3" name="Content Placeholder 2"/>
          <p:cNvSpPr>
            <a:spLocks noGrp="1"/>
          </p:cNvSpPr>
          <p:nvPr>
            <p:ph idx="1"/>
          </p:nvPr>
        </p:nvSpPr>
        <p:spPr>
          <a:xfrm>
            <a:off x="417923" y="1276416"/>
            <a:ext cx="11353800" cy="4844552"/>
          </a:xfrm>
        </p:spPr>
        <p:txBody>
          <a:bodyPr>
            <a:normAutofit fontScale="92500" lnSpcReduction="10000"/>
          </a:bodyPr>
          <a:lstStyle/>
          <a:p>
            <a:pPr marL="0" lvl="0" indent="0">
              <a:buNone/>
            </a:pPr>
            <a:r>
              <a:rPr lang="en-IN" sz="1800" dirty="0">
                <a:solidFill>
                  <a:prstClr val="black"/>
                </a:solidFill>
              </a:rPr>
              <a:t>From </a:t>
            </a:r>
            <a:r>
              <a:rPr lang="en-IN" sz="1800" dirty="0" err="1">
                <a:solidFill>
                  <a:prstClr val="black"/>
                </a:solidFill>
              </a:rPr>
              <a:t>GradientBoosting</a:t>
            </a:r>
            <a:r>
              <a:rPr lang="en-IN" sz="1800" dirty="0">
                <a:solidFill>
                  <a:prstClr val="black"/>
                </a:solidFill>
              </a:rPr>
              <a:t> </a:t>
            </a:r>
            <a:r>
              <a:rPr lang="en-IN" sz="1800" dirty="0" err="1">
                <a:solidFill>
                  <a:prstClr val="black"/>
                </a:solidFill>
              </a:rPr>
              <a:t>GridSearchCV</a:t>
            </a:r>
            <a:r>
              <a:rPr lang="en-IN" sz="1800" dirty="0">
                <a:solidFill>
                  <a:prstClr val="black"/>
                </a:solidFill>
              </a:rPr>
              <a:t>, we have selected the </a:t>
            </a:r>
            <a:r>
              <a:rPr lang="en-IN" sz="1800" b="1" dirty="0">
                <a:solidFill>
                  <a:prstClr val="black"/>
                </a:solidFill>
              </a:rPr>
              <a:t>top 10 </a:t>
            </a:r>
            <a:r>
              <a:rPr lang="en-IN" sz="1800" dirty="0">
                <a:solidFill>
                  <a:prstClr val="black"/>
                </a:solidFill>
              </a:rPr>
              <a:t>contributing features:</a:t>
            </a:r>
          </a:p>
          <a:p>
            <a:pPr marL="0" lvl="0" indent="0">
              <a:buNone/>
            </a:pPr>
            <a:endParaRPr lang="en-IN" sz="1800" dirty="0">
              <a:solidFill>
                <a:prstClr val="black"/>
              </a:solidFill>
            </a:endParaRPr>
          </a:p>
          <a:p>
            <a:pPr lvl="0"/>
            <a:r>
              <a:rPr lang="en-IN" sz="1800" i="1" dirty="0" err="1">
                <a:solidFill>
                  <a:prstClr val="black"/>
                </a:solidFill>
              </a:rPr>
              <a:t>user_rating__votes</a:t>
            </a:r>
            <a:endParaRPr lang="en-IN" sz="1800" i="1" dirty="0">
              <a:solidFill>
                <a:prstClr val="black"/>
              </a:solidFill>
            </a:endParaRPr>
          </a:p>
          <a:p>
            <a:pPr lvl="0"/>
            <a:r>
              <a:rPr lang="en-IN" sz="1800" i="1" dirty="0">
                <a:solidFill>
                  <a:prstClr val="black"/>
                </a:solidFill>
              </a:rPr>
              <a:t>user_</a:t>
            </a:r>
            <a:r>
              <a:rPr lang="en-IN" sz="1800" i="1" dirty="0" err="1">
                <a:solidFill>
                  <a:prstClr val="black"/>
                </a:solidFill>
              </a:rPr>
              <a:t>raing</a:t>
            </a:r>
            <a:r>
              <a:rPr lang="en-IN" sz="1800" i="1" dirty="0">
                <a:solidFill>
                  <a:prstClr val="black"/>
                </a:solidFill>
              </a:rPr>
              <a:t>__</a:t>
            </a:r>
            <a:r>
              <a:rPr lang="en-IN" sz="1800" i="1" dirty="0" err="1">
                <a:solidFill>
                  <a:prstClr val="black"/>
                </a:solidFill>
              </a:rPr>
              <a:t>rating_text</a:t>
            </a:r>
            <a:endParaRPr lang="en-IN" sz="1800" dirty="0">
              <a:solidFill>
                <a:prstClr val="black"/>
              </a:solidFill>
            </a:endParaRPr>
          </a:p>
          <a:p>
            <a:pPr lvl="0"/>
            <a:r>
              <a:rPr lang="en-IN" sz="1800" i="1" dirty="0" err="1">
                <a:solidFill>
                  <a:prstClr val="black"/>
                </a:solidFill>
              </a:rPr>
              <a:t>average_cost_for_two</a:t>
            </a:r>
            <a:endParaRPr lang="en-IN" sz="1800" i="1" dirty="0">
              <a:solidFill>
                <a:prstClr val="black"/>
              </a:solidFill>
            </a:endParaRPr>
          </a:p>
          <a:p>
            <a:pPr lvl="0"/>
            <a:r>
              <a:rPr lang="en-IN" sz="1800" i="1" dirty="0">
                <a:solidFill>
                  <a:prstClr val="black"/>
                </a:solidFill>
              </a:rPr>
              <a:t>thumb</a:t>
            </a:r>
          </a:p>
          <a:p>
            <a:pPr lvl="0"/>
            <a:r>
              <a:rPr lang="en-IN" sz="1800" i="1" dirty="0">
                <a:solidFill>
                  <a:prstClr val="black"/>
                </a:solidFill>
              </a:rPr>
              <a:t>cuisines</a:t>
            </a:r>
          </a:p>
          <a:p>
            <a:pPr lvl="0"/>
            <a:r>
              <a:rPr lang="en-IN" sz="1800" i="1" dirty="0">
                <a:solidFill>
                  <a:prstClr val="black"/>
                </a:solidFill>
              </a:rPr>
              <a:t>currency</a:t>
            </a:r>
          </a:p>
          <a:p>
            <a:pPr lvl="0"/>
            <a:r>
              <a:rPr lang="en-IN" sz="1800" i="1" dirty="0">
                <a:solidFill>
                  <a:prstClr val="black"/>
                </a:solidFill>
              </a:rPr>
              <a:t>location__</a:t>
            </a:r>
            <a:r>
              <a:rPr lang="en-IN" sz="1800" i="1" dirty="0" err="1">
                <a:solidFill>
                  <a:prstClr val="black"/>
                </a:solidFill>
              </a:rPr>
              <a:t>country_id</a:t>
            </a:r>
            <a:endParaRPr lang="en-IN" sz="1800" i="1" dirty="0">
              <a:solidFill>
                <a:prstClr val="black"/>
              </a:solidFill>
            </a:endParaRPr>
          </a:p>
          <a:p>
            <a:pPr lvl="0"/>
            <a:r>
              <a:rPr lang="en-IN" sz="1800" i="1" dirty="0" err="1">
                <a:solidFill>
                  <a:prstClr val="black"/>
                </a:solidFill>
              </a:rPr>
              <a:t>location__city</a:t>
            </a:r>
            <a:endParaRPr lang="en-IN" sz="1800" i="1" dirty="0">
              <a:solidFill>
                <a:prstClr val="black"/>
              </a:solidFill>
            </a:endParaRPr>
          </a:p>
          <a:p>
            <a:pPr lvl="0"/>
            <a:r>
              <a:rPr lang="en-IN" sz="1800" i="1" dirty="0" err="1">
                <a:solidFill>
                  <a:prstClr val="black"/>
                </a:solidFill>
              </a:rPr>
              <a:t>establishment_types__establishment_type__id</a:t>
            </a:r>
            <a:r>
              <a:rPr lang="en-IN" sz="1800" i="1" dirty="0">
                <a:solidFill>
                  <a:prstClr val="black"/>
                </a:solidFill>
              </a:rPr>
              <a:t>  </a:t>
            </a:r>
          </a:p>
          <a:p>
            <a:pPr lvl="0"/>
            <a:r>
              <a:rPr lang="en-IN" sz="1800" i="1" dirty="0" err="1">
                <a:solidFill>
                  <a:prstClr val="black"/>
                </a:solidFill>
              </a:rPr>
              <a:t>price_range</a:t>
            </a:r>
            <a:endParaRPr lang="en-IN" sz="1800" i="1" dirty="0">
              <a:solidFill>
                <a:prstClr val="black"/>
              </a:solidFill>
            </a:endParaRPr>
          </a:p>
          <a:p>
            <a:pPr lvl="0"/>
            <a:r>
              <a:rPr lang="en-IN" sz="1800" i="1" dirty="0" err="1">
                <a:solidFill>
                  <a:prstClr val="black"/>
                </a:solidFill>
              </a:rPr>
              <a:t>has_online_delivery</a:t>
            </a:r>
            <a:r>
              <a:rPr lang="en-IN" sz="1800" i="1" dirty="0">
                <a:solidFill>
                  <a:prstClr val="black"/>
                </a:solidFill>
              </a:rPr>
              <a:t>                           </a:t>
            </a:r>
          </a:p>
          <a:p>
            <a:pPr lvl="0"/>
            <a:r>
              <a:rPr lang="en-IN" sz="1800" i="1" dirty="0" err="1">
                <a:solidFill>
                  <a:prstClr val="black"/>
                </a:solidFill>
              </a:rPr>
              <a:t>has_table_booking</a:t>
            </a:r>
            <a:r>
              <a:rPr lang="en-IN" sz="1800" i="1" dirty="0">
                <a:solidFill>
                  <a:prstClr val="black"/>
                </a:solidFill>
              </a:rPr>
              <a:t>                             </a:t>
            </a:r>
          </a:p>
          <a:p>
            <a:pPr marL="0" lvl="0" indent="0">
              <a:buNone/>
            </a:pPr>
            <a:endParaRPr lang="en-IN" sz="1800" i="1" dirty="0">
              <a:solidFill>
                <a:prstClr val="black"/>
              </a:solidFill>
            </a:endParaRPr>
          </a:p>
          <a:p>
            <a:endParaRPr lang="en-IN" sz="2000" dirty="0"/>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45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240411"/>
            <a:ext cx="10515600" cy="823595"/>
          </a:xfrm>
        </p:spPr>
        <p:txBody>
          <a:bodyPr>
            <a:normAutofit/>
          </a:bodyPr>
          <a:lstStyle/>
          <a:p>
            <a:r>
              <a:rPr lang="en-IN" dirty="0"/>
              <a:t>Data Pre-Processing</a:t>
            </a:r>
            <a:endParaRPr lang="en-IN" b="1" dirty="0"/>
          </a:p>
        </p:txBody>
      </p:sp>
      <p:sp>
        <p:nvSpPr>
          <p:cNvPr id="3" name="Content Placeholder 2"/>
          <p:cNvSpPr>
            <a:spLocks noGrp="1"/>
          </p:cNvSpPr>
          <p:nvPr>
            <p:ph idx="1"/>
          </p:nvPr>
        </p:nvSpPr>
        <p:spPr>
          <a:xfrm>
            <a:off x="417924" y="1201700"/>
            <a:ext cx="11399607" cy="5527964"/>
          </a:xfrm>
        </p:spPr>
        <p:txBody>
          <a:bodyPr>
            <a:noAutofit/>
          </a:bodyPr>
          <a:lstStyle/>
          <a:p>
            <a:pPr marL="0" indent="0">
              <a:buNone/>
            </a:pPr>
            <a:r>
              <a:rPr lang="en-IN" sz="2000" b="1" dirty="0"/>
              <a:t>Feature Engineering:</a:t>
            </a:r>
          </a:p>
          <a:p>
            <a:r>
              <a:rPr lang="en-IN" sz="1800" b="1" i="1" dirty="0"/>
              <a:t>User_rating_rating_text:</a:t>
            </a:r>
            <a:r>
              <a:rPr lang="en-IN" sz="1800" dirty="0"/>
              <a:t>The column </a:t>
            </a:r>
            <a:r>
              <a:rPr lang="en-IN" sz="1800" dirty="0">
                <a:solidFill>
                  <a:prstClr val="black"/>
                </a:solidFill>
              </a:rPr>
              <a:t>is very significant column for our prediction as it resembles a high correlation to our dependant variable but the problem is that we have rating in various languages it would be very difficult if we treat them as it is ,so we are converting all the values in this column to six distinct values such as </a:t>
            </a:r>
            <a:r>
              <a:rPr lang="en-IN" sz="1800" b="1" dirty="0">
                <a:solidFill>
                  <a:prstClr val="black"/>
                </a:solidFill>
              </a:rPr>
              <a:t>Excellent, Very good, Good, Above Average, Average </a:t>
            </a:r>
            <a:r>
              <a:rPr lang="en-IN" sz="1800" dirty="0">
                <a:solidFill>
                  <a:prstClr val="black"/>
                </a:solidFill>
              </a:rPr>
              <a:t>and</a:t>
            </a:r>
            <a:r>
              <a:rPr lang="en-IN" sz="1800" b="1" dirty="0">
                <a:solidFill>
                  <a:prstClr val="black"/>
                </a:solidFill>
              </a:rPr>
              <a:t> Poor.</a:t>
            </a:r>
          </a:p>
          <a:p>
            <a:r>
              <a:rPr lang="en-IN" sz="1800" b="1" i="1" dirty="0">
                <a:solidFill>
                  <a:prstClr val="black"/>
                </a:solidFill>
              </a:rPr>
              <a:t>Currency &amp;average_cost_for_two:The </a:t>
            </a:r>
            <a:r>
              <a:rPr lang="en-IN" sz="1800" dirty="0">
                <a:solidFill>
                  <a:prstClr val="black"/>
                </a:solidFill>
              </a:rPr>
              <a:t>column currency contains currencies of different country if we used them as it is there is chance of misinterpretation so we are converting all the values to $’s (USD) for standardization and also we are using this transformed value for the </a:t>
            </a:r>
            <a:r>
              <a:rPr lang="en-IN" sz="1800" i="1" dirty="0">
                <a:solidFill>
                  <a:prstClr val="black"/>
                </a:solidFill>
              </a:rPr>
              <a:t>average_cost_for_two column</a:t>
            </a:r>
            <a:r>
              <a:rPr lang="en-IN" sz="1800" dirty="0">
                <a:solidFill>
                  <a:prstClr val="black"/>
                </a:solidFill>
              </a:rPr>
              <a:t>. </a:t>
            </a:r>
          </a:p>
          <a:p>
            <a:r>
              <a:rPr lang="en-IN" sz="1800" b="1" i="1" dirty="0">
                <a:solidFill>
                  <a:prstClr val="black"/>
                </a:solidFill>
              </a:rPr>
              <a:t>Cuisines: </a:t>
            </a:r>
            <a:r>
              <a:rPr lang="en-IN" sz="1800" dirty="0">
                <a:solidFill>
                  <a:prstClr val="black"/>
                </a:solidFill>
              </a:rPr>
              <a:t>In the column cuisines every field has many values also if we consider all values then its insignificant so to avoid this we are considering only first value from each field in the cuisines column.  </a:t>
            </a:r>
          </a:p>
          <a:p>
            <a:pPr marL="0" indent="0">
              <a:buNone/>
            </a:pPr>
            <a:r>
              <a:rPr lang="en-IN" sz="2000" b="1" dirty="0"/>
              <a:t>Treating categorical columns:</a:t>
            </a:r>
          </a:p>
          <a:p>
            <a:r>
              <a:rPr lang="en-IN" sz="1800" dirty="0"/>
              <a:t> Besides </a:t>
            </a:r>
            <a:r>
              <a:rPr lang="en-IN" sz="1800" i="1" dirty="0"/>
              <a:t>average_cost_for_two</a:t>
            </a:r>
            <a:r>
              <a:rPr lang="en-IN" sz="1800" dirty="0"/>
              <a:t> and </a:t>
            </a:r>
            <a:r>
              <a:rPr lang="en-IN" sz="1800" i="1" dirty="0">
                <a:solidFill>
                  <a:prstClr val="black"/>
                </a:solidFill>
              </a:rPr>
              <a:t>user_rating__votes </a:t>
            </a:r>
            <a:r>
              <a:rPr lang="en-IN" sz="1800" dirty="0">
                <a:solidFill>
                  <a:prstClr val="black"/>
                </a:solidFill>
              </a:rPr>
              <a:t>all other columns are categorical one. We are treating the categorical features by doing label  encoding to get the feature importance. </a:t>
            </a:r>
          </a:p>
          <a:p>
            <a:pPr marL="0" indent="0">
              <a:buNone/>
            </a:pPr>
            <a:r>
              <a:rPr lang="en-IN" sz="2000" b="1" dirty="0"/>
              <a:t>Treating numerical columns:</a:t>
            </a:r>
          </a:p>
          <a:p>
            <a:r>
              <a:rPr lang="en-IN" sz="1800" dirty="0"/>
              <a:t>Feature Scaling will be done using Standard scaler on ‘</a:t>
            </a:r>
            <a:r>
              <a:rPr lang="en-IN" sz="1800" i="1" dirty="0" err="1"/>
              <a:t>average_cost_for_two</a:t>
            </a:r>
            <a:r>
              <a:rPr lang="en-IN" sz="1800" i="1" dirty="0"/>
              <a:t>’ </a:t>
            </a:r>
            <a:r>
              <a:rPr lang="en-IN" sz="1800" dirty="0"/>
              <a:t>and ‘</a:t>
            </a:r>
            <a:r>
              <a:rPr lang="en-IN" sz="1800" i="1" dirty="0" err="1">
                <a:solidFill>
                  <a:prstClr val="black"/>
                </a:solidFill>
              </a:rPr>
              <a:t>user_rating__votes</a:t>
            </a:r>
            <a:r>
              <a:rPr lang="en-IN" sz="1800" i="1" dirty="0">
                <a:solidFill>
                  <a:prstClr val="black"/>
                </a:solidFill>
              </a:rPr>
              <a:t>’ </a:t>
            </a:r>
            <a:r>
              <a:rPr lang="en-IN" sz="1800" dirty="0"/>
              <a:t>        </a:t>
            </a:r>
          </a:p>
          <a:p>
            <a:pPr marL="0" indent="0">
              <a:buNone/>
            </a:pPr>
            <a:endParaRPr lang="en-IN" sz="1800" dirty="0"/>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0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16042"/>
            <a:ext cx="10515600" cy="1325563"/>
          </a:xfrm>
        </p:spPr>
        <p:txBody>
          <a:bodyPr>
            <a:normAutofit/>
          </a:bodyPr>
          <a:lstStyle/>
          <a:p>
            <a:r>
              <a:rPr lang="en-IN" dirty="0"/>
              <a:t>Machine Learning Methodology</a:t>
            </a:r>
          </a:p>
        </p:txBody>
      </p:sp>
      <p:sp>
        <p:nvSpPr>
          <p:cNvPr id="3" name="Content Placeholder 2"/>
          <p:cNvSpPr>
            <a:spLocks noGrp="1"/>
          </p:cNvSpPr>
          <p:nvPr>
            <p:ph idx="1"/>
          </p:nvPr>
        </p:nvSpPr>
        <p:spPr>
          <a:xfrm>
            <a:off x="417923" y="1309521"/>
            <a:ext cx="11399607" cy="1691583"/>
          </a:xfrm>
        </p:spPr>
        <p:txBody>
          <a:bodyPr>
            <a:normAutofit/>
          </a:bodyPr>
          <a:lstStyle/>
          <a:p>
            <a:pPr marL="0" indent="0">
              <a:buNone/>
            </a:pPr>
            <a:r>
              <a:rPr lang="en-IN" sz="2000" b="1" dirty="0"/>
              <a:t>Baseline models: </a:t>
            </a:r>
            <a:r>
              <a:rPr lang="en-IN" sz="2000" dirty="0"/>
              <a:t>To understand the baseline evaluation metrics(RMSE and  R2 score), we will train the following set of models on our training data set.</a:t>
            </a:r>
          </a:p>
          <a:p>
            <a:pPr lvl="1"/>
            <a:r>
              <a:rPr lang="en-IN" sz="1800" i="1" dirty="0" err="1"/>
              <a:t>GradientBoostingRegressor</a:t>
            </a:r>
            <a:endParaRPr lang="en-IN" sz="1800" i="1" dirty="0"/>
          </a:p>
          <a:p>
            <a:pPr lvl="1"/>
            <a:r>
              <a:rPr lang="en-IN" sz="1800" i="1" dirty="0" err="1"/>
              <a:t>RidgeCV</a:t>
            </a:r>
            <a:endParaRPr lang="en-IN" sz="1800" i="1" dirty="0"/>
          </a:p>
          <a:p>
            <a:pPr lvl="1"/>
            <a:r>
              <a:rPr lang="en-IN" sz="1800" i="1" dirty="0" err="1"/>
              <a:t>XGBRegressor</a:t>
            </a:r>
            <a:endParaRPr lang="en-IN" sz="1800" i="1" dirty="0"/>
          </a:p>
        </p:txBody>
      </p:sp>
      <p:sp>
        <p:nvSpPr>
          <p:cNvPr id="5" name="TextBox 4"/>
          <p:cNvSpPr txBox="1"/>
          <p:nvPr/>
        </p:nvSpPr>
        <p:spPr>
          <a:xfrm>
            <a:off x="417923" y="3629534"/>
            <a:ext cx="11399608" cy="2585323"/>
          </a:xfrm>
          <a:prstGeom prst="rect">
            <a:avLst/>
          </a:prstGeom>
          <a:noFill/>
        </p:spPr>
        <p:txBody>
          <a:bodyPr wrap="square" rtlCol="0">
            <a:spAutoFit/>
          </a:bodyPr>
          <a:lstStyle/>
          <a:p>
            <a:r>
              <a:rPr lang="en-IN" b="1" dirty="0"/>
              <a:t>Base Evaluation Metrics:</a:t>
            </a:r>
          </a:p>
          <a:p>
            <a:pPr marL="342900" indent="-342900">
              <a:buFont typeface="+mj-lt"/>
              <a:buAutoNum type="arabicPeriod"/>
            </a:pPr>
            <a:r>
              <a:rPr lang="en-IN" dirty="0"/>
              <a:t>XGB Train RMSE: 0.023430404303711492</a:t>
            </a:r>
          </a:p>
          <a:p>
            <a:pPr marL="342900" indent="-342900">
              <a:buFont typeface="+mj-lt"/>
              <a:buAutoNum type="arabicPeriod"/>
            </a:pPr>
            <a:r>
              <a:rPr lang="en-IN" dirty="0"/>
              <a:t>Gradient Boosting Train RMSE: 0.023300998612278072</a:t>
            </a:r>
          </a:p>
          <a:p>
            <a:pPr marL="342900" indent="-342900">
              <a:buFont typeface="+mj-lt"/>
              <a:buAutoNum type="arabicPeriod"/>
            </a:pPr>
            <a:r>
              <a:rPr lang="en-IN" dirty="0" err="1"/>
              <a:t>RidgeCV</a:t>
            </a:r>
            <a:r>
              <a:rPr lang="en-IN" dirty="0"/>
              <a:t> Train RMSE: 0.025381722061938804</a:t>
            </a:r>
          </a:p>
          <a:p>
            <a:endParaRPr lang="en-IN" dirty="0"/>
          </a:p>
          <a:p>
            <a:r>
              <a:rPr lang="en-IN" dirty="0"/>
              <a:t>From the base evaluation metrics we understood that our models are overfitting the train data. We will use cross validation and bootstrapping techniques to train our models and compare the performance of the all models.</a:t>
            </a:r>
          </a:p>
          <a:p>
            <a:endParaRPr lang="en-IN" dirty="0"/>
          </a:p>
          <a:p>
            <a:r>
              <a:rPr lang="en-IN" dirty="0"/>
              <a:t>We have selected few linear models, free tree based models and few ensemble methods for comparison. </a:t>
            </a:r>
          </a:p>
        </p:txBody>
      </p:sp>
      <p:cxnSp>
        <p:nvCxnSpPr>
          <p:cNvPr id="6" name="Straight Connector 5">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92E3EE1-B3C4-4888-8367-3F86ACCC0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472" y="1907373"/>
            <a:ext cx="3100706" cy="2815893"/>
          </a:xfrm>
          <a:prstGeom prst="rect">
            <a:avLst/>
          </a:prstGeom>
        </p:spPr>
      </p:pic>
    </p:spTree>
    <p:extLst>
      <p:ext uri="{BB962C8B-B14F-4D97-AF65-F5344CB8AC3E}">
        <p14:creationId xmlns:p14="http://schemas.microsoft.com/office/powerpoint/2010/main" val="102161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212019"/>
            <a:ext cx="10515600" cy="804768"/>
          </a:xfrm>
        </p:spPr>
        <p:txBody>
          <a:bodyPr>
            <a:normAutofit/>
          </a:bodyPr>
          <a:lstStyle/>
          <a:p>
            <a:r>
              <a:rPr lang="en-IN" dirty="0"/>
              <a:t>Cross Validation</a:t>
            </a:r>
            <a:endParaRPr lang="en-IN" b="1" dirty="0"/>
          </a:p>
        </p:txBody>
      </p:sp>
      <p:sp>
        <p:nvSpPr>
          <p:cNvPr id="3" name="Content Placeholder 2"/>
          <p:cNvSpPr>
            <a:spLocks noGrp="1"/>
          </p:cNvSpPr>
          <p:nvPr>
            <p:ph idx="1"/>
          </p:nvPr>
        </p:nvSpPr>
        <p:spPr>
          <a:xfrm>
            <a:off x="455245" y="868277"/>
            <a:ext cx="11362286" cy="5600123"/>
          </a:xfrm>
        </p:spPr>
        <p:txBody>
          <a:bodyPr>
            <a:noAutofit/>
          </a:bodyPr>
          <a:lstStyle/>
          <a:p>
            <a:endParaRPr lang="en-IN" sz="1800" dirty="0"/>
          </a:p>
          <a:p>
            <a:pPr marL="0" indent="0">
              <a:buNone/>
            </a:pPr>
            <a:r>
              <a:rPr lang="en-IN" sz="1800" dirty="0"/>
              <a:t>By using </a:t>
            </a:r>
            <a:r>
              <a:rPr lang="en-IN" sz="1800" b="1" dirty="0"/>
              <a:t>cross_val_score,</a:t>
            </a:r>
            <a:r>
              <a:rPr lang="en-IN" sz="1800" dirty="0"/>
              <a:t> we have trained our models on 10 folds. We have also used some more models to compare the performance of different models to pick the best performing models. </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From the cross validation output scores, we see that we have overcome the overfitting problem. </a:t>
            </a:r>
          </a:p>
          <a:p>
            <a:endParaRPr lang="en-IN" sz="1600" dirty="0"/>
          </a:p>
        </p:txBody>
      </p:sp>
      <p:pic>
        <p:nvPicPr>
          <p:cNvPr id="6" name="Picture 5"/>
          <p:cNvPicPr>
            <a:picLocks noChangeAspect="1"/>
          </p:cNvPicPr>
          <p:nvPr/>
        </p:nvPicPr>
        <p:blipFill>
          <a:blip r:embed="rId2"/>
          <a:stretch>
            <a:fillRect/>
          </a:stretch>
        </p:blipFill>
        <p:spPr>
          <a:xfrm>
            <a:off x="7356132" y="2261173"/>
            <a:ext cx="3577392" cy="2748417"/>
          </a:xfrm>
          <a:prstGeom prst="rect">
            <a:avLst/>
          </a:prstGeom>
        </p:spPr>
      </p:pic>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5FAED9D-A84F-4E36-B360-8CBE12EF9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72" y="2334693"/>
            <a:ext cx="6451033" cy="2601376"/>
          </a:xfrm>
          <a:prstGeom prst="rect">
            <a:avLst/>
          </a:prstGeom>
        </p:spPr>
      </p:pic>
    </p:spTree>
    <p:extLst>
      <p:ext uri="{BB962C8B-B14F-4D97-AF65-F5344CB8AC3E}">
        <p14:creationId xmlns:p14="http://schemas.microsoft.com/office/powerpoint/2010/main" val="111861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150740"/>
            <a:ext cx="10515600" cy="804768"/>
          </a:xfrm>
        </p:spPr>
        <p:txBody>
          <a:bodyPr>
            <a:normAutofit/>
          </a:bodyPr>
          <a:lstStyle/>
          <a:p>
            <a:r>
              <a:rPr lang="en-IN" dirty="0"/>
              <a:t>Bootstrapping</a:t>
            </a:r>
            <a:endParaRPr lang="en-IN" b="1" dirty="0"/>
          </a:p>
        </p:txBody>
      </p:sp>
      <p:sp>
        <p:nvSpPr>
          <p:cNvPr id="3" name="Content Placeholder 2"/>
          <p:cNvSpPr>
            <a:spLocks noGrp="1"/>
          </p:cNvSpPr>
          <p:nvPr>
            <p:ph idx="1"/>
          </p:nvPr>
        </p:nvSpPr>
        <p:spPr>
          <a:xfrm>
            <a:off x="417925" y="1048872"/>
            <a:ext cx="11399606" cy="4828298"/>
          </a:xfrm>
        </p:spPr>
        <p:txBody>
          <a:bodyPr>
            <a:noAutofit/>
          </a:bodyPr>
          <a:lstStyle/>
          <a:p>
            <a:endParaRPr lang="en-IN" sz="1800" dirty="0"/>
          </a:p>
          <a:p>
            <a:pPr marL="0" indent="0">
              <a:buNone/>
            </a:pPr>
            <a:r>
              <a:rPr lang="en-IN" sz="1800" dirty="0"/>
              <a:t>This time, we have used Bootstrapping resampling technique to train the models. We have used the same set of models to see if they are consistently performing well or not.</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lgn="ctr">
              <a:buNone/>
            </a:pPr>
            <a:r>
              <a:rPr lang="en-IN" sz="1800" b="1" dirty="0"/>
              <a:t>We will pick these two models for further tuning.</a:t>
            </a:r>
          </a:p>
          <a:p>
            <a:pPr marL="0" indent="0">
              <a:buNone/>
            </a:pPr>
            <a:endParaRPr lang="en-IN" sz="1600" dirty="0"/>
          </a:p>
          <a:p>
            <a:endParaRPr lang="en-IN" sz="1600" dirty="0"/>
          </a:p>
        </p:txBody>
      </p:sp>
      <p:pic>
        <p:nvPicPr>
          <p:cNvPr id="4" name="Picture 3"/>
          <p:cNvPicPr>
            <a:picLocks noChangeAspect="1"/>
          </p:cNvPicPr>
          <p:nvPr/>
        </p:nvPicPr>
        <p:blipFill>
          <a:blip r:embed="rId2"/>
          <a:stretch>
            <a:fillRect/>
          </a:stretch>
        </p:blipFill>
        <p:spPr>
          <a:xfrm>
            <a:off x="552307" y="2358302"/>
            <a:ext cx="4572866" cy="2590800"/>
          </a:xfrm>
          <a:prstGeom prst="rect">
            <a:avLst/>
          </a:prstGeom>
        </p:spPr>
      </p:pic>
      <p:cxnSp>
        <p:nvCxnSpPr>
          <p:cNvPr id="7" name="Straight Connector 6">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56402CC-A090-4315-993B-B738342E357B}"/>
              </a:ext>
            </a:extLst>
          </p:cNvPr>
          <p:cNvSpPr/>
          <p:nvPr/>
        </p:nvSpPr>
        <p:spPr>
          <a:xfrm>
            <a:off x="5361353" y="3053537"/>
            <a:ext cx="6456178" cy="1200329"/>
          </a:xfrm>
          <a:prstGeom prst="rect">
            <a:avLst/>
          </a:prstGeom>
        </p:spPr>
        <p:txBody>
          <a:bodyPr wrap="square">
            <a:spAutoFit/>
          </a:bodyPr>
          <a:lstStyle/>
          <a:p>
            <a:r>
              <a:rPr lang="en-IN" dirty="0"/>
              <a:t>Based on </a:t>
            </a:r>
            <a:r>
              <a:rPr lang="en-IN" dirty="0" err="1"/>
              <a:t>CrossValidation</a:t>
            </a:r>
            <a:r>
              <a:rPr lang="en-IN" dirty="0"/>
              <a:t> and bootstrapping model evaluation metrics, we can conclude that </a:t>
            </a:r>
            <a:r>
              <a:rPr lang="en-IN" b="1" dirty="0" err="1"/>
              <a:t>XGBRegressor</a:t>
            </a:r>
            <a:r>
              <a:rPr lang="en-IN" dirty="0"/>
              <a:t> and </a:t>
            </a:r>
            <a:r>
              <a:rPr lang="en-IN" b="1" dirty="0" err="1"/>
              <a:t>GradientBoostingRegressor</a:t>
            </a:r>
            <a:r>
              <a:rPr lang="en-IN" dirty="0"/>
              <a:t> have performed consistently better than others.</a:t>
            </a:r>
          </a:p>
        </p:txBody>
      </p:sp>
    </p:spTree>
    <p:extLst>
      <p:ext uri="{BB962C8B-B14F-4D97-AF65-F5344CB8AC3E}">
        <p14:creationId xmlns:p14="http://schemas.microsoft.com/office/powerpoint/2010/main" val="260551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3B5A31-A245-47A5-975D-86EFDB22E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616" y="1093820"/>
            <a:ext cx="2566010" cy="1944385"/>
          </a:xfrm>
          <a:prstGeom prst="rect">
            <a:avLst/>
          </a:prstGeom>
        </p:spPr>
      </p:pic>
      <p:sp>
        <p:nvSpPr>
          <p:cNvPr id="2" name="Title 1"/>
          <p:cNvSpPr>
            <a:spLocks noGrp="1"/>
          </p:cNvSpPr>
          <p:nvPr>
            <p:ph type="title"/>
          </p:nvPr>
        </p:nvSpPr>
        <p:spPr>
          <a:xfrm>
            <a:off x="417924" y="208369"/>
            <a:ext cx="10515600" cy="885451"/>
          </a:xfrm>
        </p:spPr>
        <p:txBody>
          <a:bodyPr>
            <a:normAutofit/>
          </a:bodyPr>
          <a:lstStyle/>
          <a:p>
            <a:r>
              <a:rPr lang="en-IN" b="1" dirty="0"/>
              <a:t>Parameter Tuning - </a:t>
            </a:r>
            <a:r>
              <a:rPr lang="en-IN" b="1" dirty="0" err="1"/>
              <a:t>GridSearchCV</a:t>
            </a:r>
            <a:endParaRPr lang="en-IN" b="1" dirty="0"/>
          </a:p>
        </p:txBody>
      </p:sp>
      <p:sp>
        <p:nvSpPr>
          <p:cNvPr id="3" name="Content Placeholder 2"/>
          <p:cNvSpPr>
            <a:spLocks noGrp="1"/>
          </p:cNvSpPr>
          <p:nvPr>
            <p:ph idx="1"/>
          </p:nvPr>
        </p:nvSpPr>
        <p:spPr>
          <a:xfrm>
            <a:off x="417924" y="1028488"/>
            <a:ext cx="11399607" cy="5483443"/>
          </a:xfrm>
        </p:spPr>
        <p:txBody>
          <a:bodyPr>
            <a:normAutofit fontScale="92500" lnSpcReduction="20000"/>
          </a:bodyPr>
          <a:lstStyle/>
          <a:p>
            <a:pPr marL="0" indent="0">
              <a:buNone/>
            </a:pPr>
            <a:r>
              <a:rPr lang="en-IN" sz="1900" dirty="0"/>
              <a:t>Now we will tune these models using GridSearchCV to get the best set of Hyperparameters</a:t>
            </a:r>
          </a:p>
          <a:p>
            <a:endParaRPr lang="en-IN" sz="1900" dirty="0"/>
          </a:p>
          <a:p>
            <a:endParaRPr lang="en-IN" sz="1900" dirty="0"/>
          </a:p>
          <a:p>
            <a:endParaRPr lang="en-IN" sz="1900" dirty="0"/>
          </a:p>
          <a:p>
            <a:r>
              <a:rPr lang="en-IN" sz="1900" dirty="0"/>
              <a:t>Tuning </a:t>
            </a:r>
            <a:r>
              <a:rPr lang="en-IN" sz="1900" b="1" dirty="0"/>
              <a:t>GradientBoosing</a:t>
            </a:r>
          </a:p>
          <a:p>
            <a:pPr marL="0" indent="0">
              <a:buNone/>
            </a:pP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pPr marL="0" lvl="0" indent="0" eaLnBrk="0" fontAlgn="base" hangingPunct="0">
              <a:lnSpc>
                <a:spcPct val="100000"/>
              </a:lnSpc>
              <a:spcBef>
                <a:spcPct val="0"/>
              </a:spcBef>
              <a:spcAft>
                <a:spcPct val="0"/>
              </a:spcAft>
              <a:buNone/>
            </a:pPr>
            <a:endParaRPr lang="en-US" altLang="en-US" sz="1800" b="1" dirty="0">
              <a:latin typeface="+mj-lt"/>
            </a:endParaRPr>
          </a:p>
          <a:p>
            <a:pPr marL="0" lvl="0" indent="0" eaLnBrk="0" fontAlgn="base" hangingPunct="0">
              <a:lnSpc>
                <a:spcPct val="100000"/>
              </a:lnSpc>
              <a:spcBef>
                <a:spcPct val="0"/>
              </a:spcBef>
              <a:spcAft>
                <a:spcPct val="0"/>
              </a:spcAft>
              <a:buNone/>
            </a:pPr>
            <a:r>
              <a:rPr lang="en-US" altLang="en-US" sz="1800" b="1" dirty="0">
                <a:latin typeface="+mj-lt"/>
              </a:rPr>
              <a:t>Best Parameters After Tuning:</a:t>
            </a:r>
            <a:endParaRPr lang="en-US" altLang="en-US" sz="1800" dirty="0">
              <a:latin typeface="+mj-lt"/>
            </a:endParaRPr>
          </a:p>
          <a:p>
            <a:pPr marL="0" lvl="0" indent="0" eaLnBrk="0" fontAlgn="base" hangingPunct="0">
              <a:lnSpc>
                <a:spcPct val="100000"/>
              </a:lnSpc>
              <a:spcBef>
                <a:spcPct val="0"/>
              </a:spcBef>
              <a:spcAft>
                <a:spcPct val="0"/>
              </a:spcAft>
              <a:buNone/>
            </a:pPr>
            <a:r>
              <a:rPr lang="en-US" altLang="en-US" sz="1600" dirty="0">
                <a:latin typeface="Arial Unicode MS" panose="020B0604020202020204" pitchFamily="34" charset="-128"/>
              </a:rPr>
              <a:t>		{'</a:t>
            </a:r>
            <a:r>
              <a:rPr lang="en-US" altLang="en-US" sz="1600" dirty="0" err="1">
                <a:latin typeface="Arial Unicode MS" panose="020B0604020202020204" pitchFamily="34" charset="-128"/>
              </a:rPr>
              <a:t>max_depth</a:t>
            </a:r>
            <a:r>
              <a:rPr lang="en-US" altLang="en-US" sz="1600" dirty="0">
                <a:latin typeface="Arial Unicode MS" panose="020B0604020202020204" pitchFamily="34" charset="-128"/>
              </a:rPr>
              <a:t>': 10, '</a:t>
            </a:r>
            <a:r>
              <a:rPr lang="en-US" altLang="en-US" sz="1600" dirty="0" err="1">
                <a:latin typeface="Arial Unicode MS" panose="020B0604020202020204" pitchFamily="34" charset="-128"/>
              </a:rPr>
              <a:t>min_samples_leaf</a:t>
            </a:r>
            <a:r>
              <a:rPr lang="en-US" altLang="en-US" sz="1600" dirty="0">
                <a:latin typeface="Arial Unicode MS" panose="020B0604020202020204" pitchFamily="34" charset="-128"/>
              </a:rPr>
              <a:t>': 3, '</a:t>
            </a:r>
            <a:r>
              <a:rPr lang="en-US" altLang="en-US" sz="1600" dirty="0" err="1">
                <a:latin typeface="Arial Unicode MS" panose="020B0604020202020204" pitchFamily="34" charset="-128"/>
              </a:rPr>
              <a:t>min_samples_split</a:t>
            </a:r>
            <a:r>
              <a:rPr lang="en-US" altLang="en-US" sz="1600" dirty="0">
                <a:latin typeface="Arial Unicode MS" panose="020B0604020202020204" pitchFamily="34" charset="-128"/>
              </a:rPr>
              <a:t>': 16, '</a:t>
            </a:r>
            <a:r>
              <a:rPr lang="en-US" altLang="en-US" sz="1600" dirty="0" err="1">
                <a:latin typeface="Arial Unicode MS" panose="020B0604020202020204" pitchFamily="34" charset="-128"/>
              </a:rPr>
              <a:t>n_estimators</a:t>
            </a:r>
            <a:r>
              <a:rPr lang="en-US" altLang="en-US" sz="1600" dirty="0">
                <a:latin typeface="Arial Unicode MS" panose="020B0604020202020204" pitchFamily="34" charset="-128"/>
              </a:rPr>
              <a:t>': 60}</a:t>
            </a:r>
            <a:r>
              <a:rPr lang="en-US" altLang="en-US" sz="2000" dirty="0"/>
              <a:t> </a:t>
            </a:r>
            <a:endParaRPr lang="en-US" altLang="en-US" sz="3600" dirty="0">
              <a:latin typeface="Arial" panose="020B0604020202020204" pitchFamily="34" charset="0"/>
            </a:endParaRPr>
          </a:p>
          <a:p>
            <a:pPr marL="0" indent="0">
              <a:buNone/>
            </a:pPr>
            <a:endParaRPr lang="en-IN" sz="1600" dirty="0"/>
          </a:p>
          <a:p>
            <a:endParaRPr lang="en-IN" sz="1600" dirty="0"/>
          </a:p>
          <a:p>
            <a:pPr marL="0" indent="0">
              <a:buNone/>
            </a:pPr>
            <a:endParaRPr lang="en-IN" sz="2000" dirty="0"/>
          </a:p>
        </p:txBody>
      </p:sp>
      <p:pic>
        <p:nvPicPr>
          <p:cNvPr id="4" name="Picture 3"/>
          <p:cNvPicPr>
            <a:picLocks noChangeAspect="1"/>
          </p:cNvPicPr>
          <p:nvPr/>
        </p:nvPicPr>
        <p:blipFill>
          <a:blip r:embed="rId3"/>
          <a:stretch>
            <a:fillRect/>
          </a:stretch>
        </p:blipFill>
        <p:spPr>
          <a:xfrm>
            <a:off x="1245689" y="2834813"/>
            <a:ext cx="9744075" cy="2748523"/>
          </a:xfrm>
          <a:prstGeom prst="rect">
            <a:avLst/>
          </a:prstGeom>
        </p:spPr>
      </p:pic>
      <p:cxnSp>
        <p:nvCxnSpPr>
          <p:cNvPr id="6" name="Straight Connector 5">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26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208941"/>
            <a:ext cx="10515600" cy="745219"/>
          </a:xfrm>
        </p:spPr>
        <p:txBody>
          <a:bodyPr>
            <a:normAutofit/>
          </a:bodyPr>
          <a:lstStyle/>
          <a:p>
            <a:r>
              <a:rPr lang="en-IN" b="1" dirty="0"/>
              <a:t>Tuning of the Model - </a:t>
            </a:r>
            <a:r>
              <a:rPr lang="en-IN" b="1" dirty="0" err="1"/>
              <a:t>GridSearchCV</a:t>
            </a:r>
            <a:endParaRPr lang="en-IN" dirty="0"/>
          </a:p>
        </p:txBody>
      </p:sp>
      <p:sp>
        <p:nvSpPr>
          <p:cNvPr id="3" name="Content Placeholder 2"/>
          <p:cNvSpPr>
            <a:spLocks noGrp="1"/>
          </p:cNvSpPr>
          <p:nvPr>
            <p:ph idx="1"/>
          </p:nvPr>
        </p:nvSpPr>
        <p:spPr>
          <a:xfrm>
            <a:off x="447675" y="1110344"/>
            <a:ext cx="11369856" cy="5212080"/>
          </a:xfrm>
        </p:spPr>
        <p:txBody>
          <a:bodyPr>
            <a:normAutofit/>
          </a:bodyPr>
          <a:lstStyle/>
          <a:p>
            <a:r>
              <a:rPr lang="en-IN" sz="1800" b="1" dirty="0"/>
              <a:t>Tuning XGBRegressor</a:t>
            </a: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r>
              <a:rPr lang="en-IN" sz="1600" dirty="0"/>
              <a:t> </a:t>
            </a:r>
            <a:r>
              <a:rPr lang="en-IN" sz="1800" dirty="0">
                <a:solidFill>
                  <a:prstClr val="black"/>
                </a:solidFill>
              </a:rPr>
              <a:t>The above is the code for tuning of the model where we are using XGBRegressor with GridSearchCV to get best parameters after tuning</a:t>
            </a:r>
          </a:p>
          <a:p>
            <a:pPr marL="0" lvl="0" indent="0" eaLnBrk="0" fontAlgn="base" hangingPunct="0">
              <a:lnSpc>
                <a:spcPct val="100000"/>
              </a:lnSpc>
              <a:spcBef>
                <a:spcPct val="0"/>
              </a:spcBef>
              <a:spcAft>
                <a:spcPct val="0"/>
              </a:spcAft>
              <a:buNone/>
            </a:pPr>
            <a:endParaRPr lang="en-US" altLang="en-US" sz="1800" b="1" dirty="0">
              <a:latin typeface="+mj-lt"/>
            </a:endParaRPr>
          </a:p>
          <a:p>
            <a:pPr marL="0" lvl="0" indent="0" eaLnBrk="0" fontAlgn="base" hangingPunct="0">
              <a:lnSpc>
                <a:spcPct val="100000"/>
              </a:lnSpc>
              <a:spcBef>
                <a:spcPct val="0"/>
              </a:spcBef>
              <a:spcAft>
                <a:spcPct val="0"/>
              </a:spcAft>
              <a:buNone/>
            </a:pPr>
            <a:r>
              <a:rPr lang="en-US" altLang="en-US" sz="1800" b="1" dirty="0">
                <a:latin typeface="+mj-lt"/>
              </a:rPr>
              <a:t>Best Parameters After Tuning:</a:t>
            </a:r>
            <a:endParaRPr lang="en-US" altLang="en-US" sz="1800" dirty="0">
              <a:latin typeface="+mj-lt"/>
            </a:endParaRPr>
          </a:p>
          <a:p>
            <a:pPr marL="0" lvl="0" indent="0" eaLnBrk="0" fontAlgn="base" hangingPunct="0">
              <a:lnSpc>
                <a:spcPct val="100000"/>
              </a:lnSpc>
              <a:spcBef>
                <a:spcPct val="0"/>
              </a:spcBef>
              <a:spcAft>
                <a:spcPct val="0"/>
              </a:spcAft>
              <a:buNone/>
            </a:pPr>
            <a:r>
              <a:rPr lang="en-US" altLang="en-US" sz="1600" dirty="0">
                <a:latin typeface="Arial Unicode MS" panose="020B0604020202020204" pitchFamily="34" charset="-128"/>
              </a:rPr>
              <a:t>{'</a:t>
            </a:r>
            <a:r>
              <a:rPr lang="en-US" altLang="en-US" sz="1600" dirty="0" err="1">
                <a:latin typeface="Arial Unicode MS" panose="020B0604020202020204" pitchFamily="34" charset="-128"/>
              </a:rPr>
              <a:t>colsample_bytree</a:t>
            </a:r>
            <a:r>
              <a:rPr lang="en-US" altLang="en-US" sz="1600" dirty="0">
                <a:latin typeface="Arial Unicode MS" panose="020B0604020202020204" pitchFamily="34" charset="-128"/>
              </a:rPr>
              <a:t>': 0.6, '</a:t>
            </a:r>
            <a:r>
              <a:rPr lang="en-US" altLang="en-US" sz="1600" dirty="0" err="1">
                <a:latin typeface="Arial Unicode MS" panose="020B0604020202020204" pitchFamily="34" charset="-128"/>
              </a:rPr>
              <a:t>max_depth</a:t>
            </a:r>
            <a:r>
              <a:rPr lang="en-US" altLang="en-US" sz="1600" dirty="0">
                <a:latin typeface="Arial Unicode MS" panose="020B0604020202020204" pitchFamily="34" charset="-128"/>
              </a:rPr>
              <a:t>': 5, '</a:t>
            </a:r>
            <a:r>
              <a:rPr lang="en-US" altLang="en-US" sz="1600" dirty="0" err="1">
                <a:latin typeface="Arial Unicode MS" panose="020B0604020202020204" pitchFamily="34" charset="-128"/>
              </a:rPr>
              <a:t>n_estimators</a:t>
            </a:r>
            <a:r>
              <a:rPr lang="en-US" altLang="en-US" sz="1600" dirty="0">
                <a:latin typeface="Arial Unicode MS" panose="020B0604020202020204" pitchFamily="34" charset="-128"/>
              </a:rPr>
              <a:t>': 600}</a:t>
            </a:r>
            <a:r>
              <a:rPr lang="en-US" altLang="en-US" sz="2000" dirty="0"/>
              <a:t> </a:t>
            </a:r>
            <a:endParaRPr lang="en-US" altLang="en-US" sz="3600" dirty="0">
              <a:latin typeface="Arial" panose="020B0604020202020204" pitchFamily="34" charset="0"/>
            </a:endParaRPr>
          </a:p>
          <a:p>
            <a:endParaRPr lang="en-IN" sz="1600" dirty="0">
              <a:solidFill>
                <a:prstClr val="black"/>
              </a:solidFill>
            </a:endParaRPr>
          </a:p>
          <a:p>
            <a:endParaRPr lang="en-IN" sz="1600" dirty="0">
              <a:solidFill>
                <a:prstClr val="black"/>
              </a:solidFill>
            </a:endParaRPr>
          </a:p>
          <a:p>
            <a:endParaRPr lang="en-IN" sz="1600" dirty="0">
              <a:solidFill>
                <a:prstClr val="black"/>
              </a:solidFill>
            </a:endParaRPr>
          </a:p>
          <a:p>
            <a:endParaRPr lang="en-IN" sz="2000" dirty="0"/>
          </a:p>
        </p:txBody>
      </p:sp>
      <p:pic>
        <p:nvPicPr>
          <p:cNvPr id="4" name="Picture 3"/>
          <p:cNvPicPr>
            <a:picLocks noChangeAspect="1"/>
          </p:cNvPicPr>
          <p:nvPr/>
        </p:nvPicPr>
        <p:blipFill>
          <a:blip r:embed="rId2"/>
          <a:stretch>
            <a:fillRect/>
          </a:stretch>
        </p:blipFill>
        <p:spPr>
          <a:xfrm>
            <a:off x="1228725" y="1607362"/>
            <a:ext cx="9734550" cy="2447925"/>
          </a:xfrm>
          <a:prstGeom prst="rect">
            <a:avLst/>
          </a:prstGeom>
        </p:spPr>
      </p:pic>
      <p:cxnSp>
        <p:nvCxnSpPr>
          <p:cNvPr id="7" name="Straight Connector 6">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16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FDB8E04-80D5-44A5-BE44-20839F74D998}"/>
              </a:ext>
            </a:extLst>
          </p:cNvPr>
          <p:cNvSpPr/>
          <p:nvPr/>
        </p:nvSpPr>
        <p:spPr>
          <a:xfrm>
            <a:off x="417924" y="3063631"/>
            <a:ext cx="11399607" cy="30245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924" y="204705"/>
            <a:ext cx="10515600" cy="875846"/>
          </a:xfrm>
        </p:spPr>
        <p:txBody>
          <a:bodyPr>
            <a:normAutofit/>
          </a:bodyPr>
          <a:lstStyle/>
          <a:p>
            <a:r>
              <a:rPr lang="en-IN" b="1" dirty="0"/>
              <a:t>Finalize the Model</a:t>
            </a:r>
          </a:p>
        </p:txBody>
      </p:sp>
      <p:sp>
        <p:nvSpPr>
          <p:cNvPr id="3" name="Content Placeholder 2"/>
          <p:cNvSpPr>
            <a:spLocks noGrp="1"/>
          </p:cNvSpPr>
          <p:nvPr>
            <p:ph idx="1"/>
          </p:nvPr>
        </p:nvSpPr>
        <p:spPr>
          <a:xfrm>
            <a:off x="417924" y="1218742"/>
            <a:ext cx="11399607" cy="5053721"/>
          </a:xfrm>
        </p:spPr>
        <p:txBody>
          <a:bodyPr>
            <a:normAutofit/>
          </a:bodyPr>
          <a:lstStyle/>
          <a:p>
            <a:r>
              <a:rPr lang="en-IN" sz="1800" dirty="0"/>
              <a:t>Tuning these models took considerably lot of time as we have tried multiple parameters with different settings and ran these for 10 Folds.</a:t>
            </a:r>
          </a:p>
          <a:p>
            <a:r>
              <a:rPr lang="en-IN" sz="1800" dirty="0"/>
              <a:t>To avoid computational costs we can reduce the folds or parameter settings and if computational cost is not an issue, then we can try more parameter settings.</a:t>
            </a:r>
          </a:p>
          <a:p>
            <a:r>
              <a:rPr lang="en-IN" sz="1800" dirty="0"/>
              <a:t>Next we finalized the best estimators to predict on test dataset.</a:t>
            </a:r>
          </a:p>
          <a:p>
            <a:pPr marL="0" indent="0">
              <a:buNone/>
            </a:pPr>
            <a:endParaRPr lang="en-IN" sz="1600" b="1" dirty="0"/>
          </a:p>
          <a:p>
            <a:pPr marL="0" indent="0">
              <a:buNone/>
            </a:pPr>
            <a:r>
              <a:rPr lang="en-IN" sz="1600" b="1" dirty="0" err="1"/>
              <a:t>gb_gs.best_estimator</a:t>
            </a:r>
            <a:r>
              <a:rPr lang="en-IN" sz="1600" b="1" dirty="0"/>
              <a:t>_</a:t>
            </a:r>
          </a:p>
          <a:p>
            <a:pPr marL="0" indent="0">
              <a:buNone/>
            </a:pPr>
            <a:r>
              <a:rPr lang="en-US" altLang="en-US" sz="1600" i="1" dirty="0" err="1">
                <a:latin typeface="+mj-lt"/>
              </a:rPr>
              <a:t>GradientBoostingRegressor</a:t>
            </a:r>
            <a:r>
              <a:rPr lang="en-US" altLang="en-US" sz="1600" i="1" dirty="0">
                <a:latin typeface="+mj-lt"/>
              </a:rPr>
              <a:t>(alpha=0.9, criterion='</a:t>
            </a:r>
            <a:r>
              <a:rPr lang="en-US" altLang="en-US" sz="1600" i="1" dirty="0" err="1">
                <a:latin typeface="+mj-lt"/>
              </a:rPr>
              <a:t>friedman_mse</a:t>
            </a:r>
            <a:r>
              <a:rPr lang="en-US" altLang="en-US" sz="1600" i="1" dirty="0">
                <a:latin typeface="+mj-lt"/>
              </a:rPr>
              <a:t>', </a:t>
            </a:r>
            <a:r>
              <a:rPr lang="en-US" altLang="en-US" sz="1600" i="1" dirty="0" err="1">
                <a:latin typeface="+mj-lt"/>
              </a:rPr>
              <a:t>init</a:t>
            </a:r>
            <a:r>
              <a:rPr lang="en-US" altLang="en-US" sz="1600" i="1" dirty="0">
                <a:latin typeface="+mj-lt"/>
              </a:rPr>
              <a:t>=None, </a:t>
            </a:r>
            <a:r>
              <a:rPr lang="en-US" altLang="en-US" sz="1600" i="1" dirty="0" err="1">
                <a:latin typeface="+mj-lt"/>
              </a:rPr>
              <a:t>learning_rate</a:t>
            </a:r>
            <a:r>
              <a:rPr lang="en-US" altLang="en-US" sz="1600" i="1" dirty="0">
                <a:latin typeface="+mj-lt"/>
              </a:rPr>
              <a:t>=0.1, loss='ls', </a:t>
            </a:r>
            <a:r>
              <a:rPr lang="en-US" altLang="en-US" sz="1600" i="1" dirty="0" err="1">
                <a:latin typeface="+mj-lt"/>
              </a:rPr>
              <a:t>max_depth</a:t>
            </a:r>
            <a:r>
              <a:rPr lang="en-US" altLang="en-US" sz="1600" i="1" dirty="0">
                <a:latin typeface="+mj-lt"/>
              </a:rPr>
              <a:t>=10, </a:t>
            </a:r>
            <a:r>
              <a:rPr lang="en-US" altLang="en-US" sz="1600" i="1" dirty="0" err="1">
                <a:latin typeface="+mj-lt"/>
              </a:rPr>
              <a:t>max_features</a:t>
            </a:r>
            <a:r>
              <a:rPr lang="en-US" altLang="en-US" sz="1600" i="1" dirty="0">
                <a:latin typeface="+mj-lt"/>
              </a:rPr>
              <a:t>=None, </a:t>
            </a:r>
            <a:r>
              <a:rPr lang="en-US" altLang="en-US" sz="1600" i="1" dirty="0" err="1">
                <a:latin typeface="+mj-lt"/>
              </a:rPr>
              <a:t>max_leaf_nodes</a:t>
            </a:r>
            <a:r>
              <a:rPr lang="en-US" altLang="en-US" sz="1600" i="1" dirty="0">
                <a:latin typeface="+mj-lt"/>
              </a:rPr>
              <a:t>=None, </a:t>
            </a:r>
            <a:r>
              <a:rPr lang="en-US" altLang="en-US" sz="1600" i="1" dirty="0" err="1">
                <a:latin typeface="+mj-lt"/>
              </a:rPr>
              <a:t>min_impurity_decrease</a:t>
            </a:r>
            <a:r>
              <a:rPr lang="en-US" altLang="en-US" sz="1600" i="1" dirty="0">
                <a:latin typeface="+mj-lt"/>
              </a:rPr>
              <a:t>=0.0, </a:t>
            </a:r>
            <a:r>
              <a:rPr lang="en-US" altLang="en-US" sz="1600" i="1" dirty="0" err="1">
                <a:latin typeface="+mj-lt"/>
              </a:rPr>
              <a:t>min_impurity_split</a:t>
            </a:r>
            <a:r>
              <a:rPr lang="en-US" altLang="en-US" sz="1600" i="1" dirty="0">
                <a:latin typeface="+mj-lt"/>
              </a:rPr>
              <a:t>=None, </a:t>
            </a:r>
            <a:r>
              <a:rPr lang="en-US" altLang="en-US" sz="1600" i="1" dirty="0" err="1">
                <a:latin typeface="+mj-lt"/>
              </a:rPr>
              <a:t>min_samples_leaf</a:t>
            </a:r>
            <a:r>
              <a:rPr lang="en-US" altLang="en-US" sz="1600" i="1" dirty="0">
                <a:latin typeface="+mj-lt"/>
              </a:rPr>
              <a:t>=3, </a:t>
            </a:r>
            <a:r>
              <a:rPr lang="en-US" altLang="en-US" sz="1600" i="1" dirty="0" err="1">
                <a:latin typeface="+mj-lt"/>
              </a:rPr>
              <a:t>min_samples_split</a:t>
            </a:r>
            <a:r>
              <a:rPr lang="en-US" altLang="en-US" sz="1600" i="1" dirty="0">
                <a:latin typeface="+mj-lt"/>
              </a:rPr>
              <a:t>=16, </a:t>
            </a:r>
            <a:r>
              <a:rPr lang="en-US" altLang="en-US" sz="1600" i="1" dirty="0" err="1">
                <a:latin typeface="+mj-lt"/>
              </a:rPr>
              <a:t>min_weight_fraction_leaf</a:t>
            </a:r>
            <a:r>
              <a:rPr lang="en-US" altLang="en-US" sz="1600" i="1" dirty="0">
                <a:latin typeface="+mj-lt"/>
              </a:rPr>
              <a:t>=0.0, </a:t>
            </a:r>
            <a:r>
              <a:rPr lang="en-US" altLang="en-US" sz="1600" i="1" dirty="0" err="1">
                <a:latin typeface="+mj-lt"/>
              </a:rPr>
              <a:t>n_estimators</a:t>
            </a:r>
            <a:r>
              <a:rPr lang="en-US" altLang="en-US" sz="1600" i="1" dirty="0">
                <a:latin typeface="+mj-lt"/>
              </a:rPr>
              <a:t>=60, </a:t>
            </a:r>
            <a:r>
              <a:rPr lang="en-US" altLang="en-US" sz="1600" i="1" dirty="0" err="1">
                <a:latin typeface="+mj-lt"/>
              </a:rPr>
              <a:t>n_iter_no_change</a:t>
            </a:r>
            <a:r>
              <a:rPr lang="en-US" altLang="en-US" sz="1600" i="1" dirty="0">
                <a:latin typeface="+mj-lt"/>
              </a:rPr>
              <a:t>=None, presort='auto', </a:t>
            </a:r>
            <a:r>
              <a:rPr lang="en-US" altLang="en-US" sz="1600" i="1" dirty="0" err="1">
                <a:latin typeface="+mj-lt"/>
              </a:rPr>
              <a:t>random_state</a:t>
            </a:r>
            <a:r>
              <a:rPr lang="en-US" altLang="en-US" sz="1600" i="1" dirty="0">
                <a:latin typeface="+mj-lt"/>
              </a:rPr>
              <a:t>=None, subsample=1.0, </a:t>
            </a:r>
            <a:r>
              <a:rPr lang="en-US" altLang="en-US" sz="1600" i="1" dirty="0" err="1">
                <a:latin typeface="+mj-lt"/>
              </a:rPr>
              <a:t>tol</a:t>
            </a:r>
            <a:r>
              <a:rPr lang="en-US" altLang="en-US" sz="1600" i="1" dirty="0">
                <a:latin typeface="+mj-lt"/>
              </a:rPr>
              <a:t>=0.0001, </a:t>
            </a:r>
            <a:r>
              <a:rPr lang="en-US" altLang="en-US" sz="1600" i="1" dirty="0" err="1">
                <a:latin typeface="+mj-lt"/>
              </a:rPr>
              <a:t>validation_fraction</a:t>
            </a:r>
            <a:r>
              <a:rPr lang="en-US" altLang="en-US" sz="1600" i="1" dirty="0">
                <a:latin typeface="+mj-lt"/>
              </a:rPr>
              <a:t>=0.1, verbose=0, </a:t>
            </a:r>
            <a:r>
              <a:rPr lang="en-US" altLang="en-US" sz="1600" i="1" dirty="0" err="1">
                <a:latin typeface="+mj-lt"/>
              </a:rPr>
              <a:t>warm_start</a:t>
            </a:r>
            <a:r>
              <a:rPr lang="en-US" altLang="en-US" sz="1600" i="1" dirty="0">
                <a:latin typeface="+mj-lt"/>
              </a:rPr>
              <a:t>=False) </a:t>
            </a:r>
          </a:p>
          <a:p>
            <a:pPr marL="0" indent="0">
              <a:buNone/>
            </a:pPr>
            <a:endParaRPr lang="en-IN" sz="1600" b="1" dirty="0"/>
          </a:p>
          <a:p>
            <a:pPr marL="0" indent="0">
              <a:buNone/>
            </a:pPr>
            <a:r>
              <a:rPr lang="en-IN" sz="1600" b="1" dirty="0" err="1"/>
              <a:t>xgb_gs.best_estimator</a:t>
            </a:r>
            <a:r>
              <a:rPr lang="en-IN" sz="1600" b="1" dirty="0"/>
              <a:t>_</a:t>
            </a:r>
          </a:p>
          <a:p>
            <a:pPr marL="0" indent="0">
              <a:buNone/>
            </a:pPr>
            <a:r>
              <a:rPr lang="en-US" altLang="en-US" sz="1600" i="1" dirty="0" err="1">
                <a:latin typeface="+mj-lt"/>
              </a:rPr>
              <a:t>XGBRegressor</a:t>
            </a:r>
            <a:r>
              <a:rPr lang="en-US" altLang="en-US" sz="1600" i="1" dirty="0">
                <a:latin typeface="+mj-lt"/>
              </a:rPr>
              <a:t>(</a:t>
            </a:r>
            <a:r>
              <a:rPr lang="en-US" altLang="en-US" sz="1600" i="1" dirty="0" err="1">
                <a:latin typeface="+mj-lt"/>
              </a:rPr>
              <a:t>base_score</a:t>
            </a:r>
            <a:r>
              <a:rPr lang="en-US" altLang="en-US" sz="1600" i="1" dirty="0">
                <a:latin typeface="+mj-lt"/>
              </a:rPr>
              <a:t>=0.5, booster='</a:t>
            </a:r>
            <a:r>
              <a:rPr lang="en-US" altLang="en-US" sz="1600" i="1" dirty="0" err="1">
                <a:latin typeface="+mj-lt"/>
              </a:rPr>
              <a:t>gbtree</a:t>
            </a:r>
            <a:r>
              <a:rPr lang="en-US" altLang="en-US" sz="1600" i="1" dirty="0">
                <a:latin typeface="+mj-lt"/>
              </a:rPr>
              <a:t>', </a:t>
            </a:r>
            <a:r>
              <a:rPr lang="en-US" altLang="en-US" sz="1600" i="1" dirty="0" err="1">
                <a:latin typeface="+mj-lt"/>
              </a:rPr>
              <a:t>colsample_bylevel</a:t>
            </a:r>
            <a:r>
              <a:rPr lang="en-US" altLang="en-US" sz="1600" i="1" dirty="0">
                <a:latin typeface="+mj-lt"/>
              </a:rPr>
              <a:t>=1, </a:t>
            </a:r>
            <a:r>
              <a:rPr lang="en-US" altLang="en-US" sz="1600" i="1" dirty="0" err="1">
                <a:latin typeface="+mj-lt"/>
              </a:rPr>
              <a:t>colsample_bytree</a:t>
            </a:r>
            <a:r>
              <a:rPr lang="en-US" altLang="en-US" sz="1600" i="1" dirty="0">
                <a:latin typeface="+mj-lt"/>
              </a:rPr>
              <a:t>=0.6, gamma=0, </a:t>
            </a:r>
            <a:r>
              <a:rPr lang="en-US" altLang="en-US" sz="1600" i="1" dirty="0" err="1">
                <a:latin typeface="+mj-lt"/>
              </a:rPr>
              <a:t>learning_rate</a:t>
            </a:r>
            <a:r>
              <a:rPr lang="en-US" altLang="en-US" sz="1600" i="1" dirty="0">
                <a:latin typeface="+mj-lt"/>
              </a:rPr>
              <a:t>=0.1, </a:t>
            </a:r>
            <a:r>
              <a:rPr lang="en-US" altLang="en-US" sz="1600" i="1" dirty="0" err="1">
                <a:latin typeface="+mj-lt"/>
              </a:rPr>
              <a:t>max_delta_step</a:t>
            </a:r>
            <a:r>
              <a:rPr lang="en-US" altLang="en-US" sz="1600" i="1" dirty="0">
                <a:latin typeface="+mj-lt"/>
              </a:rPr>
              <a:t>=0, </a:t>
            </a:r>
            <a:r>
              <a:rPr lang="en-US" altLang="en-US" sz="1600" i="1" dirty="0" err="1">
                <a:latin typeface="+mj-lt"/>
              </a:rPr>
              <a:t>max_depth</a:t>
            </a:r>
            <a:r>
              <a:rPr lang="en-US" altLang="en-US" sz="1600" i="1" dirty="0">
                <a:latin typeface="+mj-lt"/>
              </a:rPr>
              <a:t>=5, </a:t>
            </a:r>
            <a:r>
              <a:rPr lang="en-US" altLang="en-US" sz="1600" i="1" dirty="0" err="1">
                <a:latin typeface="+mj-lt"/>
              </a:rPr>
              <a:t>min_child_weight</a:t>
            </a:r>
            <a:r>
              <a:rPr lang="en-US" altLang="en-US" sz="1600" i="1" dirty="0">
                <a:latin typeface="+mj-lt"/>
              </a:rPr>
              <a:t>=1, missing=None, </a:t>
            </a:r>
            <a:r>
              <a:rPr lang="en-US" altLang="en-US" sz="1600" i="1" dirty="0" err="1">
                <a:latin typeface="+mj-lt"/>
              </a:rPr>
              <a:t>n_estimators</a:t>
            </a:r>
            <a:r>
              <a:rPr lang="en-US" altLang="en-US" sz="1600" i="1" dirty="0">
                <a:latin typeface="+mj-lt"/>
              </a:rPr>
              <a:t>=600, </a:t>
            </a:r>
            <a:r>
              <a:rPr lang="en-US" altLang="en-US" sz="1600" i="1" dirty="0" err="1">
                <a:latin typeface="+mj-lt"/>
              </a:rPr>
              <a:t>n_jobs</a:t>
            </a:r>
            <a:r>
              <a:rPr lang="en-US" altLang="en-US" sz="1600" i="1" dirty="0">
                <a:latin typeface="+mj-lt"/>
              </a:rPr>
              <a:t>=1, </a:t>
            </a:r>
            <a:r>
              <a:rPr lang="en-US" altLang="en-US" sz="1600" i="1" dirty="0" err="1">
                <a:latin typeface="+mj-lt"/>
              </a:rPr>
              <a:t>nthread</a:t>
            </a:r>
            <a:r>
              <a:rPr lang="en-US" altLang="en-US" sz="1600" i="1" dirty="0">
                <a:latin typeface="+mj-lt"/>
              </a:rPr>
              <a:t>=None, objective='</a:t>
            </a:r>
            <a:r>
              <a:rPr lang="en-US" altLang="en-US" sz="1600" i="1" dirty="0" err="1">
                <a:latin typeface="+mj-lt"/>
              </a:rPr>
              <a:t>reg:linear</a:t>
            </a:r>
            <a:r>
              <a:rPr lang="en-US" altLang="en-US" sz="1600" i="1" dirty="0">
                <a:latin typeface="+mj-lt"/>
              </a:rPr>
              <a:t>', </a:t>
            </a:r>
            <a:r>
              <a:rPr lang="en-US" altLang="en-US" sz="1600" i="1" dirty="0" err="1">
                <a:latin typeface="+mj-lt"/>
              </a:rPr>
              <a:t>random_state</a:t>
            </a:r>
            <a:r>
              <a:rPr lang="en-US" altLang="en-US" sz="1600" i="1" dirty="0">
                <a:latin typeface="+mj-lt"/>
              </a:rPr>
              <a:t>=0, </a:t>
            </a:r>
            <a:r>
              <a:rPr lang="en-US" altLang="en-US" sz="1600" i="1" dirty="0" err="1">
                <a:latin typeface="+mj-lt"/>
              </a:rPr>
              <a:t>reg_alpha</a:t>
            </a:r>
            <a:r>
              <a:rPr lang="en-US" altLang="en-US" sz="1600" i="1" dirty="0">
                <a:latin typeface="+mj-lt"/>
              </a:rPr>
              <a:t>=0, </a:t>
            </a:r>
            <a:r>
              <a:rPr lang="en-US" altLang="en-US" sz="1600" i="1" dirty="0" err="1">
                <a:latin typeface="+mj-lt"/>
              </a:rPr>
              <a:t>reg_lambda</a:t>
            </a:r>
            <a:r>
              <a:rPr lang="en-US" altLang="en-US" sz="1600" i="1" dirty="0">
                <a:latin typeface="+mj-lt"/>
              </a:rPr>
              <a:t>=1, </a:t>
            </a:r>
            <a:r>
              <a:rPr lang="en-US" altLang="en-US" sz="1600" i="1" dirty="0" err="1">
                <a:latin typeface="+mj-lt"/>
              </a:rPr>
              <a:t>scale_pos_weight</a:t>
            </a:r>
            <a:r>
              <a:rPr lang="en-US" altLang="en-US" sz="1600" i="1" dirty="0">
                <a:latin typeface="+mj-lt"/>
              </a:rPr>
              <a:t>=1, seed=None, silent=True, subsample=1) </a:t>
            </a:r>
          </a:p>
          <a:p>
            <a:pPr marL="0" indent="0">
              <a:buNone/>
            </a:pPr>
            <a:endParaRPr lang="en-IN" sz="1600" dirty="0"/>
          </a:p>
          <a:p>
            <a:pPr marL="0" indent="0">
              <a:buNone/>
            </a:pPr>
            <a:endParaRPr lang="en-IN" sz="2000" dirty="0"/>
          </a:p>
        </p:txBody>
      </p:sp>
      <p:cxnSp>
        <p:nvCxnSpPr>
          <p:cNvPr id="7" name="Straight Connector 6">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93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172621"/>
            <a:ext cx="10515600" cy="875846"/>
          </a:xfrm>
        </p:spPr>
        <p:txBody>
          <a:bodyPr>
            <a:normAutofit/>
          </a:bodyPr>
          <a:lstStyle/>
          <a:p>
            <a:r>
              <a:rPr lang="en-IN" b="1" dirty="0"/>
              <a:t>Final Predictions</a:t>
            </a:r>
          </a:p>
        </p:txBody>
      </p:sp>
      <p:sp>
        <p:nvSpPr>
          <p:cNvPr id="3" name="Content Placeholder 2"/>
          <p:cNvSpPr>
            <a:spLocks noGrp="1"/>
          </p:cNvSpPr>
          <p:nvPr>
            <p:ph idx="1"/>
          </p:nvPr>
        </p:nvSpPr>
        <p:spPr>
          <a:xfrm>
            <a:off x="417923" y="1619794"/>
            <a:ext cx="11399607" cy="4831489"/>
          </a:xfrm>
        </p:spPr>
        <p:txBody>
          <a:bodyPr>
            <a:normAutofit/>
          </a:bodyPr>
          <a:lstStyle/>
          <a:p>
            <a:r>
              <a:rPr lang="en-IN" sz="1800" dirty="0"/>
              <a:t>Using the best estimators, we will predict on the test dataset.</a:t>
            </a:r>
          </a:p>
          <a:p>
            <a:r>
              <a:rPr lang="en-IN" sz="1800" dirty="0"/>
              <a:t>However, we need to treat the numerical columns in test data set in the same way as we did on train set</a:t>
            </a:r>
          </a:p>
          <a:p>
            <a:r>
              <a:rPr lang="en-IN" sz="1800" dirty="0"/>
              <a:t>For this, we will apply the </a:t>
            </a:r>
            <a:r>
              <a:rPr lang="en-IN" sz="1800" b="1" dirty="0"/>
              <a:t>StandardScaler </a:t>
            </a:r>
            <a:r>
              <a:rPr lang="en-IN" sz="1800" dirty="0"/>
              <a:t>transform method which we have fitted on the train set.</a:t>
            </a:r>
          </a:p>
          <a:p>
            <a:pPr marL="0" indent="0">
              <a:buNone/>
            </a:pPr>
            <a:endParaRPr lang="en-IN" sz="1800" dirty="0"/>
          </a:p>
          <a:p>
            <a:pPr marL="0" indent="0">
              <a:buNone/>
            </a:pPr>
            <a:endParaRPr lang="en-IN" sz="1800" dirty="0"/>
          </a:p>
        </p:txBody>
      </p:sp>
      <p:pic>
        <p:nvPicPr>
          <p:cNvPr id="4" name="Picture 3"/>
          <p:cNvPicPr>
            <a:picLocks noChangeAspect="1"/>
          </p:cNvPicPr>
          <p:nvPr/>
        </p:nvPicPr>
        <p:blipFill>
          <a:blip r:embed="rId2"/>
          <a:stretch>
            <a:fillRect/>
          </a:stretch>
        </p:blipFill>
        <p:spPr>
          <a:xfrm>
            <a:off x="2340025" y="3169195"/>
            <a:ext cx="6671398" cy="866343"/>
          </a:xfrm>
          <a:prstGeom prst="rect">
            <a:avLst/>
          </a:prstGeom>
        </p:spPr>
      </p:pic>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FE58B9A-24F8-4C1B-9B69-F8802DDF90A3}"/>
              </a:ext>
            </a:extLst>
          </p:cNvPr>
          <p:cNvPicPr>
            <a:picLocks noChangeAspect="1"/>
          </p:cNvPicPr>
          <p:nvPr/>
        </p:nvPicPr>
        <p:blipFill>
          <a:blip r:embed="rId3"/>
          <a:stretch>
            <a:fillRect/>
          </a:stretch>
        </p:blipFill>
        <p:spPr>
          <a:xfrm>
            <a:off x="0" y="4357048"/>
            <a:ext cx="12192000" cy="1395104"/>
          </a:xfrm>
          <a:prstGeom prst="rect">
            <a:avLst/>
          </a:prstGeom>
        </p:spPr>
      </p:pic>
    </p:spTree>
    <p:extLst>
      <p:ext uri="{BB962C8B-B14F-4D97-AF65-F5344CB8AC3E}">
        <p14:creationId xmlns:p14="http://schemas.microsoft.com/office/powerpoint/2010/main" val="131456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215473"/>
            <a:ext cx="10515600" cy="928098"/>
          </a:xfrm>
        </p:spPr>
        <p:txBody>
          <a:bodyPr>
            <a:normAutofit/>
          </a:bodyPr>
          <a:lstStyle/>
          <a:p>
            <a:r>
              <a:rPr lang="en-IN" b="1" dirty="0"/>
              <a:t>Evaluation of the Model</a:t>
            </a:r>
          </a:p>
        </p:txBody>
      </p:sp>
      <p:sp>
        <p:nvSpPr>
          <p:cNvPr id="3" name="Content Placeholder 2"/>
          <p:cNvSpPr>
            <a:spLocks noGrp="1"/>
          </p:cNvSpPr>
          <p:nvPr>
            <p:ph idx="1"/>
          </p:nvPr>
        </p:nvSpPr>
        <p:spPr>
          <a:xfrm>
            <a:off x="417924" y="1312702"/>
            <a:ext cx="11399607" cy="5104140"/>
          </a:xfrm>
        </p:spPr>
        <p:txBody>
          <a:bodyPr>
            <a:normAutofit/>
          </a:bodyPr>
          <a:lstStyle/>
          <a:p>
            <a:pPr marL="0" indent="0">
              <a:buNone/>
            </a:pPr>
            <a:r>
              <a:rPr lang="en-IN" sz="1800" dirty="0"/>
              <a:t>Below are the calculated RMSE,R2 score for XGB, </a:t>
            </a:r>
            <a:r>
              <a:rPr lang="en-IN" sz="1800" dirty="0" err="1"/>
              <a:t>GradientBoosting</a:t>
            </a:r>
            <a:r>
              <a:rPr lang="en-IN" sz="1800" dirty="0"/>
              <a:t> and </a:t>
            </a:r>
            <a:r>
              <a:rPr lang="en-IN" sz="1800" dirty="0" err="1"/>
              <a:t>RandomForest</a:t>
            </a:r>
            <a:r>
              <a:rPr lang="en-IN" sz="1800" dirty="0"/>
              <a:t>.</a:t>
            </a:r>
          </a:p>
          <a:p>
            <a:endParaRPr lang="en-IN" sz="1600" dirty="0"/>
          </a:p>
          <a:p>
            <a:endParaRPr lang="en-IN" sz="1600" dirty="0"/>
          </a:p>
          <a:p>
            <a:pPr marL="0" indent="0">
              <a:buNone/>
            </a:pPr>
            <a:endParaRPr lang="en-IN" sz="1600" dirty="0"/>
          </a:p>
          <a:p>
            <a:pPr marL="0" indent="0">
              <a:buNone/>
            </a:pPr>
            <a:endParaRPr lang="en-IN" sz="1800" b="1" dirty="0"/>
          </a:p>
          <a:p>
            <a:pPr marL="0" indent="0">
              <a:buNone/>
            </a:pPr>
            <a:r>
              <a:rPr lang="en-IN" sz="1800" b="1" dirty="0"/>
              <a:t>Inferences :</a:t>
            </a:r>
          </a:p>
          <a:p>
            <a:pPr marL="0" indent="0">
              <a:buNone/>
            </a:pPr>
            <a:r>
              <a:rPr lang="en-US" sz="1400" dirty="0"/>
              <a:t>	</a:t>
            </a:r>
            <a:r>
              <a:rPr lang="en-US" sz="1600" dirty="0"/>
              <a:t>From </a:t>
            </a:r>
            <a:r>
              <a:rPr lang="en-US" sz="1600" b="1" dirty="0"/>
              <a:t>Test RMSE</a:t>
            </a:r>
            <a:r>
              <a:rPr lang="en-US" sz="1600" dirty="0"/>
              <a:t> scores, we see that all models have performed really well on </a:t>
            </a:r>
            <a:r>
              <a:rPr lang="en-US" sz="1600" b="1" dirty="0"/>
              <a:t>unseen</a:t>
            </a:r>
            <a:r>
              <a:rPr lang="en-US" sz="1600" dirty="0"/>
              <a:t> data with minimal errors.</a:t>
            </a:r>
            <a:br>
              <a:rPr lang="en-US" sz="1600" dirty="0"/>
            </a:br>
            <a:r>
              <a:rPr lang="en-US" sz="1600" dirty="0"/>
              <a:t>	With </a:t>
            </a:r>
            <a:r>
              <a:rPr lang="en-US" sz="1600" b="1" dirty="0"/>
              <a:t>test R2 Squared</a:t>
            </a:r>
            <a:r>
              <a:rPr lang="en-US" sz="1600" dirty="0"/>
              <a:t> value standing at </a:t>
            </a:r>
            <a:r>
              <a:rPr lang="en-US" sz="1600" b="1" dirty="0"/>
              <a:t>0.99</a:t>
            </a:r>
            <a:r>
              <a:rPr lang="en-US" sz="1600" dirty="0"/>
              <a:t>, we can infer that our models have fitted the data very closely.</a:t>
            </a:r>
            <a:br>
              <a:rPr lang="en-US" sz="1600" dirty="0"/>
            </a:br>
            <a:r>
              <a:rPr lang="en-US" sz="1600" dirty="0"/>
              <a:t>	This also, implies that </a:t>
            </a:r>
            <a:r>
              <a:rPr lang="en-US" sz="1600" b="1" dirty="0" err="1"/>
              <a:t>best_estimators</a:t>
            </a:r>
            <a:r>
              <a:rPr lang="en-US" sz="1600" dirty="0"/>
              <a:t> have performed really great after </a:t>
            </a:r>
            <a:r>
              <a:rPr lang="en-US" sz="1600" b="1" dirty="0"/>
              <a:t>hyperparameter</a:t>
            </a:r>
            <a:r>
              <a:rPr lang="en-US" sz="1600" dirty="0"/>
              <a:t> tuning.</a:t>
            </a:r>
            <a:br>
              <a:rPr lang="en-US" sz="1600" dirty="0"/>
            </a:br>
            <a:br>
              <a:rPr lang="en-US" sz="1600" dirty="0"/>
            </a:br>
            <a:r>
              <a:rPr lang="en-US" sz="1600" dirty="0"/>
              <a:t>	Though, the error difference between the models are very less, we can consider </a:t>
            </a:r>
            <a:r>
              <a:rPr lang="en-US" sz="1600" b="1" dirty="0"/>
              <a:t>Random Forest</a:t>
            </a:r>
            <a:r>
              <a:rPr lang="en-US" sz="1600" dirty="0"/>
              <a:t> and </a:t>
            </a:r>
            <a:r>
              <a:rPr lang="en-US" sz="1600" b="1" dirty="0" err="1"/>
              <a:t>GradientBoosting</a:t>
            </a:r>
            <a:r>
              <a:rPr lang="en-US" sz="1600" dirty="0"/>
              <a:t> for further tweaking as their </a:t>
            </a:r>
            <a:r>
              <a:rPr lang="en-US" sz="1600" b="1" dirty="0"/>
              <a:t>RMSE</a:t>
            </a:r>
            <a:r>
              <a:rPr lang="en-US" sz="1600" dirty="0"/>
              <a:t> is comparatively better.</a:t>
            </a:r>
            <a:br>
              <a:rPr lang="en-US" sz="1600" dirty="0"/>
            </a:br>
            <a:r>
              <a:rPr lang="en-US" sz="1600" dirty="0"/>
              <a:t>	Also, one more </a:t>
            </a:r>
            <a:r>
              <a:rPr lang="en-US" sz="1600" b="1" dirty="0" err="1"/>
              <a:t>intersting</a:t>
            </a:r>
            <a:r>
              <a:rPr lang="en-US" sz="1600" b="1" dirty="0"/>
              <a:t> observation</a:t>
            </a:r>
            <a:r>
              <a:rPr lang="en-US" sz="1600" dirty="0"/>
              <a:t> is that the </a:t>
            </a:r>
            <a:r>
              <a:rPr lang="en-US" sz="1600" dirty="0" err="1"/>
              <a:t>RandomForest</a:t>
            </a:r>
            <a:r>
              <a:rPr lang="en-US" sz="1600" dirty="0"/>
              <a:t> which has more error during cross validation(0.160(</a:t>
            </a:r>
            <a:r>
              <a:rPr lang="en-US" sz="1600" dirty="0" err="1"/>
              <a:t>rf</a:t>
            </a:r>
            <a:r>
              <a:rPr lang="en-US" sz="1600" dirty="0"/>
              <a:t>) vs 0.155(</a:t>
            </a:r>
            <a:r>
              <a:rPr lang="en-US" sz="1600" dirty="0" err="1"/>
              <a:t>gb</a:t>
            </a:r>
            <a:r>
              <a:rPr lang="en-US" sz="1600" dirty="0"/>
              <a:t>)) performed little better than other models, after hyperparameter tuning.</a:t>
            </a:r>
            <a:br>
              <a:rPr lang="en-US" sz="1600" dirty="0"/>
            </a:br>
            <a:r>
              <a:rPr lang="en-US" sz="1600" dirty="0"/>
              <a:t>	Hence, it would be worthy tweaking more parameters using </a:t>
            </a:r>
            <a:r>
              <a:rPr lang="en-US" sz="1600" dirty="0" err="1"/>
              <a:t>RandomForest</a:t>
            </a:r>
            <a:r>
              <a:rPr lang="en-US" sz="1600" dirty="0"/>
              <a:t> and so we can use </a:t>
            </a:r>
            <a:r>
              <a:rPr lang="en-US" sz="1600" b="1" i="1" dirty="0" err="1"/>
              <a:t>rf_final</a:t>
            </a:r>
            <a:r>
              <a:rPr lang="en-US" sz="1600" dirty="0"/>
              <a:t> as our </a:t>
            </a:r>
            <a:r>
              <a:rPr lang="en-US" sz="1600" b="1" dirty="0"/>
              <a:t>final model</a:t>
            </a:r>
            <a:r>
              <a:rPr lang="en-US" sz="1600" dirty="0"/>
              <a:t>.</a:t>
            </a:r>
            <a:endParaRPr lang="en-IN" sz="1600" dirty="0"/>
          </a:p>
          <a:p>
            <a:pPr marL="0" indent="0">
              <a:buNone/>
            </a:pPr>
            <a:r>
              <a:rPr lang="en-IN" sz="2000" dirty="0"/>
              <a:t>There could be </a:t>
            </a:r>
            <a:r>
              <a:rPr lang="en-IN" sz="2000" b="1" dirty="0"/>
              <a:t>many</a:t>
            </a:r>
            <a:r>
              <a:rPr lang="en-IN" sz="2000" dirty="0"/>
              <a:t> other possible and </a:t>
            </a:r>
            <a:r>
              <a:rPr lang="en-IN" sz="2000" b="1" dirty="0"/>
              <a:t>innovative ways</a:t>
            </a:r>
            <a:r>
              <a:rPr lang="en-IN" sz="2000" dirty="0"/>
              <a:t> to make these models better.</a:t>
            </a:r>
            <a:br>
              <a:rPr lang="en-IN" sz="2000" dirty="0"/>
            </a:br>
            <a:r>
              <a:rPr lang="en-IN" sz="2000" dirty="0"/>
              <a:t>We will explore further options and will continue our </a:t>
            </a:r>
            <a:r>
              <a:rPr lang="en-IN" sz="2000" b="1" dirty="0"/>
              <a:t>learning...</a:t>
            </a:r>
            <a:endParaRPr lang="en-IN" sz="2000" dirty="0"/>
          </a:p>
        </p:txBody>
      </p:sp>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3161FF7-D743-46DD-BE0B-DA39573660AD}"/>
              </a:ext>
            </a:extLst>
          </p:cNvPr>
          <p:cNvPicPr>
            <a:picLocks noChangeAspect="1"/>
          </p:cNvPicPr>
          <p:nvPr/>
        </p:nvPicPr>
        <p:blipFill>
          <a:blip r:embed="rId2"/>
          <a:stretch>
            <a:fillRect/>
          </a:stretch>
        </p:blipFill>
        <p:spPr>
          <a:xfrm>
            <a:off x="2067368" y="1899656"/>
            <a:ext cx="9706708" cy="1227957"/>
          </a:xfrm>
          <a:prstGeom prst="rect">
            <a:avLst/>
          </a:prstGeom>
        </p:spPr>
      </p:pic>
    </p:spTree>
    <p:extLst>
      <p:ext uri="{BB962C8B-B14F-4D97-AF65-F5344CB8AC3E}">
        <p14:creationId xmlns:p14="http://schemas.microsoft.com/office/powerpoint/2010/main" val="339405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924" y="1253331"/>
            <a:ext cx="11399607" cy="4351338"/>
          </a:xfrm>
        </p:spPr>
        <p:txBody>
          <a:bodyPr>
            <a:noAutofit/>
          </a:bodyPr>
          <a:lstStyle/>
          <a:p>
            <a:pPr marL="0" indent="0">
              <a:buNone/>
            </a:pPr>
            <a:r>
              <a:rPr lang="en-IN" sz="1800" b="1" dirty="0"/>
              <a:t>Zomato</a:t>
            </a:r>
            <a:r>
              <a:rPr lang="en-IN" sz="1800" dirty="0"/>
              <a:t> is an Indian restaurant search and discovery service founded in 2008 by Deepinder Goyal and Pankaj Chaddah. It currently operates in 24 countries. It provides information and reviews on restaurants, including images of menus where the restaurant does not have its own website. </a:t>
            </a:r>
          </a:p>
          <a:p>
            <a:pPr marL="0" indent="0">
              <a:buNone/>
            </a:pPr>
            <a:r>
              <a:rPr lang="en-IN" sz="1800" dirty="0"/>
              <a:t>The restaurant search and discovery platform began its operations under the name, Foodie bay. In November 2010, the brand was renamed as Zomato.</a:t>
            </a:r>
          </a:p>
          <a:p>
            <a:pPr marL="0" indent="0">
              <a:buNone/>
            </a:pPr>
            <a:r>
              <a:rPr lang="en-IN" sz="1800" dirty="0"/>
              <a:t>In September 2012, Zomato expanded overseas to the United Arab Emirates, Sri Lanka, Qatar, the United Kingdom, the Philippines, and South Africa. In 2013, the company launched in New Zealand, Turkey, Brazil and Indonesia with its website and apps available in Turkish, Brazilian Portuguese, Indonesian and English.</a:t>
            </a:r>
          </a:p>
          <a:p>
            <a:pPr marL="0" lvl="0" indent="0">
              <a:buNone/>
            </a:pPr>
            <a:r>
              <a:rPr lang="en-IN" sz="1800" dirty="0">
                <a:solidFill>
                  <a:prstClr val="black"/>
                </a:solidFill>
              </a:rPr>
              <a:t>Zomato narrowed down its losses by 34% to ₹389 Cr for the financial year 2016-17, from </a:t>
            </a:r>
            <a:r>
              <a:rPr lang="en-IN" sz="1800" dirty="0" err="1">
                <a:solidFill>
                  <a:prstClr val="black"/>
                </a:solidFill>
              </a:rPr>
              <a:t>Rs</a:t>
            </a:r>
            <a:r>
              <a:rPr lang="en-IN" sz="1800" dirty="0">
                <a:solidFill>
                  <a:prstClr val="black"/>
                </a:solidFill>
              </a:rPr>
              <a:t> 590.1 Cr crore in the previous year 2015-16</a:t>
            </a:r>
          </a:p>
          <a:p>
            <a:pPr marL="0" lvl="0" indent="0">
              <a:buNone/>
            </a:pPr>
            <a:r>
              <a:rPr lang="en-IN" sz="1800" dirty="0">
                <a:solidFill>
                  <a:prstClr val="black"/>
                </a:solidFill>
              </a:rPr>
              <a:t>On 10 December 2018, a video went viral which showed a food deliverer eating directly out of the orders he had to deliver. In the video, the person can be seen repacking the food after eating it. The company said it was a "rare" incident and it will launch measures to prevent that from happening again.</a:t>
            </a:r>
          </a:p>
          <a:p>
            <a:pPr marL="0" indent="0">
              <a:buNone/>
            </a:pPr>
            <a:endParaRPr lang="en-IN" sz="1800" dirty="0"/>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ED77C80C-1B65-4ABF-BDC3-61A8789B627A}"/>
              </a:ext>
            </a:extLst>
          </p:cNvPr>
          <p:cNvSpPr txBox="1">
            <a:spLocks/>
          </p:cNvSpPr>
          <p:nvPr/>
        </p:nvSpPr>
        <p:spPr bwMode="gray">
          <a:xfrm>
            <a:off x="417924" y="329997"/>
            <a:ext cx="11188700" cy="334101"/>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latin typeface="Verdana" panose="020B0604030504040204" pitchFamily="34" charset="0"/>
                <a:ea typeface="Verdana" panose="020B0604030504040204" pitchFamily="34" charset="0"/>
                <a:cs typeface="Verdana" panose="020B0604030504040204" pitchFamily="34" charset="0"/>
              </a:rPr>
              <a:t>Executive Summary</a:t>
            </a:r>
          </a:p>
        </p:txBody>
      </p:sp>
    </p:spTree>
    <p:extLst>
      <p:ext uri="{BB962C8B-B14F-4D97-AF65-F5344CB8AC3E}">
        <p14:creationId xmlns:p14="http://schemas.microsoft.com/office/powerpoint/2010/main" val="350244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395293"/>
            <a:ext cx="10515600" cy="928098"/>
          </a:xfrm>
          <a:effectLst/>
        </p:spPr>
        <p:txBody>
          <a:bodyPr>
            <a:normAutofit/>
          </a:bodyPr>
          <a:lstStyle/>
          <a:p>
            <a:pPr algn="ctr"/>
            <a:r>
              <a:rPr lang="en-IN" sz="3200" b="1" dirty="0">
                <a:solidFill>
                  <a:srgbClr val="0097A9"/>
                </a:solidFill>
              </a:rPr>
              <a:t>Thank You</a:t>
            </a:r>
          </a:p>
        </p:txBody>
      </p:sp>
      <p:grpSp>
        <p:nvGrpSpPr>
          <p:cNvPr id="9" name="Group 8">
            <a:extLst>
              <a:ext uri="{FF2B5EF4-FFF2-40B4-BE49-F238E27FC236}">
                <a16:creationId xmlns:a16="http://schemas.microsoft.com/office/drawing/2014/main" id="{B97E1BCF-0B22-4CCD-BF2C-CC30B4A91093}"/>
              </a:ext>
            </a:extLst>
          </p:cNvPr>
          <p:cNvGrpSpPr/>
          <p:nvPr/>
        </p:nvGrpSpPr>
        <p:grpSpPr>
          <a:xfrm>
            <a:off x="2486467" y="1900217"/>
            <a:ext cx="6261415" cy="2326592"/>
            <a:chOff x="2470836" y="610678"/>
            <a:chExt cx="6261415" cy="2326592"/>
          </a:xfrm>
        </p:grpSpPr>
        <p:pic>
          <p:nvPicPr>
            <p:cNvPr id="7" name="Picture 6">
              <a:extLst>
                <a:ext uri="{FF2B5EF4-FFF2-40B4-BE49-F238E27FC236}">
                  <a16:creationId xmlns:a16="http://schemas.microsoft.com/office/drawing/2014/main" id="{1A982FBB-E3DB-4651-A75F-831E72BD1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836" y="1337070"/>
              <a:ext cx="2857500" cy="1600200"/>
            </a:xfrm>
            <a:prstGeom prst="rect">
              <a:avLst/>
            </a:prstGeom>
          </p:spPr>
        </p:pic>
        <p:sp>
          <p:nvSpPr>
            <p:cNvPr id="3" name="Title 1">
              <a:extLst>
                <a:ext uri="{FF2B5EF4-FFF2-40B4-BE49-F238E27FC236}">
                  <a16:creationId xmlns:a16="http://schemas.microsoft.com/office/drawing/2014/main" id="{29650E43-C38D-4E93-827F-47DF2B0F576B}"/>
                </a:ext>
              </a:extLst>
            </p:cNvPr>
            <p:cNvSpPr txBox="1">
              <a:spLocks/>
            </p:cNvSpPr>
            <p:nvPr/>
          </p:nvSpPr>
          <p:spPr>
            <a:xfrm>
              <a:off x="2674036" y="610678"/>
              <a:ext cx="3726763" cy="928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IN" sz="2100" i="1" dirty="0">
                  <a:latin typeface="Leelawadee" panose="020B0502040204020203" pitchFamily="34" charset="-34"/>
                  <a:cs typeface="Leelawadee" panose="020B0502040204020203" pitchFamily="34" charset="-34"/>
                </a:rPr>
                <a:t>so, how many stars will </a:t>
              </a:r>
            </a:p>
            <a:p>
              <a:r>
                <a:rPr lang="en-IN" sz="2100" i="1" dirty="0">
                  <a:latin typeface="Leelawadee" panose="020B0502040204020203" pitchFamily="34" charset="-34"/>
                  <a:cs typeface="Leelawadee" panose="020B0502040204020203" pitchFamily="34" charset="-34"/>
                </a:rPr>
                <a:t>my restaurant get?</a:t>
              </a:r>
            </a:p>
          </p:txBody>
        </p:sp>
        <p:sp>
          <p:nvSpPr>
            <p:cNvPr id="8" name="Title 1">
              <a:extLst>
                <a:ext uri="{FF2B5EF4-FFF2-40B4-BE49-F238E27FC236}">
                  <a16:creationId xmlns:a16="http://schemas.microsoft.com/office/drawing/2014/main" id="{B1EB0B03-0F6D-4ED6-838A-B2793ADEC5D2}"/>
                </a:ext>
              </a:extLst>
            </p:cNvPr>
            <p:cNvSpPr txBox="1">
              <a:spLocks/>
            </p:cNvSpPr>
            <p:nvPr/>
          </p:nvSpPr>
          <p:spPr>
            <a:xfrm>
              <a:off x="5518003" y="1438253"/>
              <a:ext cx="3214248" cy="928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r>
                <a:rPr lang="en-IN" sz="2100" i="1" dirty="0">
                  <a:latin typeface="Leelawadee" panose="020B0502040204020203" pitchFamily="34" charset="-34"/>
                  <a:cs typeface="Leelawadee" panose="020B0502040204020203" pitchFamily="34" charset="-34"/>
                </a:rPr>
                <a:t>well, that depends on </a:t>
              </a:r>
            </a:p>
            <a:p>
              <a:pPr algn="r"/>
              <a:r>
                <a:rPr lang="en-IN" sz="2100" i="1" dirty="0">
                  <a:latin typeface="Leelawadee" panose="020B0502040204020203" pitchFamily="34" charset="-34"/>
                  <a:cs typeface="Leelawadee" panose="020B0502040204020203" pitchFamily="34" charset="-34"/>
                </a:rPr>
                <a:t>your product :P</a:t>
              </a:r>
            </a:p>
          </p:txBody>
        </p:sp>
      </p:grpSp>
    </p:spTree>
    <p:extLst>
      <p:ext uri="{BB962C8B-B14F-4D97-AF65-F5344CB8AC3E}">
        <p14:creationId xmlns:p14="http://schemas.microsoft.com/office/powerpoint/2010/main" val="404540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98726"/>
            <a:ext cx="10515600" cy="928098"/>
          </a:xfrm>
        </p:spPr>
        <p:txBody>
          <a:bodyPr>
            <a:normAutofit/>
          </a:bodyPr>
          <a:lstStyle/>
          <a:p>
            <a:pPr algn="ctr"/>
            <a:r>
              <a:rPr lang="en-IN" sz="3200" b="1" dirty="0"/>
              <a:t>Appendix</a:t>
            </a:r>
          </a:p>
        </p:txBody>
      </p:sp>
    </p:spTree>
    <p:extLst>
      <p:ext uri="{BB962C8B-B14F-4D97-AF65-F5344CB8AC3E}">
        <p14:creationId xmlns:p14="http://schemas.microsoft.com/office/powerpoint/2010/main" val="306935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236789"/>
            <a:ext cx="10515600" cy="875846"/>
          </a:xfrm>
        </p:spPr>
        <p:txBody>
          <a:bodyPr>
            <a:normAutofit/>
          </a:bodyPr>
          <a:lstStyle/>
          <a:p>
            <a:r>
              <a:rPr lang="en-IN" dirty="0">
                <a:cs typeface="Courier New" panose="02070309020205020404" pitchFamily="49" charset="0"/>
              </a:rPr>
              <a:t>References</a:t>
            </a:r>
          </a:p>
        </p:txBody>
      </p:sp>
      <p:sp>
        <p:nvSpPr>
          <p:cNvPr id="3" name="Content Placeholder 2"/>
          <p:cNvSpPr>
            <a:spLocks noGrp="1"/>
          </p:cNvSpPr>
          <p:nvPr>
            <p:ph idx="1"/>
          </p:nvPr>
        </p:nvSpPr>
        <p:spPr>
          <a:xfrm>
            <a:off x="417923" y="1240972"/>
            <a:ext cx="11399607" cy="4935991"/>
          </a:xfrm>
        </p:spPr>
        <p:txBody>
          <a:bodyPr>
            <a:normAutofit/>
          </a:bodyPr>
          <a:lstStyle/>
          <a:p>
            <a:pPr marL="0" indent="0">
              <a:buNone/>
            </a:pPr>
            <a:r>
              <a:rPr lang="en-IN" sz="1800" b="1" dirty="0"/>
              <a:t>ML modelling, project flow, Tips and Best Practices -</a:t>
            </a:r>
          </a:p>
          <a:p>
            <a:pPr lvl="1"/>
            <a:r>
              <a:rPr lang="en-IN" sz="1600" dirty="0"/>
              <a:t>UC ML videos and workshops</a:t>
            </a:r>
          </a:p>
          <a:p>
            <a:pPr lvl="1"/>
            <a:r>
              <a:rPr lang="en-IN" sz="1600" b="1" i="1" dirty="0"/>
              <a:t>Hands on Machine Learning using Scikit Learn and Tensor flow</a:t>
            </a:r>
            <a:r>
              <a:rPr lang="en-IN" sz="1600" dirty="0"/>
              <a:t> book by </a:t>
            </a:r>
            <a:r>
              <a:rPr lang="en-IN" sz="1600" b="1" i="1" dirty="0"/>
              <a:t>Aurelien </a:t>
            </a:r>
            <a:r>
              <a:rPr lang="en-IN" sz="1600" b="1" i="1" dirty="0" err="1"/>
              <a:t>Geron</a:t>
            </a:r>
            <a:r>
              <a:rPr lang="en-IN" sz="1600" dirty="0"/>
              <a:t>.</a:t>
            </a:r>
          </a:p>
          <a:p>
            <a:pPr marL="0" indent="0">
              <a:buNone/>
            </a:pPr>
            <a:endParaRPr lang="en-IN" sz="1800" dirty="0"/>
          </a:p>
          <a:p>
            <a:pPr marL="0" indent="0">
              <a:buNone/>
            </a:pPr>
            <a:r>
              <a:rPr lang="en-IN" sz="1800" b="1" dirty="0"/>
              <a:t>Jupyter notebook editing tips</a:t>
            </a:r>
            <a:endParaRPr lang="en-IN" sz="1800" dirty="0"/>
          </a:p>
          <a:p>
            <a:pPr marL="0" indent="0">
              <a:buNone/>
            </a:pPr>
            <a:r>
              <a:rPr lang="en-IN" sz="1800" dirty="0">
                <a:hlinkClick r:id="rId2"/>
              </a:rPr>
              <a:t>https://medium.com/ibm-data-science-experience/markdown-for-jupyter-notebooks-cheatsheet-386c05aeebed</a:t>
            </a:r>
            <a:endParaRPr lang="en-IN" sz="1800" dirty="0"/>
          </a:p>
          <a:p>
            <a:pPr marL="0" indent="0">
              <a:buNone/>
            </a:pPr>
            <a:endParaRPr lang="en-IN" sz="1800" dirty="0"/>
          </a:p>
          <a:p>
            <a:pPr marL="0" indent="0">
              <a:buNone/>
            </a:pPr>
            <a:r>
              <a:rPr lang="en-IN" sz="1800" b="1" dirty="0"/>
              <a:t>Project Insights</a:t>
            </a:r>
            <a:endParaRPr lang="en-IN" sz="1800" dirty="0"/>
          </a:p>
          <a:p>
            <a:pPr marL="0" indent="0">
              <a:buNone/>
            </a:pPr>
            <a:r>
              <a:rPr lang="en-IN" sz="1800" dirty="0">
                <a:hlinkClick r:id="rId3"/>
              </a:rPr>
              <a:t>https://rstudio-pubs-static.s3.amazonaws.com/296592_29cd90970f7f4e18958a215416803927.html</a:t>
            </a:r>
            <a:endParaRPr lang="en-IN" sz="1800" dirty="0"/>
          </a:p>
          <a:p>
            <a:pPr marL="0" indent="0">
              <a:buNone/>
            </a:pPr>
            <a:r>
              <a:rPr lang="en-IN" sz="1800" dirty="0">
                <a:hlinkClick r:id="rId4"/>
              </a:rPr>
              <a:t>https://www.kaggle.com/lorenzopagliaro01/zomato-restaurants-analysis</a:t>
            </a:r>
            <a:endParaRPr lang="en-IN" sz="1800" dirty="0"/>
          </a:p>
          <a:p>
            <a:pPr marL="0" indent="0">
              <a:buNone/>
            </a:pPr>
            <a:r>
              <a:rPr lang="en-IN" sz="1800" dirty="0">
                <a:hlinkClick r:id="rId5"/>
              </a:rPr>
              <a:t>https://www.analyticsindiamag.com/the-amazing-way-zomato-uses-data-science-for-success/</a:t>
            </a:r>
            <a:endParaRPr lang="en-IN" sz="1800" dirty="0"/>
          </a:p>
          <a:p>
            <a:pPr marL="0" indent="0">
              <a:buNone/>
            </a:pPr>
            <a:endParaRPr lang="en-IN" sz="1800" dirty="0"/>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1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C0660-2751-499F-82ED-67354A3395BF}"/>
              </a:ext>
            </a:extLst>
          </p:cNvPr>
          <p:cNvSpPr>
            <a:spLocks noGrp="1"/>
          </p:cNvSpPr>
          <p:nvPr>
            <p:ph type="title"/>
          </p:nvPr>
        </p:nvSpPr>
        <p:spPr>
          <a:xfrm>
            <a:off x="417924" y="278619"/>
            <a:ext cx="10515600" cy="797469"/>
          </a:xfrm>
        </p:spPr>
        <p:txBody>
          <a:bodyPr>
            <a:normAutofit/>
          </a:bodyPr>
          <a:lstStyle/>
          <a:p>
            <a:r>
              <a:rPr lang="en-IN" b="1" dirty="0">
                <a:cs typeface="Courier New" panose="02070309020205020404" pitchFamily="49" charset="0"/>
              </a:rPr>
              <a:t>Technology Involved</a:t>
            </a:r>
          </a:p>
        </p:txBody>
      </p:sp>
      <p:cxnSp>
        <p:nvCxnSpPr>
          <p:cNvPr id="5" name="Straight Connector 4">
            <a:extLst>
              <a:ext uri="{FF2B5EF4-FFF2-40B4-BE49-F238E27FC236}">
                <a16:creationId xmlns:a16="http://schemas.microsoft.com/office/drawing/2014/main" id="{8AF27E09-A9E4-4360-B7AC-67259FB9EA6D}"/>
              </a:ext>
            </a:extLst>
          </p:cNvPr>
          <p:cNvCxnSpPr>
            <a:cxnSpLocks/>
          </p:cNvCxnSpPr>
          <p:nvPr/>
        </p:nvCxnSpPr>
        <p:spPr>
          <a:xfrm>
            <a:off x="417924" y="885588"/>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261A04D-25FB-46E4-BE93-9C77D1FA5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045" y="1407655"/>
            <a:ext cx="3383823" cy="3383823"/>
          </a:xfrm>
          <a:prstGeom prst="rect">
            <a:avLst/>
          </a:prstGeom>
        </p:spPr>
      </p:pic>
      <p:pic>
        <p:nvPicPr>
          <p:cNvPr id="9" name="Picture 8">
            <a:extLst>
              <a:ext uri="{FF2B5EF4-FFF2-40B4-BE49-F238E27FC236}">
                <a16:creationId xmlns:a16="http://schemas.microsoft.com/office/drawing/2014/main" id="{9D1F65E4-FD80-4AF8-A9B1-EB6C28713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56" y="1788801"/>
            <a:ext cx="2842847" cy="2842847"/>
          </a:xfrm>
          <a:prstGeom prst="rect">
            <a:avLst/>
          </a:prstGeom>
        </p:spPr>
      </p:pic>
      <p:pic>
        <p:nvPicPr>
          <p:cNvPr id="11" name="Picture 10">
            <a:extLst>
              <a:ext uri="{FF2B5EF4-FFF2-40B4-BE49-F238E27FC236}">
                <a16:creationId xmlns:a16="http://schemas.microsoft.com/office/drawing/2014/main" id="{DE610998-D529-43A3-9C70-CCD49BD50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8413" y="5164447"/>
            <a:ext cx="5486411" cy="1143002"/>
          </a:xfrm>
          <a:prstGeom prst="rect">
            <a:avLst/>
          </a:prstGeom>
        </p:spPr>
      </p:pic>
      <p:pic>
        <p:nvPicPr>
          <p:cNvPr id="13" name="Picture 12">
            <a:extLst>
              <a:ext uri="{FF2B5EF4-FFF2-40B4-BE49-F238E27FC236}">
                <a16:creationId xmlns:a16="http://schemas.microsoft.com/office/drawing/2014/main" id="{76690207-705C-4D48-88DD-91A121649C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24" y="5069199"/>
            <a:ext cx="5162550" cy="1238250"/>
          </a:xfrm>
          <a:prstGeom prst="rect">
            <a:avLst/>
          </a:prstGeom>
        </p:spPr>
      </p:pic>
      <p:pic>
        <p:nvPicPr>
          <p:cNvPr id="15" name="Picture 14">
            <a:extLst>
              <a:ext uri="{FF2B5EF4-FFF2-40B4-BE49-F238E27FC236}">
                <a16:creationId xmlns:a16="http://schemas.microsoft.com/office/drawing/2014/main" id="{379E6CC0-73F3-44B3-94ED-F4A0AB53B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9841" y="1661307"/>
            <a:ext cx="2971766" cy="2971766"/>
          </a:xfrm>
          <a:prstGeom prst="rect">
            <a:avLst/>
          </a:prstGeom>
        </p:spPr>
      </p:pic>
    </p:spTree>
    <p:extLst>
      <p:ext uri="{BB962C8B-B14F-4D97-AF65-F5344CB8AC3E}">
        <p14:creationId xmlns:p14="http://schemas.microsoft.com/office/powerpoint/2010/main" val="8737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220091"/>
            <a:ext cx="10515600" cy="797469"/>
          </a:xfrm>
        </p:spPr>
        <p:txBody>
          <a:bodyPr>
            <a:normAutofit/>
          </a:bodyPr>
          <a:lstStyle/>
          <a:p>
            <a:r>
              <a:rPr lang="en-IN" b="1" dirty="0">
                <a:cs typeface="Courier New" panose="02070309020205020404" pitchFamily="49" charset="0"/>
              </a:rPr>
              <a:t>Data Dictionary</a:t>
            </a:r>
          </a:p>
        </p:txBody>
      </p:sp>
      <p:sp>
        <p:nvSpPr>
          <p:cNvPr id="3" name="Content Placeholder 2"/>
          <p:cNvSpPr>
            <a:spLocks noGrp="1"/>
          </p:cNvSpPr>
          <p:nvPr>
            <p:ph idx="1"/>
          </p:nvPr>
        </p:nvSpPr>
        <p:spPr>
          <a:xfrm>
            <a:off x="417924" y="1017559"/>
            <a:ext cx="11205754" cy="5620349"/>
          </a:xfrm>
        </p:spPr>
        <p:txBody>
          <a:bodyPr>
            <a:noAutofit/>
          </a:bodyPr>
          <a:lstStyle/>
          <a:p>
            <a:pPr>
              <a:lnSpc>
                <a:spcPct val="75000"/>
              </a:lnSpc>
            </a:pPr>
            <a:r>
              <a:rPr lang="en-IN" sz="1500" i="1" dirty="0"/>
              <a:t>id</a:t>
            </a:r>
            <a:r>
              <a:rPr lang="en-IN" sz="1500" dirty="0"/>
              <a:t>: Unique id of every restaurant across various cities of the world</a:t>
            </a:r>
          </a:p>
          <a:p>
            <a:pPr>
              <a:lnSpc>
                <a:spcPct val="75000"/>
              </a:lnSpc>
            </a:pPr>
            <a:r>
              <a:rPr lang="en-IN" sz="1500" i="1" dirty="0" err="1"/>
              <a:t>average_cost_for_two</a:t>
            </a:r>
            <a:r>
              <a:rPr lang="en-IN" sz="1500" dirty="0"/>
              <a:t>: Cost for two people in different currencies</a:t>
            </a:r>
          </a:p>
          <a:p>
            <a:pPr>
              <a:lnSpc>
                <a:spcPct val="75000"/>
              </a:lnSpc>
            </a:pPr>
            <a:r>
              <a:rPr lang="en-IN" sz="1500" i="1" dirty="0" err="1"/>
              <a:t>book_url</a:t>
            </a:r>
            <a:r>
              <a:rPr lang="en-IN" sz="1500" dirty="0"/>
              <a:t>: The url from where the booking was done</a:t>
            </a:r>
          </a:p>
          <a:p>
            <a:pPr>
              <a:lnSpc>
                <a:spcPct val="75000"/>
              </a:lnSpc>
            </a:pPr>
            <a:r>
              <a:rPr lang="en-IN" sz="1500" i="1" dirty="0"/>
              <a:t>cuisines</a:t>
            </a:r>
            <a:r>
              <a:rPr lang="en-IN" sz="1500" dirty="0"/>
              <a:t>: Cuisines offered by the restaurant</a:t>
            </a:r>
          </a:p>
          <a:p>
            <a:pPr>
              <a:lnSpc>
                <a:spcPct val="75000"/>
              </a:lnSpc>
            </a:pPr>
            <a:r>
              <a:rPr lang="en-IN" sz="1500" i="1" dirty="0"/>
              <a:t>currency</a:t>
            </a:r>
            <a:r>
              <a:rPr lang="en-IN" sz="1500" dirty="0"/>
              <a:t>: Currency of the country</a:t>
            </a:r>
          </a:p>
          <a:p>
            <a:pPr>
              <a:lnSpc>
                <a:spcPct val="75000"/>
              </a:lnSpc>
            </a:pPr>
            <a:r>
              <a:rPr lang="en-IN" sz="1500" i="1" dirty="0"/>
              <a:t>establishment_types__establishment_type__id</a:t>
            </a:r>
            <a:r>
              <a:rPr lang="en-IN" sz="1500" dirty="0"/>
              <a:t>:  The id of the type of restaurant </a:t>
            </a:r>
          </a:p>
          <a:p>
            <a:pPr>
              <a:lnSpc>
                <a:spcPct val="75000"/>
              </a:lnSpc>
            </a:pPr>
            <a:r>
              <a:rPr lang="en-IN" sz="1500" i="1" dirty="0"/>
              <a:t>establishment_types__establishment_type__name</a:t>
            </a:r>
            <a:r>
              <a:rPr lang="en-IN" sz="1500" dirty="0"/>
              <a:t>: The type of the restaurant whether it is a Café, Casual Dining, Bar </a:t>
            </a:r>
            <a:r>
              <a:rPr lang="en-IN" sz="1500" dirty="0" err="1"/>
              <a:t>etc</a:t>
            </a:r>
            <a:r>
              <a:rPr lang="en-IN" sz="1500" dirty="0"/>
              <a:t> </a:t>
            </a:r>
          </a:p>
          <a:p>
            <a:pPr>
              <a:lnSpc>
                <a:spcPct val="75000"/>
              </a:lnSpc>
            </a:pPr>
            <a:r>
              <a:rPr lang="en-IN" sz="1500" i="1" dirty="0" err="1"/>
              <a:t>has_online_delivery</a:t>
            </a:r>
            <a:r>
              <a:rPr lang="en-IN" sz="1500" dirty="0"/>
              <a:t>:  The restaurant has online delivery (yes =1/ no =0)</a:t>
            </a:r>
          </a:p>
          <a:p>
            <a:pPr>
              <a:lnSpc>
                <a:spcPct val="75000"/>
              </a:lnSpc>
            </a:pPr>
            <a:r>
              <a:rPr lang="en-IN" sz="1500" i="1" dirty="0" err="1"/>
              <a:t>has_table_booking</a:t>
            </a:r>
            <a:r>
              <a:rPr lang="en-IN" sz="1500" dirty="0"/>
              <a:t>: Is table booking facility available in the restaurant(yes=1/no =0)</a:t>
            </a:r>
          </a:p>
          <a:p>
            <a:pPr>
              <a:lnSpc>
                <a:spcPct val="75000"/>
              </a:lnSpc>
            </a:pPr>
            <a:r>
              <a:rPr lang="en-IN" sz="1500" i="1" dirty="0"/>
              <a:t>include_bogo_offers</a:t>
            </a:r>
            <a:r>
              <a:rPr lang="en-IN" sz="1500" dirty="0"/>
              <a:t>: Does the particular restaurant include bogo offers TRUE/FALSE</a:t>
            </a:r>
          </a:p>
          <a:p>
            <a:pPr>
              <a:lnSpc>
                <a:spcPct val="75000"/>
              </a:lnSpc>
            </a:pPr>
            <a:r>
              <a:rPr lang="en-IN" sz="1500" i="1" dirty="0" err="1"/>
              <a:t>Is_booking_from_web_view</a:t>
            </a:r>
            <a:r>
              <a:rPr lang="en-IN" sz="1500" dirty="0"/>
              <a:t>: Is the booking done from web view</a:t>
            </a:r>
          </a:p>
          <a:p>
            <a:r>
              <a:rPr lang="en-IN" sz="1500" i="1" dirty="0" err="1"/>
              <a:t>Is_delivering_now</a:t>
            </a:r>
            <a:r>
              <a:rPr lang="en-IN" sz="1500" dirty="0"/>
              <a:t>: Is the restaurant delivering now ( yes=1/ no=0)</a:t>
            </a:r>
          </a:p>
          <a:p>
            <a:r>
              <a:rPr lang="en-IN" sz="1500" i="1" dirty="0" err="1"/>
              <a:t>is_table_reservation_supported</a:t>
            </a:r>
            <a:r>
              <a:rPr lang="en-IN" sz="1500" dirty="0"/>
              <a:t>: The table reservation is supported by the particular restaurant or not (yes=1/no=0)</a:t>
            </a:r>
          </a:p>
          <a:p>
            <a:r>
              <a:rPr lang="en-IN" sz="1500" i="1" dirty="0" err="1"/>
              <a:t>is_zomato_book_res</a:t>
            </a:r>
            <a:r>
              <a:rPr lang="en-IN" sz="1500" dirty="0"/>
              <a:t>: Is the Zomato booking reservation available (yes =1/no=0)</a:t>
            </a:r>
          </a:p>
          <a:p>
            <a:r>
              <a:rPr lang="en-IN" sz="1500" i="1" dirty="0" err="1"/>
              <a:t>Location_Address</a:t>
            </a:r>
            <a:r>
              <a:rPr lang="en-IN" sz="1500" dirty="0"/>
              <a:t>: Address of the restaurant</a:t>
            </a:r>
          </a:p>
          <a:p>
            <a:r>
              <a:rPr lang="en-IN" sz="1500" i="1" dirty="0" err="1"/>
              <a:t>location__city</a:t>
            </a:r>
            <a:r>
              <a:rPr lang="en-IN" sz="1500" dirty="0"/>
              <a:t>: City in which restaurant is located</a:t>
            </a:r>
          </a:p>
          <a:p>
            <a:r>
              <a:rPr lang="en-IN" sz="1500" i="1" dirty="0"/>
              <a:t>location__</a:t>
            </a:r>
            <a:r>
              <a:rPr lang="en-IN" sz="1500" i="1" dirty="0" err="1"/>
              <a:t>city_id</a:t>
            </a:r>
            <a:r>
              <a:rPr lang="en-IN" sz="1500" dirty="0"/>
              <a:t>: The id of the city in which restaurant is located</a:t>
            </a:r>
          </a:p>
          <a:p>
            <a:r>
              <a:rPr lang="en-IN" sz="1500" i="1" dirty="0"/>
              <a:t>location__</a:t>
            </a:r>
            <a:r>
              <a:rPr lang="en-IN" sz="1500" i="1" dirty="0" err="1"/>
              <a:t>country_id</a:t>
            </a:r>
            <a:r>
              <a:rPr lang="en-IN" sz="1500" dirty="0"/>
              <a:t>: The country code in which restaurant is located</a:t>
            </a:r>
          </a:p>
          <a:p>
            <a:endParaRPr lang="en-IN" sz="1500" dirty="0"/>
          </a:p>
          <a:p>
            <a:pPr>
              <a:lnSpc>
                <a:spcPct val="75000"/>
              </a:lnSpc>
            </a:pPr>
            <a:endParaRPr lang="en-IN" sz="1800" dirty="0"/>
          </a:p>
          <a:p>
            <a:pPr marL="0" indent="0">
              <a:buNone/>
            </a:pPr>
            <a:endParaRPr lang="en-IN" sz="1600" dirty="0"/>
          </a:p>
        </p:txBody>
      </p:sp>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85588"/>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52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24" y="0"/>
            <a:ext cx="10515600" cy="1019538"/>
          </a:xfrm>
        </p:spPr>
        <p:txBody>
          <a:bodyPr>
            <a:normAutofit/>
          </a:bodyPr>
          <a:lstStyle/>
          <a:p>
            <a:r>
              <a:rPr lang="en-IN" b="1" dirty="0">
                <a:cs typeface="Courier New" panose="02070309020205020404" pitchFamily="49" charset="0"/>
              </a:rPr>
              <a:t>Data Dictionary</a:t>
            </a:r>
          </a:p>
        </p:txBody>
      </p:sp>
      <p:sp>
        <p:nvSpPr>
          <p:cNvPr id="3" name="Content Placeholder 2"/>
          <p:cNvSpPr>
            <a:spLocks noGrp="1"/>
          </p:cNvSpPr>
          <p:nvPr>
            <p:ph idx="1"/>
          </p:nvPr>
        </p:nvSpPr>
        <p:spPr>
          <a:xfrm>
            <a:off x="417924" y="1093330"/>
            <a:ext cx="11399607" cy="5643529"/>
          </a:xfrm>
        </p:spPr>
        <p:txBody>
          <a:bodyPr>
            <a:noAutofit/>
          </a:bodyPr>
          <a:lstStyle/>
          <a:p>
            <a:r>
              <a:rPr lang="en-IN" sz="1500" i="1" dirty="0" err="1"/>
              <a:t>location__latitude</a:t>
            </a:r>
            <a:r>
              <a:rPr lang="en-IN" sz="1500" dirty="0"/>
              <a:t>: Latitude coordinate of the restaurant's location</a:t>
            </a:r>
          </a:p>
          <a:p>
            <a:r>
              <a:rPr lang="en-IN" sz="1500" i="1" dirty="0" err="1"/>
              <a:t>location__locality</a:t>
            </a:r>
            <a:r>
              <a:rPr lang="en-IN" sz="1500" dirty="0"/>
              <a:t>: Location in the city</a:t>
            </a:r>
          </a:p>
          <a:p>
            <a:r>
              <a:rPr lang="en-IN" sz="1500" i="1" dirty="0"/>
              <a:t>location__</a:t>
            </a:r>
            <a:r>
              <a:rPr lang="en-IN" sz="1500" i="1" dirty="0" err="1"/>
              <a:t>locality_verbose</a:t>
            </a:r>
            <a:r>
              <a:rPr lang="en-IN" sz="1500" dirty="0"/>
              <a:t>: Detailed description of the locality</a:t>
            </a:r>
          </a:p>
          <a:p>
            <a:r>
              <a:rPr lang="en-IN" sz="1500" i="1" dirty="0" err="1"/>
              <a:t>location__longitude</a:t>
            </a:r>
            <a:r>
              <a:rPr lang="en-IN" sz="1500" dirty="0"/>
              <a:t>: Longitude coordinate of the restaurant's location</a:t>
            </a:r>
          </a:p>
          <a:p>
            <a:r>
              <a:rPr lang="en-IN" sz="1500" i="1" dirty="0"/>
              <a:t>location__</a:t>
            </a:r>
            <a:r>
              <a:rPr lang="en-IN" sz="1500" i="1" dirty="0" err="1"/>
              <a:t>zipcode</a:t>
            </a:r>
            <a:r>
              <a:rPr lang="en-IN" sz="1500" dirty="0"/>
              <a:t>: </a:t>
            </a:r>
            <a:r>
              <a:rPr lang="en-IN" sz="1500" dirty="0" err="1"/>
              <a:t>Zipcode</a:t>
            </a:r>
            <a:r>
              <a:rPr lang="en-IN" sz="1500" dirty="0"/>
              <a:t> of the location</a:t>
            </a:r>
          </a:p>
          <a:p>
            <a:r>
              <a:rPr lang="en-IN" sz="1500" dirty="0"/>
              <a:t>name: Name of the restaurant </a:t>
            </a:r>
          </a:p>
          <a:p>
            <a:r>
              <a:rPr lang="en-IN" sz="1500" dirty="0"/>
              <a:t>offers: The offers available for the restaurant</a:t>
            </a:r>
          </a:p>
          <a:p>
            <a:r>
              <a:rPr lang="en-IN" sz="1500" dirty="0" err="1"/>
              <a:t>opentable_support</a:t>
            </a:r>
            <a:r>
              <a:rPr lang="en-IN" sz="1500" dirty="0"/>
              <a:t>: Is </a:t>
            </a:r>
            <a:r>
              <a:rPr lang="en-IN" sz="1500" dirty="0" err="1"/>
              <a:t>opentable</a:t>
            </a:r>
            <a:r>
              <a:rPr lang="en-IN" sz="1500" dirty="0"/>
              <a:t> support available for the restaurant</a:t>
            </a:r>
            <a:endParaRPr lang="en-IN" sz="1500" dirty="0">
              <a:solidFill>
                <a:prstClr val="black"/>
              </a:solidFill>
            </a:endParaRPr>
          </a:p>
          <a:p>
            <a:pPr lvl="0"/>
            <a:r>
              <a:rPr lang="en-IN" sz="1500" dirty="0" err="1">
                <a:solidFill>
                  <a:prstClr val="black"/>
                </a:solidFill>
              </a:rPr>
              <a:t>price_range</a:t>
            </a:r>
            <a:r>
              <a:rPr lang="en-IN" sz="1500" dirty="0">
                <a:solidFill>
                  <a:prstClr val="black"/>
                </a:solidFill>
              </a:rPr>
              <a:t>: range of price of food</a:t>
            </a:r>
          </a:p>
          <a:p>
            <a:pPr lvl="0"/>
            <a:r>
              <a:rPr lang="en-IN" sz="1500" dirty="0" err="1">
                <a:solidFill>
                  <a:prstClr val="black"/>
                </a:solidFill>
              </a:rPr>
              <a:t>Switch_to_order_menu</a:t>
            </a:r>
            <a:r>
              <a:rPr lang="en-IN" sz="1500" dirty="0">
                <a:solidFill>
                  <a:prstClr val="black"/>
                </a:solidFill>
              </a:rPr>
              <a:t>: yes/no</a:t>
            </a:r>
          </a:p>
          <a:p>
            <a:pPr lvl="0"/>
            <a:r>
              <a:rPr lang="en-IN" sz="1500" dirty="0">
                <a:solidFill>
                  <a:prstClr val="black"/>
                </a:solidFill>
              </a:rPr>
              <a:t>user_rating__</a:t>
            </a:r>
            <a:r>
              <a:rPr lang="en-IN" sz="1500" dirty="0" err="1">
                <a:solidFill>
                  <a:prstClr val="black"/>
                </a:solidFill>
              </a:rPr>
              <a:t>custom_rating_text</a:t>
            </a:r>
            <a:r>
              <a:rPr lang="en-IN" sz="1500" dirty="0">
                <a:solidFill>
                  <a:prstClr val="black"/>
                </a:solidFill>
              </a:rPr>
              <a:t>: Whether it is a new restaurant or old one</a:t>
            </a:r>
          </a:p>
          <a:p>
            <a:pPr lvl="0"/>
            <a:r>
              <a:rPr lang="en-IN" sz="1500" dirty="0">
                <a:solidFill>
                  <a:prstClr val="black"/>
                </a:solidFill>
              </a:rPr>
              <a:t>user_rating__</a:t>
            </a:r>
            <a:r>
              <a:rPr lang="en-IN" sz="1500" dirty="0" err="1">
                <a:solidFill>
                  <a:prstClr val="black"/>
                </a:solidFill>
              </a:rPr>
              <a:t>custom_rating_text_background</a:t>
            </a:r>
            <a:r>
              <a:rPr lang="en-IN" sz="1500" dirty="0">
                <a:solidFill>
                  <a:prstClr val="black"/>
                </a:solidFill>
              </a:rPr>
              <a:t>:</a:t>
            </a:r>
          </a:p>
          <a:p>
            <a:pPr lvl="0"/>
            <a:r>
              <a:rPr lang="en-IN" sz="1500" dirty="0">
                <a:solidFill>
                  <a:prstClr val="black"/>
                </a:solidFill>
              </a:rPr>
              <a:t>user_rating__</a:t>
            </a:r>
            <a:r>
              <a:rPr lang="en-IN" sz="1500" dirty="0" err="1">
                <a:solidFill>
                  <a:prstClr val="black"/>
                </a:solidFill>
              </a:rPr>
              <a:t>rating_text</a:t>
            </a:r>
            <a:r>
              <a:rPr lang="en-IN" sz="1500" dirty="0">
                <a:solidFill>
                  <a:prstClr val="black"/>
                </a:solidFill>
              </a:rPr>
              <a:t>: Text on the basis of user rating </a:t>
            </a:r>
          </a:p>
          <a:p>
            <a:pPr lvl="0"/>
            <a:r>
              <a:rPr lang="en-IN" sz="1500" dirty="0">
                <a:solidFill>
                  <a:prstClr val="black"/>
                </a:solidFill>
              </a:rPr>
              <a:t>user_rating__</a:t>
            </a:r>
            <a:r>
              <a:rPr lang="en-IN" sz="1500" dirty="0" err="1">
                <a:solidFill>
                  <a:prstClr val="black"/>
                </a:solidFill>
              </a:rPr>
              <a:t>rating_tool_tip</a:t>
            </a:r>
            <a:r>
              <a:rPr lang="en-IN" sz="1500" dirty="0">
                <a:solidFill>
                  <a:prstClr val="black"/>
                </a:solidFill>
              </a:rPr>
              <a:t>: this is a note section about the restaurant</a:t>
            </a:r>
          </a:p>
          <a:p>
            <a:pPr lvl="0"/>
            <a:r>
              <a:rPr lang="en-IN" sz="1500" dirty="0" err="1">
                <a:solidFill>
                  <a:prstClr val="black"/>
                </a:solidFill>
              </a:rPr>
              <a:t>user_rating__votes</a:t>
            </a:r>
            <a:r>
              <a:rPr lang="en-IN" sz="1500" dirty="0">
                <a:solidFill>
                  <a:prstClr val="black"/>
                </a:solidFill>
              </a:rPr>
              <a:t>: : Number of ratings casted by people</a:t>
            </a:r>
          </a:p>
          <a:p>
            <a:pPr lvl="0"/>
            <a:r>
              <a:rPr lang="en-IN" sz="1500" dirty="0" err="1">
                <a:solidFill>
                  <a:prstClr val="black"/>
                </a:solidFill>
              </a:rPr>
              <a:t>zomato_events</a:t>
            </a:r>
            <a:r>
              <a:rPr lang="en-IN" sz="1500" dirty="0">
                <a:solidFill>
                  <a:prstClr val="black"/>
                </a:solidFill>
              </a:rPr>
              <a:t>: Events organized by Zomato</a:t>
            </a:r>
          </a:p>
          <a:p>
            <a:pPr lvl="0"/>
            <a:r>
              <a:rPr lang="en-IN" sz="1500" dirty="0" err="1">
                <a:solidFill>
                  <a:prstClr val="black"/>
                </a:solidFill>
              </a:rPr>
              <a:t>Zomato_user_rating</a:t>
            </a:r>
            <a:r>
              <a:rPr lang="en-IN" sz="1500" dirty="0">
                <a:solidFill>
                  <a:prstClr val="black"/>
                </a:solidFill>
              </a:rPr>
              <a:t>: Categorizing ratings between 1-5</a:t>
            </a:r>
            <a:endParaRPr lang="en-IN" sz="1500" dirty="0"/>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59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45106" y="1690688"/>
            <a:ext cx="7860631" cy="4816377"/>
          </a:xfrm>
          <a:prstGeom prst="rect">
            <a:avLst/>
          </a:prstGeom>
        </p:spPr>
      </p:pic>
      <p:sp>
        <p:nvSpPr>
          <p:cNvPr id="3" name="Title 2"/>
          <p:cNvSpPr>
            <a:spLocks noGrp="1"/>
          </p:cNvSpPr>
          <p:nvPr>
            <p:ph type="title"/>
          </p:nvPr>
        </p:nvSpPr>
        <p:spPr>
          <a:xfrm>
            <a:off x="417924" y="51635"/>
            <a:ext cx="10515600" cy="1325563"/>
          </a:xfrm>
        </p:spPr>
        <p:txBody>
          <a:bodyPr/>
          <a:lstStyle/>
          <a:p>
            <a:r>
              <a:rPr lang="en-IN" i="1" dirty="0"/>
              <a:t>‘user_rating__</a:t>
            </a:r>
            <a:r>
              <a:rPr lang="en-IN" i="1" dirty="0" err="1"/>
              <a:t>rating_text</a:t>
            </a:r>
            <a:r>
              <a:rPr lang="en-IN" i="1" dirty="0"/>
              <a:t>’ </a:t>
            </a:r>
            <a:r>
              <a:rPr lang="en-IN" dirty="0"/>
              <a:t>value count distribution</a:t>
            </a:r>
          </a:p>
        </p:txBody>
      </p:sp>
      <p:pic>
        <p:nvPicPr>
          <p:cNvPr id="5" name="Picture 4"/>
          <p:cNvPicPr>
            <a:picLocks noChangeAspect="1"/>
          </p:cNvPicPr>
          <p:nvPr/>
        </p:nvPicPr>
        <p:blipFill>
          <a:blip r:embed="rId3"/>
          <a:stretch>
            <a:fillRect/>
          </a:stretch>
        </p:blipFill>
        <p:spPr>
          <a:xfrm>
            <a:off x="4543675" y="2459824"/>
            <a:ext cx="4917156" cy="1639052"/>
          </a:xfrm>
          <a:prstGeom prst="rect">
            <a:avLst/>
          </a:prstGeom>
        </p:spPr>
      </p:pic>
      <p:cxnSp>
        <p:nvCxnSpPr>
          <p:cNvPr id="6" name="Straight Connector 5">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5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52726" y="1690688"/>
            <a:ext cx="4886601" cy="4351338"/>
          </a:xfrm>
          <a:prstGeom prst="rect">
            <a:avLst/>
          </a:prstGeom>
        </p:spPr>
      </p:pic>
      <p:sp>
        <p:nvSpPr>
          <p:cNvPr id="3" name="Title 2"/>
          <p:cNvSpPr>
            <a:spLocks noGrp="1"/>
          </p:cNvSpPr>
          <p:nvPr>
            <p:ph type="title"/>
          </p:nvPr>
        </p:nvSpPr>
        <p:spPr>
          <a:xfrm>
            <a:off x="417924" y="-49147"/>
            <a:ext cx="10515600" cy="1325563"/>
          </a:xfrm>
        </p:spPr>
        <p:txBody>
          <a:bodyPr/>
          <a:lstStyle/>
          <a:p>
            <a:r>
              <a:rPr lang="en-IN" dirty="0"/>
              <a:t>Missing values ratio</a:t>
            </a:r>
          </a:p>
        </p:txBody>
      </p:sp>
      <p:pic>
        <p:nvPicPr>
          <p:cNvPr id="7" name="Picture 6"/>
          <p:cNvPicPr>
            <a:picLocks noChangeAspect="1"/>
          </p:cNvPicPr>
          <p:nvPr/>
        </p:nvPicPr>
        <p:blipFill>
          <a:blip r:embed="rId3"/>
          <a:stretch>
            <a:fillRect/>
          </a:stretch>
        </p:blipFill>
        <p:spPr>
          <a:xfrm>
            <a:off x="6465380" y="1690688"/>
            <a:ext cx="4684294" cy="4870032"/>
          </a:xfrm>
          <a:prstGeom prst="rect">
            <a:avLst/>
          </a:prstGeom>
        </p:spPr>
      </p:pic>
      <p:cxnSp>
        <p:nvCxnSpPr>
          <p:cNvPr id="8" name="Straight Connector 7">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5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56610" y="1690688"/>
            <a:ext cx="8678779" cy="4443138"/>
          </a:xfrm>
          <a:prstGeom prst="rect">
            <a:avLst/>
          </a:prstGeom>
        </p:spPr>
      </p:pic>
      <p:sp>
        <p:nvSpPr>
          <p:cNvPr id="3" name="Title 2"/>
          <p:cNvSpPr>
            <a:spLocks noGrp="1"/>
          </p:cNvSpPr>
          <p:nvPr>
            <p:ph type="title"/>
          </p:nvPr>
        </p:nvSpPr>
        <p:spPr>
          <a:xfrm>
            <a:off x="417924" y="-49147"/>
            <a:ext cx="10515600" cy="1325563"/>
          </a:xfrm>
        </p:spPr>
        <p:txBody>
          <a:bodyPr/>
          <a:lstStyle/>
          <a:p>
            <a:r>
              <a:rPr lang="en-IN" dirty="0"/>
              <a:t>Multiple Currencies Distribution</a:t>
            </a:r>
          </a:p>
        </p:txBody>
      </p:sp>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2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961544-C21A-4410-92E4-9F4E16E73929}"/>
              </a:ext>
            </a:extLst>
          </p:cNvPr>
          <p:cNvSpPr>
            <a:spLocks noGrp="1"/>
          </p:cNvSpPr>
          <p:nvPr>
            <p:ph type="title"/>
          </p:nvPr>
        </p:nvSpPr>
        <p:spPr>
          <a:xfrm>
            <a:off x="374469" y="-7938"/>
            <a:ext cx="10515600" cy="1325563"/>
          </a:xfrm>
        </p:spPr>
        <p:txBody>
          <a:bodyPr/>
          <a:lstStyle/>
          <a:p>
            <a:r>
              <a:rPr lang="en-US" i="1" dirty="0" err="1"/>
              <a:t>price_range</a:t>
            </a:r>
            <a:r>
              <a:rPr lang="en-US" i="1" dirty="0"/>
              <a:t> </a:t>
            </a:r>
            <a:r>
              <a:rPr lang="en-US" dirty="0"/>
              <a:t>to </a:t>
            </a:r>
            <a:r>
              <a:rPr lang="en-US" i="1" dirty="0" err="1"/>
              <a:t>user_rating</a:t>
            </a:r>
            <a:r>
              <a:rPr lang="en-US" i="1" dirty="0"/>
              <a:t> </a:t>
            </a:r>
            <a:r>
              <a:rPr lang="en-US" dirty="0"/>
              <a:t>relation</a:t>
            </a:r>
          </a:p>
        </p:txBody>
      </p:sp>
      <p:sp>
        <p:nvSpPr>
          <p:cNvPr id="4" name="AutoShape 2" descr="data:image/png;base64,iVBORw0KGgoAAAANSUhEUgAAAlcAAAGPCAYAAABxvvVbAAAABHNCSVQICAgIfAhkiAAAAAlwSFlzAAALEgAACxIB0t1+/AAAADl0RVh0U29mdHdhcmUAbWF0cGxvdGxpYiB2ZXJzaW9uIDIuMi4yLCBodHRwOi8vbWF0cGxvdGxpYi5vcmcvhp/UCwAAIABJREFUeJzt3X1YVWW+//HPBhQQmBzScvqRjIEmiR0rbdIy9GeDZkdJB00hdEayZnLswUnBx2lEURxPmcyojXpO55D5CJplD6OlTpOOTXW0sK1emBqaolIGaDzIXr8//LFHUjbKvmG59f26Lq6LvdfD/d2L2319vNe91nJYlmUJAAAARvjZXQAAAMDVhHAFAABgEOEKAADAIMIVAACAQYQrAAAAgwhXAAAABhGugCZy+PBhxcTEKCEhQQkJCRowYICGDBmiTz75pFHau/XWW/XNN994XGfLli166aWXGqX9pvDEE08oLy/vgvfT09O1dOnSJqkhISFBJSUlTdIWAN8QYHcBwLUkKChIr7/+uvv1W2+9pYkTJ+qvf/2rLfV8/vnn+u6772xp+2px/t8TACTCFWCrU6dOqXXr1u7XK1euVE5Ojvz8/NSqVStNnTpVkZGR+tWvfqVOnTppwoQJ2rZtm9LT05WXl6e5c+cqMDBQe/bsUXFxse69915NmTJFzZo1q9XOn//8Z23YsEH+/v5q166dpk6dqq+//lorVqxQdXW1wsLC9Oyzz9baZuvWrZo7d678/PwUExOjbdu26bXXXtNHH32kNWvW6Pvvv1doaKhycnIuuv/WrVsrJSVFycnJ6tevnyTVen3bbbdp9OjR+uCDD3TmzBmNGzdO8fHxkqTVq1dr+fLlcrlcatmypaZOnaqoqCgVFRUpPT1dx48f10033aTi4uI6j+0nn3yid999V2VlZbr33nuVlpamt956S6+99ppWrFghSfr66681dOhQvf/++2revLl72/T09DqPa2xsrPr06aM9e/Zo7ty5SkxM1Pbt2xUeHq6XX35Za9euVUBAgCIjIzV79myFhYXV+Xk8+WE7e/fu1cqVK1VVVaXvvvtOo0ePVlJSkvLy8rRx40b5+fnp0KFDCgoKUlZWlqKionTo0CFNmjRJ3333nVq3bi3LsjRw4EANHjxYn376qebOnavvv/9efn5++u1vf6vevXtfQq8FUC8LQJMoLCy0OnbsaA0cONAaOHCg1atXL6tTp07Wli1bLMuyrG3btlkPPPCAVVxcbFmWZeXm5loPPvig5XK5rKKiIqtHjx7Wxo0brZ49e1offfSRZVmWlZaWZj388MNWWVmZVVFRYSUnJ1s5OTmWZVlWhw4drOLiYmvNmjXWI488Yp0+fdqyLMuaP3++NWrUKPfvf/jDHy6o9ZtvvrHuvvtuy+l0WpZlWXl5eVaHDh2swsJCKzc31+rWrZtVWlpqWZblcf+PPvqo9fbbb7v3e/7rDh06WAsXLrQsy7KcTqd11113WcXFxdaOHTuspKQk68yZM5ZlWdYHH3xg9evXz7Isy3ryySetF1980bIsyzp48KDVpUsXKzc394L609LSrEGDBlmnT5+2KioqrEcffdRatmyZVVFRYXXv3t3at2+fZVmWNW/ePGvu3LkX3d7TcV27dq173ZrjvGnTJis+Pt46deqUZVmWlZmZaS1YsMDj5/Hk/HbKysqsoUOHWt98841lWZb1v//7v1aXLl0syzrXT+666y7r6NGjlmVZ1vTp060JEyZYlmVZQ4cOtZYtW2ZZlmUVFBRY//Zv/2bl5uZap06dsuLj463CwkLLsizr2LFj1v33328dOXKk3roA1I+RK6AJ/fC04LZt2zRmzBitX79eH3zwgfr376/w8HBJ0uDBgzVz5kwdPnxYN998szIyMvTkk09q7Nix6tatm3sfgwYNUkhIiKRz83/ee+89Pfroo+7lf/vb3zR48GC1aNFCkjRixAgtWrRIlZWVddb58ccfKyoqSh07dnS3MWPGDPfyW2+9VaGhoQ3ef42aOjt27KgOHTron//8p3bt2qVDhw5p2LBh7vVKSkp06tQpbdu2TWlpaZKkyMhI/exnP6tz3wkJCe6aBg4cqK1btyopKUlDhgzR6tWrlZaWprVr1yonJ+ei23s6rl27dr1g/e3bt6tfv3667rrrJEkTJ06UJM2ZM6fOz9OyZUuPx6emnZCQEC1atEhbt27VwYMHtWfPHp05c8a9XqdOndSmTRtJ0m233aaNGzfqu+++02effaZXX31VkhQVFaV77rlHkrRz506dOHFCY8aMce/D4XBo7969uummmzzWBKB+hCvARj169FDbtm31+eefy+VyXbDcsiydPXtWklRQUKBWrVrps88+q7WOv79/rfX9/Gpfp+JyueRwOGq9rtlnXfz9/WX94LGj5++3JrRcyv7P309VVVWdtbtcLvn7+8vlcikhIUHjx493v3/8+HFdd911cjgctfYXEFD3V9gPj0vNusOGDVNiYqLuvvtutW/fXjfffPMlbV/X5z9//fOPQ0lJiUpKSjx+nvrUtHPs2DE98sgjGjp0qO666y7169dPmzdvdq8XFBTk/r3mGNXUf/7xqnmvurpaUVFRWr16tXtZUVGRO9gD8A5XCwI2OnDggI4cOaKYmBj17NlTb731lvsKv9zcXLVs2VKRkZH67LPP9D//8z/Kzc1VaWmp/vu//9u9j7fffluVlZWqqKjQ2rVrL5g307NnT+Xm5rpHOnJyctStWzc1b95c/v7+Fw1ad955p3uERJLeffddlZSU1AoPl7L/8PBw5efnSzoXDvfu3Vtr23Xr1kmSdu/erQMHDqhbt2667777tGHDBh0/flyStHz5co0cOdLd1sqVKyWdmy+1Y8eOOo/thg0bah2X+++/X5L0k5/8RF26dFFmZqaGDx9e5/b1Hdcf6tGjhzZu3KiysjJJUnZ2tl555RWPn+dS5efnKzw8XE8++aTuu+8+d7Cqrq6uc5vQ0FDdeeed7qspCwsLtX37djkcDnXp0kWHDh3SP//5T0mS0+lU3759VVRUdFl1Abg4Rq6AJlReXq6EhAT3a5fLpenTp6tdu3Zq166dfvnLX2rkyJFyuVzuCdI1k72nTJmiG2+8UbNnz9aQIUPcpwaDgoKUlJSkkpIS9e3bV7/4xS9qtZmYmKijR49qyJAhcrlcioyM1Ny5cyVJ99xzj5577jllZGRo6tSp7m1atmypF154QWlpafLz81NsbKwCAgIUHBx8wWfytP/f/OY3Sk9P19atW3XLLbdccDrt008/1apVq+RyufTiiy/quuuu03333afRo0dr1KhRcjgcCg0N1Z/+9Cc5HA79/ve/18SJE/Xggw+qTZs27tOWFxMREaGkpCSdPn1aP//5zzVo0CD3ssGDBysjI0NxcXF1bl/fcf2huLg4FRQUuANbdHS0MjIyFBoaWufnuVT33nuv1qxZo379+snhcOjuu+9WeHi4Dh065HG7rKwsTZ48Wa+99ppuvPFGRUREKCgoSOHh4Zo/f77mzJmjiooKWZalOXPmKCIi4pJrAlA3h/XDsX8APiM9PV3t27dXamqq0f2WlZVpwYIFGjt2rIKDg7V792498cQT+uCDDy4rFHhy6623uq+ya0o1gfamm27S448/ftF1Guu4NrWFCxcqPj5eUVFRKi0t1cCBA7V48WJFR0fbXRpwVWPkCsAFQkND1axZMyUmJiogIEABAQGaN2+esWBll7KyMvXu3Vt33nmn0tPTba1lyZIleuONNy66LDU1VQMHDvS6jZ/+9Kd69tln5efnp+rqao0ePZpgBTQBRq4AAAAMYkI7AACAQYQrAAAAgwhXAAAABhGuAAAADCJcAQAAGES4AgAAMIhwBQAAYBDhCoAt9uzZo3/84x+2tb9x40YdPXrUtvYBXL0IVwBs8eSTT6qgoMCWto8cOaLf/va3Ki0ttaV9AFc3whWAaw4PpgDQmAhXAJpcSkqKjhw5ooyMDKWkpOizzz7TyJEjdccdd6hz585KTEzUp59+Kkk6fPiwbr31Vi1YsEA/+9nPNHr0aEnS9u3blZCQoNtvv11JSUmaP3++UlJS3G3s2rVLw4YNU+fOnRUfH6/FixfL5XJJkvr06SNJGjBggLKzs5v40wO42hGuADS57OxstWnTRuPGjVNWVpZGjx6tmJgYvf7661q1apVCQkL0+9//vtY2W7Zs0YoVKzRhwgQVFhbqiSeeUFxcnNatW6e+ffvq5Zdfdq9bXFys1NRU9ezZU2+88YYmT56s1157TUuWLJEkrV69WpKUk5OjUaNGNd0HB3BNCLC7AADXnpYtW8rf318hISEKDAzUY489pl/96lcKCDj3lZSUlKRnnnmm1jYjR45Uu3btJEkvvPCCoqKiNG7cOEnSLbfcop07d+rkyZOSpGXLlqlz584aM2aMJOmnP/2pxo0bpxkzZujxxx9XeHi4u46QkJAm+cwArh2EKwC2uv766zVkyBAtW7ZMe/bs0cGDB+V0Ot2n8GrcfPPN7t/37t2rzp0711repUsXbdq0SZJUUFCgjz76SHfccYd7ucvlUnl5ub799ttG/DQAQLgCYLPjx49r8ODBioqK0v33368BAwaouLhYzz33XK31goKC3L8HBARcEL7Od/bsWcXHx18w+iVJYWFhOn36tLkPAAA/wJwrALbauHGjmjdvrldeeUWpqanq0aOHjh07Jqnuq/rat2+v3bt313rv888/d/8eFRWlL7/8UpGRke6f/fv3689//rP8/PzkcDga7wMBuOYRrgDYIiQkRPv371dISIhOnjypLVu26PDhw8rLy9PChQslSZWVlRfddvjw4dq/f79efPFFHThwQMuXL9fbb7/tXp6cnKxDhw5pxowZ+vLLL7Vt2zZNmzZNwcHB8vPzU4sWLSRJTqeTe10BMI5wBcAWI0aM0Ouvv65XXnlFQ4cOVXp6ugYOHKiVK1dqxowZcjgcys/Pv+i2N954oxYsWKBNmzZpwIAB2rBhgwYOHKjmzZtLktq0aaMlS5YoPz9fCQkJmjBhgvr376/JkydLkn784x8rMTFRU6ZM0fz585vsMwO4Njgs7qYHwMfs27dP5eXluv32293v/eEPf1B5eblmzZplY2UAwMgVAB90+PBh/fKXv9SWLVt05MgRvfPOO1q3bp369+9vd2kAwMgVAN/0l7/8RStWrNCJEycUERGhxx9/XIMGDbK7LAAgXAEAAJjk1X2uysvLlZ+fr9atW8vf399UTQAAAFes6upqnThxQrGxsbXuwVfDq3CVn5+v5ORkb3YBAADgk5YtW6auXbte8L5X4ap169bunbdp08abXV21CgoKFB0dbXcZ8FH0H3iD/gNv0H/qduzYMSUnJ7tz0A95Fa5qTgW2adNGERER3uzqqlVaWsqxQYPRf+AN+g+8Qf+pX11TorgVAwAAgEGEKwAAAIMIVwAAAAZd0pyrhx9+WGFhYZKkiIgIHi8BAABQh3rDVUVFhSQpJyen0YsBAADwdfWeFtyzZ4++//57jRo1SiNGjNDOnTuboi4AAACfVO/IVVBQkFJTUzVkyBAdPHhQo0eP1jvvvKOAgH9tWlBQoNLS0kYt1FeVl5fL6XTaXQZ8FP0H3qD/wBv0n7oVFRV5XF5vuGrXrp0iIyPlcDjUrl07tWzZUidOnNBPfvIT9zrR0dHcC6MOTqdTMTExdpcBH0X/gTfoP/AG/aduNfPQ61LvacE1a9Zo9uzZks4ltbKysjrvSAoAAHCtq3fkKjExURMnTtTw4cPlcDiUmZlZ65QgAAAA/qXelNS8eXP9x3/8R1PUAgAA4PO4iSgAAIBBhKt6xMbGyuFwNPjntttu82p7h8Oh2NhYuw8DGoj+A2/Qf+AN+o99mDxVj/z8fK+2L3yoq27e8LGhauBr6D/wBv0H3qD/2IeRKwAAAIMIVwAAAAYRrgAAAAwiXAEAABhEuAIAADCIcAUAAGAQ4QoAAMAgwhUAAIBBhCsAAACDCFcAAAAGEa4AAAAMIlwBAAAYRLgCAAAwiHAFAABgEOEKAADAIMIVAACAQYQrAAAAgwhXAAAABhGuAAAADCJcAQAAGES4AgAAMIhwBQAAYBDhCgAAwCDCFQAAgEGEKwAAAIMIVwAAAAYRrgAAAAwiXAEAABhEuAIAADCIcAUAAGAQ4QoAAMAgwhUAAIBBhCsAAACDCFcAAAAGEa4AAAAMIlwBAAAYRLgCAAAwiHAFAABgEOEKAADAIMIVAACAQQF2FwAAAC505JH/K1dZia01FD7U1db2/UJ/pP+z8n1ba2gIwhUAAFcgV1mJbt7wsW3tO51OxcTE2Na+ZH+4ayhOCwIAABhEuAIAADCIcAUAAGAQ4QoAAMAgJrQDQCPhai/fvdoL8AbhCgAaCVd72R/uADtwWhAAAMCgSwpXxcXFiouL0/79+xu7HgAAAJ9Wb7iqqqrStGnTFBQU1BT1AAAA+LR6w1VWVpaGDRumG264oSnqAQAA8GkeJ7Tn5eUpPDxcPXv21F/+8pc61ysoKFBpaanx4q4GoTo3qRRoCPqPb7P771deXm57/7H7GPgyu48d/aduRUVFHpd7DFe5ublyOBzavn27nE6n0tLStHDhQrVu3brWetHR0YqIiPC+2qtQoWT71TrwXfQf32b33++KuFpQ9OGGsvvY0X/qFhYW5nG5x3C1bNky9+8pKSl6/vnnLwhWAAAA+BduxQAAAGDQJd9ENCcnpzHrAAAAuCowcgUAAGAQj78BPODZcDwbDrDL3+7JVNmLX9hbwzv2th96T6aSba2gYQhXgAc8G87+cAdcq+7/xyS+fx4aISne1hoagtOCAAAABhGuAAAADCJcAQAAGES4AgAAMIhwBQAAYBDhCgAAwCDCFQAAgEHc5woAGgk3gfTdm0AC3iBcAUAj4SaQvnsTSMAbnBYEAAAw6KofueLZcDwbDgCApnTVhyueDWd/uAMA4FrCaUEAAACDCFcAAAAGEa4AAAAMIlwBAAAYdNVPaAe8wU0guQkkAFwuwhXgATeB5CaQAHC5OC0IAABgEOEKAADAIMIVAACAQYQrAAAAgwhXAAAABhGuAAAADCJcAQAAGES4AgAAMIhwBQAAYBDhCgAAwCAefwMAwBWq8KGutrUdKqnQttbP8Qv9kc0VNAzhCgCAK5CdzzWVzgU7u2vwVZwWBAAAMIhwBQAAYBDhCgAAwCDCFQAAgEFX/YT2v92TqbIXv7C3hnfsbT/0nkwl21oBcO3iai/fvNoL8MZVH67u/8ckW692cDqdiomJsa19SSp8aISkeFtrAK5Fdl9pxdVegD04LQgAAGAQ4QoAAMAgwhUAAIBBhCsAAACDCFcAAAAGEa4AAAAMIlwBAAAYRLgCAAAwiHAFAABgEOEKAADAIMIVAACAQYQrAAAAgwhXAAAABgXUt0J1dbWmTJmiAwcOyN/fX7NmzVLbtm2bojYAAACfU+/I1ebNmyVJK1as0FNPPaVZs2Y1elEAAAC+qt6RqwceeEC9evWSJH399ddq1apVY9cEAADgs+oNV5IUEBCgtLQ0bdy4UfPnz79geUFBgUpLS40XZ0KoJKfTaVv75eXltrYv2X8MfFmopMKHutrbvm2tn2MFh9B/fBT/9uEN+k/dioqKPC6/pHAlSVlZWXruuec0dOhQbdiwQS1atHAvi46OVkRERMOrbESFkmJiYmxr3+l02tq+ZP8x8GkbPra1+cKHuupmm2uA7+LfPrxB/6lbWFiYx+X1zrlat26dXn75ZUlScHCwHA6H/P39zVQHAABwlal35Co+Pl4TJ05UcnKyzp49q0mTJikwMLApagMAAPA59YarFi1a6KWXXmqKWgAAAHweNxEFAAAwiHAFAABgEOEKAADAIMIVAACAQYQrAAAAgwhXAAAABhGuAAAADCJcAQAAGES4AgAAMIhwBQAAYBDhCgAAwCDCFQAAgEGEKwAAAIMIVwAAAAYRrgAAAAwiXAEAABhEuAIAADCIcAUAAGAQ4QoAAMAgwhUAAIBBhCsAAACDCFcAAAAGEa4AAAAMIlwBAAAYRLgCAAAwiHAFAABgEOEKAADAIMIVAACAQYQrAAAAgwhXAAAABhGuAAAADCJcAQAAGES4AgAAMIhwBQAAYBDhCgAAwCDCFQAAgEGEKwAAAIMIVwAAAAYRrgAAAAwiXAEAABhEuAIAADCIcAUAAGAQ4QoAAMAgwhUAAFeh2NhYORyOBv+0fesTr7Z3OByKjY21+zDYIsDuAgAAgHn5+flebe90OhUTE2OommsLI1cAAAAGEa4AAAAMIlwBAAAYRLgCAAAwiHAFAFcorvYCfBNXCwLAFYqrvQDfxMgVAACAQR7DVVVVlcaPH6+kpCQlJibqvffea6q6AAANNHbsWAUFBem2225TUFCQxo4da3dJ8CHLly9XbGys+2f58uV2l+RzPJ4WXL9+vVq2bKk//vGP+vbbbzVo0CD16dOnqWoDAFymsWPHatGiRcrKylJcXJy2bt2qtLQ0SVJ2drbN1eFKt3z5ck2ePFlLly7V9ddfr+LiYqWmpkqShg8fbnN1vsPjyFW/fv309NNPu1/7+/s3ekEAgIZbvHixsrKyNG7cOLVo0ULjxo1TVlaWFi9ebHdp8AEzZ87U0qVL1bt3bzVr1ky9e/fW0qVLNXPmTLtL8ykeR65CQkIkSWVlZXrqqaf0zDPPXHS9goIClZaWmq/OgFCdm9Rpl/Lyclvbl+w/Bmg4/na4XBUVFYqLi5PT6XR//8TFxamiooK+hHo5nU5df/31tfpPzWv6z78UFRV5XF7v1YJHjx7VmDFjlJSUpAEDBlx0nejoaEVERDSswkZWKNl6tcyVcLWO3ccADcffDpcrMDBQW7du1bhx49zfPy+88IICAwPpS6hXTEyMiouL1bt3b3f/2bx5s2JiYug/5wkLC/O43GO4OnnypEaNGqVp06ape/fuRgsDAJg3evRo9xyruLg4vfDCC0pLS9Ovf/1rmyuDL5g8ebJSU1Pdc642b96s1NRUTgteJo/hatGiRSopKdGCBQu0YMECSefO5wcFBTVJcQCAy1MzaX3SpEmqqKhQYGCgfv3rXzOZHZekZtL62LFj3SNXM2fOZDL7ZfIYrqZMmaIpU6Y0VS0AAAOys7OVnZ19RUxLgO8ZPny4hg8fTv/xAjcRBQAAMIhwBQAAYBDhCgAAwCDCFQAAgEGEKwAAAIMIVwAAAAYRrgAAAAwiXAGNKDY2Vg6Ho8E/bd/6xKvtHQ6HYmNj7T4MAHBNqffZggAaLj8/36vtuYkfAPgeRq4AAAAMIlwBAAAYRLgCAAAwiHAFAABgEOEKAADAIMIVAACAQYQrAAAAgwhXAAAABhGuAAAADCJcAQAAGES4AgAAMIhwBQAAYBDhCgAAwCDCFQAAgEGEKwAAAIMIVwAAAAYRrgAAAAwiXAEAABhEuAIAADCIcAUAAGAQ4QoAAMAgwhUAAIBBhCsAAACDCFcAAAAGEa4AAAAMIlwBAAAYRLgCAAAwiHAFAABgEOEKAADAIMIVAACAQYQrAAAAgwhXAAAABhGuAAAADCJcAQAAGES4AgAAMIhwBQAAYBDhCgAAwCDCFQAAgEGEKwAAAIMIVwAAAAYRrgAAAAwiXAEAABhEuAIAADDoksLVrl27lJKS0ti1AAAA+LyA+lZYvHix1q9fr+Dg4KaoBwAAwKfVO3LVtm1bZWdnN0UtAAAAPq/ekau+ffvq8OHDHtcpKChQaWmpsaJMCpXkdDpta7+8vNzW9iX7jwEa7kroP/Bd9B94g/5Tt6KiIo/L6w1XlyI6OloREREmdmVcoaSYmBjb2nc6nba2L9l/DNBwV0L/ge+i/8Ab9J+6hYWFeVzO1YIAAAAGEa4AAAAMuqRwFRERoVWrVjV2LQAAAD6PkSsAAACDCFcAAAAGEa4AAAAMIlwBAAAYRLgCAAAwiHAFAABgEOEKAADAIMIVAACAQYQrAAAAgwhXAAAABhGuAAAADCJcAQAAGES4AgAAMIhwBQAAYBDhCgAAwCDCFQAAgEGEKwAAAIMIVwAAAAYRrgAAAAwiXAEAABhEuAIAADCIcAUAAGAQ4QoAAMAgwhUAAIBBhCsAAACDCFcAAAAGEa4AAAAMIlwBAAAYRLgCAAAwiHAFAABgEOEKAADAIMIVAACAQYQrAAAAgwhXAAAABhGuAAAADCJcAQAAGES4AgAAMIhwBQAAYBDhCgAAwCDCFQAAgEGEKwAAAIMIVwAAAAYRrgAAAAwiXAEAABhEuAIAADCIcAUAAGAQ4QoAAMAgwhUAAIBBhCsAAACDCFcAAAAGEa4AAAAMIlwBAAAYRLgCAAAwKKC+FVwul55//nnt3btXzZs314wZMxQZGdkUtQHXLIfDccF7lmXZUAl8Ef0H3qD/eK/ekatNmzapsrJSK1eu1O9+9zvNnj27KeoCrlkX+2Lz9D5wPvoPvEH/MaPecPXJJ5+oZ8+ekqQuXbooPz+/0YsCcO5/il988QX/Y0SD0H/gDfqPd+o9LVhWVqbQ0FD3a39/f509e1YBAf/atKCgQKWlpY1ToZdCJRU+1LXB2z/wt93aV1ZurqAG6BAapE33d2rw9lZwiJxOp8GK0BScTqfKy8tr/e34O+JS0X/gDfqPZ0VFRR6X1xuuQkNDdfr0afdrl8tVK1hJUnR0tCIiIhpYYiPb8LFXm+/1snmn06mYmBgv94JrUUxMzAX9h76ES0X/gTfoP56FhYV5XF5vuLrzzju1efNm9e/fXzt37lSHDh2MFQegbsxxgDfoP/AG/cc79Yarn//85/rwww81bNgwWZalzMzMpqgLuGZZlsXVOmgw+g+8Qf8xo95w5efnp+nTpzdFLQD+v5ovMk4royHoP/AG/cd73EQUAADAIMIVAACAQYQrAAAAgwhXAAAABhGuAAAADCJcAQAAGES4AgAAMIhwBQAAYFC9NxH1pLq6WpJ07NgxI8VcjYqKiup9BhFQF/oPvEH/gTfoP3WryT01OeiHvApXJ06ckCQlJyd7sxsAAACfc+LECUVGRl7wvsPy4oFB5eXlys/PV+vWreXv7+9VgQAAAL6gurpaJ06cUGxsrIKCgi5Y7lVHIyN4AAAGdklEQVS4AgAAQG1MaAcAADCIcNXIdu3apZSUFLvLgI+pqqrS+PHjlZSUpMTERL333nt2lwQfUl1drYkTJ2rYsGFKTk7WV199ZXdJ8EHFxcWKi4vT/v377S7F53g1oR2eLV68WOvXr1dwcLDdpcDHrF+/Xi1bttQf//hHffvttxo0aJD69Oljd1nwEZs3b5YkrVixQjt27NCsWbO0cOFCm6uCL6mqqtK0adMuOp8I9WPkqhG1bdtW2dnZdpcBH9SvXz89/fTT7tdcMILL8cADDygjI0OS9PXXX6tVq1Y2VwRfk5WVpWHDhumGG26wuxSfRLhqRH379lVAAIODuHwhISEKDQ1VWVmZnnrqKT3zzDN2lwQfExAQoLS0NGVkZKhv3752lwMfkpeXp/DwcPXs2dPuUnwW4Qq4Qh09elQjRoxQQkKCBgwYYHc58EFZWVl69913NXXqVJ05c8bucuAjcnNztW3bNqWkpMjpdCotLc19X0tcGoZVgCvQyZMnNWrUKE2bNk3du3e3uxz4mHXr1qmoqEhPPPGEgoOD5XA4OLWMS7Zs2TL37ykpKXr++efVunVrGyvyPYxcAVegRYsWqaSkRAsWLFBKSopSUlJUXl5ud1nwEfHx8friiy+UnJys1NRUTZo0SYGBgXaXBVwzuIkoAACAQYxcAQAAGES4AgAAMIhwBQAAYBDhCgAAwCDCFQAAgEGEKwBN4qWXXtK6devsLgMAGh23YgAAADCIO7QD8MqOHTs0d+5c3XTTTfryyy8VFBSk2bNna/HixTp16pQKCwvVq1cvFRcXq3379kpNTdWuXbs0Y8YMff/992rWrJkmTJig7t27a//+/Zo5c6ZOnTql6upqpaSkKDEx0WP76enptdpJTEzU9OnTdfr0aZ04cUIdO3bUvHnzFBgYqM6dO+vxxx/Xhx9+qOPHj+uxxx5TUlKSqqurNWfOHL3//vsKCwvT7bffrv379ysnJ0elpaWaOXOm9u3bp6qqKnXv3l0TJkzguaEA6sRpQQBey8/PV0pKit544w0NHjxY48ePlySVl5drw4YN7teSVFVVpTFjxmjMmDF68803lZGRoczMTFVWVuqpp57S7373O+Xl5enVV1/Vf/7nf2rnzp31tn9+O6tWrdLDDz+sVatW6a9//asOHz6sLVu2SJIqKyv14x//WCtWrND8+fM1a9YsVVRUaPXq1dq9e7fefPNNrVixQoWFhe59Z2ZmqlOnTsrLy9O6dev07bff6r/+67/MHkAAVxX+6wXAax07dlTXrl0lSb/4xS80ffp03XDDDbrrrrsuWHffvn3y8/NTr169JEmxsbF64403VFBQoK+++kqTJk1yr1teXq4vvvhCXbp08dj++e2MHz9eH374oRYvXqyDBw/q+PHjtR5a3KdPH0lSp06dVFlZqTNnzmjr1q1KSEhwPyLmkUceUU5OjiRpy5Yt+vzzz7VmzRp3TQDgCeEKgNcu9lBgPz8/tWjR4qLrOhyOWu/t27dPlmUpLCxMr7/+uvv9kydPKiwsrN72z29n3Lhxqq6u1oMPPqhevXrp6NGjOn9qaU2AqqnBsqwLTvH5+f1rUN/lcumll15SVFSUJKmkpOSC+gHgfJwWBOC1PXv2aM+ePZKklStX6o477tCPfvSji657yy23yOFw6MMPP5Qk7d69WyNHjlS7du0UFBTkDldHjx7Vv//7vys/P/+yavn73/+uMWPGqH///pKkXbt2qbq62uM2cXFxWr9+vSorK3X27FmtXbvWvey+++7TK6+8IsuyVFlZqd/85jd69dVXL6smANcWRq4AeK1Vq1aaN2+ejhw5ovDwcM2ZM0d/+tOfLrpu8+bNlZ2drczMTM2ZM0fNmjVTdna2mjdvrgULFmjmzJlasmSJzp49q6effvqipxY9efbZZzVmzBi1aNFCoaGh6tatm7766iuP2wwePFgHDhzQww8/rBYtWigiIkLBwcGSpMmTJ2vmzJkaMGCAqqqq1KNHDz322GOXVROAawu3YgDglR07digjI0Nvvvmm3aU02N///ncVFxcrISFBkjRjxgwFBgbWmogPAJeKkSsAV7Qvv/xSzz777EWXtWvXTvPmzfO6jfbt22vp0qVasmSJXC6XOnbsqOeff97r/QK4NjFyBQAAYBAT2gEAAAwiXAEAABhEuAIAADCIcAUAAGAQ4QoAAMAgwhUAAIBB/w8Pd9B+/ZYdRwAAAABJRU5ErkJggg==">
            <a:extLst>
              <a:ext uri="{FF2B5EF4-FFF2-40B4-BE49-F238E27FC236}">
                <a16:creationId xmlns:a16="http://schemas.microsoft.com/office/drawing/2014/main" id="{CAA98405-0874-4655-A222-AB796A071B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94AD936-AC4D-40B3-BECA-DE335B915A49}"/>
              </a:ext>
            </a:extLst>
          </p:cNvPr>
          <p:cNvPicPr>
            <a:picLocks noChangeAspect="1"/>
          </p:cNvPicPr>
          <p:nvPr/>
        </p:nvPicPr>
        <p:blipFill>
          <a:blip r:embed="rId2"/>
          <a:stretch>
            <a:fillRect/>
          </a:stretch>
        </p:blipFill>
        <p:spPr>
          <a:xfrm>
            <a:off x="2508616" y="1732225"/>
            <a:ext cx="5705475" cy="3800475"/>
          </a:xfrm>
          <a:prstGeom prst="rect">
            <a:avLst/>
          </a:prstGeom>
        </p:spPr>
      </p:pic>
      <p:cxnSp>
        <p:nvCxnSpPr>
          <p:cNvPr id="6" name="Straight Connector 5">
            <a:extLst>
              <a:ext uri="{FF2B5EF4-FFF2-40B4-BE49-F238E27FC236}">
                <a16:creationId xmlns:a16="http://schemas.microsoft.com/office/drawing/2014/main" id="{6FEFA9CD-3DDC-449E-9F01-3A0655129C61}"/>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19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271248"/>
            <a:ext cx="11399607" cy="5256755"/>
          </a:xfrm>
        </p:spPr>
        <p:txBody>
          <a:bodyPr>
            <a:normAutofit/>
          </a:bodyPr>
          <a:lstStyle/>
          <a:p>
            <a:r>
              <a:rPr lang="en-IN" sz="1800" dirty="0">
                <a:solidFill>
                  <a:prstClr val="black"/>
                </a:solidFill>
              </a:rPr>
              <a:t>Zomato restaurant ratings prediction will be very useful for Zomato to mull the market strategies for on-boarding restaurants and provide better suggestions to food lovers on the new joints that they may want to try.</a:t>
            </a:r>
          </a:p>
          <a:p>
            <a:endParaRPr lang="en-IN" sz="1800" dirty="0">
              <a:solidFill>
                <a:prstClr val="black"/>
              </a:solidFill>
            </a:endParaRPr>
          </a:p>
          <a:p>
            <a:r>
              <a:rPr lang="en-IN" sz="1800" dirty="0">
                <a:solidFill>
                  <a:prstClr val="black"/>
                </a:solidFill>
              </a:rPr>
              <a:t>By knowing the predicted rating for newly on-boarded restaurants, Zomato can also help those restaurants which may possibly fall below the average ratings. It can also send updates to its users on the great-to-be restaurants near them.</a:t>
            </a:r>
          </a:p>
          <a:p>
            <a:endParaRPr lang="en-IN" sz="1800" dirty="0">
              <a:solidFill>
                <a:prstClr val="black"/>
              </a:solidFill>
            </a:endParaRPr>
          </a:p>
          <a:p>
            <a:r>
              <a:rPr lang="en-IN" sz="1800" dirty="0">
                <a:solidFill>
                  <a:prstClr val="black"/>
                </a:solidFill>
              </a:rPr>
              <a:t>The solution will be a true value add not only for Zomato business but also helpful for the restaurants and improved experience for its users/ food lovers.</a:t>
            </a:r>
          </a:p>
          <a:p>
            <a:endParaRPr lang="en-IN" sz="1800" dirty="0"/>
          </a:p>
          <a:p>
            <a:pPr marL="0" indent="0">
              <a:buNone/>
            </a:pPr>
            <a:r>
              <a:rPr lang="en-IN" sz="1800" dirty="0"/>
              <a:t>With exploratory data analysis, this project also discovers and uncovers what </a:t>
            </a:r>
          </a:p>
          <a:p>
            <a:pPr marL="0" indent="0">
              <a:buNone/>
            </a:pPr>
            <a:r>
              <a:rPr lang="en-IN" sz="1800" dirty="0"/>
              <a:t>are the most essential factors to consider for a restaurant to be rated high.</a:t>
            </a:r>
          </a:p>
          <a:p>
            <a:pPr marL="0" indent="0">
              <a:buNone/>
            </a:pPr>
            <a:endParaRPr lang="en-IN" sz="1800" dirty="0"/>
          </a:p>
        </p:txBody>
      </p:sp>
      <p:sp>
        <p:nvSpPr>
          <p:cNvPr id="4" name="AutoShape 2" descr="data:image/png;base64,iVBORw0KGgoAAAANSUhEUgAAAlYAAAFuCAYAAABDZFZCAAAABHNCSVQICAgIfAhkiAAAAAlwSFlzAAALEgAACxIB0t1+/AAAADl0RVh0U29mdHdhcmUAbWF0cGxvdGxpYiB2ZXJzaW9uIDIuMi4yLCBodHRwOi8vbWF0cGxvdGxpYi5vcmcvhp/UCwAAIABJREFUeJzt3XlcVXX+x/H3ZRMFlFFTQ9S0XS3LQa0ZsinHZdSieUSBmmiWji3kSm6lFqXMWKi5Zc4jx1wGUSxNtGYyjQdokDbmA3yMTouKYrinULLd+/vDHzdR0JIv51zx9fwLDodzPugFXpx7zrkOl8vlEgAAAKrNy+4BAAAAagvCCgAAwBDCCgAAwBDCCgAAwBDCCgAAwBAfuwc4e/assrOzdd1118nb29vucQAAAKpUVlamo0ePqn379vL397/o47aHVXZ2tgYMGGD3GAAAAL/Y8uXLFRYWdtFy28Pquuuuk3RuwGbNmtk8DQAAQNW+//57DRgwwN0vF7I9rMqf/mvWrJlCQ0NtngYAAODyqjp9iZPXAQAADCGsAAAADCGsAAAADCGsAAAADCGsAAAADCGsAAAADCGsAAAADCGsAAAADCGsAAAADCGsAAAADCGsAAAADCGsAAAADCGsAAAADPGxe4BfKrdPWLW30SJ1u4FJAAAAKscRKwAAAEMIKwAAAEMIKwAAAEMIKwAAAEMIKwAAAEMIKwAAAEMIKwAAAEMIKwAAAEMIKwAAAEMIKwAAAEMIKwAAAEMIKwAAAEMIKwAAAEMIKwAAAEMIKwAAAEMIKwAAAEMIKwAAAEMIKwAAAEMIKwAAAEMIKwAAAEMIKwAAAEMIKwAAAEMIKwAAAEMIKwAAAEMIKwAAAEMIKwAAAEMIKwAAAEMIKwAAAEMIKwAAAEMIKwAAAEN87B7gatNpxqdGtvNF3INGtgMAADwHR6wAAAAMIawAAAAMIawAAAAMIawAAAAMIawAAAAMIawAAAAMIawAAAAMIawAAAAMueQNQktKSjRx4kQdOnRIxcXFeuaZZ3TTTTdp/PjxcjgcuvnmmzVlyhR5eXlp7ty52rJli3x8fDRx4kTdeeed2r9/f6XrAgAA1EaXrJx169YpODhYK1as0KJFixQfH6/p06dr5MiRWrFihVwulzZt2qScnBxlZWVp1apVSkxM1CuvvCJJla4LAABQW10yrHr16qURI0a43/f29lZOTo46d+4sSeratau2bt2qHTt2KDw8XA6HQyEhISorK9OJEycqXRcAAKC2umRYBQQEKDAwUAUFBXrhhRc0cuRIuVwuORwO98fPnDmjgoICBQYGVvi8M2fOVLouAABAbXXZE54OHz6smJgYRURE6KGHHqpwjlRhYaHq16+vwMBAFRYWVlgeFBRU6boAAAC11SXD6tixYxoyZIji4uIUGRkpSWrbtq0yMzMlSWlpaQoLC1PHjh2Vnp4up9OpvLw8OZ1ONWzYsNJ1AQAAaqtLXhX49ttv6/Tp05o/f77mz58vSZo0aZJee+01JSYmqk2bNurZs6e8vb0VFhamqKgoOZ1OTZ48WZI0btw4vfzyyxXWBQAAqK0cLpfLZecABw8eVLdu3bRp0yaFhoZWuV5un+of7WqRur3a2+g049Nqb0OSvoh70Mh2AACAdS7XLZc8YgXPtnDmbiPb+cuotka2AwDAtY67dQIAABhCWAEAABhCWAEAABhCWAEAABhCWAEAABjCVYEwYvz48Ua2k5CQYGQ7AADYgSNWAAAAhhBWAAAAhhBWAAAAhhBWAAAAhhBWAAAAhhBWAAAAhhBWAAAAhhBWAAAAhhBWAAAAhhBWAAAAhhBWAAAAhhBWAAAAhhBWAAAAhhBWAAAAhhBWAAAAhhBWAAAAhhBWAAAAhhBWAAAAhhBWAAAAhhBWAAAAhhBWAAAAhhBWAAAAhhBWAAAAhhBWAAAAhvjYPQBgWmnaoGpvw6frEgOTAACuNRyxAgAAMISwAgAAMISwAgAAMISwAgAAMISwAgAAMISwAgAAMISwAgAAMISwAgAAMISwAgAAMISwAgAAMISwAgAAMISwAgAAMISwAgAAMISwAgAAMISwAgAAMISwAgAAMISwAgAAMISwAgAAMISwAgAAMISwAgAAMISwAgAAMISwAgAAMISwAgAAMISwAgAAMISwAgAAMISwAgAAMISwAgAAMOQXhdVXX32lgQMHSpJycnJ03333aeDAgRo4cKA2bNggSZo7d64iIyMVHR2tXbt2SZL279+vfv36qX///poyZYqcTmcNfRkAAAD287ncCosWLdK6detUt25dSdLu3bv15JNPasiQIe51cnJylJWVpVWrVunw4cOKjY1VSkqKpk+frpEjR6pLly6aPHmyNm3apO7du9fcVwMAAGCjyx6xatmypebMmeN+Pzs7W1u2bNGAAQM0ceJEFRQUaMeOHQoPD5fD4VBISIjKysp04sQJ5eTkqHPnzpKkrl27auvWrTX3lQAAANjssmHVs2dP+fj8fGDrzjvv1Isvvqjly5erRYsWmjdvngoKChQYGOheJyAgQGfOnJHL5ZLD4aiwDAAAoLb61Sevd+/eXe3bt3e/vXv3bgUGBqqwsNC9TmFhoYKCguTl5VVhWf369Q2MDAAA4Jl+dVg99dRT7pPTt23bpnbt2qljx45KT0+X0+lUXl6enE6nGjZsqLZt2yozM1OSlJaWprCwMLPTAwAAeJDLnrx+oalTpyo+Pl6+vr5q3Lix4uPjFRgYqLCwMEVFRcnpdGry5MmSpHHjxunll19WYmKi2rRpo549exr/AgAAADzFLwqr0NBQJScnS5LatWunpKSki9aJjY1VbGxshWWtW7fWsmXLDIwJAADg+bhBKAAAgCGEFQAAgCGEFQAAgCGEFQAAgCGEFQAAgCGEFQAAgCGEFQAAgCGEFQAAgCGEFQAAgCGEFQAAgCGEFQAAgCGEFQAAgCGEFQAAgCGEFQAAgCGEFQAAgCGEFQAAgCE+dg8A1GYz/92t2tsY1X2TgUkAAFbgiBUAAIAhhBUAAIAhhBUAAIAhhBUAAIAhhBUAAIAhhBUAAIAhhBUAAIAh3McKuFZs+Lj62+jds/rbAIBajCNWAAAAhhBWAAAAhhBWAAAAhhBWAAAAhhBWAAAAhhBWAAAAhhBWAAAAhhBWAAAAhhBWAAAAhhBWAAAAhhBWAAAAhhBWAAAAhhBWAAAAhhBWAAAAhvjYPQCAa09un7Bqb6NF6nYDkwCAWRyxAgAAMISwAgAAMISwAgAAMISwAgAAMISwAgAAMISwAgAAMISwAgAAMISwAgAAMISwAgAAMISwAgAAMISwAgAAMISwAgAAMISwAgAAMISwAgAAMISwAgAAMISwAgAAMMTH7gEAwE65fcKqvY0WqdsNTAKgNuCIFQAAgCGEFQAAgCG/KKy++uorDRw4UJK0f/9+9evXT/3799eUKVPkdDolSXPnzlVkZKSio6O1a9euS64LAABQG102rBYtWqSXXnpJRUVFkqTp06dr5MiRWrFihVwulzZt2qScnBxlZWVp1apVSkxM1CuvvFLlugAAALXVZcOqZcuWmjNnjvv9nJwcde7cWZLUtWtXbd26VTt27FB4eLgcDodCQkJUVlamEydOVLouAABAbXXZsOrZs6d8fH6+eNDlcsnhcEiSAgICdObMGRUUFCgwMNC9TvnyytYFAACorX71yeteXj9/SmFhoerXr6/AwEAVFhZWWB4UFFTpugAAALXVrw6rtm3bKjMzU5KUlpamsLAwdezYUenp6XI6ncrLy5PT6VTDhg0rXRcAAKC2+tU3CB03bpxefvllJSYmqk2bNurZs6e8vb0VFhamqKgoOZ1OTZ48ucp1AQAAaqtfFFahoaFKTk6WJLVu3VrLli27aJ3Y2FjFxsZWWFbVugAAALURNwgFAAAwhLACAAAwhLACAAAwhLACAAAwhLACAAAwhLACAAAwhLACAAAwhLACAAAwhLACAAAwhLACAAAwhLACAAAwhLACAAAwhLACAAAwhLACAAAwhLACAAAwhLACAAAwhLACAAAwhLACAAAwhLACAAAwhLACAAAwhLACAAAwhLACAAAwhLACAAAwhLACAAAwhLACAAAwhLACAAAwhLACAAAwhLACAAAwxMfuAQAAUqcZnxrZzhdxDxrZDoArwxErAAAAQwgrAAAAQwgrAAAAQwgrAAAAQzh5HQBQwcKZu41s5y+j2hrZDnA14YgVAACAIYQVAACAIYQVAACAIYQVAACAIYQVAACAIYQVAACAIdxuAQDgscaPH29kOwkJCdXeRmnaoGpvw6frkmpvA56NI1YAAACGcMQKAICrzMx/d6v2NkZ132RgElyII1YAAACGEFYAAACGEFYAAACGEFYAAACGEFYAAACGEFYAAACGEFYAAACGEFYAAACGEFYAAACGEFYAAACGEFYAAACGEFYAAACGEFYAAACGEFYAAACGEFYAAACG+FzpJz7yyCMKCgqSJIWGhioqKkqvv/66vL29FR4erueff15Op1NTp07Vnj175Ofnp9dee02tWrUyNjwAAIAnuaKwKioqkiQtXbrUvSwiIkJz5sxRixYtNGzYMOXk5OjQoUMqLi7WypUrtXPnTiUkJGjBggVmJgcAAPAwVxRW//3vf/XTTz9pyJAhKi0tVWxsrIqLi9WyZUtJUnh4uLZt26ajR4/qvvvukyTdddddys7ONjc5AACAh7misPL399dTTz2lxx57TPv27dPQoUNVv35998cDAgKUm5urgoICBQYGupd7e3urtLRUPj5X/AwkAACAx7qiwmndurVatWolh8Oh1q1bKygoSKdOnXJ/vLCwUPXr19fZs2dVWFjoXu50OokqAABQa13RVYGrV69WQkKCJCk/P18//fST6tWrpwMHDsjlcik9PV1hYWHq2LGj0tLSJEk7d+7ULbfcYm5yAAAAD3NFh48iIyM1YcIE9evXTw6HQ9OmTZOXl5fGjh2rsrIyhYeHq0OHDrrjjjuUkZGh6OhouVwuTZs2zfT8AADAThs+rv42eves/jY8xBWFlZ+fn958882LlicnJ1d438vLS6+++uqVTQYAAHCV4QahAAAAhhBWAAAAhhBWAAAAhhBWAAAAhhBWAAAAhhBWAAAAhhBWAAAAhhBWAAAAhhBWAAAAhhBWAAAAhhBWAAAAhhBWAAAAhhBWAAAAhhBWAAAAhhBWAAAAhhBWAAAAhhBWAAAAhvjYPQAAAIAJuX3Cqr2NFqnbq/X5HLECAAAwhLACAAAwhLACAAAwhLACAAAwhLACAAAwhLACAAAwhLACAAAwhLACAAAwhLACAAAwhLACAAAwhLACAAAwhLACAAAwhLACAAAwhLACAAAwhLACAAAwhLACAAAwhLACAAAwhLACAAAwhLACAAAwhLACAAAwhLACAAAwhLACAAAwhLACAAAwhLACAAAwhLACAAAwhLACAAAwhLACAAAwhLACAAAwhLACAAAwhLACAAAwhLACAAAwhLACAAAwhLACAAAwhLACAAAwhLACAAAwhLACAAAwhLACAAAwhLACAAAwhLACAAAwhLACAAAwhLACAAAwxKemd+B0OjV16lTt2bNHfn5+eu2119SqVaua3i0AAIDlavyI1SeffKLi4mKtXLlSY8aMUUJCQk3vEgAAwBY1fsRqx44duu+++yRJd911l7Kzsyt8vKysTJL0/fffX3I735c4qz2L4+DBam/DeeZ4tbchSQcNzPLD6SMGJpEOHqxf7W0UFhYamMTMv0vZsbPV3oa3gTkk6fTx0mpvw8S/iSTphIHHrqFZPOX7WfKcWfjZUjl+tlSOny2Vs+L7ubxXyvvlos93uVyuak9xCZMmTVKPHj10//33S5L+8Ic/6JNPPpGPz7mm2759uwYMGFCTIwAAABi1fPlyhYWFXbS8xo9YBQYGVviLw+l0uqNKktq3b6/ly5fruuuuk7e3d02PAwAAcMXKysp09OhRtW/fvtKP13hYdezYUZs3b1bv3r21c+dO3XLLLRU+7u/vX2nxAQAAeKJLXYRX408Fll8VuHfvXrlcLk2bNk033nhjTe4SAADAFjUeVteqY8eOqXHjxnaP4THOnj0rLy8v+fn52T0KPNC2bdvUpUsXeXn9fKGyy+XSnj17dNttt9k4GXBpBQUF8vb2Vt26de0eBR6CG4RW0/r16zV48OCLlj///POWz7Js2TL1799fvXv31pAhQ7R69WrLZyi3Zs0avfHGG5KkDRs2qFu3burTp48++OAD22ZCRaWlpfrXv/6lzz//3L3s2LFjGjlypOWzvPXWW/Ly8lJcXJwk6R//+IccDofi4+Mtn6Uy27dvt3sEXKC4uFi7d++WJG3evFnFxcWWz7Bs2TI9/PDDioiIUFpamuX7h2eqdWF1uds2mLZ48WLNmzdPkrRx40b3cl9fX0vnmDNnjvbu3atp06YpOTlZ48aN0xdffKH58+dbOod07gfe8uXLNWTIEEnS22+/rY0bNyo1NVUpKSmWz3OhAwcOKDc315Z9l5WVufddWlqqVatWac2aNSotrf6l07/W2LFj9fHHH2v+/PlatmyZtmzZooiICN1+++2Wz1L+/ZKfny9J+vTTTyXJln+Xythx/z1PCl9J2rt3r23fN+ebO3eupHOP3//85z+SpLy8PE2YMMHyWdavX6+PPvpISUlJeu+99yzf/4VOnDihH3/8scKyFStW2DTNxT777DPL93nmzBktXrxYKSkpcjrP3Yphz549io6OrrF91vjJ61abOXOm/vrXv1q2Px8fHwUEBEg69wDu0qWLGjZsWOEpDSukp6dr5cqV7vdvvfVWTZ8+XTExMXr22WctnSUrK0sFBQVasWKFjhw5Il9fX/cPnSNHjmju3LmWHtFbsGCB8vPzNXXqVL333ntKSkpSQECAunfvrmHDhlk2hyTFxsaqffv2evbZZ/XKK6+otLRUwcHBGjdunN58801LZzlw4IDWrFmj4uJiPfroo+7/JzvOgfTz81NeXl6FZYcPH65wBbGd7DhjYuzYsfL29tbRo0f19ddfKzQ0VJMmTVJMTIzls8ycOVOZmZkqLi5WTEyMHnnkEctnKHfkyBElJSUpPz/ffaueAQMGKCMjw/JZ/Pz85Ofnp4YNG6qkpMTy/Z9v4cKFWr16tcrKyvT666+rVatWGjVqlAIDA9W/f39LZ1mzZo0SExPl7++vt956Sy1atNBLL72kb7/91n3rJauMGDFC7du31+7du3X48GE1btxYc+fO1fjx42tsn57xU8sgK6NKkh544AFFR0fL19dXu3bt0rPPPqt69erp9OnTls5R2blLXl5ettzCIjw8XMHBwXI4HPr666/1wgsv6J577tHSpUvVpk0bS6Pq+PHj+uijjzR79mwdOnRIy5cv14IFC+Tr66u4uDj17dtXISEhlsyya9cufffdd+rRo4fef/99bd68WWPHjpXL5VJGRoY++OADS39hBQYGSjr32HE6nXr33XcVHBxs2f7PN2rUKA0ePFjFxcWaPXu29u3bp0GDBnnMU4EOh8PyfXpS+GZmZiopKUk//vijnn/+eVvDas+ePRo6dKjef/99ffPNN7rxxhuVl5ens2erf/PO6rD7dOXU1FSlpqbq5MmTGj16tI4dO6ahQ4cqMjLS8lkWL16s1NRUHT16VAkJCTpy5Ii6devmPj3ESoWFhRo9erRcLpd69eql5s2ba+3atWrUqFGN7fOqD6v//e9/KigokJeXlxITEzV8+HDde++9lu1/+PDh6tmzp0pLS5WcnKxJkyYpNzdXiYmJls0gVf2D365v9oULF+rDDz/U8OHD1bVrVxUVFamoqMjy8D106JBKSkq0c+dO7du3TyEhIdq1a5ekc99wWVlZlv2SaN68ufz8/NS5c2dlZGToj3/8ozp37qyysjIlJSWpc+fOlsxRmUaNGtkWVZLUrl07LV26VIMHD1ZAQIACAwO1ePFiNW3a1NI5oqKiLvpecrlc+vbbby2dQ/Ks8C3/w61evXq2Pz07a9YsXX/99Zo4caJGjx6t48ePq0mTJurbt6/ls3z99dcaM2aMXC6X++1yVh+BbtCggfz8/NS0aVPl5+dr9uzZateunaUzlAsODlaDBg3UoEEDffPNN5o6darlR6rKlT92HQ6H6tSpowULFqhOnTo1us+rPqymTJmiSZMmac6cORo1apRmzJhhaVhJUuvWrSWdu8u8JLVo0UIzZ860dIYvv/xS4eHhFy3/4YcfLJ2jXHBwsAYOHOh+v06dOnruuecsn+POO+9USEiIsrKytGvXLsXHx+vWW2/VjBkz1LZtW0v/8m7UqJHuv/9+DR48WGVlZVq6dKmCgoI0YMAARUREWHbkrJwn/VKQpKZNm7rPU3z66act378kNWvWTC+++KIt+74Uu8PXkwwbNkxLlixRhw4dtHbtWrlcLi1YsEDvvfee+7xOq8yaNcv9dk2es/NLnP8HwfXXX29bVF04S0hIiG1RdeEswcHBNR5VUi0IKx8fH918880qKSnRXXfdVeVr99R2F74GI342a9YsffLJJ7r99tt19913q6SkRB06dNCWLVssn+WZZ57RsGHDFBAQ4P6Gf/vtt2153HrSLwVPcfLkSTVv3tzuMSR5Vvjm5OQoOjraPUv52w6HQ0lJSZbO8txzz2no0KFasmSJSkpKFBcXJ19fX61Zs8bSOSTZepT5Qvn5+Vq5cqVcLpeOHDlS4ZzbqKgoS2c5deqU0tPT5XK5dObMGaWnp7s/VtkBgJpkx2P3qg8rh8OhMWPGqGvXrtqwYYPq1atn90i2SElJ0aOPPirp3NOjN998syRZfqK4J3rppZfcJwE7HA6FhoZqxowZtpwE3KlTJ40dO7bCLTpCQkIUExNj+VVFnvRLwVNc6mn80aNHWzqLJ4XvunXrbN3/+Xr16qWysjI9+eSTOn36tGJiYni9WUkPPfSQjh49etHbdmjXrp1SU1NVVFSkdu3aafXq1apbt65++OEH/fa3v7X0nl9VPXbLrxCsCVdtWJWWlurTTz9VdHS06tWrp65du2r9+vW2nGTqCdauXesOq/j4ePcv6aysLDvH8giedBLwrbfeqq1btyo7O1vTpk1zP/9v94mvOMff39/91L7d0tPTNWLECI94DdXmzZsrJydHTZo00W9+8xv9/e9/V0lJiQYNGmTLPH369HHfruSxxx6zZQZPU/4HdG5urk6ePKmmTZtafo5iuVdffVXTp09XVlaWGjdurLy8PD3wwANq0KCBcnNzL3ppu5q0YcMGDR06tMKyEydOaOzYsXr33XdrZJ9XbVidfylyjx499NlnnykhIcGWoxCe4PxfzFW9fa3ypJOAAwICtHDhQr3xxhvq16+f5s2bp2bNml2zfxB4msaNG+vPf/6z3WNIOnc/uH79+ulvf/ubbrjhBltnmT17tjIzM1VWVqaGDRsqODhYTZo0UVxcnBYuXGjpLKNHj5bD4ZDL5dKBAwfUv39/9+u22XFuoKc4ePCgRo4cKV9fXzVq1Eh5eXmqW7euZs6cqSZNmlg6y7x589S4cWNt2rRJ0rnfQ5MmTdLx48ctjSpJSktLU1BQkPuo7/bt2xUXF1ejT49etWHlSUchPMH5v5irehuecRKww+FQXFycNm7cqCeeeMKWm0+iclW9Wr0dxo8fry+//FJjxoxRVFRUhQstrH5pqIyMDCUnJ6uoqEi9evXS5s2bJanCBSpWOf9pUbufIvUkCQkJGj9+vMLCwtzLMjIy9Oqrr7pvqmqVzMxM/fOf/3S/73A4lJ+fr5MnT1o6h3TuHNahQ4fK399fR44cUUpKimbNmqUOHTrU2D6v2rDypKMQnuDUqVPKyMiQ0+mscOKgXVcFehJPOgn4/COIf/rTn3TTTTdpxIgRtvzAwcXGjRtn9wgVdOzYUfHx8Ro0aJAWLlzoPum2/EiAVcqvpKpTp45CQ0Pdy+34w41zAyt34sSJClElSb///e+1aNEiy2ep7AbZM2fO1PDhwy2fJSAgQO+8846GDBkiX19fpaSkuPuhply1YXU+TzgKYbd27dpp/fr17rfLbxRnx/13PI0nnQTcvXv3i14v8fHHH1dRUZFNE8FTlZaWat68edqwYYPmz5+vTp062TZLUVGR9u3bJ6fTWeFtu2/KiZ9V9SoFNXmSdlX8/f114MABtWzZ0r3s1KlTtrxQ9XfffSfp3O2Q4uLitG3bNt10002SVGPnUzpcV+lJOL/73e907733yuVy6fPPP69w76pr+Xl26dwdvpctW6aMjAz16NFDU6ZMsXsk/L8LH5sul0tr1qyRv7+/+/XxAEmKiIjQHXfcoYkTJ9p+tXNVT/nt37+fFx/2EA8//PBF92BzuVx64403tHbtWktnyc7O1osvvqjHH39coaGhys3N1erVq933D7SSHY/dqzasLnW127V4qLi4uFipqalasWKFfH19VVBQoOTkZPn7+9s9Gqqwf/9+jR8/Xq1bt9bEiRNr/PA0ri5dunTRgw8+WOnHpk+fbvE0lXv00Uc94oXVoUu+CLUdj5f8/Hx98MEHOnTokJo3b66IiAg1a9bM8jmqUpOP3av2qcBrMZ4u5cEHH1Tfvn01Y8YM3XDDDXr66aeJKg+2fPlyLVmyRBMmTNADDzxg9zjwQE2aNNGOHTv00EMP6e677/bIK3y5OMZzVHXah13/R02bNtVf/vIXW/b9S9Tkv8tVG1aoKCYmRuvXr9ehQ4cUGRnpkT+Ece6vuAkTJqhBgwZatWqVGjRoYPdI8FAffvih9u7dq3Xr1umdd95Rp06d9PDDD7tvLQCcz+rXp0XVrtqnAlG5rKwsrVq1SmlpaYqMjFRERITl9w1B1Tp16iRfX1/dc889F/3FdK2fG4hL++KLL7R06VJ9//33Sk5OtnTf5feOOp/L5VJGRoYyMzMtnQX4Nex47BJWtdTp06e1du1apaSkXHQVGuzDuYH4tQoKCvTvf/9b69ev108//aTevXvriSeesHQGHre4Wtnx2CWsAMADbdy4UampqcrLy1OPHj3Ut2/fCveQAuCZCCsA8EC33Xab2rRpo9tuu01SxZNtedoY8FycvA4AHqj8hdSlgc5fAAAAMElEQVQBXF04YgUAAGDIxS/oAwAAgCtCWAEAABhCWAEAABhCWAEAABhCWAEAABjyfyDzqsSYFPR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ED77C80C-1B65-4ABF-BDC3-61A8789B627A}"/>
              </a:ext>
            </a:extLst>
          </p:cNvPr>
          <p:cNvSpPr txBox="1">
            <a:spLocks/>
          </p:cNvSpPr>
          <p:nvPr/>
        </p:nvSpPr>
        <p:spPr bwMode="gray">
          <a:xfrm>
            <a:off x="417924" y="329997"/>
            <a:ext cx="11188700" cy="334101"/>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latin typeface="Verdana" panose="020B0604030504040204" pitchFamily="34" charset="0"/>
                <a:ea typeface="Verdana" panose="020B0604030504040204" pitchFamily="34" charset="0"/>
                <a:cs typeface="Verdana" panose="020B0604030504040204" pitchFamily="34" charset="0"/>
              </a:rPr>
              <a:t>Project Summary</a:t>
            </a:r>
          </a:p>
        </p:txBody>
      </p:sp>
      <p:pic>
        <p:nvPicPr>
          <p:cNvPr id="11" name="Picture 10">
            <a:extLst>
              <a:ext uri="{FF2B5EF4-FFF2-40B4-BE49-F238E27FC236}">
                <a16:creationId xmlns:a16="http://schemas.microsoft.com/office/drawing/2014/main" id="{CBB3D21C-B9BB-42B1-B61F-9168E9DD4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239" y="3586732"/>
            <a:ext cx="4174761" cy="3271268"/>
          </a:xfrm>
          <a:prstGeom prst="rect">
            <a:avLst/>
          </a:prstGeom>
        </p:spPr>
      </p:pic>
    </p:spTree>
    <p:extLst>
      <p:ext uri="{BB962C8B-B14F-4D97-AF65-F5344CB8AC3E}">
        <p14:creationId xmlns:p14="http://schemas.microsoft.com/office/powerpoint/2010/main" val="397985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77C80C-1B65-4ABF-BDC3-61A8789B627A}"/>
              </a:ext>
            </a:extLst>
          </p:cNvPr>
          <p:cNvSpPr txBox="1">
            <a:spLocks/>
          </p:cNvSpPr>
          <p:nvPr/>
        </p:nvSpPr>
        <p:spPr bwMode="gray">
          <a:xfrm>
            <a:off x="417924" y="329997"/>
            <a:ext cx="11188700" cy="334101"/>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latin typeface="Verdana" panose="020B0604030504040204" pitchFamily="34" charset="0"/>
                <a:ea typeface="Verdana" panose="020B0604030504040204" pitchFamily="34" charset="0"/>
                <a:cs typeface="Verdana" panose="020B0604030504040204" pitchFamily="34" charset="0"/>
              </a:rPr>
              <a:t>Solution Approach</a:t>
            </a:r>
          </a:p>
        </p:txBody>
      </p:sp>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4D6BA0-CFFC-40F7-88F1-F118E55C6F06}"/>
              </a:ext>
            </a:extLst>
          </p:cNvPr>
          <p:cNvSpPr/>
          <p:nvPr/>
        </p:nvSpPr>
        <p:spPr>
          <a:xfrm>
            <a:off x="273647" y="2848122"/>
            <a:ext cx="11332977" cy="3939540"/>
          </a:xfrm>
          <a:prstGeom prst="rect">
            <a:avLst/>
          </a:prstGeom>
        </p:spPr>
        <p:txBody>
          <a:bodyPr wrap="square">
            <a:spAutoFit/>
          </a:bodyPr>
          <a:lstStyle/>
          <a:p>
            <a:r>
              <a:rPr lang="en-IN" sz="1600" dirty="0">
                <a:cs typeface="Arial" panose="020B0604020202020204" pitchFamily="34" charset="0"/>
              </a:rPr>
              <a:t>		</a:t>
            </a:r>
          </a:p>
          <a:p>
            <a:pPr marL="895335" lvl="1" indent="-285750">
              <a:buFont typeface="Arial" panose="020B0604020202020204" pitchFamily="34" charset="0"/>
              <a:buChar char="•"/>
            </a:pPr>
            <a:r>
              <a:rPr lang="en-US" b="1" dirty="0">
                <a:cs typeface="Arial" panose="020B0604020202020204" pitchFamily="34" charset="0"/>
              </a:rPr>
              <a:t>Data Gathering </a:t>
            </a:r>
            <a:r>
              <a:rPr lang="en-US" dirty="0">
                <a:cs typeface="Arial" panose="020B0604020202020204" pitchFamily="34" charset="0"/>
              </a:rPr>
              <a:t>– The source of the datasets will be downloaded from APIs.</a:t>
            </a:r>
            <a:endParaRPr lang="en-IN" dirty="0">
              <a:cs typeface="Arial" panose="020B0604020202020204" pitchFamily="34" charset="0"/>
            </a:endParaRPr>
          </a:p>
          <a:p>
            <a:pPr marL="1352535" lvl="2" indent="-285750">
              <a:buFont typeface="Arial" panose="020B0604020202020204" pitchFamily="34" charset="0"/>
              <a:buChar char="•"/>
            </a:pPr>
            <a:r>
              <a:rPr lang="en-IN" dirty="0">
                <a:cs typeface="Arial" panose="020B0604020202020204" pitchFamily="34" charset="0"/>
              </a:rPr>
              <a:t>Data Collection: Data collected can be seen as a raw .</a:t>
            </a:r>
            <a:r>
              <a:rPr lang="en-IN" dirty="0" err="1">
                <a:cs typeface="Arial" panose="020B0604020202020204" pitchFamily="34" charset="0"/>
              </a:rPr>
              <a:t>json</a:t>
            </a:r>
            <a:r>
              <a:rPr lang="en-IN" dirty="0">
                <a:cs typeface="Arial" panose="020B0604020202020204" pitchFamily="34" charset="0"/>
              </a:rPr>
              <a:t> file here</a:t>
            </a:r>
          </a:p>
          <a:p>
            <a:pPr marL="1352535" lvl="2" indent="-285750">
              <a:buFont typeface="Arial" panose="020B0604020202020204" pitchFamily="34" charset="0"/>
              <a:buChar char="•"/>
            </a:pPr>
            <a:r>
              <a:rPr lang="en-IN" dirty="0">
                <a:cs typeface="Arial" panose="020B0604020202020204" pitchFamily="34" charset="0"/>
              </a:rPr>
              <a:t>Data Storage: The collected data has been stored in the Comma Separated Value file Zomato.csv. Each restaurant in the dataset is uniquely identified by its Restaurant Id.</a:t>
            </a:r>
            <a:endParaRPr lang="en-US" dirty="0">
              <a:cs typeface="Arial" panose="020B0604020202020204" pitchFamily="34" charset="0"/>
            </a:endParaRPr>
          </a:p>
          <a:p>
            <a:pPr marL="895335" lvl="1" indent="-285750">
              <a:buFont typeface="Arial" panose="020B0604020202020204" pitchFamily="34" charset="0"/>
              <a:buChar char="•"/>
            </a:pPr>
            <a:r>
              <a:rPr lang="en-US" b="1" dirty="0">
                <a:cs typeface="Arial" panose="020B0604020202020204" pitchFamily="34" charset="0"/>
              </a:rPr>
              <a:t>EDA</a:t>
            </a:r>
            <a:r>
              <a:rPr lang="en-US" dirty="0">
                <a:cs typeface="Arial" panose="020B0604020202020204" pitchFamily="34" charset="0"/>
              </a:rPr>
              <a:t> – </a:t>
            </a:r>
            <a:r>
              <a:rPr lang="en-IN" dirty="0">
                <a:cs typeface="Arial" panose="020B0604020202020204" pitchFamily="34" charset="0"/>
              </a:rPr>
              <a:t>Data Wrangling and EDA will be done to understand the data distribution, to get a preliminary idea on each of my data columns. This would help us in carrying out the required treatment on the features.</a:t>
            </a:r>
            <a:r>
              <a:rPr lang="en-US" dirty="0">
                <a:cs typeface="Arial" panose="020B0604020202020204" pitchFamily="34" charset="0"/>
              </a:rPr>
              <a:t> </a:t>
            </a:r>
          </a:p>
          <a:p>
            <a:pPr marL="895335" lvl="1" indent="-285750">
              <a:buFont typeface="Arial" panose="020B0604020202020204" pitchFamily="34" charset="0"/>
              <a:buChar char="•"/>
            </a:pPr>
            <a:r>
              <a:rPr lang="en-US" b="1" dirty="0">
                <a:cs typeface="Arial" panose="020B0604020202020204" pitchFamily="34" charset="0"/>
              </a:rPr>
              <a:t>Data Pre-Processing</a:t>
            </a:r>
            <a:r>
              <a:rPr lang="en-US" dirty="0">
                <a:cs typeface="Arial" panose="020B0604020202020204" pitchFamily="34" charset="0"/>
              </a:rPr>
              <a:t>– </a:t>
            </a:r>
            <a:r>
              <a:rPr lang="en-IN" dirty="0">
                <a:cs typeface="Arial" panose="020B0604020202020204" pitchFamily="34" charset="0"/>
              </a:rPr>
              <a:t>We will address the issues in our dataset by doing feature engineering, treating categorical columns and scaling numerical columns as required. We may also want to drop obviously insignificant columns.</a:t>
            </a:r>
            <a:r>
              <a:rPr lang="en-US" dirty="0">
                <a:cs typeface="Arial" panose="020B0604020202020204" pitchFamily="34" charset="0"/>
              </a:rPr>
              <a:t> </a:t>
            </a:r>
            <a:endParaRPr lang="en-IN" dirty="0">
              <a:cs typeface="Arial" panose="020B0604020202020204" pitchFamily="34" charset="0"/>
            </a:endParaRPr>
          </a:p>
          <a:p>
            <a:pPr marL="895335" lvl="1" indent="-285750">
              <a:buFont typeface="Arial" panose="020B0604020202020204" pitchFamily="34" charset="0"/>
              <a:buChar char="•"/>
            </a:pPr>
            <a:r>
              <a:rPr lang="en-US" b="1" dirty="0">
                <a:cs typeface="Arial" panose="020B0604020202020204" pitchFamily="34" charset="0"/>
              </a:rPr>
              <a:t>Machine Learning </a:t>
            </a:r>
            <a:r>
              <a:rPr lang="en-US" dirty="0">
                <a:cs typeface="Arial" panose="020B0604020202020204" pitchFamily="34" charset="0"/>
              </a:rPr>
              <a:t>– This is a regression problem that we have at hand. </a:t>
            </a:r>
            <a:r>
              <a:rPr lang="en-IN" dirty="0">
                <a:cs typeface="Arial" panose="020B0604020202020204" pitchFamily="34" charset="0"/>
              </a:rPr>
              <a:t>We will train different base regression algorithms on transformed train dataset. We will evaluate our base models and based on the output matrix we will tune our models using cross validation and </a:t>
            </a:r>
            <a:r>
              <a:rPr lang="en-IN" dirty="0" err="1">
                <a:cs typeface="Arial" panose="020B0604020202020204" pitchFamily="34" charset="0"/>
              </a:rPr>
              <a:t>GridSearchCV</a:t>
            </a:r>
            <a:r>
              <a:rPr lang="en-IN" dirty="0">
                <a:cs typeface="Arial" panose="020B0604020202020204" pitchFamily="34" charset="0"/>
              </a:rPr>
              <a:t> methods. The best estimators will then be used to predict the dependant variable on the transformed test dataset. </a:t>
            </a:r>
            <a:endParaRPr lang="en-US" sz="2800" b="1" dirty="0"/>
          </a:p>
        </p:txBody>
      </p:sp>
      <p:sp>
        <p:nvSpPr>
          <p:cNvPr id="10" name="Rectangle 9">
            <a:extLst>
              <a:ext uri="{FF2B5EF4-FFF2-40B4-BE49-F238E27FC236}">
                <a16:creationId xmlns:a16="http://schemas.microsoft.com/office/drawing/2014/main" id="{71F39929-7AD4-4200-98E0-9A6F2D2BD1E6}"/>
              </a:ext>
            </a:extLst>
          </p:cNvPr>
          <p:cNvSpPr/>
          <p:nvPr/>
        </p:nvSpPr>
        <p:spPr>
          <a:xfrm>
            <a:off x="417924" y="932124"/>
            <a:ext cx="6096000" cy="338554"/>
          </a:xfrm>
          <a:prstGeom prst="rect">
            <a:avLst/>
          </a:prstGeom>
        </p:spPr>
        <p:txBody>
          <a:bodyPr>
            <a:spAutoFit/>
          </a:bodyPr>
          <a:lstStyle/>
          <a:p>
            <a:r>
              <a:rPr lang="en-US" sz="1600" b="1" dirty="0"/>
              <a:t>We followed a four step approach to our solution:</a:t>
            </a:r>
          </a:p>
        </p:txBody>
      </p:sp>
      <p:grpSp>
        <p:nvGrpSpPr>
          <p:cNvPr id="3" name="Group 2">
            <a:extLst>
              <a:ext uri="{FF2B5EF4-FFF2-40B4-BE49-F238E27FC236}">
                <a16:creationId xmlns:a16="http://schemas.microsoft.com/office/drawing/2014/main" id="{E917C279-B9D7-478A-AD7E-FD6E085CB7B4}"/>
              </a:ext>
            </a:extLst>
          </p:cNvPr>
          <p:cNvGrpSpPr/>
          <p:nvPr/>
        </p:nvGrpSpPr>
        <p:grpSpPr>
          <a:xfrm>
            <a:off x="994911" y="1355590"/>
            <a:ext cx="10611713" cy="1693286"/>
            <a:chOff x="811870" y="1317691"/>
            <a:chExt cx="10611713" cy="1693286"/>
          </a:xfrm>
        </p:grpSpPr>
        <p:grpSp>
          <p:nvGrpSpPr>
            <p:cNvPr id="2" name="Group 1">
              <a:extLst>
                <a:ext uri="{FF2B5EF4-FFF2-40B4-BE49-F238E27FC236}">
                  <a16:creationId xmlns:a16="http://schemas.microsoft.com/office/drawing/2014/main" id="{9EFEBF87-6590-4AA0-8623-B430987BA6D0}"/>
                </a:ext>
              </a:extLst>
            </p:cNvPr>
            <p:cNvGrpSpPr/>
            <p:nvPr/>
          </p:nvGrpSpPr>
          <p:grpSpPr>
            <a:xfrm>
              <a:off x="811870" y="1317691"/>
              <a:ext cx="10611713" cy="1693286"/>
              <a:chOff x="811870" y="1317691"/>
              <a:chExt cx="10611713" cy="1693286"/>
            </a:xfrm>
          </p:grpSpPr>
          <p:grpSp>
            <p:nvGrpSpPr>
              <p:cNvPr id="7" name="Group 6">
                <a:extLst>
                  <a:ext uri="{FF2B5EF4-FFF2-40B4-BE49-F238E27FC236}">
                    <a16:creationId xmlns:a16="http://schemas.microsoft.com/office/drawing/2014/main" id="{B214D334-8459-4524-878E-3C2D0F2B88CA}"/>
                  </a:ext>
                </a:extLst>
              </p:cNvPr>
              <p:cNvGrpSpPr/>
              <p:nvPr/>
            </p:nvGrpSpPr>
            <p:grpSpPr>
              <a:xfrm>
                <a:off x="811870" y="1317691"/>
                <a:ext cx="8066889" cy="1693286"/>
                <a:chOff x="702510" y="1906949"/>
                <a:chExt cx="8066889" cy="1693286"/>
              </a:xfrm>
            </p:grpSpPr>
            <p:sp>
              <p:nvSpPr>
                <p:cNvPr id="8" name="Freeform 7">
                  <a:extLst>
                    <a:ext uri="{FF2B5EF4-FFF2-40B4-BE49-F238E27FC236}">
                      <a16:creationId xmlns:a16="http://schemas.microsoft.com/office/drawing/2014/main" id="{C7463115-0908-4FF0-A505-6D262188F473}"/>
                    </a:ext>
                  </a:extLst>
                </p:cNvPr>
                <p:cNvSpPr>
                  <a:spLocks/>
                </p:cNvSpPr>
                <p:nvPr/>
              </p:nvSpPr>
              <p:spPr bwMode="auto">
                <a:xfrm>
                  <a:off x="5799973" y="1906952"/>
                  <a:ext cx="2969426" cy="1693283"/>
                </a:xfrm>
                <a:custGeom>
                  <a:avLst/>
                  <a:gdLst>
                    <a:gd name="T0" fmla="*/ 0 w 1461"/>
                    <a:gd name="T1" fmla="*/ 0 h 1885"/>
                    <a:gd name="T2" fmla="*/ 555 w 1461"/>
                    <a:gd name="T3" fmla="*/ 0 h 1885"/>
                    <a:gd name="T4" fmla="*/ 555 w 1461"/>
                    <a:gd name="T5" fmla="*/ 10 h 1885"/>
                    <a:gd name="T6" fmla="*/ 567 w 1461"/>
                    <a:gd name="T7" fmla="*/ 10 h 1885"/>
                    <a:gd name="T8" fmla="*/ 603 w 1461"/>
                    <a:gd name="T9" fmla="*/ 8 h 1885"/>
                    <a:gd name="T10" fmla="*/ 646 w 1461"/>
                    <a:gd name="T11" fmla="*/ 12 h 1885"/>
                    <a:gd name="T12" fmla="*/ 603 w 1461"/>
                    <a:gd name="T13" fmla="*/ 15 h 1885"/>
                    <a:gd name="T14" fmla="*/ 567 w 1461"/>
                    <a:gd name="T15" fmla="*/ 13 h 1885"/>
                    <a:gd name="T16" fmla="*/ 555 w 1461"/>
                    <a:gd name="T17" fmla="*/ 13 h 1885"/>
                    <a:gd name="T18" fmla="*/ 555 w 1461"/>
                    <a:gd name="T19" fmla="*/ 24 h 1885"/>
                    <a:gd name="T20" fmla="*/ 0 w 1461"/>
                    <a:gd name="T21" fmla="*/ 24 h 1885"/>
                    <a:gd name="T22" fmla="*/ 0 w 1461"/>
                    <a:gd name="T23" fmla="*/ 13 h 1885"/>
                    <a:gd name="T24" fmla="*/ 12 w 1461"/>
                    <a:gd name="T25" fmla="*/ 13 h 1885"/>
                    <a:gd name="T26" fmla="*/ 47 w 1461"/>
                    <a:gd name="T27" fmla="*/ 15 h 1885"/>
                    <a:gd name="T28" fmla="*/ 92 w 1461"/>
                    <a:gd name="T29" fmla="*/ 12 h 1885"/>
                    <a:gd name="T30" fmla="*/ 49 w 1461"/>
                    <a:gd name="T31" fmla="*/ 8 h 1885"/>
                    <a:gd name="T32" fmla="*/ 11 w 1461"/>
                    <a:gd name="T33" fmla="*/ 10 h 1885"/>
                    <a:gd name="T34" fmla="*/ 0 w 1461"/>
                    <a:gd name="T35" fmla="*/ 10 h 1885"/>
                    <a:gd name="T36" fmla="*/ 0 w 1461"/>
                    <a:gd name="T37" fmla="*/ 0 h 18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1"/>
                    <a:gd name="T58" fmla="*/ 0 h 1885"/>
                    <a:gd name="T59" fmla="*/ 1461 w 1461"/>
                    <a:gd name="T60" fmla="*/ 1885 h 18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1" h="1885">
                      <a:moveTo>
                        <a:pt x="0" y="0"/>
                      </a:moveTo>
                      <a:lnTo>
                        <a:pt x="1254" y="0"/>
                      </a:lnTo>
                      <a:lnTo>
                        <a:pt x="1254" y="808"/>
                      </a:lnTo>
                      <a:lnTo>
                        <a:pt x="1281" y="808"/>
                      </a:lnTo>
                      <a:cubicBezTo>
                        <a:pt x="1281" y="808"/>
                        <a:pt x="1308" y="673"/>
                        <a:pt x="1365" y="673"/>
                      </a:cubicBezTo>
                      <a:cubicBezTo>
                        <a:pt x="1422" y="673"/>
                        <a:pt x="1461" y="852"/>
                        <a:pt x="1461" y="942"/>
                      </a:cubicBezTo>
                      <a:cubicBezTo>
                        <a:pt x="1461" y="1032"/>
                        <a:pt x="1426" y="1212"/>
                        <a:pt x="1365" y="1212"/>
                      </a:cubicBezTo>
                      <a:cubicBezTo>
                        <a:pt x="1304" y="1212"/>
                        <a:pt x="1299" y="1093"/>
                        <a:pt x="1281" y="1069"/>
                      </a:cubicBezTo>
                      <a:lnTo>
                        <a:pt x="1254" y="1068"/>
                      </a:lnTo>
                      <a:lnTo>
                        <a:pt x="1254" y="1885"/>
                      </a:lnTo>
                      <a:lnTo>
                        <a:pt x="0" y="1885"/>
                      </a:lnTo>
                      <a:lnTo>
                        <a:pt x="0" y="1069"/>
                      </a:lnTo>
                      <a:lnTo>
                        <a:pt x="27" y="1069"/>
                      </a:lnTo>
                      <a:cubicBezTo>
                        <a:pt x="27" y="1069"/>
                        <a:pt x="44" y="1210"/>
                        <a:pt x="106" y="1210"/>
                      </a:cubicBezTo>
                      <a:cubicBezTo>
                        <a:pt x="168" y="1210"/>
                        <a:pt x="206" y="1031"/>
                        <a:pt x="207" y="942"/>
                      </a:cubicBezTo>
                      <a:cubicBezTo>
                        <a:pt x="208" y="853"/>
                        <a:pt x="166" y="673"/>
                        <a:pt x="111" y="673"/>
                      </a:cubicBezTo>
                      <a:cubicBezTo>
                        <a:pt x="56" y="673"/>
                        <a:pt x="43" y="786"/>
                        <a:pt x="25" y="808"/>
                      </a:cubicBezTo>
                      <a:lnTo>
                        <a:pt x="0" y="808"/>
                      </a:lnTo>
                      <a:lnTo>
                        <a:pt x="0" y="0"/>
                      </a:lnTo>
                      <a:close/>
                    </a:path>
                  </a:pathLst>
                </a:custGeom>
                <a:solidFill>
                  <a:srgbClr val="86BC25"/>
                </a:solidFill>
                <a:ln w="9525">
                  <a:solidFill>
                    <a:srgbClr val="86BC25"/>
                  </a:solidFill>
                  <a:round/>
                  <a:headEnd/>
                  <a:tailEnd/>
                </a:ln>
              </p:spPr>
              <p:txBody>
                <a:bodyPr wrap="none" lIns="0" tIns="0" rIns="0" bIns="0" anchor="ctr"/>
                <a:lstStyle/>
                <a:p>
                  <a:pPr algn="ctr">
                    <a:spcBef>
                      <a:spcPct val="20000"/>
                    </a:spcBef>
                  </a:pP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Data Pre-Processing</a:t>
                  </a:r>
                  <a:endParaRPr lang="en-GB"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Freeform 7">
                  <a:extLst>
                    <a:ext uri="{FF2B5EF4-FFF2-40B4-BE49-F238E27FC236}">
                      <a16:creationId xmlns:a16="http://schemas.microsoft.com/office/drawing/2014/main" id="{6ED5675C-DEA3-497B-8414-B5391A0A6609}"/>
                    </a:ext>
                  </a:extLst>
                </p:cNvPr>
                <p:cNvSpPr>
                  <a:spLocks/>
                </p:cNvSpPr>
                <p:nvPr/>
              </p:nvSpPr>
              <p:spPr bwMode="auto">
                <a:xfrm>
                  <a:off x="702510" y="1906949"/>
                  <a:ext cx="2969426" cy="1693285"/>
                </a:xfrm>
                <a:custGeom>
                  <a:avLst/>
                  <a:gdLst>
                    <a:gd name="T0" fmla="*/ 0 w 1461"/>
                    <a:gd name="T1" fmla="*/ 0 h 1885"/>
                    <a:gd name="T2" fmla="*/ 557 w 1461"/>
                    <a:gd name="T3" fmla="*/ 0 h 1885"/>
                    <a:gd name="T4" fmla="*/ 557 w 1461"/>
                    <a:gd name="T5" fmla="*/ 10 h 1885"/>
                    <a:gd name="T6" fmla="*/ 569 w 1461"/>
                    <a:gd name="T7" fmla="*/ 10 h 1885"/>
                    <a:gd name="T8" fmla="*/ 605 w 1461"/>
                    <a:gd name="T9" fmla="*/ 8 h 1885"/>
                    <a:gd name="T10" fmla="*/ 649 w 1461"/>
                    <a:gd name="T11" fmla="*/ 12 h 1885"/>
                    <a:gd name="T12" fmla="*/ 605 w 1461"/>
                    <a:gd name="T13" fmla="*/ 15 h 1885"/>
                    <a:gd name="T14" fmla="*/ 569 w 1461"/>
                    <a:gd name="T15" fmla="*/ 13 h 1885"/>
                    <a:gd name="T16" fmla="*/ 557 w 1461"/>
                    <a:gd name="T17" fmla="*/ 13 h 1885"/>
                    <a:gd name="T18" fmla="*/ 557 w 1461"/>
                    <a:gd name="T19" fmla="*/ 24 h 1885"/>
                    <a:gd name="T20" fmla="*/ 0 w 1461"/>
                    <a:gd name="T21" fmla="*/ 24 h 1885"/>
                    <a:gd name="T22" fmla="*/ 0 w 1461"/>
                    <a:gd name="T23" fmla="*/ 0 h 18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1"/>
                    <a:gd name="T37" fmla="*/ 0 h 1885"/>
                    <a:gd name="T38" fmla="*/ 1461 w 1461"/>
                    <a:gd name="T39" fmla="*/ 1885 h 18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1" h="1885">
                      <a:moveTo>
                        <a:pt x="0" y="0"/>
                      </a:moveTo>
                      <a:lnTo>
                        <a:pt x="1254" y="0"/>
                      </a:lnTo>
                      <a:lnTo>
                        <a:pt x="1254" y="808"/>
                      </a:lnTo>
                      <a:lnTo>
                        <a:pt x="1281" y="808"/>
                      </a:lnTo>
                      <a:cubicBezTo>
                        <a:pt x="1281" y="808"/>
                        <a:pt x="1308" y="673"/>
                        <a:pt x="1365" y="673"/>
                      </a:cubicBezTo>
                      <a:cubicBezTo>
                        <a:pt x="1422" y="673"/>
                        <a:pt x="1461" y="852"/>
                        <a:pt x="1461" y="942"/>
                      </a:cubicBezTo>
                      <a:cubicBezTo>
                        <a:pt x="1461" y="1032"/>
                        <a:pt x="1426" y="1212"/>
                        <a:pt x="1365" y="1212"/>
                      </a:cubicBezTo>
                      <a:cubicBezTo>
                        <a:pt x="1304" y="1212"/>
                        <a:pt x="1299" y="1093"/>
                        <a:pt x="1281" y="1069"/>
                      </a:cubicBezTo>
                      <a:lnTo>
                        <a:pt x="1254" y="1068"/>
                      </a:lnTo>
                      <a:lnTo>
                        <a:pt x="1254" y="1885"/>
                      </a:lnTo>
                      <a:lnTo>
                        <a:pt x="0" y="1885"/>
                      </a:lnTo>
                      <a:lnTo>
                        <a:pt x="0" y="0"/>
                      </a:lnTo>
                      <a:close/>
                    </a:path>
                  </a:pathLst>
                </a:custGeom>
                <a:solidFill>
                  <a:schemeClr val="bg2">
                    <a:lumMod val="25000"/>
                  </a:schemeClr>
                </a:solidFill>
                <a:ln w="9525">
                  <a:solidFill>
                    <a:schemeClr val="bg2">
                      <a:lumMod val="25000"/>
                    </a:schemeClr>
                  </a:solidFill>
                  <a:round/>
                  <a:headEnd/>
                  <a:tailEnd/>
                </a:ln>
              </p:spPr>
              <p:txBody>
                <a:bodyPr wrap="none" lIns="0" tIns="0" rIns="0" bIns="0" anchor="ctr"/>
                <a:lstStyle/>
                <a:p>
                  <a:pPr algn="ctr">
                    <a:spcBef>
                      <a:spcPct val="20000"/>
                    </a:spcBef>
                  </a:pP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Data Gathering</a:t>
                  </a:r>
                </a:p>
              </p:txBody>
            </p:sp>
          </p:grpSp>
          <p:sp>
            <p:nvSpPr>
              <p:cNvPr id="11" name="Freeform 4">
                <a:extLst>
                  <a:ext uri="{FF2B5EF4-FFF2-40B4-BE49-F238E27FC236}">
                    <a16:creationId xmlns:a16="http://schemas.microsoft.com/office/drawing/2014/main" id="{32D1F36E-9869-4A09-A541-E876072FE6AC}"/>
                  </a:ext>
                </a:extLst>
              </p:cNvPr>
              <p:cNvSpPr>
                <a:spLocks/>
              </p:cNvSpPr>
              <p:nvPr/>
            </p:nvSpPr>
            <p:spPr bwMode="auto">
              <a:xfrm>
                <a:off x="8454157" y="1317693"/>
                <a:ext cx="2969426" cy="1693283"/>
              </a:xfrm>
              <a:custGeom>
                <a:avLst/>
                <a:gdLst>
                  <a:gd name="T0" fmla="*/ 0 w 1461"/>
                  <a:gd name="T1" fmla="*/ 0 h 1885"/>
                  <a:gd name="T2" fmla="*/ 555 w 1461"/>
                  <a:gd name="T3" fmla="*/ 0 h 1885"/>
                  <a:gd name="T4" fmla="*/ 555 w 1461"/>
                  <a:gd name="T5" fmla="*/ 10 h 1885"/>
                  <a:gd name="T6" fmla="*/ 567 w 1461"/>
                  <a:gd name="T7" fmla="*/ 10 h 1885"/>
                  <a:gd name="T8" fmla="*/ 603 w 1461"/>
                  <a:gd name="T9" fmla="*/ 8 h 1885"/>
                  <a:gd name="T10" fmla="*/ 646 w 1461"/>
                  <a:gd name="T11" fmla="*/ 12 h 1885"/>
                  <a:gd name="T12" fmla="*/ 603 w 1461"/>
                  <a:gd name="T13" fmla="*/ 15 h 1885"/>
                  <a:gd name="T14" fmla="*/ 567 w 1461"/>
                  <a:gd name="T15" fmla="*/ 13 h 1885"/>
                  <a:gd name="T16" fmla="*/ 555 w 1461"/>
                  <a:gd name="T17" fmla="*/ 13 h 1885"/>
                  <a:gd name="T18" fmla="*/ 555 w 1461"/>
                  <a:gd name="T19" fmla="*/ 24 h 1885"/>
                  <a:gd name="T20" fmla="*/ 0 w 1461"/>
                  <a:gd name="T21" fmla="*/ 24 h 1885"/>
                  <a:gd name="T22" fmla="*/ 0 w 1461"/>
                  <a:gd name="T23" fmla="*/ 13 h 1885"/>
                  <a:gd name="T24" fmla="*/ 12 w 1461"/>
                  <a:gd name="T25" fmla="*/ 13 h 1885"/>
                  <a:gd name="T26" fmla="*/ 47 w 1461"/>
                  <a:gd name="T27" fmla="*/ 15 h 1885"/>
                  <a:gd name="T28" fmla="*/ 92 w 1461"/>
                  <a:gd name="T29" fmla="*/ 12 h 1885"/>
                  <a:gd name="T30" fmla="*/ 49 w 1461"/>
                  <a:gd name="T31" fmla="*/ 8 h 1885"/>
                  <a:gd name="T32" fmla="*/ 11 w 1461"/>
                  <a:gd name="T33" fmla="*/ 10 h 1885"/>
                  <a:gd name="T34" fmla="*/ 0 w 1461"/>
                  <a:gd name="T35" fmla="*/ 10 h 1885"/>
                  <a:gd name="T36" fmla="*/ 0 w 1461"/>
                  <a:gd name="T37" fmla="*/ 0 h 18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1"/>
                  <a:gd name="T58" fmla="*/ 0 h 1885"/>
                  <a:gd name="T59" fmla="*/ 1461 w 1461"/>
                  <a:gd name="T60" fmla="*/ 1885 h 18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1" h="1885">
                    <a:moveTo>
                      <a:pt x="0" y="0"/>
                    </a:moveTo>
                    <a:lnTo>
                      <a:pt x="1254" y="0"/>
                    </a:lnTo>
                    <a:lnTo>
                      <a:pt x="1254" y="808"/>
                    </a:lnTo>
                    <a:lnTo>
                      <a:pt x="1281" y="808"/>
                    </a:lnTo>
                    <a:cubicBezTo>
                      <a:pt x="1281" y="808"/>
                      <a:pt x="1308" y="673"/>
                      <a:pt x="1365" y="673"/>
                    </a:cubicBezTo>
                    <a:cubicBezTo>
                      <a:pt x="1422" y="673"/>
                      <a:pt x="1461" y="852"/>
                      <a:pt x="1461" y="942"/>
                    </a:cubicBezTo>
                    <a:cubicBezTo>
                      <a:pt x="1461" y="1032"/>
                      <a:pt x="1426" y="1212"/>
                      <a:pt x="1365" y="1212"/>
                    </a:cubicBezTo>
                    <a:cubicBezTo>
                      <a:pt x="1304" y="1212"/>
                      <a:pt x="1299" y="1093"/>
                      <a:pt x="1281" y="1069"/>
                    </a:cubicBezTo>
                    <a:lnTo>
                      <a:pt x="1254" y="1068"/>
                    </a:lnTo>
                    <a:lnTo>
                      <a:pt x="1254" y="1885"/>
                    </a:lnTo>
                    <a:lnTo>
                      <a:pt x="0" y="1885"/>
                    </a:lnTo>
                    <a:lnTo>
                      <a:pt x="0" y="1069"/>
                    </a:lnTo>
                    <a:lnTo>
                      <a:pt x="27" y="1069"/>
                    </a:lnTo>
                    <a:cubicBezTo>
                      <a:pt x="27" y="1069"/>
                      <a:pt x="44" y="1210"/>
                      <a:pt x="106" y="1210"/>
                    </a:cubicBezTo>
                    <a:cubicBezTo>
                      <a:pt x="168" y="1210"/>
                      <a:pt x="206" y="1031"/>
                      <a:pt x="207" y="942"/>
                    </a:cubicBezTo>
                    <a:cubicBezTo>
                      <a:pt x="208" y="853"/>
                      <a:pt x="166" y="673"/>
                      <a:pt x="111" y="673"/>
                    </a:cubicBezTo>
                    <a:cubicBezTo>
                      <a:pt x="56" y="673"/>
                      <a:pt x="43" y="786"/>
                      <a:pt x="25" y="808"/>
                    </a:cubicBezTo>
                    <a:lnTo>
                      <a:pt x="0" y="808"/>
                    </a:lnTo>
                    <a:lnTo>
                      <a:pt x="0" y="0"/>
                    </a:lnTo>
                    <a:close/>
                  </a:path>
                </a:pathLst>
              </a:custGeom>
              <a:solidFill>
                <a:srgbClr val="0097A9"/>
              </a:solidFill>
              <a:ln w="9525">
                <a:noFill/>
                <a:round/>
                <a:headEnd/>
                <a:tailEnd/>
              </a:ln>
            </p:spPr>
            <p:txBody>
              <a:bodyPr wrap="none" lIns="0" tIns="0" rIns="0" bIns="0" anchor="ctr"/>
              <a:lstStyle/>
              <a:p>
                <a:pPr algn="ctr">
                  <a:spcBef>
                    <a:spcPct val="20000"/>
                  </a:spcBef>
                </a:pP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Machine </a:t>
                </a:r>
              </a:p>
              <a:p>
                <a:pPr algn="ctr">
                  <a:spcBef>
                    <a:spcPct val="20000"/>
                  </a:spcBef>
                </a:pP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Learning</a:t>
                </a:r>
                <a:endParaRPr lang="en-GB"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12" name="Freeform 4">
              <a:extLst>
                <a:ext uri="{FF2B5EF4-FFF2-40B4-BE49-F238E27FC236}">
                  <a16:creationId xmlns:a16="http://schemas.microsoft.com/office/drawing/2014/main" id="{E5C56B6E-945E-4ADE-9DF8-A46A9A8F972F}"/>
                </a:ext>
              </a:extLst>
            </p:cNvPr>
            <p:cNvSpPr>
              <a:spLocks/>
            </p:cNvSpPr>
            <p:nvPr/>
          </p:nvSpPr>
          <p:spPr bwMode="auto">
            <a:xfrm>
              <a:off x="3364509" y="1317693"/>
              <a:ext cx="2969426" cy="1693283"/>
            </a:xfrm>
            <a:custGeom>
              <a:avLst/>
              <a:gdLst>
                <a:gd name="T0" fmla="*/ 0 w 1461"/>
                <a:gd name="T1" fmla="*/ 0 h 1885"/>
                <a:gd name="T2" fmla="*/ 555 w 1461"/>
                <a:gd name="T3" fmla="*/ 0 h 1885"/>
                <a:gd name="T4" fmla="*/ 555 w 1461"/>
                <a:gd name="T5" fmla="*/ 10 h 1885"/>
                <a:gd name="T6" fmla="*/ 567 w 1461"/>
                <a:gd name="T7" fmla="*/ 10 h 1885"/>
                <a:gd name="T8" fmla="*/ 603 w 1461"/>
                <a:gd name="T9" fmla="*/ 8 h 1885"/>
                <a:gd name="T10" fmla="*/ 646 w 1461"/>
                <a:gd name="T11" fmla="*/ 12 h 1885"/>
                <a:gd name="T12" fmla="*/ 603 w 1461"/>
                <a:gd name="T13" fmla="*/ 15 h 1885"/>
                <a:gd name="T14" fmla="*/ 567 w 1461"/>
                <a:gd name="T15" fmla="*/ 13 h 1885"/>
                <a:gd name="T16" fmla="*/ 555 w 1461"/>
                <a:gd name="T17" fmla="*/ 13 h 1885"/>
                <a:gd name="T18" fmla="*/ 555 w 1461"/>
                <a:gd name="T19" fmla="*/ 24 h 1885"/>
                <a:gd name="T20" fmla="*/ 0 w 1461"/>
                <a:gd name="T21" fmla="*/ 24 h 1885"/>
                <a:gd name="T22" fmla="*/ 0 w 1461"/>
                <a:gd name="T23" fmla="*/ 13 h 1885"/>
                <a:gd name="T24" fmla="*/ 12 w 1461"/>
                <a:gd name="T25" fmla="*/ 13 h 1885"/>
                <a:gd name="T26" fmla="*/ 47 w 1461"/>
                <a:gd name="T27" fmla="*/ 15 h 1885"/>
                <a:gd name="T28" fmla="*/ 92 w 1461"/>
                <a:gd name="T29" fmla="*/ 12 h 1885"/>
                <a:gd name="T30" fmla="*/ 49 w 1461"/>
                <a:gd name="T31" fmla="*/ 8 h 1885"/>
                <a:gd name="T32" fmla="*/ 11 w 1461"/>
                <a:gd name="T33" fmla="*/ 10 h 1885"/>
                <a:gd name="T34" fmla="*/ 0 w 1461"/>
                <a:gd name="T35" fmla="*/ 10 h 1885"/>
                <a:gd name="T36" fmla="*/ 0 w 1461"/>
                <a:gd name="T37" fmla="*/ 0 h 18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1"/>
                <a:gd name="T58" fmla="*/ 0 h 1885"/>
                <a:gd name="T59" fmla="*/ 1461 w 1461"/>
                <a:gd name="T60" fmla="*/ 1885 h 18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1" h="1885">
                  <a:moveTo>
                    <a:pt x="0" y="0"/>
                  </a:moveTo>
                  <a:lnTo>
                    <a:pt x="1254" y="0"/>
                  </a:lnTo>
                  <a:lnTo>
                    <a:pt x="1254" y="808"/>
                  </a:lnTo>
                  <a:lnTo>
                    <a:pt x="1281" y="808"/>
                  </a:lnTo>
                  <a:cubicBezTo>
                    <a:pt x="1281" y="808"/>
                    <a:pt x="1308" y="673"/>
                    <a:pt x="1365" y="673"/>
                  </a:cubicBezTo>
                  <a:cubicBezTo>
                    <a:pt x="1422" y="673"/>
                    <a:pt x="1461" y="852"/>
                    <a:pt x="1461" y="942"/>
                  </a:cubicBezTo>
                  <a:cubicBezTo>
                    <a:pt x="1461" y="1032"/>
                    <a:pt x="1426" y="1212"/>
                    <a:pt x="1365" y="1212"/>
                  </a:cubicBezTo>
                  <a:cubicBezTo>
                    <a:pt x="1304" y="1212"/>
                    <a:pt x="1299" y="1093"/>
                    <a:pt x="1281" y="1069"/>
                  </a:cubicBezTo>
                  <a:lnTo>
                    <a:pt x="1254" y="1068"/>
                  </a:lnTo>
                  <a:lnTo>
                    <a:pt x="1254" y="1885"/>
                  </a:lnTo>
                  <a:lnTo>
                    <a:pt x="0" y="1885"/>
                  </a:lnTo>
                  <a:lnTo>
                    <a:pt x="0" y="1069"/>
                  </a:lnTo>
                  <a:lnTo>
                    <a:pt x="27" y="1069"/>
                  </a:lnTo>
                  <a:cubicBezTo>
                    <a:pt x="27" y="1069"/>
                    <a:pt x="44" y="1210"/>
                    <a:pt x="106" y="1210"/>
                  </a:cubicBezTo>
                  <a:cubicBezTo>
                    <a:pt x="168" y="1210"/>
                    <a:pt x="206" y="1031"/>
                    <a:pt x="207" y="942"/>
                  </a:cubicBezTo>
                  <a:cubicBezTo>
                    <a:pt x="208" y="853"/>
                    <a:pt x="166" y="673"/>
                    <a:pt x="111" y="673"/>
                  </a:cubicBezTo>
                  <a:cubicBezTo>
                    <a:pt x="56" y="673"/>
                    <a:pt x="43" y="786"/>
                    <a:pt x="25" y="808"/>
                  </a:cubicBezTo>
                  <a:lnTo>
                    <a:pt x="0" y="808"/>
                  </a:lnTo>
                  <a:lnTo>
                    <a:pt x="0" y="0"/>
                  </a:lnTo>
                  <a:close/>
                </a:path>
              </a:pathLst>
            </a:custGeom>
            <a:solidFill>
              <a:srgbClr val="01194F"/>
            </a:solidFill>
            <a:ln w="9525">
              <a:solidFill>
                <a:srgbClr val="01194F"/>
              </a:solidFill>
              <a:round/>
              <a:headEnd/>
              <a:tailEnd/>
            </a:ln>
          </p:spPr>
          <p:txBody>
            <a:bodyPr wrap="none" lIns="0" tIns="0" rIns="0" bIns="0" anchor="ctr"/>
            <a:lstStyle/>
            <a:p>
              <a:pPr algn="ctr">
                <a:spcBef>
                  <a:spcPct val="20000"/>
                </a:spcBef>
              </a:pP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Exploratory </a:t>
              </a:r>
            </a:p>
            <a:p>
              <a:pPr algn="ctr">
                <a:spcBef>
                  <a:spcPct val="20000"/>
                </a:spcBef>
              </a:pP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Data Analysis</a:t>
              </a:r>
            </a:p>
            <a:p>
              <a:pPr algn="ctr">
                <a:spcBef>
                  <a:spcPct val="20000"/>
                </a:spcBef>
              </a:pPr>
              <a:endPar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50414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77C80C-1B65-4ABF-BDC3-61A8789B627A}"/>
              </a:ext>
            </a:extLst>
          </p:cNvPr>
          <p:cNvSpPr txBox="1">
            <a:spLocks/>
          </p:cNvSpPr>
          <p:nvPr/>
        </p:nvSpPr>
        <p:spPr bwMode="gray">
          <a:xfrm>
            <a:off x="417924" y="329997"/>
            <a:ext cx="11188700" cy="334101"/>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sz="2400" b="1" dirty="0">
                <a:latin typeface="Verdana" panose="020B0604030504040204" pitchFamily="34" charset="0"/>
                <a:ea typeface="Verdana" panose="020B0604030504040204" pitchFamily="34" charset="0"/>
                <a:cs typeface="Verdana" panose="020B0604030504040204" pitchFamily="34" charset="0"/>
              </a:rPr>
              <a:t>Data Gathering</a:t>
            </a:r>
          </a:p>
        </p:txBody>
      </p:sp>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417924" y="981215"/>
            <a:ext cx="11399607" cy="2132190"/>
          </a:xfrm>
          <a:prstGeom prst="rect">
            <a:avLst/>
          </a:prstGeom>
        </p:spPr>
      </p:pic>
      <p:sp>
        <p:nvSpPr>
          <p:cNvPr id="13" name="Content Placeholder 2"/>
          <p:cNvSpPr>
            <a:spLocks noGrp="1"/>
          </p:cNvSpPr>
          <p:nvPr>
            <p:ph idx="1"/>
          </p:nvPr>
        </p:nvSpPr>
        <p:spPr>
          <a:xfrm>
            <a:off x="417924" y="3574215"/>
            <a:ext cx="11399607" cy="2714290"/>
          </a:xfrm>
        </p:spPr>
        <p:txBody>
          <a:bodyPr>
            <a:normAutofit/>
          </a:bodyPr>
          <a:lstStyle/>
          <a:p>
            <a:r>
              <a:rPr lang="en-IN" sz="1800" b="1" dirty="0">
                <a:solidFill>
                  <a:prstClr val="black"/>
                </a:solidFill>
              </a:rPr>
              <a:t>Zomato</a:t>
            </a:r>
            <a:r>
              <a:rPr lang="en-IN" sz="1800" dirty="0">
                <a:solidFill>
                  <a:prstClr val="black"/>
                </a:solidFill>
              </a:rPr>
              <a:t> restaurants data was gathered from the </a:t>
            </a:r>
            <a:r>
              <a:rPr lang="en-IN" sz="1800" dirty="0" err="1">
                <a:solidFill>
                  <a:prstClr val="black"/>
                </a:solidFill>
              </a:rPr>
              <a:t>json</a:t>
            </a:r>
            <a:r>
              <a:rPr lang="en-IN" sz="1800" dirty="0">
                <a:solidFill>
                  <a:prstClr val="black"/>
                </a:solidFill>
              </a:rPr>
              <a:t> files available on </a:t>
            </a:r>
            <a:r>
              <a:rPr lang="en-IN" sz="1800" dirty="0" err="1">
                <a:solidFill>
                  <a:prstClr val="black"/>
                </a:solidFill>
              </a:rPr>
              <a:t>kaggle</a:t>
            </a:r>
            <a:r>
              <a:rPr lang="en-IN" sz="1800" dirty="0">
                <a:solidFill>
                  <a:prstClr val="black"/>
                </a:solidFill>
              </a:rPr>
              <a:t> </a:t>
            </a:r>
          </a:p>
          <a:p>
            <a:endParaRPr lang="en-IN" sz="1800" dirty="0">
              <a:solidFill>
                <a:prstClr val="black"/>
              </a:solidFill>
            </a:endParaRPr>
          </a:p>
          <a:p>
            <a:r>
              <a:rPr lang="en-US" sz="1800" dirty="0">
                <a:solidFill>
                  <a:prstClr val="black"/>
                </a:solidFill>
              </a:rPr>
              <a:t>The collected data has been stored in the Comma Separated Value file Zomato.csv. Each restaurant in the dataset is uniquely identified by its Restaurant Id. </a:t>
            </a:r>
          </a:p>
          <a:p>
            <a:endParaRPr lang="en-US" sz="1800" dirty="0">
              <a:solidFill>
                <a:prstClr val="black"/>
              </a:solidFill>
            </a:endParaRPr>
          </a:p>
          <a:p>
            <a:r>
              <a:rPr lang="en-IN" sz="1800" dirty="0">
                <a:solidFill>
                  <a:prstClr val="black"/>
                </a:solidFill>
              </a:rPr>
              <a:t>This dataset ~24,000+ observations with </a:t>
            </a:r>
            <a:r>
              <a:rPr lang="en-IN" sz="1800" b="1" dirty="0">
                <a:solidFill>
                  <a:prstClr val="black"/>
                </a:solidFill>
              </a:rPr>
              <a:t>39</a:t>
            </a:r>
            <a:r>
              <a:rPr lang="en-IN" sz="1800" dirty="0">
                <a:solidFill>
                  <a:prstClr val="black"/>
                </a:solidFill>
              </a:rPr>
              <a:t> features providing restaurant details like cuisines, geographical columns and other special attributes of the restaurants.</a:t>
            </a:r>
          </a:p>
          <a:p>
            <a:pPr marL="0" lvl="0" indent="0">
              <a:buNone/>
            </a:pPr>
            <a:endParaRPr lang="en-IN" sz="1800" dirty="0">
              <a:solidFill>
                <a:prstClr val="black"/>
              </a:solidFill>
            </a:endParaRPr>
          </a:p>
          <a:p>
            <a:pPr marL="0" lvl="0" indent="0">
              <a:buNone/>
            </a:pPr>
            <a:endParaRPr lang="en-IN" sz="1800" dirty="0">
              <a:solidFill>
                <a:prstClr val="black"/>
              </a:solidFill>
            </a:endParaRPr>
          </a:p>
        </p:txBody>
      </p:sp>
    </p:spTree>
    <p:extLst>
      <p:ext uri="{BB962C8B-B14F-4D97-AF65-F5344CB8AC3E}">
        <p14:creationId xmlns:p14="http://schemas.microsoft.com/office/powerpoint/2010/main" val="377994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8042"/>
            <a:ext cx="11273246" cy="849721"/>
          </a:xfrm>
        </p:spPr>
        <p:txBody>
          <a:bodyPr>
            <a:normAutofit/>
          </a:bodyPr>
          <a:lstStyle/>
          <a:p>
            <a:r>
              <a:rPr lang="en-IN" dirty="0">
                <a:cs typeface="Courier New" panose="02070309020205020404" pitchFamily="49" charset="0"/>
              </a:rPr>
              <a:t>EDA</a:t>
            </a:r>
            <a:r>
              <a:rPr lang="en-IN" b="1" dirty="0">
                <a:cs typeface="Courier New" panose="02070309020205020404" pitchFamily="49" charset="0"/>
              </a:rPr>
              <a:t>: Dependent Variable</a:t>
            </a:r>
          </a:p>
        </p:txBody>
      </p:sp>
      <p:sp>
        <p:nvSpPr>
          <p:cNvPr id="3" name="Content Placeholder 2"/>
          <p:cNvSpPr>
            <a:spLocks noGrp="1"/>
          </p:cNvSpPr>
          <p:nvPr>
            <p:ph idx="1"/>
          </p:nvPr>
        </p:nvSpPr>
        <p:spPr>
          <a:xfrm>
            <a:off x="460375" y="1374385"/>
            <a:ext cx="11357156" cy="4193177"/>
          </a:xfrm>
        </p:spPr>
        <p:txBody>
          <a:bodyPr/>
          <a:lstStyle/>
          <a:p>
            <a:pPr marL="0" indent="0">
              <a:buNone/>
            </a:pPr>
            <a:r>
              <a:rPr lang="en-IN" sz="1800" b="1" i="1" dirty="0"/>
              <a:t>Dependent variable: </a:t>
            </a:r>
            <a:r>
              <a:rPr lang="en-IN" sz="1800" dirty="0"/>
              <a:t>Since the objective of our project is to predict Zomato restaurant rating, so </a:t>
            </a:r>
            <a:r>
              <a:rPr lang="en-IN" sz="1800" i="1" dirty="0"/>
              <a:t>‘</a:t>
            </a:r>
            <a:r>
              <a:rPr lang="en-IN" sz="1800" i="1" dirty="0" err="1"/>
              <a:t>zomato_user_rating</a:t>
            </a:r>
            <a:r>
              <a:rPr lang="en-IN" sz="1800" i="1" dirty="0"/>
              <a:t>’</a:t>
            </a:r>
            <a:r>
              <a:rPr lang="en-IN" sz="1800" dirty="0"/>
              <a:t> is our dependant variable</a:t>
            </a:r>
            <a:r>
              <a:rPr lang="en-IN" dirty="0"/>
              <a:t>.</a:t>
            </a:r>
          </a:p>
          <a:p>
            <a:pPr lvl="1"/>
            <a:r>
              <a:rPr lang="en-IN" sz="1800" dirty="0"/>
              <a:t>By plotting the value counts of our dependant variable, we can understand the distribution in train set.</a:t>
            </a:r>
          </a:p>
          <a:p>
            <a:pPr lvl="1"/>
            <a:r>
              <a:rPr lang="en-IN" sz="1800" dirty="0"/>
              <a:t>As we see, there are many </a:t>
            </a:r>
            <a:r>
              <a:rPr lang="en-IN" sz="1800" b="1" dirty="0"/>
              <a:t>"Not Rated"</a:t>
            </a:r>
            <a:r>
              <a:rPr lang="en-IN" sz="1800" dirty="0"/>
              <a:t> restaurants which are by default rated at </a:t>
            </a:r>
            <a:r>
              <a:rPr lang="en-IN" sz="1800" b="1" dirty="0"/>
              <a:t>ZERO</a:t>
            </a:r>
            <a:r>
              <a:rPr lang="en-IN" sz="1800" dirty="0"/>
              <a:t>. Otherwise, this looks like a perfect </a:t>
            </a:r>
            <a:r>
              <a:rPr lang="en-IN" sz="1800" b="1" dirty="0"/>
              <a:t>normal distribution</a:t>
            </a:r>
            <a:r>
              <a:rPr lang="en-IN" sz="1800" dirty="0"/>
              <a:t>.</a:t>
            </a:r>
          </a:p>
        </p:txBody>
      </p:sp>
      <p:sp>
        <p:nvSpPr>
          <p:cNvPr id="5" name="AutoShape 2" descr="data:image/png;base64,iVBORw0KGgoAAAANSUhEUgAAAmQAAAFvCAYAAADkPtfiAAAABHNCSVQICAgIfAhkiAAAAAlwSFlzAAALEgAACxIB0t1+/AAAADl0RVh0U29mdHdhcmUAbWF0cGxvdGxpYiB2ZXJzaW9uIDIuMi4yLCBodHRwOi8vbWF0cGxvdGxpYi5vcmcvhp/UCwAAIABJREFUeJzt3Xt0VPW99/HPJDGguZRDQYRSqFisxZTT4jy4bMNFMQQviDHBhISggj2KFhoXhxKiBDBKsGpW1wER8fhQloLca9FStQQpi4ugqUKJx/ZIlRruEDDJCAmZ+T1/+DAlkszsGTP5weT9+ovZl2++O3zZftyzZ4/LGGMEAAAAa2JsNwAAANDeEcgAAAAsI5ABAABYRiADAACwjEAGAABgWZztBsJ1+vRp7dmzR127dlVsbKztdgAAAFrk9Xp19OhRpaSkqGPHjuetv2gD2Z49e5SXl2e7DQAAAMeWLl0qt9t93vKLNpB17dpV0lcHdsUVV1juBgAAoGWHDh1SXl6eP7983UUbyM6+TXnFFVeoZ8+elrsBAAAIrqXbrLipHwAAwDICGQAAgGUEMgAAAMsIZAAAAJYRyAAAACwjkAEAAFhGIAMAALCMQAYAAGAZgQwAAMAyAhkAAIBlBDIAAADLCGQAAACWEcgAAAAsi7PdQGs4+vwrYe3XdeLYVu4EAAAgdFwhAwAAsIxABgAAYBmBDAAAwDICGQAAgGUEMgAAAMsIZAAAAJYRyAAAACwjkAEAAFhGIAMAALCMQAYAAGAZgQwAAMAyAhkAAIBlBDIAAADLCGQAAACWEcgAAAAsI5ABAABYRiADAACwjEAGAABgGYEMAADAMgIZAACAZQQyAAAAy+IiVdjr9eqxxx7Tp59+qtjYWJWWlsoYo8LCQrlcLvXt21czZ85UTEyM5s+fr02bNikuLk5FRUXq37+/9u3b1+y2AAAA0SZiCeedd96RJC1fvlyTJ09WaWmpSktLVVBQoGXLlskYo/LyclVWVmrnzp1atWqVysrKNHv2bElqdlsAAIBoFLFAdvPNN6ukpESSdODAAXXp0kWVlZUaOHCgJGnw4MHatm2bKioqlJqaKpfLpR49esjr9aq6urrZbQEAAKJRRN8DjIuL07Rp01RSUqL09HQZY+RyuSRJCQkJqq2tVV1dnRITE/37nF3e3LYAAADRKOI3ZT311FN66623NGPGDNXX1/uXezweJScnKzExUR6Pp8nypKSkJveLnd0WAAAgGkUskL322mt64YUXJEmXXnqpXC6XUlJStGPHDknS5s2b5Xa7NWDAAG3ZskU+n08HDhyQz+dT586d1a9fv/O2BQAAiEYR+5Tl8OHDNX36dOXl5amxsVFFRUW66qqrNGPGDJWVlalPnz5KT09XbGys3G63srOz5fP5VFxcLEmaNm3aedsCAABEI5cxxthuIhxVVVUaNmyYysvL1eH1TWHV6DpxbOs2BQAA0Ixzc0vPnj3PW8+DvQAAACwjkAEAAFhGIAMAALCMQAYAAGAZgQwAAMAyAhkAAIBlBDIAAADLCGQAAACWEcgAAAAsI5ABAABYRiADAACwjEAGAABgGYEMAADAMgIZAACAZQQyAAAAywhkAAAAlhHIAAAALCOQAQAAWEYgAwAAsIxABgAAYBmBDAAAwDICGQAAgGUEMgAAAMsIZAAAAJYRyAAAACwjkAEAAFhGIAMAALCMQAYAAGAZgQwAAMAyAhkAAIBlBDIAAADLCGQAAACWEcgAAAAsI5ABAABYRiADAACwjEAGAABgGYEMAADAMgIZAACAZQQyAAAAy+IiUfTMmTMqKirS/v371dDQoIkTJ+qKK67Qgw8+qO9973uSpDFjxujWW2/V/PnztWnTJsXFxamoqEj9+/fXvn37VFhYKJfLpb59+2rmzJmKiSE7AgCA6BSRQLZu3Tp16tRJTz/9tE6cOKGMjAw9/PDDuu+++zR+/Hj/dpWVldq5c6dWrVqlgwcPatKkSVqzZo1KS0tVUFCg66+/XsXFxSovL1daWlokWgUAALAuIoFsxIgRSk9P97+OjY3Vnj179Omnn6q8vFy9e/dWUVGRKioqlJqaKpfLpR49esjr9aq6ulqVlZUaOHCgJGnw4MHaunUrgQwAAEStiASyhIQESVJdXZ0mT56sgoICNTQ0aPTo0UpJSdHzzz+v5557TklJSerUqVOT/Wpra2WMkcvlarIMAAAgWkXsxqyDBw9q3LhxGjVqlEaOHKm0tDSlpKRIktLS0vTRRx8pMTFRHo/Hv4/H41FSUlKT+8U8Ho+Sk5Mj1SYAAIB1EQlkx44d0/jx4zV16lRlZWVJkiZMmKDdu3dLkrZv365rr71WAwYM0JYtW+Tz+XTgwAH5fD517txZ/fr1044dOyRJmzdvltvtjkSbAAAAF4SIvGW5cOFC1dTUaMGCBVqwYIEkqbCwUHPmzNEll1yiLl26qKSkRImJiXK73crOzpbP51NxcbEkadq0aZoxY4bKysrUp0+fJvejAQAARBuXMcbYbiIcVVVVGjZsmMrLy9Xh9U1h1eg6cWzrNgUAANCMc3NLz549z1vPw70AAAAsI5ABAABYRiADAACwjEAGAABgGYEMAADAMgIZAACAZQQyAAAAywhkAAAAlhHIAAAALCOQAQAAWEYgAwAAsIxABgAAYBmBDAAAwDICGQAAgGUEMgAAAMsIZAAAAJYRyAAAACwjkAEAAFhGIAMAALCMQAYAAGAZgQwAAMAyAhkAAIBlBDIAAADLCGQAAACWEcgAAAAsI5ABAABYRiADAACwjEAGAABgGYEMAADAMgIZAACAZQQyAAAAywhkAAAAlhHIAAAALCOQAQAAWEYgAwAAsIxABgAAYBmBDAAAwDICGQAAgGUEMgAAAMsIZAAAAJbFRaLomTNnVFRUpP3796uhoUETJ07U97//fRUWFsrlcqlv376aOXOmYmJiNH/+fG3atElxcXEqKipS//79tW/fvma3BQAAiEYRSTnr1q1Tp06dtGzZMr344osqKSlRaWmpCgoKtGzZMhljVF5ersrKSu3cuVOrVq1SWVmZZs+eLUnNbgsAABCtIhLIRowYoV/+8pf+17GxsaqsrNTAgQMlSYMHD9a2bdtUUVGh1NRUuVwu9ejRQ16vV9XV1c1uCwAAEK0iEsgSEhKUmJiouro6TZ48WQUFBTLGyOVy+dfX1taqrq5OiYmJTfarra1tdlsAAIBoFbEbsw4ePKhx48Zp1KhRGjlyZJN7wDwej5KTk5WYmCiPx9NkeVJSUrPbAgAARKuIBLJjx45p/Pjxmjp1qrKysiRJ/fr1044dOyRJmzdvltvt1oABA7Rlyxb5fD4dOHBAPp9PnTt3bnZbAACAaBWRT1kuXLhQNTU1WrBggRYsWCBJevTRR/XEE0+orKxMffr0UXp6umJjY+V2u5WdnS2fz6fi4mJJ0rRp0zRjxowm2wIAAEQrlzHG2G4iHFVVVRo2bJjKy8vV4fVNYdXoOnFs6zYFAADQjHNzS8+ePc9bz8O9AAAALCOQAQAAWEYgAwAAsIxABgAAYBmBDAAAwDICGQAAgGUEMgAAAMsIZAAAAJYRyAAAACxzFMgOHz583rJPPvmk1ZsBAABojwIGspMnT+rkyZP6+c9/ri+++ML/+tixY/rFL37RVj0CAABEtYBfLj5lyhRt3bpVknT99df/a6e4OL7wGwAAoJUEDGQvvfSSJGn69OkqLS1tk4YAAADam4CB7KzS0lLt379fX3zxhYwx/uXXXnttxBoDAABoLxwFsv/6r//SSy+9pG9/+9v+ZS6XS+Xl5RFrDAAAoL1wFMhee+01vf322+rWrVuk+wEAAGh3HD32onv37oQxAACACHF0heyGG27Qr3/9aw0bNkwdO3b0L+ceMgAAgG/OUSBbu3atJOnNN9/0L+MeMgAAgNbhKJBt3Lgx0n0AAAC0W44C2eLFi5tdft9997VqMwAAAO2Ro0D297//3f/nhoYGvffee7rhhhsi1hQAAEB74vjBsOc6fPiwHn300Yg0BAAA0N44euzF13Xr1k379+9v7V4AAADapZDvITPGaM+ePU2e2g8AAIDwhXwPmfTVg2J/9atfRaQhAACA9iake8j279+vxsZG9e7dO6JNAQAAtCeOAtm+ffv00EMP6ciRI/L5fPq3f/s3vfDCC7rqqqsi3R8AAEDUc3RT/+OPP677779f7733nioqKjRx4kTNnj070r0BAAC0C44C2fHjx5WRkeF/nZmZqRMnTkSsKQAAgPbEUSDzer06efKk/3V1dXXEGgIAAGhvHN1DNnbsWGVnZ+uWW26Ry+XS+vXrdc8990S6NwAAgHbB0RWyIUOGSJLOnDmjvXv36vDhw0pLS4toYwAAAO2FoytkhYWFysvL07hx41RfX69XX31VRUVFevHFFyPdHwAAQNRzdIXsxIkTGjdunCSpQ4cOuvfee3X06NGINgYAANBeOL6p//Dhw/7Xx44dkzEmYk0BAAC0J47esrz33nt15513atCgQXK5XNq2bRtfnQQAANBKHAWyrKwspaSk6N1331VsbKwmTJigq6++OtK9AQAAtAuOApkkXXPNNbrmmmsi2QsAAEC75OgesnDt2rVL+fn5kqTKykoNGjRI+fn5ys/P1/r16yVJ8+fPV1ZWlnJycrR7925JX3135pgxY5Sbm6uZM2fK5/NFsk0AAACrHF8hC9WLL76odevW6dJLL5UkffTRR7rvvvs0fvx4/zaVlZXauXOnVq1apYMHD2rSpElas2aNSktLVVBQoOuvv17FxcUqLy/nuWcAACBqRewKWa9evTRv3jz/6z179mjTpk3Ky8tTUVGR6urqVFFRodTUVLlcLvXo0UNer1fV1dWqrKzUwIEDJUmDBw/Wtm3bItUmAACAdRELZOnp6YqL+9cFuP79++tXv/qVli5dqu9+97t67rnnVFdXp8TERP82CQkJqq2tlTFGLperyTIAAIBoFdF7yM6VlpamlJQU/58/+ugjJSYmyuPx+LfxeDxKSkpSTExMk2XJyclt1SYAAECba7NANmHCBP9N+9u3b9e1116rAQMGaMuWLfL5fDpw4IB8Pp86d+6sfv36aceOHZKkzZs3y+12t1WbAAAAbS5iN/V/3axZs1RSUqJLLrlEXbp0UUlJiRITE+V2u5WdnS2fz6fi4mJJ0rRp0zRjxgyVlZWpT58+Sk9Pb6s2AQAA2pzLXKTfgVRVVaVhw4apvLxcHV7fFFaNrhPHtm5TAAAAzTg3t/Ts2fO89W32liUAAACaRyADAACwjEAGAABgGYEMAADAMgIZAACAZQQyAAAAywhkAAAAlrXZg2EBABe/rDV/CWu/1ZkDWrkTILpwhQwAAMAyAhkAAIBlBDIAAADLCGQAAACWEcgAAAAsI5ABAABYRiADAACwjEAGAABgGQ+GBQBclJ763cGw9puW0b2VOwG+OQIZAKDNjVn7WVj7vXrX91q1D+BCwVuWAAAAlhHIAAAALCOQAQAAWMY9ZADQTmSs+XNY+/0uc0grdwLg67hCBgAAYBmBDAAAwDLesgSAC9yo1X8Ma7/fZ93Syp0AiBSukAEAAFhGIAMAALCMQAYAAGAZgQwAAMAyAhkAAIBlBDIAAADLCGQAAACWEcgAAAAsI5ABAABYxpP6AQDt2itrj4a139i7urZyJ2jPuEIGAABgGYEMAADAMgIZAACAZQQyAAAAywhkAAAAlkU0kO3atUv5+fmSpH379mnMmDHKzc3VzJkz5fP5JEnz589XVlaWcnJytHv37oDbAgAARKOIBbIXX3xRjz32mOrr6yVJpaWlKigo0LJly2SMUXl5uSorK7Vz506tWrVKZWVlmj17dovbAgAARKuIBbJevXpp3rx5/teVlZUaOHCgJGnw4MHatm2bKioqlJqaKpfLpR49esjr9aq6urrZbQEAAKJVxB4Mm56erqqqKv9rY4xcLpckKSEhQbW1taqrq1OnTp3825xd3ty2AHAxGrl6TVj7vZ6V2cqdALiQtdlN/TEx//pRHo9HycnJSkxMlMfjabI8KSmp2W0BAACiVZsFsn79+mnHjh2SpM2bN8vtdmvAgAHasmWLfD6fDhw4IJ/Pp86dOze7LQAAQLRqs++ynDZtmmbMmKGysjL16dNH6enpio2NldvtVnZ2tnw+n4qLi1vcFgAAIFpFNJD17NlTK1eulCRdeeWVeuWVV87bZtKkSZo0aVKTZS1tCwBt6fbVS8Pa742svFbuBEC048GwAAAAlhHIAAAALCOQAQAAWNZmN/UDABCt/rjiWFj73ZLdpZU7wcWKK2QAAACWEcgAAAAsI5ABAABYRiADAACwjEAGAABgGYEMAADAMgIZAACAZQQyAAAAywhkAAAAlhHIAAAALCOQAQAAWEYgAwAAsIwvFwcQdW5b81JY+/0hc0IrdwIAznCFDAAAwDICGQAAgGUEMgAAAMsIZAAAAJYRyAAAACwjkAEAAFjGYy8AALhAbFtyNOR9fnpP1wh0grbGFTIAAADLCGQAAACWEcgAAAAsI5ABAABYRiADAACwjEAGAABgGYEMAADAMgIZAACAZQQyAAAAywhkAAAAlhHIAAAALOO7LAFcUG5bOy+s/f5w16RW7gQA2g5XyAAAACwjkAEAAFhGIAMAALCsze8hu/POO5WUlCRJ6tmzp7Kzs/Xkk08qNjZWqamp+sUvfiGfz6dZs2bpb3/7m+Lj4/XEE0+od+/ebd0qAABAm2jTQFZfXy9Jevnll/3LRo0apXnz5um73/2u/uM//kOVlZXav3+/GhoatGLFCn344YeaO3eunn/++bZsFQAAoM20aSD7+OOPderUKY0fP16NjY2aNGmSGhoa1KtXL0lSamqqtm/frqNHj2rQoEGSpB//+Mfas2dPW7YJAADQpto0kHXs2FETJkzQ6NGj9dlnn+nnP/+5kpOT/esTEhL0+eefq66uTomJif7lsbGxamxsVFwcT+kAACCQyoWHw9rv2ge7tXInCEWbJpwrr7xSvXv3lsvl0pVXXqmkpCSdPHnSv97j8Sg5OVmnT5+Wx+PxL/f5fIQxAAAQtdr0U5arV6/W3LlzJUmHDx/WqVOndNlll+mf//ynjDHasmWL3G63BgwYoM2bN0uSPvzwQ1199dVt2SYAAECbatPLTllZWZo+fbrGjBkjl8ulOXPmKCYmRv/5n/8pr9er1NRU/fu//7t+9KMfaevWrcrJyZExRnPmzGnLNgEAANpUmway+Ph4Pfvss+ctX7lyZZPXMTExevzxx9uqLQAAAKu4MQtAq7j1d6Vh7bc+Y3ordwIAFx+e1A8AAGAZgQwAAMAyAhkAAIBlBDIAAADLCGQAAACWEcgAAAAsI5ABAABYRiADAACwjAfDAtCtr00Ja7/1d57/zRsALn77nz4Y1n7fmdq9lTtpP7hCBgAAYBmBDAAAwDLesgQuYnf8fkRY+60b9WYrdwIA+Ca4QgYAAGAZgQwAAMAyAhkAAIBlBDIAAADLCGQAAACW8SlLwJJpq8P7hORTWXxCEgCiDYEMAABExKFnPw5rvyumXNPKnVz4CGRAGJ5+NT3kfaaOeSsCnQAAogH3kAEAAFhGIAMAALCMQAYAAGAZgQwAAMAyAhkAAIBlBDIAAADLCGQAAACW8RwytCsvvBz688Mk6YF8niEGADYc/s17Ye3XreD/tHInkcUVMgAAAMsIZAAAAJYRyAAAACwjkAEAAFhGIAMAALCMT1niorH0t+F9QjLvXj4hCQD45o4893pY+13+8Mig2xDIAABA1Dsy752w9rt80o2t3EnzeMsSAADAMq6QIeJ+/39vCWu/UeP/2MqdAABwYeIKGQAAgGUEMgAAAMsu2LcsfT6fZs2apb/97W+Kj4/XE088od69e9tuq93Z+N+3hbXfTff/oZU7AQAgel2wV8g2bNighoYGrVixQlOmTNHcuXNttwQAABARF+wVsoqKCg0aNEiS9OMf/1h79uxpst7r9UqSDh06pPgvTob1M+qrqr5Zkxew3cvuD2u//rn/3eT18S/OhFWn6pzfbXUr1JCkkye/eZ0vWqGGJNWeCL3O12t4wqjx9TpnqlvneM5Uf9kKvdS2Ti8nar55Lye+aKVewju3NO3lxDeu0XDi+Deu8VWdY63Qy9FW6aX+xKEw6/zrP1u11UfCrOFt8vrkieow69T7/3w87L/n001eHzsZei/n9iFJR74I7+/5W1X/Op8crg3vd2u+9rs9Wns4rDqNVYn+Px+rCW/mznxt5o7XhPd7aTinzvGa8GaloapKhw59NfNn88vXuYwxJqzqEfboo49q+PDhGjJkiCRp6NCh2rBhg+LivvrH+P777ysvL89miwAAACFZunSp3G73ecsv2CtkiYmJ8ng8/tc+n88fxiQpJSVFS5cuVdeuXRUbG2ujRQAAAEe8Xq+OHj2qlJSUZtdfsIFswIABeuedd3Trrbfqww8/1NVXX91kfceOHZtNmAAAABeiQB9OvGDfsjz7Kcu///3vMsZozpw5uuqqq2y3BQAA0Oou2E9ZxsTE6PHHH9fy5cu1YsWKgGHM5/OpuLhY2dnZys/P1759+5qsX7lype666y7dfffdeuedwN9ltWvXLuXn55+3fN26dcrIyFBmZqaWLVvW4v5nzpzR1KlTlZubq6ysLJWXlzdZv3HjRmVmZio7O1srV64Mq4YknTp1Sjk5Odq7d2/YvbzxxhsaPXq0cnJyVFxcLJ/PF3KNt956S5mZmcrKytKqVavCPh5JmjFjhp555pmwj2fx4sW67bbblJ+fr/z8fP3jH/8Iucbu3buVm5urMWPGaPLkyaqvrz+vRrA6R48e9feQn58vt9utV199NeReWmvmXnvtNY0cOVK5ubkt/h15vV5Nnz5dOTk5ysvL0z//+c8m653MrZM6UvDZDVbDydw6qeNkdp0cjxR4doPVcDK3Tuo4md1ANZzOrZNenMxusBpO5vas48ePa8iQIefNlNO5DVZHcnbODVTD6dwGq+Nkbp0cjxT8nBusjtPZDVTD6Tm3pRqhzG2wXpyecwPVCGVuz2OiwFtvvWWmTZtmjDHmgw8+MA8++KB/3ZEjR8ztt99u6uvrTU1Njf/PzVm0aJG5/fbbzejRo89b97Of/cycOHHC1NfXm5tvvtmcPHmy2RqrV682TzzxhDHGmOrqajNkyBD/uoaGBv++9fX15q677jJHjhwJqYYxxuzevdtkZGSYn/70p+aTTz5p8fcSqM6pU6fMsGHDzJdffmmMMeaRRx4xGzZsCKlGY2OjSUtLMzU1NaaxsdEMHz7cHD9+POTjMcaYV1991dx9993m6aefDut4jDFmypQp5q9//WuL+wer4fP5zB133GE+++wzY4wxK1euNHv37g2rl7P+8pe/mPz8fNPY2BhyjdaYuePHj5uhQ4eaEydOGK/Xa/Lz883nn39+Xo0//elPprCw0BhjzLvvvtvk35DTuQ1WxxhnsxuohtO5DVbH6ewGOx5jgs9usBpO5jZYHaez6+R4jAk8t07qOJndQDWczq0xX83nQw89ZIYPH95kpkKZ20B1jHF+zm2pRihzG6iO07kNdjzGODvnBqvjdHZbqhHKOTfY8RgTfG6D1XF6zm2pRihz25wL9gpZKAI9ImP37t36yU9+ovj4eCUlJalXr176+OOPm63Tq1cvzZs3r9l1P/jBD1RbW6uGhgYZY+RyuZrdbsSIEfrlL3/pf33uBw727t2rXr166Vvf+pbi4+N13XXX6f333w+phiQ1NDToueeeU58+fZrtwUmd+Ph4LV++XJdeeqkkqbGxUR06dAipRmxsrNavX6+kpCSdPPnV4wESEhJCPp4PPvhAu3btUnZ2dtjHI0mVlZVatGiRxowZoxdeeCHkGp9++qk6deqkJUuWaOzYsTp58mSLv+NgvUiSMUYlJSWaNWtWs+uD1WiNmauqqtI111yjTp06KSYmRj/60Y+0a9eu82rcfPPNKikpkSQdOHBAXbp08a9zOrfB6kjOZjdQDadzG6yO09kNdjxOZjdYDSdzG6yO09kN1osUfG6d1HEyu4FqOJ1bSXrqqaeUk5Ojyy+/vMnyUOY2UB3J+Tm3pRqhzG2gOk7nNtjxOD3nBqvjdHZbqhHKOTdQH5KzuQ1Wx+k5t6Uaocxtc6IikNXV1Skx8V/PLImNjVVjY6N/XVJSkn9dQkKC6urqmq2Tnp7e5JOc5+rbt68yMzN12223aejQoUpOTm52u4SEBCUmJqqurk6TJ09WQUFBkz6d9BKohiRdd9116t69e7M/32mdmJgY/wnw5Zdf1pdffqmf/exnIfcSFxent99+W6NGjZLb7W729xeoxpEjRzR//nwVFxd/o+ORpNtuu02zZs3SkiVLVFFR0ezb04FqnDhxQh988IFyc3O1ePFivfvuu9q+fXtYvUhfvV3St2/fFk8wwWq0xsz17t1bn3zyiY4dO6ZTp05p+/bt+vLL5p85FhcXp2nTpqmkpETp6en+5aH8GwpUR3I+uy3VcDq3TnpxMruBaoQyu4H6cDK3weqEMruBepGCz62TOk5nt6UaTud27dq16ty5s/9/yM8VytwGqiM5m9tANUKZ22C9OJnbQDVCmdtgvTiZ3UA1nM5tsD4kZ3MbrI6TuQ1UI5TzbbMcX0u7gM2ZM8f84Q9/8L8eNGiQ/88bNmwwM2fO9L9+6KGHzO7du1us9fnnn5/3luX//M//mPT0dP9l4kceecSsX7++xRoHDhwwGRkZZtWqVefVuf/++/2vn3zySfPHP/4xpBrnGjt2bMDL58HqeL1eM3fuXPPAAw/4L6WH24vX6zVTp041q1evDqnGkiVLTEZGhhk7dqxJT083Q4YMMWvWrAm5F5/PZ2pqavyvX3nlFTN//vyQanzyySfm9ttv979evHixWbRoUci9nDV58mTz/vvvt7h/oBqtNXPGGFNeXm5ycnJMQUGBeeyxx8yf/vSngD0dOXLEDB061Hg8Hn8vTuc2UJ1zOZndlmo4nVunvQSb3ZZqhDq7zdUIZW4D1Ql1dpurcZaTuQ1UJ9TZbakXJ3Obm5tr8vLyzNixY811111nMjMz/W9LhjK3geoa7RuuAAAGEElEQVScK9DcBqvhdG6d9hJobgPVCGVuA9VxOruBajidWye/EydzG2xenMxtsF5CPd+eKyoC2ZtvvtnkHrIJEyb41529h+z06dOmpqbGpKenm9OnT7dYq7lAVlVVZUaNGuW/96ykpMQsX7682f2PHj1qRowYYbZt23beuoaGBpOWluZ/jzojI8McOnQopBrnCvYftWB1Hn30UTN79mzj9XrDqlFbW2vy8vL8v5fi4mKzdu3asI9nzZo1Ae9nCFSnpqbGDB482NTV1Rmfz2cmTZpkNm3aFFKN+vp6c+ONN/rvZ3j44YfNO++8E3IvZw0bNsz4fL6wjqe1Zu7MmTOmrKzMeL1eU19fb3Jzc5u95+R3v/udWbhwoTHmq7/XG2+80f/vxOncBqtzrkCzG6yGk7kNVsfp7Do9nkCzG6iG07kNVsfp7Do5nmBzG6yO09kNVMPp3J7r6zMVytwGquN0XbDtnM5toDpO59Zpz8HOuYHqhDK7LdUI5Zwb7HiczG2gOqGcc1uqEc7cnuuCfQ5ZKNLS0rR161bl5OT4H5GxePFi9erVS8OGDVN+fr5yc3NljNEjjzwS8L37c73++uv68ssvlZ2drezsbOXm5uqSSy5Rr169lJGR0ew+CxcuVE1NjRYsWKAFCxZIkkaPHq1Tp04pOztbhYWFmjBhgowxyszMVLdu3UKu4VSgOikpKVq9erXcbrfuueceSdK4ceOUlpYWUi8jR45UXl6e4uLi9IMf/EB33HGHlePJzs7WI488onHjxik+Pl433HCD/1seQqnx5JNPasqUKTLG6Cc/+YmGDh0aVi/V1dVKSEho8R4EJzVaa+YuueQS3XXXXerQoYPuu+8+de7c+bwaw4cP1/Tp05WXl6fGxkYVFRXp7bff9s+/k7l1UseJQDWczq2TXpzMbqSPx+ncOqnjZHaD1XAyt07qOJndYDWczG1zzj1vO53bYHXCdbZGKHMbrBcncxup4/l6HaezG6iG03NuoBpO5zZYHafn3EA1wp1b6QJ+DhkAAEB7ERU39QMAAFzMCGQAAACWEcgAAAAsI5ABAABYRiADAACwjEAGIGqNHz9e1dXVEf85q1at0tKlSyP+cwBELwIZgKi1devWNvk5FRUVOn36dJv8LADRKSoeDAsAXzd9+nRJ0j333KMJEyZo+fLlamhoUHV1te68804VFBRox44devLJJ3XZZZfJ4/FozZo1+u1vf6vVq1crISFBbrdb5eXl2rhxoxoaGvTMM8/ovffek9frVb9+/fTYY49p+/bt2rhxo7Zu3aqOHTsqLy/P8pEDuBhxhQxAVCotLZUkLVmyRGvWrNHcuXO1du1arVixQosWLfK/lfm///u/evbZZ/X6669rx44dWrt2rVavXq21a9fK4/H46y1atEixsbFau3at1q1bp8svv1zPPPOM0tLSdNNNN+nee+8ljAEIG1fIAES9hQsXatOmTXrjjTe0d+9eGWN06tQpSVL37t31ne98R5L05z//WSNGjFBycrIkKS8vT++++64kadOmTaqtrdW2bdskSWfOnNG3v/1tC0cDIBoRyABEtVOnTiknJ0c333yz3G63MjMztWHDBp391rjLLrvMv21cXJzO/Ta52NhY/599Pp+Kior839fn8XhUX1/fRkcBINrxliWAqBUbG6sjR46orq5OBQUFuummm7Rjxw41NDTI5/Odt/2QIUP09ttvq7a2VpK0evVq/7rU1FQtXbrUv++MGTNUVlbm/zmNjY1tc1AAohJXyABErREjRqiwsFB9+/bVLbfcovj4eF199dX6/ve/r3379ik+Pr7J9jfccIPuvvtuZWdnq2PHjurbt68uvfRSSdJDDz2kp556ShkZGfJ6vfrhD3+owsJCSdLgwYM1d+5cSdIDDzzQtgcJICq4zLnX5wGgHfvrX/+qDz74QOPGjZMkLV68WLt27dJvfvMby50BiHYEMgD4/+rq6lRUVKR//OMfcrlc6t69u0pKStStWzfbrQGIcgQyAAAAy7ipHwAAwDICGQAAgGUEMgAAAMsIZAAAAJYRyAAAACwjkAEAAFj2/wCV9BgK12vdU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3029948" y="3146129"/>
            <a:ext cx="5829300" cy="3495675"/>
          </a:xfrm>
          <a:prstGeom prst="rect">
            <a:avLst/>
          </a:prstGeom>
        </p:spPr>
      </p:pic>
      <p:cxnSp>
        <p:nvCxnSpPr>
          <p:cNvPr id="9" name="Straight Connector 8">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60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00877" y="1826832"/>
            <a:ext cx="4067175" cy="3162300"/>
          </a:xfrm>
          <a:prstGeom prst="rect">
            <a:avLst/>
          </a:prstGeom>
        </p:spPr>
      </p:pic>
      <p:sp>
        <p:nvSpPr>
          <p:cNvPr id="2" name="Title 1"/>
          <p:cNvSpPr>
            <a:spLocks noGrp="1"/>
          </p:cNvSpPr>
          <p:nvPr>
            <p:ph type="title"/>
          </p:nvPr>
        </p:nvSpPr>
        <p:spPr>
          <a:xfrm>
            <a:off x="417924" y="-64799"/>
            <a:ext cx="10374402" cy="1325563"/>
          </a:xfrm>
        </p:spPr>
        <p:txBody>
          <a:bodyPr>
            <a:normAutofit/>
          </a:bodyPr>
          <a:lstStyle/>
          <a:p>
            <a:r>
              <a:rPr lang="en-IN" b="1" dirty="0">
                <a:cs typeface="Courier New" panose="02070309020205020404" pitchFamily="49" charset="0"/>
              </a:rPr>
              <a:t>EDA: Find Obviously Insignificant columns</a:t>
            </a:r>
            <a:endParaRPr lang="en-IN" b="1" dirty="0"/>
          </a:p>
        </p:txBody>
      </p:sp>
      <p:sp>
        <p:nvSpPr>
          <p:cNvPr id="3" name="Content Placeholder 2"/>
          <p:cNvSpPr>
            <a:spLocks noGrp="1"/>
          </p:cNvSpPr>
          <p:nvPr>
            <p:ph idx="1"/>
          </p:nvPr>
        </p:nvSpPr>
        <p:spPr>
          <a:xfrm>
            <a:off x="417924" y="1034849"/>
            <a:ext cx="5474876" cy="2122566"/>
          </a:xfrm>
        </p:spPr>
        <p:txBody>
          <a:bodyPr>
            <a:noAutofit/>
          </a:bodyPr>
          <a:lstStyle/>
          <a:p>
            <a:pPr marL="0" indent="0">
              <a:buNone/>
            </a:pPr>
            <a:r>
              <a:rPr lang="en-IN" sz="1800" b="1" dirty="0"/>
              <a:t>We will drop columns based on these rules:</a:t>
            </a:r>
          </a:p>
        </p:txBody>
      </p:sp>
      <p:cxnSp>
        <p:nvCxnSpPr>
          <p:cNvPr id="5" name="Straight Connector 4">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F962EF-3A3F-4E88-9EE0-D96FB5370E8A}"/>
              </a:ext>
            </a:extLst>
          </p:cNvPr>
          <p:cNvSpPr txBox="1"/>
          <p:nvPr/>
        </p:nvSpPr>
        <p:spPr>
          <a:xfrm>
            <a:off x="6096000" y="1141497"/>
            <a:ext cx="5721530" cy="907941"/>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rPr>
              <a:t>Highest Missing values</a:t>
            </a:r>
          </a:p>
          <a:p>
            <a:pPr>
              <a:spcBef>
                <a:spcPts val="600"/>
              </a:spcBef>
              <a:buSzPct val="100000"/>
            </a:pPr>
            <a:r>
              <a:rPr lang="en-US" dirty="0">
                <a:solidFill>
                  <a:srgbClr val="313131"/>
                </a:solidFill>
              </a:rPr>
              <a:t>      </a:t>
            </a:r>
            <a:r>
              <a:rPr lang="en-US" sz="1800" dirty="0">
                <a:solidFill>
                  <a:srgbClr val="313131"/>
                </a:solidFill>
              </a:rPr>
              <a:t>We will drop the columns with more than 70% NULL values. </a:t>
            </a:r>
          </a:p>
        </p:txBody>
      </p:sp>
      <p:grpSp>
        <p:nvGrpSpPr>
          <p:cNvPr id="23" name="Group 22">
            <a:extLst>
              <a:ext uri="{FF2B5EF4-FFF2-40B4-BE49-F238E27FC236}">
                <a16:creationId xmlns:a16="http://schemas.microsoft.com/office/drawing/2014/main" id="{39A59CCE-199F-47BE-A70B-3B8B6546FA2D}"/>
              </a:ext>
            </a:extLst>
          </p:cNvPr>
          <p:cNvGrpSpPr/>
          <p:nvPr/>
        </p:nvGrpSpPr>
        <p:grpSpPr>
          <a:xfrm>
            <a:off x="5605125" y="1065196"/>
            <a:ext cx="237214" cy="5307146"/>
            <a:chOff x="7226706" y="1012872"/>
            <a:chExt cx="237214" cy="5307146"/>
          </a:xfrm>
        </p:grpSpPr>
        <p:sp>
          <p:nvSpPr>
            <p:cNvPr id="12" name="Arrow: Chevron 11">
              <a:extLst>
                <a:ext uri="{FF2B5EF4-FFF2-40B4-BE49-F238E27FC236}">
                  <a16:creationId xmlns:a16="http://schemas.microsoft.com/office/drawing/2014/main" id="{7F81EA66-C7D3-4C86-9785-1501F45EB0E2}"/>
                </a:ext>
              </a:extLst>
            </p:cNvPr>
            <p:cNvSpPr/>
            <p:nvPr/>
          </p:nvSpPr>
          <p:spPr bwMode="gray">
            <a:xfrm rot="5400000">
              <a:off x="6672775" y="5528873"/>
              <a:ext cx="1345076" cy="237214"/>
            </a:xfrm>
            <a:prstGeom prst="chevron">
              <a:avLst/>
            </a:prstGeom>
            <a:solidFill>
              <a:srgbClr val="0097A9">
                <a:alpha val="80000"/>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7" name="Arrow: Chevron 16">
              <a:extLst>
                <a:ext uri="{FF2B5EF4-FFF2-40B4-BE49-F238E27FC236}">
                  <a16:creationId xmlns:a16="http://schemas.microsoft.com/office/drawing/2014/main" id="{ACA8CEAE-8614-472E-B701-9EA6F34614C7}"/>
                </a:ext>
              </a:extLst>
            </p:cNvPr>
            <p:cNvSpPr/>
            <p:nvPr/>
          </p:nvSpPr>
          <p:spPr bwMode="gray">
            <a:xfrm rot="5400000">
              <a:off x="6672775" y="2885770"/>
              <a:ext cx="1345076" cy="237214"/>
            </a:xfrm>
            <a:prstGeom prst="chevron">
              <a:avLst/>
            </a:prstGeom>
            <a:solidFill>
              <a:srgbClr val="01194F">
                <a:alpha val="80000"/>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 name="Arrow: Chevron 19">
              <a:extLst>
                <a:ext uri="{FF2B5EF4-FFF2-40B4-BE49-F238E27FC236}">
                  <a16:creationId xmlns:a16="http://schemas.microsoft.com/office/drawing/2014/main" id="{6835C1B2-0237-4E06-828B-54782AF4EC65}"/>
                </a:ext>
              </a:extLst>
            </p:cNvPr>
            <p:cNvSpPr/>
            <p:nvPr/>
          </p:nvSpPr>
          <p:spPr bwMode="gray">
            <a:xfrm rot="5400000">
              <a:off x="6672775" y="1566803"/>
              <a:ext cx="1345076" cy="237214"/>
            </a:xfrm>
            <a:prstGeom prst="chevron">
              <a:avLst/>
            </a:prstGeom>
            <a:solidFill>
              <a:schemeClr val="tx1">
                <a:lumMod val="85000"/>
                <a:lumOff val="15000"/>
                <a:alpha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 name="Arrow: Chevron 20">
              <a:extLst>
                <a:ext uri="{FF2B5EF4-FFF2-40B4-BE49-F238E27FC236}">
                  <a16:creationId xmlns:a16="http://schemas.microsoft.com/office/drawing/2014/main" id="{6AE1AF97-5A34-484B-8D20-F936419F9018}"/>
                </a:ext>
              </a:extLst>
            </p:cNvPr>
            <p:cNvSpPr/>
            <p:nvPr/>
          </p:nvSpPr>
          <p:spPr bwMode="gray">
            <a:xfrm rot="5400000">
              <a:off x="6672775" y="4209906"/>
              <a:ext cx="1345076" cy="237214"/>
            </a:xfrm>
            <a:prstGeom prst="chevron">
              <a:avLst/>
            </a:prstGeom>
            <a:solidFill>
              <a:srgbClr val="86BC25">
                <a:alpha val="80000"/>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22" name="TextBox 21">
            <a:extLst>
              <a:ext uri="{FF2B5EF4-FFF2-40B4-BE49-F238E27FC236}">
                <a16:creationId xmlns:a16="http://schemas.microsoft.com/office/drawing/2014/main" id="{3A71E818-16C2-447D-B8D7-C5CFF3B88DC9}"/>
              </a:ext>
            </a:extLst>
          </p:cNvPr>
          <p:cNvSpPr txBox="1"/>
          <p:nvPr/>
        </p:nvSpPr>
        <p:spPr>
          <a:xfrm>
            <a:off x="6117725" y="2361816"/>
            <a:ext cx="5699805" cy="1184940"/>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rPr>
              <a:t>Duplicate Columns</a:t>
            </a:r>
          </a:p>
          <a:p>
            <a:pPr>
              <a:spcBef>
                <a:spcPts val="600"/>
              </a:spcBef>
              <a:buSzPct val="100000"/>
            </a:pPr>
            <a:r>
              <a:rPr lang="en-US" sz="1800" dirty="0">
                <a:solidFill>
                  <a:srgbClr val="313131"/>
                </a:solidFill>
              </a:rPr>
              <a:t>       We have observed that there are columns that has aliases, for </a:t>
            </a:r>
            <a:r>
              <a:rPr lang="en-US" sz="1800" dirty="0" err="1">
                <a:solidFill>
                  <a:srgbClr val="313131"/>
                </a:solidFill>
              </a:rPr>
              <a:t>eg</a:t>
            </a:r>
            <a:r>
              <a:rPr lang="en-US" sz="1800" dirty="0">
                <a:solidFill>
                  <a:srgbClr val="313131"/>
                </a:solidFill>
              </a:rPr>
              <a:t> ‘</a:t>
            </a:r>
            <a:r>
              <a:rPr lang="en-US" sz="1800" i="1" dirty="0">
                <a:solidFill>
                  <a:srgbClr val="313131"/>
                </a:solidFill>
              </a:rPr>
              <a:t>location__</a:t>
            </a:r>
            <a:r>
              <a:rPr lang="en-US" sz="1800" i="1" dirty="0" err="1">
                <a:solidFill>
                  <a:srgbClr val="313131"/>
                </a:solidFill>
              </a:rPr>
              <a:t>city_id</a:t>
            </a:r>
            <a:r>
              <a:rPr lang="en-US" sz="1800" dirty="0">
                <a:solidFill>
                  <a:srgbClr val="313131"/>
                </a:solidFill>
              </a:rPr>
              <a:t>’ and ‘</a:t>
            </a:r>
            <a:r>
              <a:rPr lang="en-US" sz="1800" i="1" dirty="0">
                <a:solidFill>
                  <a:srgbClr val="313131"/>
                </a:solidFill>
              </a:rPr>
              <a:t>location__</a:t>
            </a:r>
            <a:r>
              <a:rPr lang="en-US" sz="1800" i="1" dirty="0" err="1">
                <a:solidFill>
                  <a:srgbClr val="313131"/>
                </a:solidFill>
              </a:rPr>
              <a:t>city_name</a:t>
            </a:r>
            <a:r>
              <a:rPr lang="en-US" sz="1800" dirty="0">
                <a:solidFill>
                  <a:srgbClr val="313131"/>
                </a:solidFill>
              </a:rPr>
              <a:t>’ are redundant. Hence we will drop one of these.</a:t>
            </a:r>
          </a:p>
        </p:txBody>
      </p:sp>
      <p:sp>
        <p:nvSpPr>
          <p:cNvPr id="25" name="TextBox 24">
            <a:extLst>
              <a:ext uri="{FF2B5EF4-FFF2-40B4-BE49-F238E27FC236}">
                <a16:creationId xmlns:a16="http://schemas.microsoft.com/office/drawing/2014/main" id="{05A4B48C-BE58-4338-81A3-6C5906209F0A}"/>
              </a:ext>
            </a:extLst>
          </p:cNvPr>
          <p:cNvSpPr txBox="1"/>
          <p:nvPr/>
        </p:nvSpPr>
        <p:spPr>
          <a:xfrm>
            <a:off x="6096000" y="3708299"/>
            <a:ext cx="5699805" cy="907941"/>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rPr>
              <a:t>All Unique values</a:t>
            </a:r>
          </a:p>
          <a:p>
            <a:pPr>
              <a:spcBef>
                <a:spcPts val="600"/>
              </a:spcBef>
              <a:buSzPct val="100000"/>
            </a:pPr>
            <a:r>
              <a:rPr lang="en-US" sz="1800" dirty="0">
                <a:solidFill>
                  <a:srgbClr val="313131"/>
                </a:solidFill>
              </a:rPr>
              <a:t>       Columns such as </a:t>
            </a:r>
            <a:r>
              <a:rPr lang="en-US" sz="1800" i="1" dirty="0" err="1">
                <a:solidFill>
                  <a:srgbClr val="313131"/>
                </a:solidFill>
              </a:rPr>
              <a:t>restaurant</a:t>
            </a:r>
            <a:r>
              <a:rPr lang="en-US" i="1" dirty="0" err="1">
                <a:solidFill>
                  <a:srgbClr val="313131"/>
                </a:solidFill>
              </a:rPr>
              <a:t>_id</a:t>
            </a:r>
            <a:r>
              <a:rPr lang="en-US" dirty="0">
                <a:solidFill>
                  <a:srgbClr val="313131"/>
                </a:solidFill>
              </a:rPr>
              <a:t>, name are not useful in prediction</a:t>
            </a:r>
            <a:r>
              <a:rPr lang="en-US" sz="1800" dirty="0">
                <a:solidFill>
                  <a:srgbClr val="313131"/>
                </a:solidFill>
              </a:rPr>
              <a:t>. We will drop the columns that are of this nature.</a:t>
            </a:r>
          </a:p>
        </p:txBody>
      </p:sp>
      <p:sp>
        <p:nvSpPr>
          <p:cNvPr id="26" name="TextBox 25">
            <a:extLst>
              <a:ext uri="{FF2B5EF4-FFF2-40B4-BE49-F238E27FC236}">
                <a16:creationId xmlns:a16="http://schemas.microsoft.com/office/drawing/2014/main" id="{187D7796-064D-47BE-9DE3-043C0179C750}"/>
              </a:ext>
            </a:extLst>
          </p:cNvPr>
          <p:cNvSpPr txBox="1"/>
          <p:nvPr/>
        </p:nvSpPr>
        <p:spPr>
          <a:xfrm>
            <a:off x="6095999" y="5027266"/>
            <a:ext cx="5699805" cy="1184940"/>
          </a:xfrm>
          <a:prstGeom prst="rect">
            <a:avLst/>
          </a:prstGeom>
          <a:noFill/>
        </p:spPr>
        <p:txBody>
          <a:bodyPr wrap="square" lIns="0" tIns="0" rIns="0" bIns="0" rtlCol="0">
            <a:spAutoFit/>
          </a:bodyPr>
          <a:lstStyle/>
          <a:p>
            <a:pPr>
              <a:spcBef>
                <a:spcPts val="600"/>
              </a:spcBef>
              <a:buSzPct val="100000"/>
            </a:pPr>
            <a:r>
              <a:rPr lang="en-US" sz="1800" b="1" dirty="0">
                <a:solidFill>
                  <a:srgbClr val="313131"/>
                </a:solidFill>
              </a:rPr>
              <a:t>Highest Percent of Single dominating category.</a:t>
            </a:r>
          </a:p>
          <a:p>
            <a:pPr>
              <a:spcBef>
                <a:spcPts val="600"/>
              </a:spcBef>
              <a:buSzPct val="100000"/>
            </a:pPr>
            <a:r>
              <a:rPr lang="en-US" sz="1800" dirty="0">
                <a:solidFill>
                  <a:srgbClr val="313131"/>
                </a:solidFill>
              </a:rPr>
              <a:t>       Features with only single values or highest percent of sing categorical label may not be helpful in this case. For </a:t>
            </a:r>
            <a:r>
              <a:rPr lang="en-US" sz="1800" dirty="0" err="1">
                <a:solidFill>
                  <a:srgbClr val="313131"/>
                </a:solidFill>
              </a:rPr>
              <a:t>eg</a:t>
            </a:r>
            <a:r>
              <a:rPr lang="en-US" sz="1800" dirty="0">
                <a:solidFill>
                  <a:srgbClr val="313131"/>
                </a:solidFill>
              </a:rPr>
              <a:t>: A </a:t>
            </a:r>
            <a:r>
              <a:rPr lang="en-US" dirty="0">
                <a:solidFill>
                  <a:srgbClr val="313131"/>
                </a:solidFill>
              </a:rPr>
              <a:t>column with all values as TRUE is of no use.</a:t>
            </a:r>
            <a:endParaRPr lang="en-US" sz="1800" dirty="0">
              <a:solidFill>
                <a:srgbClr val="313131"/>
              </a:solidFill>
            </a:endParaRPr>
          </a:p>
        </p:txBody>
      </p:sp>
    </p:spTree>
    <p:extLst>
      <p:ext uri="{BB962C8B-B14F-4D97-AF65-F5344CB8AC3E}">
        <p14:creationId xmlns:p14="http://schemas.microsoft.com/office/powerpoint/2010/main" val="363937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6" y="0"/>
            <a:ext cx="10515600" cy="1325563"/>
          </a:xfrm>
        </p:spPr>
        <p:txBody>
          <a:bodyPr>
            <a:normAutofit/>
          </a:bodyPr>
          <a:lstStyle/>
          <a:p>
            <a:r>
              <a:rPr lang="en-IN" b="1" dirty="0">
                <a:solidFill>
                  <a:prstClr val="black"/>
                </a:solidFill>
                <a:cs typeface="Courier New" panose="02070309020205020404" pitchFamily="49" charset="0"/>
              </a:rPr>
              <a:t>EDA: </a:t>
            </a:r>
            <a:r>
              <a:rPr lang="en-IN" dirty="0">
                <a:cs typeface="Courier New" panose="02070309020205020404" pitchFamily="49" charset="0"/>
              </a:rPr>
              <a:t>Find Obviously Insignificant columns</a:t>
            </a:r>
            <a:endParaRPr lang="en-IN" b="1" dirty="0"/>
          </a:p>
        </p:txBody>
      </p:sp>
      <p:sp>
        <p:nvSpPr>
          <p:cNvPr id="3" name="Content Placeholder 2"/>
          <p:cNvSpPr>
            <a:spLocks noGrp="1"/>
          </p:cNvSpPr>
          <p:nvPr>
            <p:ph idx="1"/>
          </p:nvPr>
        </p:nvSpPr>
        <p:spPr>
          <a:xfrm>
            <a:off x="276726" y="5822243"/>
            <a:ext cx="11399607" cy="636091"/>
          </a:xfrm>
        </p:spPr>
        <p:txBody>
          <a:bodyPr>
            <a:normAutofit/>
          </a:bodyPr>
          <a:lstStyle/>
          <a:p>
            <a:pPr marL="0" indent="0">
              <a:buNone/>
            </a:pPr>
            <a:r>
              <a:rPr lang="en-IN" sz="1800" dirty="0"/>
              <a:t>From </a:t>
            </a:r>
            <a:r>
              <a:rPr lang="en-IN" sz="1800" b="1" dirty="0"/>
              <a:t>EDA</a:t>
            </a:r>
            <a:r>
              <a:rPr lang="en-IN" sz="1800" dirty="0"/>
              <a:t>, we see that all of the above columns are having similar values with more than 90% values as zeros. Hence, we will drop the above columns as they are insignificant for our prediction.</a:t>
            </a:r>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312FEA29-1011-431A-BBB8-2734EB0E3ADA}"/>
              </a:ext>
            </a:extLst>
          </p:cNvPr>
          <p:cNvGraphicFramePr>
            <a:graphicFrameLocks noGrp="1"/>
          </p:cNvGraphicFramePr>
          <p:nvPr>
            <p:extLst>
              <p:ext uri="{D42A27DB-BD31-4B8C-83A1-F6EECF244321}">
                <p14:modId xmlns:p14="http://schemas.microsoft.com/office/powerpoint/2010/main" val="2600941955"/>
              </p:ext>
            </p:extLst>
          </p:nvPr>
        </p:nvGraphicFramePr>
        <p:xfrm>
          <a:off x="2053727" y="3252307"/>
          <a:ext cx="8128000" cy="2169160"/>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2308622294"/>
                    </a:ext>
                  </a:extLst>
                </a:gridCol>
              </a:tblGrid>
              <a:tr h="370840">
                <a:tc>
                  <a:txBody>
                    <a:bodyPr/>
                    <a:lstStyle/>
                    <a:p>
                      <a:pPr algn="ctr"/>
                      <a:r>
                        <a:rPr lang="en-IN" sz="1700" b="1" dirty="0"/>
                        <a:t>Drop columns with highest Single dominating categories</a:t>
                      </a:r>
                      <a:endParaRPr lang="en-US" sz="1700" dirty="0"/>
                    </a:p>
                  </a:txBody>
                  <a:tcPr>
                    <a:solidFill>
                      <a:schemeClr val="tx1">
                        <a:lumMod val="75000"/>
                        <a:lumOff val="25000"/>
                      </a:schemeClr>
                    </a:solidFill>
                  </a:tcPr>
                </a:tc>
                <a:extLst>
                  <a:ext uri="{0D108BD9-81ED-4DB2-BD59-A6C34878D82A}">
                    <a16:rowId xmlns:a16="http://schemas.microsoft.com/office/drawing/2014/main" val="11342745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err="1"/>
                        <a:t>include_bogo_offers</a:t>
                      </a:r>
                      <a:r>
                        <a:rPr lang="en-IN" sz="1600" i="1" dirty="0"/>
                        <a:t> </a:t>
                      </a:r>
                      <a:r>
                        <a:rPr lang="en-IN" sz="1600" dirty="0"/>
                        <a:t>has 100% values as </a:t>
                      </a:r>
                      <a:r>
                        <a:rPr lang="en-IN" sz="1600" b="1" dirty="0"/>
                        <a:t>TRUE</a:t>
                      </a:r>
                      <a:r>
                        <a:rPr lang="en-IN" sz="1600" dirty="0"/>
                        <a:t>.</a:t>
                      </a:r>
                    </a:p>
                    <a:p>
                      <a:r>
                        <a:rPr lang="en-IN" sz="1600" i="1" dirty="0" err="1"/>
                        <a:t>is_book_form_web_view</a:t>
                      </a:r>
                      <a:r>
                        <a:rPr lang="en-IN" sz="1600" dirty="0"/>
                        <a:t> has greater than 90% values as zeros and rest are blanks.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err="1"/>
                        <a:t>is_table_reservation_supported</a:t>
                      </a:r>
                      <a:r>
                        <a:rPr lang="en-IN" sz="1600" dirty="0"/>
                        <a:t> has greater than 95% values as zeros.</a:t>
                      </a:r>
                    </a:p>
                    <a:p>
                      <a:r>
                        <a:rPr lang="en-IN" sz="1600" i="1" dirty="0" err="1"/>
                        <a:t>is_zomato_book_res</a:t>
                      </a:r>
                      <a:r>
                        <a:rPr lang="en-IN" sz="1600" i="1" dirty="0"/>
                        <a:t> </a:t>
                      </a:r>
                      <a:r>
                        <a:rPr lang="en-IN" sz="1600" dirty="0"/>
                        <a:t>has greater than 95% values as zeros and the rest 5% are ones or blanks.</a:t>
                      </a:r>
                    </a:p>
                    <a:p>
                      <a:r>
                        <a:rPr lang="en-IN" sz="1600" i="1" dirty="0" err="1"/>
                        <a:t>mezzo_provider</a:t>
                      </a:r>
                      <a:r>
                        <a:rPr lang="en-IN" sz="1600" i="1" dirty="0"/>
                        <a:t> </a:t>
                      </a:r>
                      <a:r>
                        <a:rPr lang="en-IN" sz="1600" dirty="0"/>
                        <a:t>has greater than 95% values as OTHER.</a:t>
                      </a:r>
                    </a:p>
                    <a:p>
                      <a:r>
                        <a:rPr lang="en-IN" sz="1600" i="1" dirty="0" err="1"/>
                        <a:t>opentable_support</a:t>
                      </a:r>
                      <a:r>
                        <a:rPr lang="en-IN" sz="1600" dirty="0"/>
                        <a:t> has 99% values as zeros and rest are blank.</a:t>
                      </a:r>
                    </a:p>
                    <a:p>
                      <a:r>
                        <a:rPr lang="en-IN" sz="1600" i="1" dirty="0" err="1"/>
                        <a:t>switch_to_order_menu</a:t>
                      </a:r>
                      <a:r>
                        <a:rPr lang="en-IN" sz="1600" dirty="0"/>
                        <a:t> has all zeros</a:t>
                      </a:r>
                      <a:endParaRPr lang="en-US" sz="1600" dirty="0"/>
                    </a:p>
                  </a:txBody>
                  <a:tcPr>
                    <a:solidFill>
                      <a:schemeClr val="bg2"/>
                    </a:solidFill>
                  </a:tcPr>
                </a:tc>
                <a:extLst>
                  <a:ext uri="{0D108BD9-81ED-4DB2-BD59-A6C34878D82A}">
                    <a16:rowId xmlns:a16="http://schemas.microsoft.com/office/drawing/2014/main" val="3240249736"/>
                  </a:ext>
                </a:extLst>
              </a:tr>
            </a:tbl>
          </a:graphicData>
        </a:graphic>
      </p:graphicFrame>
      <p:graphicFrame>
        <p:nvGraphicFramePr>
          <p:cNvPr id="6" name="Table 5">
            <a:extLst>
              <a:ext uri="{FF2B5EF4-FFF2-40B4-BE49-F238E27FC236}">
                <a16:creationId xmlns:a16="http://schemas.microsoft.com/office/drawing/2014/main" id="{B11F5086-9AB2-47B3-BAEC-CDA0EF11520C}"/>
              </a:ext>
            </a:extLst>
          </p:cNvPr>
          <p:cNvGraphicFramePr>
            <a:graphicFrameLocks noGrp="1"/>
          </p:cNvGraphicFramePr>
          <p:nvPr>
            <p:extLst>
              <p:ext uri="{D42A27DB-BD31-4B8C-83A1-F6EECF244321}">
                <p14:modId xmlns:p14="http://schemas.microsoft.com/office/powerpoint/2010/main" val="3033422508"/>
              </p:ext>
            </p:extLst>
          </p:nvPr>
        </p:nvGraphicFramePr>
        <p:xfrm>
          <a:off x="417924" y="1242799"/>
          <a:ext cx="11399607" cy="1661160"/>
        </p:xfrm>
        <a:graphic>
          <a:graphicData uri="http://schemas.openxmlformats.org/drawingml/2006/table">
            <a:tbl>
              <a:tblPr firstRow="1" bandRow="1">
                <a:tableStyleId>{93296810-A885-4BE3-A3E7-6D5BEEA58F35}</a:tableStyleId>
              </a:tblPr>
              <a:tblGrid>
                <a:gridCol w="4756874">
                  <a:extLst>
                    <a:ext uri="{9D8B030D-6E8A-4147-A177-3AD203B41FA5}">
                      <a16:colId xmlns:a16="http://schemas.microsoft.com/office/drawing/2014/main" val="435452137"/>
                    </a:ext>
                  </a:extLst>
                </a:gridCol>
                <a:gridCol w="3202747">
                  <a:extLst>
                    <a:ext uri="{9D8B030D-6E8A-4147-A177-3AD203B41FA5}">
                      <a16:colId xmlns:a16="http://schemas.microsoft.com/office/drawing/2014/main" val="1152529026"/>
                    </a:ext>
                  </a:extLst>
                </a:gridCol>
                <a:gridCol w="3439986">
                  <a:extLst>
                    <a:ext uri="{9D8B030D-6E8A-4147-A177-3AD203B41FA5}">
                      <a16:colId xmlns:a16="http://schemas.microsoft.com/office/drawing/2014/main" val="1813614036"/>
                    </a:ext>
                  </a:extLst>
                </a:gridCol>
              </a:tblGrid>
              <a:tr h="0">
                <a:tc>
                  <a:txBody>
                    <a:bodyPr/>
                    <a:lstStyle/>
                    <a:p>
                      <a:pPr algn="ctr"/>
                      <a:r>
                        <a:rPr lang="en-IN" sz="1700" b="1" dirty="0"/>
                        <a:t>Columns with highest MISSING VALUES</a:t>
                      </a:r>
                      <a:endParaRPr lang="en-US" sz="1700" dirty="0"/>
                    </a:p>
                  </a:txBody>
                  <a:tcP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b="1" dirty="0"/>
                        <a:t>Duplicate columns</a:t>
                      </a:r>
                    </a:p>
                  </a:txBody>
                  <a:tcP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700" b="1" dirty="0"/>
                        <a:t>Almost all are UNIQUE categories</a:t>
                      </a:r>
                    </a:p>
                  </a:txBody>
                  <a:tcPr>
                    <a:solidFill>
                      <a:schemeClr val="tx1">
                        <a:lumMod val="75000"/>
                        <a:lumOff val="25000"/>
                      </a:schemeClr>
                    </a:solidFill>
                  </a:tcPr>
                </a:tc>
                <a:extLst>
                  <a:ext uri="{0D108BD9-81ED-4DB2-BD59-A6C34878D82A}">
                    <a16:rowId xmlns:a16="http://schemas.microsoft.com/office/drawing/2014/main" val="2969951773"/>
                  </a:ext>
                </a:extLst>
              </a:tr>
              <a:tr h="1258213">
                <a:tc>
                  <a:txBody>
                    <a:bodyPr/>
                    <a:lstStyle/>
                    <a:p>
                      <a:pPr marL="0" indent="0">
                        <a:lnSpc>
                          <a:spcPct val="80000"/>
                        </a:lnSpc>
                        <a:buNone/>
                      </a:pPr>
                      <a:r>
                        <a:rPr lang="en-IN" sz="1600" i="1" dirty="0"/>
                        <a:t>'user_rating__</a:t>
                      </a:r>
                      <a:r>
                        <a:rPr lang="en-IN" sz="1600" i="1" dirty="0" err="1"/>
                        <a:t>rating_tool_tip</a:t>
                      </a:r>
                      <a:r>
                        <a:rPr lang="en-IN" sz="1600" i="1" dirty="0"/>
                        <a:t>',</a:t>
                      </a:r>
                    </a:p>
                    <a:p>
                      <a:pPr marL="0" indent="0">
                        <a:lnSpc>
                          <a:spcPct val="80000"/>
                        </a:lnSpc>
                        <a:buNone/>
                      </a:pPr>
                      <a:r>
                        <a:rPr lang="en-IN" sz="1600" i="1" dirty="0"/>
                        <a:t>'user_rating__</a:t>
                      </a:r>
                      <a:r>
                        <a:rPr lang="en-IN" sz="1600" i="1" dirty="0" err="1"/>
                        <a:t>custom_rating_text_background</a:t>
                      </a:r>
                      <a:r>
                        <a:rPr lang="en-IN" sz="1600" i="1" dirty="0"/>
                        <a:t>’,</a:t>
                      </a:r>
                    </a:p>
                    <a:p>
                      <a:pPr marL="0" indent="0">
                        <a:lnSpc>
                          <a:spcPct val="80000"/>
                        </a:lnSpc>
                        <a:buNone/>
                      </a:pPr>
                      <a:r>
                        <a:rPr lang="en-IN" sz="1600" i="1" dirty="0"/>
                        <a:t>'</a:t>
                      </a:r>
                      <a:r>
                        <a:rPr lang="en-IN" sz="1600" i="1" dirty="0" err="1"/>
                        <a:t>user_rating</a:t>
                      </a:r>
                      <a:r>
                        <a:rPr lang="en-IN" sz="1600" i="1" dirty="0"/>
                        <a:t> </a:t>
                      </a:r>
                      <a:r>
                        <a:rPr lang="en-IN" sz="1600" i="1" dirty="0" err="1"/>
                        <a:t>custom_rating_text</a:t>
                      </a:r>
                      <a:r>
                        <a:rPr lang="en-IN" sz="1600" i="1" dirty="0"/>
                        <a:t>’,</a:t>
                      </a:r>
                    </a:p>
                    <a:p>
                      <a:pPr marL="0" indent="0">
                        <a:lnSpc>
                          <a:spcPct val="80000"/>
                        </a:lnSpc>
                        <a:buNone/>
                      </a:pPr>
                      <a:r>
                        <a:rPr lang="en-IN" sz="1600" i="1" dirty="0"/>
                        <a:t>'</a:t>
                      </a:r>
                      <a:r>
                        <a:rPr lang="en-IN" sz="1600" i="1" dirty="0" err="1"/>
                        <a:t>medio_provider</a:t>
                      </a:r>
                      <a:r>
                        <a:rPr lang="en-IN" sz="1600" i="1" dirty="0"/>
                        <a:t>', ‘ </a:t>
                      </a:r>
                      <a:r>
                        <a:rPr lang="en-IN" sz="1600" i="1" dirty="0" err="1"/>
                        <a:t>zomato_events</a:t>
                      </a:r>
                      <a:r>
                        <a:rPr lang="en-IN" sz="1600" i="1" dirty="0"/>
                        <a:t>’, '</a:t>
                      </a:r>
                      <a:r>
                        <a:rPr lang="en-IN" sz="1600" i="1" dirty="0" err="1"/>
                        <a:t>book_url</a:t>
                      </a:r>
                      <a:r>
                        <a:rPr lang="en-IN" sz="1600" i="1" dirty="0"/>
                        <a:t>',</a:t>
                      </a:r>
                    </a:p>
                    <a:p>
                      <a:pPr marL="0" indent="0">
                        <a:lnSpc>
                          <a:spcPct val="80000"/>
                        </a:lnSpc>
                        <a:buNone/>
                      </a:pPr>
                      <a:r>
                        <a:rPr lang="en-IN" sz="1600" i="1" dirty="0"/>
                        <a:t>'location__</a:t>
                      </a:r>
                      <a:r>
                        <a:rPr lang="en-IN" sz="1600" i="1" dirty="0" err="1"/>
                        <a:t>zipcode</a:t>
                      </a:r>
                      <a:r>
                        <a:rPr lang="en-IN" sz="1600" i="1" dirty="0"/>
                        <a:t>'</a:t>
                      </a:r>
                      <a:endParaRPr lang="en-US" sz="1600" dirty="0"/>
                    </a:p>
                  </a:txBody>
                  <a:tcPr>
                    <a:solidFill>
                      <a:schemeClr val="bg2"/>
                    </a:solidFill>
                  </a:tcPr>
                </a:tc>
                <a:tc>
                  <a:txBody>
                    <a:bodyPr/>
                    <a:lstStyle/>
                    <a:p>
                      <a:r>
                        <a:rPr lang="en-US" sz="1600" b="0" i="1" kern="1200" dirty="0">
                          <a:solidFill>
                            <a:schemeClr val="dk1"/>
                          </a:solidFill>
                          <a:effectLst/>
                          <a:latin typeface="+mn-lt"/>
                          <a:ea typeface="+mn-ea"/>
                          <a:cs typeface="+mn-cs"/>
                        </a:rPr>
                        <a:t>‘</a:t>
                      </a:r>
                      <a:r>
                        <a:rPr lang="en-US" sz="1600" b="0" i="1" kern="1200" dirty="0" err="1">
                          <a:solidFill>
                            <a:schemeClr val="dk1"/>
                          </a:solidFill>
                          <a:effectLst/>
                          <a:latin typeface="+mn-lt"/>
                          <a:ea typeface="+mn-ea"/>
                          <a:cs typeface="+mn-cs"/>
                        </a:rPr>
                        <a:t>establishment_types__establishment_type__</a:t>
                      </a:r>
                      <a:r>
                        <a:rPr lang="en-US" sz="1600" b="0" i="1" kern="1200" err="1">
                          <a:solidFill>
                            <a:schemeClr val="dk1"/>
                          </a:solidFill>
                          <a:effectLst/>
                          <a:latin typeface="+mn-lt"/>
                          <a:ea typeface="+mn-ea"/>
                          <a:cs typeface="+mn-cs"/>
                        </a:rPr>
                        <a:t>name</a:t>
                      </a:r>
                      <a:r>
                        <a:rPr lang="en-US" sz="1600" b="0" i="1" kern="1200">
                          <a:solidFill>
                            <a:schemeClr val="dk1"/>
                          </a:solidFill>
                          <a:effectLst/>
                          <a:latin typeface="+mn-lt"/>
                          <a:ea typeface="+mn-ea"/>
                          <a:cs typeface="+mn-cs"/>
                        </a:rPr>
                        <a:t>’, ‘</a:t>
                      </a:r>
                      <a:r>
                        <a:rPr lang="en-US" sz="1600" b="0" i="1" kern="1200" dirty="0">
                          <a:solidFill>
                            <a:schemeClr val="dk1"/>
                          </a:solidFill>
                          <a:effectLst/>
                          <a:latin typeface="+mn-lt"/>
                          <a:ea typeface="+mn-ea"/>
                          <a:cs typeface="+mn-cs"/>
                        </a:rPr>
                        <a:t>location__</a:t>
                      </a:r>
                      <a:r>
                        <a:rPr lang="en-US" sz="1600" b="0" i="1" kern="1200" dirty="0" err="1">
                          <a:solidFill>
                            <a:schemeClr val="dk1"/>
                          </a:solidFill>
                          <a:effectLst/>
                          <a:latin typeface="+mn-lt"/>
                          <a:ea typeface="+mn-ea"/>
                          <a:cs typeface="+mn-cs"/>
                        </a:rPr>
                        <a:t>city_</a:t>
                      </a:r>
                      <a:r>
                        <a:rPr lang="en-US" sz="1600" b="0" i="1" kern="1200" err="1">
                          <a:solidFill>
                            <a:schemeClr val="dk1"/>
                          </a:solidFill>
                          <a:effectLst/>
                          <a:latin typeface="+mn-lt"/>
                          <a:ea typeface="+mn-ea"/>
                          <a:cs typeface="+mn-cs"/>
                        </a:rPr>
                        <a:t>id</a:t>
                      </a:r>
                      <a:r>
                        <a:rPr lang="en-US" sz="1600" b="0" i="1" kern="1200">
                          <a:solidFill>
                            <a:schemeClr val="dk1"/>
                          </a:solidFill>
                          <a:effectLst/>
                          <a:latin typeface="+mn-lt"/>
                          <a:ea typeface="+mn-ea"/>
                          <a:cs typeface="+mn-cs"/>
                        </a:rPr>
                        <a:t>’, </a:t>
                      </a:r>
                      <a:r>
                        <a:rPr lang="en-US" sz="1600" i="1"/>
                        <a:t>‘featured_image’, </a:t>
                      </a:r>
                      <a:r>
                        <a:rPr lang="en-US" sz="1600" b="0" i="1"/>
                        <a:t> ‘location__locality’, ‘location__locality_verbose’</a:t>
                      </a:r>
                      <a:endParaRPr lang="en-US" sz="1600" i="1"/>
                    </a:p>
                  </a:txBody>
                  <a:tcPr>
                    <a:solidFill>
                      <a:schemeClr val="bg2"/>
                    </a:solidFill>
                  </a:tcPr>
                </a:tc>
                <a:tc>
                  <a:txBody>
                    <a:bodyPr/>
                    <a:lstStyle/>
                    <a:p>
                      <a:r>
                        <a:rPr lang="en-US" sz="1600" i="1" dirty="0"/>
                        <a:t>‘id</a:t>
                      </a:r>
                      <a:r>
                        <a:rPr lang="en-US" sz="1600" i="1"/>
                        <a:t>’, ‘</a:t>
                      </a:r>
                      <a:r>
                        <a:rPr lang="en-US" sz="1600" i="1" dirty="0"/>
                        <a:t>name’, ‘</a:t>
                      </a:r>
                      <a:r>
                        <a:rPr lang="en-US" sz="1600" i="1" dirty="0" err="1"/>
                        <a:t>location__latitude</a:t>
                      </a:r>
                      <a:r>
                        <a:rPr lang="en-US" sz="1600" i="1" dirty="0"/>
                        <a:t>’, ‘</a:t>
                      </a:r>
                      <a:r>
                        <a:rPr lang="en-US" sz="1600" i="1" dirty="0" err="1"/>
                        <a:t>location__longitude</a:t>
                      </a:r>
                      <a:r>
                        <a:rPr lang="en-US" sz="1600" i="1"/>
                        <a:t>’, </a:t>
                      </a:r>
                      <a:endParaRPr lang="en-US" sz="1600" i="1" dirty="0"/>
                    </a:p>
                  </a:txBody>
                  <a:tcPr>
                    <a:solidFill>
                      <a:schemeClr val="bg2"/>
                    </a:solidFill>
                  </a:tcPr>
                </a:tc>
                <a:extLst>
                  <a:ext uri="{0D108BD9-81ED-4DB2-BD59-A6C34878D82A}">
                    <a16:rowId xmlns:a16="http://schemas.microsoft.com/office/drawing/2014/main" val="707605771"/>
                  </a:ext>
                </a:extLst>
              </a:tr>
            </a:tbl>
          </a:graphicData>
        </a:graphic>
      </p:graphicFrame>
    </p:spTree>
    <p:extLst>
      <p:ext uri="{BB962C8B-B14F-4D97-AF65-F5344CB8AC3E}">
        <p14:creationId xmlns:p14="http://schemas.microsoft.com/office/powerpoint/2010/main" val="133725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6" y="0"/>
            <a:ext cx="10515600" cy="1325563"/>
          </a:xfrm>
        </p:spPr>
        <p:txBody>
          <a:bodyPr>
            <a:normAutofit/>
          </a:bodyPr>
          <a:lstStyle/>
          <a:p>
            <a:r>
              <a:rPr lang="en-IN" b="1" dirty="0">
                <a:solidFill>
                  <a:prstClr val="black"/>
                </a:solidFill>
                <a:cs typeface="Courier New" panose="02070309020205020404" pitchFamily="49" charset="0"/>
              </a:rPr>
              <a:t>EDA: </a:t>
            </a:r>
            <a:r>
              <a:rPr lang="en-IN" dirty="0">
                <a:cs typeface="Courier New" panose="02070309020205020404" pitchFamily="49" charset="0"/>
              </a:rPr>
              <a:t>Find Insignificant columns using </a:t>
            </a:r>
            <a:r>
              <a:rPr lang="en-IN" dirty="0" err="1">
                <a:cs typeface="Courier New" panose="02070309020205020404" pitchFamily="49" charset="0"/>
              </a:rPr>
              <a:t>StatsModel</a:t>
            </a:r>
            <a:endParaRPr lang="en-IN" b="1" dirty="0"/>
          </a:p>
        </p:txBody>
      </p:sp>
      <p:sp>
        <p:nvSpPr>
          <p:cNvPr id="3" name="Content Placeholder 2"/>
          <p:cNvSpPr>
            <a:spLocks noGrp="1"/>
          </p:cNvSpPr>
          <p:nvPr>
            <p:ph idx="1"/>
          </p:nvPr>
        </p:nvSpPr>
        <p:spPr>
          <a:xfrm>
            <a:off x="417924" y="5822243"/>
            <a:ext cx="11399607" cy="636091"/>
          </a:xfrm>
        </p:spPr>
        <p:txBody>
          <a:bodyPr>
            <a:normAutofit/>
          </a:bodyPr>
          <a:lstStyle/>
          <a:p>
            <a:pPr marL="0" indent="0">
              <a:buNone/>
            </a:pPr>
            <a:r>
              <a:rPr lang="en-US" sz="1800" b="1" i="1" dirty="0"/>
              <a:t>Offers</a:t>
            </a:r>
            <a:r>
              <a:rPr lang="en-US" sz="1800" dirty="0"/>
              <a:t> and </a:t>
            </a:r>
            <a:r>
              <a:rPr lang="en-US" sz="1800" b="1" i="1" dirty="0" err="1"/>
              <a:t>is_delivering_now</a:t>
            </a:r>
            <a:r>
              <a:rPr lang="en-US" sz="1800" b="1" i="1" dirty="0"/>
              <a:t> </a:t>
            </a:r>
            <a:r>
              <a:rPr lang="en-US" sz="1800" dirty="0"/>
              <a:t>columns are proven to be </a:t>
            </a:r>
            <a:r>
              <a:rPr lang="en-US" sz="1800" b="1" i="1" dirty="0"/>
              <a:t>statistically insignificant </a:t>
            </a:r>
            <a:r>
              <a:rPr lang="en-US" sz="1800" dirty="0"/>
              <a:t>by stats model OLS. Hence we will drop these two columns too.</a:t>
            </a:r>
            <a:endParaRPr lang="en-IN" sz="1800" dirty="0"/>
          </a:p>
        </p:txBody>
      </p:sp>
      <p:cxnSp>
        <p:nvCxnSpPr>
          <p:cNvPr id="4" name="Straight Connector 3">
            <a:extLst>
              <a:ext uri="{FF2B5EF4-FFF2-40B4-BE49-F238E27FC236}">
                <a16:creationId xmlns:a16="http://schemas.microsoft.com/office/drawing/2014/main" id="{82A00FF4-D56D-4F28-A7B0-61916C46923E}"/>
              </a:ext>
            </a:extLst>
          </p:cNvPr>
          <p:cNvCxnSpPr>
            <a:cxnSpLocks/>
          </p:cNvCxnSpPr>
          <p:nvPr/>
        </p:nvCxnSpPr>
        <p:spPr>
          <a:xfrm>
            <a:off x="417924" y="862143"/>
            <a:ext cx="11399607" cy="0"/>
          </a:xfrm>
          <a:prstGeom prst="line">
            <a:avLst/>
          </a:prstGeom>
          <a:ln w="25400">
            <a:solidFill>
              <a:srgbClr val="0097A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DC504E3-9197-42A2-A5A7-98BCE6C1DE42}"/>
              </a:ext>
            </a:extLst>
          </p:cNvPr>
          <p:cNvPicPr>
            <a:picLocks noChangeAspect="1"/>
          </p:cNvPicPr>
          <p:nvPr/>
        </p:nvPicPr>
        <p:blipFill>
          <a:blip r:embed="rId2"/>
          <a:stretch>
            <a:fillRect/>
          </a:stretch>
        </p:blipFill>
        <p:spPr>
          <a:xfrm>
            <a:off x="1747398" y="1088278"/>
            <a:ext cx="8458262" cy="4572033"/>
          </a:xfrm>
          <a:prstGeom prst="rect">
            <a:avLst/>
          </a:prstGeom>
        </p:spPr>
      </p:pic>
    </p:spTree>
    <p:extLst>
      <p:ext uri="{BB962C8B-B14F-4D97-AF65-F5344CB8AC3E}">
        <p14:creationId xmlns:p14="http://schemas.microsoft.com/office/powerpoint/2010/main" val="388251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9296</TotalTime>
  <Words>3109</Words>
  <Application>Microsoft Office PowerPoint</Application>
  <PresentationFormat>Widescreen</PresentationFormat>
  <Paragraphs>261</Paragraphs>
  <Slides>29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 Unicode MS</vt:lpstr>
      <vt:lpstr>Calibri</vt:lpstr>
      <vt:lpstr>Calibri Light</vt:lpstr>
      <vt:lpstr>Candara</vt:lpstr>
      <vt:lpstr>Leelawadee</vt:lpstr>
      <vt:lpstr>Verdana</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EDA: Dependent Variable</vt:lpstr>
      <vt:lpstr>EDA: Find Obviously Insignificant columns</vt:lpstr>
      <vt:lpstr>EDA: Find Obviously Insignificant columns</vt:lpstr>
      <vt:lpstr>EDA: Find Insignificant columns using StatsModel</vt:lpstr>
      <vt:lpstr>Significant Features</vt:lpstr>
      <vt:lpstr>Data Pre-Processing</vt:lpstr>
      <vt:lpstr>Machine Learning Methodology</vt:lpstr>
      <vt:lpstr>Cross Validation</vt:lpstr>
      <vt:lpstr>Bootstrapping</vt:lpstr>
      <vt:lpstr>Parameter Tuning - GridSearchCV</vt:lpstr>
      <vt:lpstr>Tuning of the Model - GridSearchCV</vt:lpstr>
      <vt:lpstr>Finalize the Model</vt:lpstr>
      <vt:lpstr>Final Predictions</vt:lpstr>
      <vt:lpstr>Evaluation of the Model</vt:lpstr>
      <vt:lpstr>Thank You</vt:lpstr>
      <vt:lpstr>Appendix</vt:lpstr>
      <vt:lpstr>References</vt:lpstr>
      <vt:lpstr>Technology Involved</vt:lpstr>
      <vt:lpstr>Data Dictionary</vt:lpstr>
      <vt:lpstr>Data Dictionary</vt:lpstr>
      <vt:lpstr>‘user_rating__rating_text’ value count distribution</vt:lpstr>
      <vt:lpstr>Missing values ratio</vt:lpstr>
      <vt:lpstr>Multiple Currencies Distribution</vt:lpstr>
      <vt:lpstr>price_range to user_rating relation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Monster</dc:creator>
  <cp:lastModifiedBy>Lohith G N</cp:lastModifiedBy>
  <cp:revision>201</cp:revision>
  <dcterms:created xsi:type="dcterms:W3CDTF">2019-02-04T07:09:45Z</dcterms:created>
  <dcterms:modified xsi:type="dcterms:W3CDTF">2020-02-12T11:19:25Z</dcterms:modified>
</cp:coreProperties>
</file>