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Calibri" panose="020F0502020204030204"/>
      <p:regular r:id="rId19"/>
    </p:embeddedFont>
    <p:embeddedFont>
      <p:font typeface="Libre Baskerville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336c598f7_0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336c598f7_0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g35336c598f7_0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320ad7e25_0_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320ad7e25_0_7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g35320ad7e25_0_7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2" name="Google Shape;132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8" name="Google Shape;18;p2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0" name="Google Shape;20;p2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sp>
        <p:nvSpPr>
          <p:cNvPr id="99" name="Google Shape;99;p13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</p:txBody>
      </p:sp>
      <p:sp>
        <p:nvSpPr>
          <p:cNvPr id="100" name="Google Shape;100;p13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</p:txBody>
      </p:sp>
      <p:sp>
        <p:nvSpPr>
          <p:cNvPr id="101" name="Google Shape;101;p13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Retail Data Analysis</a:t>
            </a:r>
            <a:endParaRPr lang="en-IN"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3753650" y="3130675"/>
            <a:ext cx="53466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300" b="1">
                <a:solidFill>
                  <a:srgbClr val="FF0000"/>
                </a:solidFill>
              </a:rPr>
              <a:t>           PROJECT -1 </a:t>
            </a:r>
            <a:endParaRPr sz="33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-5"/>
            <a:ext cx="12192000" cy="2727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632850" y="4032950"/>
            <a:ext cx="8929500" cy="20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4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IN" sz="3000" b="1">
                <a:solidFill>
                  <a:schemeClr val="dk1"/>
                </a:solidFill>
              </a:rPr>
              <a:t>Exploratory Data Analysis – Retail Dataset</a:t>
            </a:r>
            <a:endParaRPr sz="3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                                  </a:t>
            </a:r>
            <a:r>
              <a:rPr lang="en-IN" sz="3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S.Lohith </a:t>
            </a:r>
            <a:endParaRPr sz="3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                        Batch 370</a:t>
            </a:r>
            <a:endParaRPr sz="3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535325" y="605655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FF0000"/>
                </a:solidFill>
              </a:rPr>
              <a:t>Customer </a:t>
            </a:r>
            <a:r>
              <a:rPr lang="en-IN" sz="3000" b="1" i="0" u="none" strike="noStrike" cap="none">
                <a:solidFill>
                  <a:srgbClr val="FF0000"/>
                </a:solidFill>
              </a:rPr>
              <a:t>Feedback </a:t>
            </a:r>
            <a:r>
              <a:rPr lang="en-IN" sz="3000" b="1">
                <a:solidFill>
                  <a:srgbClr val="FF0000"/>
                </a:solidFill>
              </a:rPr>
              <a:t>Distribution</a:t>
            </a:r>
            <a:endParaRPr sz="3000" b="1">
              <a:solidFill>
                <a:srgbClr val="FF0000"/>
              </a:solidFill>
            </a:endParaRPr>
          </a:p>
        </p:txBody>
      </p:sp>
      <p:pic>
        <p:nvPicPr>
          <p:cNvPr id="175" name="Google Shape;175;p22" descr="imag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56550" y="1508222"/>
            <a:ext cx="5486399" cy="3622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535325" y="1508225"/>
            <a:ext cx="51045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/>
              <a:t>Observation:</a:t>
            </a: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Most</a:t>
            </a:r>
            <a:r>
              <a:rPr lang="en-IN" sz="2800"/>
              <a:t> </a:t>
            </a: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feedbacks ar</a:t>
            </a: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</a:t>
            </a:r>
            <a:r>
              <a:rPr lang="en-IN" sz="2800"/>
              <a:t> </a:t>
            </a: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'Excellent', but there are notable instances of 'Bad' and 'Average'.</a:t>
            </a:r>
            <a:endParaRPr sz="2800"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59075" y="1508225"/>
            <a:ext cx="5867648" cy="36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/>
        </p:nvSpPr>
        <p:spPr>
          <a:xfrm>
            <a:off x="549050" y="415250"/>
            <a:ext cx="104145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FF0000"/>
                </a:solidFill>
              </a:rPr>
              <a:t>Conclusion &amp; Recommendations</a:t>
            </a:r>
            <a:endParaRPr sz="3000" b="1" i="0" u="none" strike="noStrike" cap="none">
              <a:solidFill>
                <a:srgbClr val="FF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➔"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Focus marketing on top product categories like Clothing and Electronics.</a:t>
            </a:r>
            <a:b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➔"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Prioritize standard shipping logistics to handle volume.</a:t>
            </a:r>
            <a:b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➔"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Improve customer service where feedback is 'Bad' or 'Average'.</a:t>
            </a:r>
            <a:b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➔"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Encourage use of digital payment methods.</a:t>
            </a:r>
            <a:b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➔"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Target high-rating customers for loyalty programs.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1683000" y="2950225"/>
            <a:ext cx="3661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2" cy="2834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372088" y="1688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500" b="1">
                <a:solidFill>
                  <a:srgbClr val="FF0000"/>
                </a:solidFill>
              </a:rPr>
              <a:t>Problem Statement</a:t>
            </a:r>
            <a:endParaRPr sz="3500" b="1">
              <a:solidFill>
                <a:srgbClr val="FF0000"/>
              </a:solidFill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472875" y="1368475"/>
            <a:ext cx="10788000" cy="17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2100">
                <a:solidFill>
                  <a:schemeClr val="dk1"/>
                </a:solidFill>
                <a:highlight>
                  <a:srgbClr val="F7F7F7"/>
                </a:highlight>
              </a:rPr>
              <a:t>The objective is to build a predictive model to forecast the sales of each product at a particular store. This model will assist BigMart in identifying key product and store characteristics that significantly impact sales, enabling strategies to enhance sales performance.</a:t>
            </a:r>
            <a:endParaRPr sz="2100">
              <a:solidFill>
                <a:schemeClr val="dk1"/>
              </a:solidFill>
              <a:highlight>
                <a:srgbClr val="F7F7F7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72875" y="3085500"/>
            <a:ext cx="3238200" cy="6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Libraries</a:t>
            </a:r>
            <a:endParaRPr sz="35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598125" y="3998925"/>
            <a:ext cx="2301600" cy="21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➔"/>
            </a:pPr>
            <a:r>
              <a:rPr lang="en-IN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NumPy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➔"/>
            </a:pPr>
            <a:r>
              <a:rPr lang="en-IN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Pandas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➔"/>
            </a:pPr>
            <a:r>
              <a:rPr lang="en-IN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Matplotlib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➔"/>
            </a:pPr>
            <a:r>
              <a:rPr lang="en-IN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Seaborn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body" idx="2"/>
          </p:nvPr>
        </p:nvSpPr>
        <p:spPr>
          <a:xfrm>
            <a:off x="739025" y="892500"/>
            <a:ext cx="11172600" cy="5329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3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IN" sz="15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Top-Selling Product Categories</a:t>
            </a:r>
            <a:endParaRPr sz="155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We'll find the product categories with the highest total sales.</a:t>
            </a:r>
            <a:endParaRPr sz="155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Top Countries by Transaction Volume</a:t>
            </a:r>
            <a:endParaRPr sz="155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Determine which countries have the most transactions.</a:t>
            </a:r>
            <a:endParaRPr sz="155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Preferred Payment Methods</a:t>
            </a:r>
            <a:endParaRPr sz="155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Identifying which payment methods customers use most.</a:t>
            </a:r>
            <a:endParaRPr sz="155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 Most Common Shipping Methods</a:t>
            </a:r>
            <a:endParaRPr sz="155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Highlighting  the most selected shipping options.</a:t>
            </a:r>
            <a:endParaRPr sz="155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5. Customer Ratings</a:t>
            </a:r>
            <a:endParaRPr sz="155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Analyzing how customers rate their purchases overall.</a:t>
            </a:r>
            <a:endParaRPr sz="155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6. Customer Feedback</a:t>
            </a:r>
            <a:endParaRPr sz="155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Breakdown of feedback types (Excellent, Average, Bad, etc.)</a:t>
            </a:r>
            <a:endParaRPr sz="155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7. Order Status Overview</a:t>
            </a:r>
            <a:endParaRPr sz="155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155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See the distribution of orders (Shipped, Processing, etc.)</a:t>
            </a:r>
            <a:endParaRPr sz="155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800"/>
          </a:p>
        </p:txBody>
      </p:sp>
      <p:sp>
        <p:nvSpPr>
          <p:cNvPr id="120" name="Google Shape;120;p15"/>
          <p:cNvSpPr txBox="1"/>
          <p:nvPr/>
        </p:nvSpPr>
        <p:spPr>
          <a:xfrm>
            <a:off x="739025" y="100200"/>
            <a:ext cx="73434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sz="3000" b="1">
                <a:solidFill>
                  <a:srgbClr val="FF0000"/>
                </a:solidFill>
              </a:rPr>
              <a:t> Key Insights from the Retail Dataset </a:t>
            </a:r>
            <a:endParaRPr sz="47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6" descr="imag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125250" y="2118010"/>
            <a:ext cx="5486400" cy="3487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/>
          <p:cNvSpPr txBox="1"/>
          <p:nvPr/>
        </p:nvSpPr>
        <p:spPr>
          <a:xfrm>
            <a:off x="1431750" y="2401854"/>
            <a:ext cx="2743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6"/>
          <p:cNvSpPr txBox="1"/>
          <p:nvPr/>
        </p:nvSpPr>
        <p:spPr>
          <a:xfrm>
            <a:off x="519825" y="522925"/>
            <a:ext cx="8533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IN" sz="35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Top Product Categories by Total sales</a:t>
            </a:r>
            <a:endParaRPr sz="3500" b="1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519825" y="1994775"/>
            <a:ext cx="5010300" cy="31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</a:rPr>
              <a:t>Observation:</a:t>
            </a:r>
            <a:endParaRPr sz="2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IN" sz="2800">
                <a:solidFill>
                  <a:schemeClr val="dk1"/>
                </a:solidFill>
              </a:rPr>
              <a:t>Electronics and Grocery are among the top-selling product categories.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58679" y="1821475"/>
            <a:ext cx="6019532" cy="371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601888" y="3338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IN" sz="3500" b="1">
                <a:solidFill>
                  <a:srgbClr val="FF0000"/>
                </a:solidFill>
              </a:rPr>
              <a:t>Top Countries by Transaction Volume</a:t>
            </a:r>
            <a:endParaRPr sz="3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endParaRPr sz="3500" b="1">
              <a:solidFill>
                <a:srgbClr val="FF0000"/>
              </a:solidFill>
            </a:endParaRPr>
          </a:p>
        </p:txBody>
      </p:sp>
      <p:pic>
        <p:nvPicPr>
          <p:cNvPr id="135" name="Google Shape;135;p17" descr="imag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84675" y="1918985"/>
            <a:ext cx="5486400" cy="3641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601900" y="2012975"/>
            <a:ext cx="4082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/>
              <a:t>Observation:</a:t>
            </a:r>
            <a:endParaRPr sz="28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                                                       </a:t>
            </a: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USA, UK, and Germany lead in the number of transactions.</a:t>
            </a:r>
            <a:endParaRPr sz="2800"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84674" y="2012975"/>
            <a:ext cx="5898687" cy="36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/>
        </p:nvSpPr>
        <p:spPr>
          <a:xfrm>
            <a:off x="695825" y="636930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FF0000"/>
                </a:solidFill>
              </a:rPr>
              <a:t>Preferred</a:t>
            </a:r>
            <a:r>
              <a:rPr lang="en-IN" sz="3000" b="1">
                <a:solidFill>
                  <a:srgbClr val="FF0000"/>
                </a:solidFill>
              </a:rPr>
              <a:t> </a:t>
            </a:r>
            <a:r>
              <a:rPr lang="en-IN" sz="3000" b="1" i="0" u="none" strike="noStrike" cap="none">
                <a:solidFill>
                  <a:srgbClr val="FF0000"/>
                </a:solidFill>
              </a:rPr>
              <a:t>Payment </a:t>
            </a:r>
            <a:r>
              <a:rPr lang="en-IN" sz="3000" b="1" i="0" u="none" strike="noStrike" cap="none">
                <a:solidFill>
                  <a:srgbClr val="FF0000"/>
                </a:solidFill>
              </a:rPr>
              <a:t>Method</a:t>
            </a:r>
            <a:endParaRPr sz="3000" b="1">
              <a:solidFill>
                <a:srgbClr val="FF0000"/>
              </a:solidFill>
            </a:endParaRPr>
          </a:p>
        </p:txBody>
      </p:sp>
      <p:pic>
        <p:nvPicPr>
          <p:cNvPr id="143" name="Google Shape;143;p18" descr="imag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34300" y="1838201"/>
            <a:ext cx="4448526" cy="43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/>
        </p:nvSpPr>
        <p:spPr>
          <a:xfrm>
            <a:off x="695835" y="2012250"/>
            <a:ext cx="55389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/>
              <a:t>Observation:</a:t>
            </a: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Credit Card and Debit Card are the most preferred payment options.</a:t>
            </a:r>
            <a:endParaRPr sz="28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88688" y="1517275"/>
            <a:ext cx="4739751" cy="445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692075" y="652625"/>
            <a:ext cx="792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FF0000"/>
                </a:solidFill>
              </a:rPr>
              <a:t>Most Common </a:t>
            </a:r>
            <a:r>
              <a:rPr lang="en-IN" sz="3000" b="1" i="0" u="none" strike="noStrike" cap="none">
                <a:solidFill>
                  <a:srgbClr val="FF0000"/>
                </a:solidFill>
              </a:rPr>
              <a:t>Shipping Methods</a:t>
            </a:r>
            <a:endParaRPr sz="3000" b="1">
              <a:solidFill>
                <a:srgbClr val="FF0000"/>
              </a:solidFill>
            </a:endParaRPr>
          </a:p>
        </p:txBody>
      </p:sp>
      <p:pic>
        <p:nvPicPr>
          <p:cNvPr id="151" name="Google Shape;151;p19" descr="imag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007325" y="1681175"/>
            <a:ext cx="4729576" cy="43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692075" y="2274594"/>
            <a:ext cx="52542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/>
              <a:t>Observation:</a:t>
            </a: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Standard shipping is the most common method among customers.</a:t>
            </a:r>
            <a:endParaRPr sz="2800"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718125" y="1681175"/>
            <a:ext cx="6082327" cy="41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598125" y="480405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FF0000"/>
                </a:solidFill>
              </a:rPr>
              <a:t>Customer Ratings </a:t>
            </a:r>
            <a:r>
              <a:rPr lang="en-IN" sz="3000" b="1">
                <a:solidFill>
                  <a:srgbClr val="FF0000"/>
                </a:solidFill>
              </a:rPr>
              <a:t>Distribution </a:t>
            </a:r>
            <a:endParaRPr sz="3000" b="1">
              <a:solidFill>
                <a:srgbClr val="FF0000"/>
              </a:solidFill>
            </a:endParaRPr>
          </a:p>
        </p:txBody>
      </p:sp>
      <p:pic>
        <p:nvPicPr>
          <p:cNvPr id="159" name="Google Shape;159;p20" descr="imag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97575" y="1762410"/>
            <a:ext cx="5486399" cy="3787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598125" y="1762400"/>
            <a:ext cx="51357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/>
              <a:t>Observation:</a:t>
            </a: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Most customers rate products positively, with many giving 4 stars.</a:t>
            </a:r>
            <a:endParaRPr sz="2800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997580" y="1762412"/>
            <a:ext cx="6134871" cy="378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570575" y="636955"/>
            <a:ext cx="777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cap="none">
                <a:solidFill>
                  <a:srgbClr val="FF0000"/>
                </a:solidFill>
              </a:rPr>
              <a:t>Order Status Breakdown</a:t>
            </a:r>
            <a:endParaRPr sz="3000" b="1">
              <a:solidFill>
                <a:srgbClr val="FF0000"/>
              </a:solidFill>
            </a:endParaRPr>
          </a:p>
        </p:txBody>
      </p:sp>
      <p:pic>
        <p:nvPicPr>
          <p:cNvPr id="167" name="Google Shape;167;p21" descr="image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31250" y="1775550"/>
            <a:ext cx="5074325" cy="424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570584" y="1775550"/>
            <a:ext cx="52572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/>
              <a:t>Observation:</a:t>
            </a: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Majority of the orders are either in 'Shipped' or 'Processing' status.</a:t>
            </a:r>
            <a:endParaRPr sz="2800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73525" y="1493700"/>
            <a:ext cx="4989776" cy="433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2309</Words>
  <Application>WPS Slides</Application>
  <PresentationFormat/>
  <Paragraphs>100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Libre Baskerville</vt:lpstr>
      <vt:lpstr>Microsoft YaHei</vt:lpstr>
      <vt:lpstr>Arial Unicode MS</vt:lpstr>
      <vt:lpstr>Office Theme</vt:lpstr>
      <vt:lpstr>PowerPoint 演示文稿</vt:lpstr>
      <vt:lpstr>Problem Statement</vt:lpstr>
      <vt:lpstr>PowerPoint 演示文稿</vt:lpstr>
      <vt:lpstr>PowerPoint 演示文稿</vt:lpstr>
      <vt:lpstr>Top Countries by Transaction Volume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Lohith Seelam</cp:lastModifiedBy>
  <cp:revision>1</cp:revision>
  <dcterms:created xsi:type="dcterms:W3CDTF">2025-05-01T10:25:23Z</dcterms:created>
  <dcterms:modified xsi:type="dcterms:W3CDTF">2025-05-01T10:25:24Z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2C9E5DBADE544D7EABCF377D3DE396A9_12</vt:lpwstr>
  </property>
  <property fmtid="{D5CDD505-2E9C-101B-9397-08002B2CF9AE}" pid="3" name="KSOProductBuildVer">
    <vt:lpwstr>1033-12.2.0.20795</vt:lpwstr>
  </property>
</Properties>
</file>