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71" r:id="rId10"/>
    <p:sldId id="272" r:id="rId11"/>
    <p:sldId id="261" r:id="rId12"/>
    <p:sldId id="273" r:id="rId13"/>
    <p:sldId id="274" r:id="rId14"/>
    <p:sldId id="262" r:id="rId15"/>
    <p:sldId id="275" r:id="rId16"/>
    <p:sldId id="276" r:id="rId17"/>
    <p:sldId id="277" r:id="rId18"/>
    <p:sldId id="278" r:id="rId19"/>
    <p:sldId id="279" r:id="rId20"/>
    <p:sldId id="263" r:id="rId21"/>
    <p:sldId id="264" r:id="rId22"/>
    <p:sldId id="265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1E347-6482-4FB5-9201-13C66A4B3621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DB925-84E3-41E8-968E-5791D6FDA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33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EBDF0-98FE-FB89-0418-337529E22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A128F-17DC-76A6-F295-E2C8DEFCE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BE7B8-D61B-83C6-D406-C0B8FB7D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81DE2-5515-3A07-5E83-5753EB3F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AF359-D7EE-0F39-2820-FA03EA8E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7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9BB3-7359-926E-8096-73D34ACF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59748-F9C9-0B41-2738-35D904466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F4F9-5720-78B3-29C8-0315776A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D7D2-C625-4555-FA01-09E91A6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BE89B-34C3-1261-A911-A20BE0CB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23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48753-DC78-D3B2-0DE6-78A4BB91D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ABDDA-79F5-498C-3E4D-6DA06386F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BD5F8-8070-EF81-5806-2C62F408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428B-0BC5-47A1-44D6-30756540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B5EFF-1963-5E81-12CD-9A43F60B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64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2680-FC66-C4FC-12F9-57965329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7437E-0A60-3375-0261-60FCFD549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7373-3FF8-8A0B-DC54-2061B37D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601F2-ABC8-5F1F-02F2-2FCA3C09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B749F-05AD-508A-9D1F-4F4D8550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34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B482-F51B-E3C5-E9A6-FB046A3C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7401-D41B-89C6-AC55-655633E2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35BA-8653-861D-B722-38F1293C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6F7D1-13B8-50AD-B768-957D0F43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10F39-556D-AEF3-9D2D-0D63BBAC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2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8509-CFF2-E983-C99C-C009B258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7218-CA9A-07DA-CD24-B26DA3E06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10C96-6F07-CA2F-A974-5F292D988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704A5-346B-5AE7-3AF7-B646658E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586A2-676B-33C6-3A45-658983CB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E8FDF-B410-4EE7-9959-51AFCBFC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35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F864-5BFE-FD21-BE6C-07D26A75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4159D-D518-9391-47DF-635AA9AF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E6332-ADAA-BD73-14ED-7616A5398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205A1-20AA-6907-1033-8F2C20BAD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DEDBC-2A95-8FBF-0E0A-D9EFE1F2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4C293-BA04-DA24-B1EA-774B97A2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AFC7C-CBFD-6DF4-FB50-A200E44B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4256F-D832-26B8-3C3F-BE81B27F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89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3AC4-038D-2DE0-3BB6-BEC8A3FD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3A1C1-657D-3812-3C85-0FC42D14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4D189-4A28-970F-45CB-3CDC144D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EC9E4-0290-4BF2-116E-F06F94D1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D837A-150F-8CAC-11BE-8C85023E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1082A-48E8-E6F6-46EA-4E43A88E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DC7F9-A557-4787-3349-B3DB2336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93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17AA-E545-6153-983E-CE00C6F6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5846-178E-EA81-FC41-C70973806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281B4-8003-3E52-FACC-373E82D34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5F7DC-10BF-3CA6-E5CF-0994E298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DEC85-A9DE-52C6-10D3-DD491D8C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49C8C-89DD-8394-6E80-FE47485F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1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5672-202D-81E6-DFC1-E10B94CD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77A753-1606-F781-16C7-6DF906751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AB059-6B36-C77A-CCCB-0C9957670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3FE9F-BFCA-8306-A01D-66928E35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22F24-96A4-24D6-BDAB-FA2F4356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86DDD-7EBA-AA2F-2D38-94481590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8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C8D38-665B-A192-EF67-72828F10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EF92E-9A83-FCC6-43D9-8B1DF440F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0CDD7-73A1-D52D-F2DD-63EE58DEE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8A0A4-AE62-6690-D7DB-CD8329FB1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EE2C9-3046-171B-4053-B346CD5C6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1E09-2E8C-4B4E-B605-C76D4187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4717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Serverless Machine Learning Model Deployment with AWS </a:t>
            </a:r>
            <a:r>
              <a:rPr lang="en-IN" sz="3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SageMaker</a:t>
            </a:r>
            <a:b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D8788-8E97-9A4B-6E5F-A586CA2D9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4664"/>
            <a:ext cx="9144000" cy="2703136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GUDIPUDI LOHITH KUMAR</a:t>
            </a: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-2210030223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1143000" algn="l"/>
                <a:tab pos="1257300" algn="l"/>
              </a:tabLs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esteemed guidance of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dirty="0"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P. Sree Lakshmi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3857625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and Engineering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0B77DB1-2EB0-94AF-87E6-AD620C7951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26A8EA-3CC1-EBCE-E44D-B3A8362D56FD}"/>
              </a:ext>
            </a:extLst>
          </p:cNvPr>
          <p:cNvSpPr txBox="1"/>
          <p:nvPr/>
        </p:nvSpPr>
        <p:spPr>
          <a:xfrm>
            <a:off x="1746504" y="841248"/>
            <a:ext cx="780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 output of my project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D3EFC-F042-7B36-7D94-229EAB7E5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186" y="1435036"/>
            <a:ext cx="5904357" cy="3667491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FD86FFCA-5F93-06C6-2BE8-B901D97D481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8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76AC-4DF2-21FB-9F16-AC4594F4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Key 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803E-35A6-CF5B-6E8C-5773BE383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 and feature engineering (scaling, encoding, cleaning)</a:t>
            </a:r>
          </a:p>
          <a:p>
            <a:r>
              <a:rPr lang="en-US" dirty="0"/>
              <a:t>Training a robust </a:t>
            </a:r>
            <a:r>
              <a:rPr lang="en-US" dirty="0" err="1"/>
              <a:t>RandomForestClassifier</a:t>
            </a:r>
            <a:r>
              <a:rPr lang="en-US" dirty="0"/>
              <a:t> with hyperparameter tuning.</a:t>
            </a:r>
          </a:p>
          <a:p>
            <a:r>
              <a:rPr lang="en-US" dirty="0"/>
              <a:t>Serverless deployment using AWS </a:t>
            </a:r>
            <a:r>
              <a:rPr lang="en-US" dirty="0" err="1"/>
              <a:t>SageMaker</a:t>
            </a:r>
            <a:r>
              <a:rPr lang="en-US" dirty="0"/>
              <a:t> and Lambda.</a:t>
            </a:r>
            <a:endParaRPr lang="en-IN" dirty="0"/>
          </a:p>
          <a:p>
            <a:r>
              <a:rPr lang="en-US" dirty="0"/>
              <a:t>Real-time predictions through a REST API powered by API Gateway</a:t>
            </a: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35616E9F-8773-1244-8F9D-014B0F0A5A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0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C63D-58D5-E6AF-1DDE-9555949B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End-User Perspective (UI/Output)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FDC41-5C6C-BB5E-BFF2-7BEB7EBF5B56}"/>
              </a:ext>
            </a:extLst>
          </p:cNvPr>
          <p:cNvSpPr txBox="1"/>
          <p:nvPr/>
        </p:nvSpPr>
        <p:spPr>
          <a:xfrm>
            <a:off x="758952" y="1764792"/>
            <a:ext cx="102047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Seamless interaction via API — users can send input data and receive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Scalable backend ensures low latency and high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Output: Predicted healthcare condition/classification result</a:t>
            </a:r>
            <a:endParaRPr lang="en-IN" sz="2800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D3AB028-1AD1-B7B7-3F82-79BF80158D3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0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85438-F35F-357C-843F-228ADC66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Multiple AWS Services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07275A-B194-3594-89AD-3AE0E92F4C5B}"/>
              </a:ext>
            </a:extLst>
          </p:cNvPr>
          <p:cNvSpPr txBox="1"/>
          <p:nvPr/>
        </p:nvSpPr>
        <p:spPr>
          <a:xfrm>
            <a:off x="838200" y="1591056"/>
            <a:ext cx="10515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and model artifact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SageMaker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 training and hosting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Lambda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Serverless inference handler.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Gateway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Public-facing endpoint for real-time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Secure access and role-based permissions.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CloudWatch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Logs and monitoring of the deployed pipeline.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23DFD0E-F383-1DD9-0EAB-4AC131671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95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68A4-3FBA-185C-C3BE-4CF98F42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Results and Outputs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9D1FEB-C4F5-F7B3-8CBA-5A52FBE2E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326" y="1338462"/>
            <a:ext cx="5087874" cy="3991349"/>
          </a:xfr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82CBA144-2BC2-A214-7961-85E28E06A2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0AA96E-2081-F0FB-B592-EC5419C95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27" y="1186437"/>
            <a:ext cx="4563618" cy="385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90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B91616-62A4-5809-23F4-E90D73D7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115759"/>
            <a:ext cx="4633913" cy="3579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854686-4E2B-5CE1-535F-10CA290D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103" y="1115759"/>
            <a:ext cx="4865561" cy="3758625"/>
          </a:xfrm>
          <a:prstGeom prst="rect">
            <a:avLst/>
          </a:prstGeom>
        </p:spPr>
      </p:pic>
      <p:pic>
        <p:nvPicPr>
          <p:cNvPr id="6" name="image1.png">
            <a:extLst>
              <a:ext uri="{FF2B5EF4-FFF2-40B4-BE49-F238E27FC236}">
                <a16:creationId xmlns:a16="http://schemas.microsoft.com/office/drawing/2014/main" id="{827A76DB-9775-1DD2-1516-4D9C6F7F852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3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01A99C-5205-BDEF-EFE1-F538F3224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91" y="878015"/>
            <a:ext cx="5258753" cy="4062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423990-A877-3F47-6320-89947ABD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960" y="820506"/>
            <a:ext cx="4630865" cy="4119873"/>
          </a:xfrm>
          <a:prstGeom prst="rect">
            <a:avLst/>
          </a:prstGeom>
        </p:spPr>
      </p:pic>
      <p:pic>
        <p:nvPicPr>
          <p:cNvPr id="6" name="image1.png">
            <a:extLst>
              <a:ext uri="{FF2B5EF4-FFF2-40B4-BE49-F238E27FC236}">
                <a16:creationId xmlns:a16="http://schemas.microsoft.com/office/drawing/2014/main" id="{D2610D14-C863-1F18-0B07-9A365772C23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6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FB7428-6E20-4DE3-49B5-ADC17D987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77" y="1222057"/>
            <a:ext cx="4899023" cy="2920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F3F265-B511-34EA-0503-B43362EE6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066229"/>
            <a:ext cx="5564310" cy="3706939"/>
          </a:xfrm>
          <a:prstGeom prst="rect">
            <a:avLst/>
          </a:prstGeom>
        </p:spPr>
      </p:pic>
      <p:pic>
        <p:nvPicPr>
          <p:cNvPr id="6" name="image1.png">
            <a:extLst>
              <a:ext uri="{FF2B5EF4-FFF2-40B4-BE49-F238E27FC236}">
                <a16:creationId xmlns:a16="http://schemas.microsoft.com/office/drawing/2014/main" id="{8EBEF251-B1DE-53E3-A483-12291E8440E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07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7B8D64-5A5F-36A4-3B35-38F68B53F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46" y="964501"/>
            <a:ext cx="4512266" cy="3433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B4D75D-64AC-8F71-EF0D-713F34FE9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510" y="873061"/>
            <a:ext cx="5407887" cy="4037267"/>
          </a:xfrm>
          <a:prstGeom prst="rect">
            <a:avLst/>
          </a:prstGeom>
        </p:spPr>
      </p:pic>
      <p:pic>
        <p:nvPicPr>
          <p:cNvPr id="6" name="image1.png">
            <a:extLst>
              <a:ext uri="{FF2B5EF4-FFF2-40B4-BE49-F238E27FC236}">
                <a16:creationId xmlns:a16="http://schemas.microsoft.com/office/drawing/2014/main" id="{F7ED2BC4-CE2D-3DCA-D6F4-317789D92D3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58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995C3E-FDDE-AD4F-A6EE-ED45FC5EB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40" y="352282"/>
            <a:ext cx="9583487" cy="2038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80D62F-C6DC-CBD2-A335-18E890A40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603" y="2496313"/>
            <a:ext cx="5340477" cy="3458648"/>
          </a:xfrm>
          <a:prstGeom prst="rect">
            <a:avLst/>
          </a:prstGeom>
        </p:spPr>
      </p:pic>
      <p:pic>
        <p:nvPicPr>
          <p:cNvPr id="6" name="image1.png">
            <a:extLst>
              <a:ext uri="{FF2B5EF4-FFF2-40B4-BE49-F238E27FC236}">
                <a16:creationId xmlns:a16="http://schemas.microsoft.com/office/drawing/2014/main" id="{BC4431E0-058D-F6B1-7749-EF70D4F96A6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62960" y="5392010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7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3FA8-4FE1-7FD0-BFB8-5D25FCE6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B832-223B-BC04-3D0F-BE588012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 deployment of ML models is time-consuming and infrastructure-heavy.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build a machine learning model that predicts healthcare-related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integrate AWS services like Lambda and API Gateway for real-time inference.</a:t>
            </a:r>
          </a:p>
          <a:p>
            <a:r>
              <a:rPr lang="en-US" dirty="0"/>
              <a:t>Ensure secure, scalable, and low-maintenance model deployment.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66B0C7E-8E36-0431-D300-44DB1ECB70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88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5128-229A-8DD0-22A9-BBE97625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9BB8-E8E2-E2FE-B876-B5195A5A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Integrating multiple AWS services with correct IAM roles and permissions.</a:t>
            </a:r>
          </a:p>
          <a:p>
            <a:r>
              <a:rPr lang="en-US" dirty="0"/>
              <a:t>Carefully configured IAM policies and used AWS documentation to map required roles and trust relationships</a:t>
            </a:r>
          </a:p>
          <a:p>
            <a:r>
              <a:rPr lang="en-US" dirty="0"/>
              <a:t>Utilized Amazon CloudWatch Logs to trace errors and monitor Lambda and </a:t>
            </a:r>
            <a:r>
              <a:rPr lang="en-US" dirty="0" err="1"/>
              <a:t>SageMaker</a:t>
            </a:r>
            <a:r>
              <a:rPr lang="en-US" dirty="0"/>
              <a:t> endpoint responses</a:t>
            </a:r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FA3CCCB-0EDD-1394-F923-2AB1A90AE6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19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DD57-5FE9-3EDB-4009-3C7A2F67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Learnings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C3FC-4068-A722-E329-8728935E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666"/>
            <a:ext cx="10515600" cy="4395297"/>
          </a:xfrm>
        </p:spPr>
        <p:txBody>
          <a:bodyPr/>
          <a:lstStyle/>
          <a:p>
            <a:r>
              <a:rPr lang="en-US" dirty="0"/>
              <a:t>Gained hands-on experience with AWS IAM for managing secure access and role-based permissions</a:t>
            </a:r>
          </a:p>
          <a:p>
            <a:r>
              <a:rPr lang="en-US" dirty="0"/>
              <a:t>Learned to deploy and manage Lambda functions for serverless execution of ML inferences.</a:t>
            </a:r>
          </a:p>
          <a:p>
            <a:r>
              <a:rPr lang="en-US" dirty="0"/>
              <a:t>Understood the configuration and usage of Amazon API Gateway for exposing ML models as REST APIs</a:t>
            </a:r>
          </a:p>
          <a:p>
            <a:r>
              <a:rPr lang="en-US" dirty="0"/>
              <a:t>Strengthened ML model development skills including preprocessing, training, and evaluation.</a:t>
            </a: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3DC93C2-D50A-8989-0C5F-8C8CF8D99B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13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8492-4DC6-0104-E12B-5A1E5283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DB1E-F469-AE87-484A-3811F3A4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a user-friendly frontend (web/mobile app) for healthcare professionals</a:t>
            </a:r>
          </a:p>
          <a:p>
            <a:r>
              <a:rPr lang="en-US" dirty="0"/>
              <a:t>Implement model retraining pipelines with updated data for continuous learning</a:t>
            </a:r>
          </a:p>
          <a:p>
            <a:r>
              <a:rPr lang="en-US" dirty="0"/>
              <a:t>Use advanced models like </a:t>
            </a:r>
            <a:r>
              <a:rPr lang="en-US" dirty="0" err="1"/>
              <a:t>XGBoost</a:t>
            </a:r>
            <a:r>
              <a:rPr lang="en-US" dirty="0"/>
              <a:t> or deep learning for improved accuracy</a:t>
            </a:r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119F856-B3AA-C478-A7FB-1B6653FDB5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2DE4-00E3-EDBC-1CD6-39ACB2A1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2AF3-6A13-A1F1-4E20-95547E4B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Healthcare Dataset(</a:t>
            </a:r>
            <a:r>
              <a:rPr lang="en-IN" dirty="0" err="1"/>
              <a:t>Kaggel</a:t>
            </a:r>
            <a:r>
              <a:rPr lang="en-IN" dirty="0"/>
              <a:t>)</a:t>
            </a:r>
          </a:p>
          <a:p>
            <a:r>
              <a:rPr lang="en-IN" dirty="0"/>
              <a:t>Scikit-learn Documentation</a:t>
            </a:r>
          </a:p>
          <a:p>
            <a:r>
              <a:rPr lang="en-IN" dirty="0" err="1"/>
              <a:t>Youtube</a:t>
            </a:r>
            <a:endParaRPr lang="en-IN" dirty="0"/>
          </a:p>
          <a:p>
            <a:r>
              <a:rPr lang="en-IN" dirty="0" err="1"/>
              <a:t>Chatgpt</a:t>
            </a:r>
            <a:endParaRPr lang="en-IN" dirty="0"/>
          </a:p>
          <a:p>
            <a:r>
              <a:rPr lang="en-IN" dirty="0"/>
              <a:t>Google</a:t>
            </a:r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7D284B4-38FD-6CC4-565B-ECE4EF3CEA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4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A68C-3FCF-C98F-4C24-E3D158CA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517"/>
            <a:ext cx="10515600" cy="1376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i="1" dirty="0"/>
              <a:t>THANK YOU</a:t>
            </a:r>
            <a:endParaRPr lang="en-IN" sz="3600" i="1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74A37FC0-E1D8-6642-60F7-C6E8CDE27C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F6E8-D87A-10E0-09AB-0A383CD4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CBFB-7D3E-F89E-6301-1F3B6C9A8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SageMaker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/>
              <a:t>Used to build, train, and deploy the machine learning model in a managed environment.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S3 (Simple Storage Service)-</a:t>
            </a:r>
            <a:r>
              <a:rPr lang="en-US" dirty="0"/>
              <a:t>Used for storing the dataset, model artifacts, and logs securely and efficiently.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Lambda- </a:t>
            </a:r>
            <a:r>
              <a:rPr lang="en-US" dirty="0"/>
              <a:t>Enabled serverless execution of inference logic by invoking the deployed </a:t>
            </a:r>
            <a:r>
              <a:rPr lang="en-US" dirty="0" err="1"/>
              <a:t>SageMaker</a:t>
            </a:r>
            <a:r>
              <a:rPr lang="en-US" dirty="0"/>
              <a:t> model.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API Gateway-</a:t>
            </a:r>
            <a:r>
              <a:rPr lang="en-US" dirty="0"/>
              <a:t>Provided a RESTful API interface to access the deployed model via HTTP requests.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25386512-8C4F-399D-CDAC-724BA1FB28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0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73B7-415A-1A87-7CFC-9CFEF961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Flow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9010A2-CC5B-FE8E-DD50-08857A62C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144" y="1487297"/>
            <a:ext cx="6527007" cy="4351338"/>
          </a:xfrm>
        </p:spPr>
      </p:pic>
      <p:pic>
        <p:nvPicPr>
          <p:cNvPr id="5" name="image1.png">
            <a:extLst>
              <a:ext uri="{FF2B5EF4-FFF2-40B4-BE49-F238E27FC236}">
                <a16:creationId xmlns:a16="http://schemas.microsoft.com/office/drawing/2014/main" id="{B2468333-0F8C-0063-24A6-99FE5EA54B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5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4973-2578-AABB-8796-F77DDD5F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Implementation Process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494312B7-B537-438C-9DBF-083C1EE686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5F548-211D-8A9C-5AB7-1EEB8E6D9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5412" y="1394905"/>
            <a:ext cx="6109099" cy="3186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4796CD-8284-44FF-FDE6-2FC390B04CF8}"/>
              </a:ext>
            </a:extLst>
          </p:cNvPr>
          <p:cNvSpPr txBox="1"/>
          <p:nvPr/>
        </p:nvSpPr>
        <p:spPr>
          <a:xfrm>
            <a:off x="2878683" y="4682325"/>
            <a:ext cx="604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 to the AWS free tier account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3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EFCE28-50E8-6D6C-1DCA-A48BEABE5AF2}"/>
              </a:ext>
            </a:extLst>
          </p:cNvPr>
          <p:cNvSpPr txBox="1"/>
          <p:nvPr/>
        </p:nvSpPr>
        <p:spPr>
          <a:xfrm>
            <a:off x="1943481" y="1124712"/>
            <a:ext cx="67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for the AMAZON SAGEMAKER AI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C3D6E-6693-0C57-F5C2-F95F1C1BD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481" y="1771043"/>
            <a:ext cx="7200519" cy="3635475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84ED09DC-1B69-084E-2DD7-98424C37EB9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8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2791AE-A50D-D42E-37F2-54CC3862F6B1}"/>
              </a:ext>
            </a:extLst>
          </p:cNvPr>
          <p:cNvSpPr txBox="1"/>
          <p:nvPr/>
        </p:nvSpPr>
        <p:spPr>
          <a:xfrm>
            <a:off x="1655064" y="996696"/>
            <a:ext cx="630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the notebook using the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Sagemaker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6C438C-B021-3F7B-38C8-2EE14AA7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064" y="1643027"/>
            <a:ext cx="7971417" cy="3870805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51CB6415-1A74-9A00-2A8A-407CD44995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3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11956C-B024-F71F-E762-77060EFFD074}"/>
              </a:ext>
            </a:extLst>
          </p:cNvPr>
          <p:cNvSpPr txBox="1"/>
          <p:nvPr/>
        </p:nvSpPr>
        <p:spPr>
          <a:xfrm>
            <a:off x="2002536" y="1069848"/>
            <a:ext cx="600760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626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 the Services and open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notebook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033E1-4D0A-4099-1648-06D9AF8A9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144" y="1863292"/>
            <a:ext cx="6657213" cy="3444800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CE5A9BD7-E01D-99C8-2F80-D38731BE1DA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2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B853F4-9CBD-9B66-7D0E-971796067D8C}"/>
              </a:ext>
            </a:extLst>
          </p:cNvPr>
          <p:cNvSpPr txBox="1"/>
          <p:nvPr/>
        </p:nvSpPr>
        <p:spPr>
          <a:xfrm>
            <a:off x="1993392" y="795528"/>
            <a:ext cx="716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 the csv file and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ipynb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412ACE-55C7-A1E7-75F7-E871B3EC5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4" y="1351153"/>
            <a:ext cx="7074789" cy="3701230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E9BE7AE0-CED7-FA3B-7149-7D97B952C1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4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486</Words>
  <Application>Microsoft Office PowerPoint</Application>
  <PresentationFormat>Widescreen</PresentationFormat>
  <Paragraphs>65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Comic Sans MS</vt:lpstr>
      <vt:lpstr>Times New Roman</vt:lpstr>
      <vt:lpstr>Office Theme</vt:lpstr>
      <vt:lpstr>Serverless Machine Learning Model Deployment with AWS SageMaker </vt:lpstr>
      <vt:lpstr>Project Overview</vt:lpstr>
      <vt:lpstr>Services Used</vt:lpstr>
      <vt:lpstr>Flow Diagram</vt:lpstr>
      <vt:lpstr>Implementation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Features and Functionality</vt:lpstr>
      <vt:lpstr>End-User Perspective (UI/Output)</vt:lpstr>
      <vt:lpstr>Integration of Multiple AWS Services</vt:lpstr>
      <vt:lpstr>Results and Outputs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and Solutions</vt:lpstr>
      <vt:lpstr>Learnings &amp; Takeaways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 Lakshmi P</dc:creator>
  <cp:lastModifiedBy>Lohith kumar</cp:lastModifiedBy>
  <cp:revision>4</cp:revision>
  <dcterms:created xsi:type="dcterms:W3CDTF">2025-04-17T10:09:20Z</dcterms:created>
  <dcterms:modified xsi:type="dcterms:W3CDTF">2025-04-18T13:33:35Z</dcterms:modified>
</cp:coreProperties>
</file>