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4" r:id="rId8"/>
    <p:sldId id="265" r:id="rId9"/>
    <p:sldId id="266" r:id="rId10"/>
    <p:sldId id="268" r:id="rId11"/>
    <p:sldId id="261" r:id="rId12"/>
    <p:sldId id="269" r:id="rId13"/>
    <p:sldId id="26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40000" y="3810000"/>
            <a:ext cx="8534400" cy="1143000"/>
          </a:xfrm>
        </p:spPr>
        <p:txBody>
          <a:bodyPr anchor="ctr"/>
          <a:lstStyle>
            <a:lvl1pPr algn="ctr">
              <a:lnSpc>
                <a:spcPct val="80000"/>
              </a:lnSpc>
              <a:defRPr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IN" altLang="en-US" noProof="0" smtClean="0"/>
          </a:p>
        </p:txBody>
      </p:sp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079" name="Rectangle 7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"/>
            </a:xfrm>
            <a:prstGeom prst="rect">
              <a:avLst/>
            </a:prstGeom>
            <a:solidFill>
              <a:srgbClr val="0B4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3083" name="Rectangle 11"/>
            <p:cNvSpPr>
              <a:spLocks noChangeArrowheads="1"/>
            </p:cNvSpPr>
            <p:nvPr userDrawn="1"/>
          </p:nvSpPr>
          <p:spPr bwMode="auto">
            <a:xfrm flipH="1" flipV="1">
              <a:off x="672" y="4147"/>
              <a:ext cx="5088" cy="29"/>
            </a:xfrm>
            <a:prstGeom prst="rect">
              <a:avLst/>
            </a:prstGeom>
            <a:solidFill>
              <a:srgbClr val="FFDF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3084" name="Rectangle 12"/>
            <p:cNvSpPr>
              <a:spLocks noChangeArrowheads="1"/>
            </p:cNvSpPr>
            <p:nvPr userDrawn="1"/>
          </p:nvSpPr>
          <p:spPr bwMode="auto">
            <a:xfrm flipH="1">
              <a:off x="672" y="4176"/>
              <a:ext cx="5088" cy="144"/>
            </a:xfrm>
            <a:prstGeom prst="rect">
              <a:avLst/>
            </a:prstGeom>
            <a:solidFill>
              <a:srgbClr val="0B4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pic>
          <p:nvPicPr>
            <p:cNvPr id="3085" name="Picture 13" descr="PetitColumn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9"/>
              <a:ext cx="1110" cy="3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6" name="Rectangle 14"/>
            <p:cNvSpPr>
              <a:spLocks noChangeArrowheads="1"/>
            </p:cNvSpPr>
            <p:nvPr userDrawn="1"/>
          </p:nvSpPr>
          <p:spPr bwMode="auto">
            <a:xfrm flipH="1">
              <a:off x="2" y="816"/>
              <a:ext cx="5758" cy="29"/>
            </a:xfrm>
            <a:prstGeom prst="rect">
              <a:avLst/>
            </a:prstGeom>
            <a:solidFill>
              <a:srgbClr val="FF0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pic>
          <p:nvPicPr>
            <p:cNvPr id="3087" name="Picture 15" descr="Panorama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96"/>
              <a:ext cx="5758" cy="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40000" y="5181600"/>
            <a:ext cx="8534400" cy="533400"/>
          </a:xfrm>
        </p:spPr>
        <p:txBody>
          <a:bodyPr/>
          <a:lstStyle>
            <a:lvl1pPr marL="0" indent="0" algn="ctr">
              <a:lnSpc>
                <a:spcPct val="70000"/>
              </a:lnSpc>
              <a:buFont typeface="Wingdings" panose="05000000000000000000" pitchFamily="2" charset="2"/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IN" altLang="en-US" noProof="0" smtClean="0"/>
          </a:p>
        </p:txBody>
      </p:sp>
      <p:pic>
        <p:nvPicPr>
          <p:cNvPr id="3098" name="Picture 26" descr="Jayhawk_horzsi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2" y="1981201"/>
            <a:ext cx="6191249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34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3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0201" y="533400"/>
            <a:ext cx="25019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08152" y="533400"/>
            <a:ext cx="730884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48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22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52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08151" y="1219200"/>
            <a:ext cx="4904316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668" y="1219200"/>
            <a:ext cx="4906433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66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94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31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7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76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81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457200"/>
            <a:ext cx="1625600" cy="640080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pic>
        <p:nvPicPr>
          <p:cNvPr id="1042" name="Picture 18" descr="Colum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8" r="15483" b="2444"/>
          <a:stretch>
            <a:fillRect/>
          </a:stretch>
        </p:blipFill>
        <p:spPr bwMode="auto">
          <a:xfrm>
            <a:off x="0" y="457200"/>
            <a:ext cx="16256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27201" y="533400"/>
            <a:ext cx="99949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12700" dir="8100000" algn="ctr" rotWithShape="0">
                    <a:srgbClr val="FFFFFF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08151" y="1219200"/>
            <a:ext cx="1001394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12700" dir="8100000" algn="ctr" rotWithShape="0">
                    <a:srgbClr val="FFFFFF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27200" y="6596064"/>
            <a:ext cx="203200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12700" dir="8100000" algn="ctr" rotWithShape="0">
                    <a:srgbClr val="FFFFFF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fld id="{B2D0CF44-E440-43D6-9C2C-A2A207973FB3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84801" y="6594476"/>
            <a:ext cx="3638551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12700" dir="8100000" algn="ctr" rotWithShape="0">
                    <a:srgbClr val="FFFFFF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11887200" cy="381000"/>
          </a:xfrm>
          <a:prstGeom prst="rect">
            <a:avLst/>
          </a:prstGeom>
          <a:solidFill>
            <a:srgbClr val="0B45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381000"/>
            <a:ext cx="1625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11722101" y="0"/>
            <a:ext cx="469900" cy="381000"/>
          </a:xfrm>
          <a:prstGeom prst="rect">
            <a:avLst/>
          </a:prstGeom>
          <a:solidFill>
            <a:srgbClr val="FFDF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1625600" y="6426200"/>
            <a:ext cx="10566400" cy="152400"/>
          </a:xfrm>
          <a:prstGeom prst="rect">
            <a:avLst/>
          </a:prstGeom>
          <a:solidFill>
            <a:srgbClr val="0B45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6426200"/>
            <a:ext cx="1625600" cy="152400"/>
          </a:xfrm>
          <a:prstGeom prst="rect">
            <a:avLst/>
          </a:prstGeom>
          <a:solidFill>
            <a:srgbClr val="FF0E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pic>
        <p:nvPicPr>
          <p:cNvPr id="1045" name="Picture 21" descr="Classifie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1" y="6248401"/>
            <a:ext cx="2588684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24117" y="6592889"/>
            <a:ext cx="1219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12700" dir="8100000" algn="ctr" rotWithShape="0">
                    <a:srgbClr val="FFFFFF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08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9pPr>
    </p:titleStyle>
    <p:bodyStyle>
      <a:lvl1pPr marL="168275" indent="-1682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763" indent="-1682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682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738" indent="-1762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746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Image/Video Contrast Enhancement Based on Weighted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 Histogram Equalization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EECS 740 Digital Image Processing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Lohith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6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1504950"/>
            <a:ext cx="9794874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 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HE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313" y="474644"/>
            <a:ext cx="9720263" cy="67786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Results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2" y="1000109"/>
            <a:ext cx="3890963" cy="257175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59" y="878668"/>
            <a:ext cx="4029075" cy="28146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313" y="3729023"/>
            <a:ext cx="3890963" cy="25765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281" y="3814750"/>
            <a:ext cx="3924301" cy="25765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28101" y="3296498"/>
            <a:ext cx="811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  b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2960" y="3321158"/>
            <a:ext cx="1845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Arctic hare</a:t>
            </a:r>
          </a:p>
          <a:p>
            <a:pPr marL="342900" indent="-342900">
              <a:buAutoNum type="alphaLcPeriod"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scale image</a:t>
            </a:r>
          </a:p>
          <a:p>
            <a:pPr marL="342900" indent="-342900">
              <a:buAutoNum type="alphaL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MMBEHBE</a:t>
            </a:r>
          </a:p>
          <a:p>
            <a:pPr marL="342900" indent="-342900">
              <a:buAutoNum type="alphaLcPeriod" startAt="4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WTHE with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5" y="512760"/>
            <a:ext cx="8820150" cy="84931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Results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2" y="1104890"/>
            <a:ext cx="4133850" cy="2657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104891"/>
            <a:ext cx="4110038" cy="2657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316" y="3819518"/>
            <a:ext cx="4305301" cy="2838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29275" y="2805216"/>
            <a:ext cx="1304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          b</a:t>
            </a:r>
          </a:p>
          <a:p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1" y="4684745"/>
            <a:ext cx="27098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</a:p>
          <a:p>
            <a:pPr marL="342900" indent="-342900">
              <a:buAutoNum type="alphaL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MMBEBHE</a:t>
            </a:r>
          </a:p>
          <a:p>
            <a:pPr marL="342900" indent="-342900">
              <a:buAutoNum type="alphaL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WTHE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75" y="493712"/>
            <a:ext cx="9505950" cy="112077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Summary &amp; Conclusions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875" y="1371600"/>
            <a:ext cx="9934575" cy="46910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Histogram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Histogram Equalization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HE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Global HE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Weighted Thresholded HE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proposed WTHE method is found to achieve visually pleasant enhancement effects.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in WTHE is convenient and smooth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mainly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able to  adjust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factor 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method is computationally simple and suitable for processor based implementation.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Questions &amp; Answers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7" y="1190624"/>
            <a:ext cx="7529512" cy="5181600"/>
          </a:xfrm>
        </p:spPr>
      </p:pic>
    </p:spTree>
    <p:extLst>
      <p:ext uri="{BB962C8B-B14F-4D97-AF65-F5344CB8AC3E}">
        <p14:creationId xmlns:p14="http://schemas.microsoft.com/office/powerpoint/2010/main" val="150656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1576388"/>
            <a:ext cx="7805738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 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HE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Conclusions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636589"/>
            <a:ext cx="8648700" cy="573658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650" y="1367410"/>
            <a:ext cx="9705975" cy="46619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Histogram: 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Histogram of an image gives information about the distribution of intensity levels.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histogram doesn’t provide any information about the spatial distribution of pixels.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Histogram Equalization:</a:t>
            </a:r>
          </a:p>
          <a:p>
            <a:pPr lvl="1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equalization is used to enhance contrast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mapping equation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=(K-1)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output level, K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range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levels, 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C(k)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cumulative distribution function.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increment in the output level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H</a:t>
            </a:r>
            <a:r>
              <a:rPr lang="en-I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(K-1).P(k)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Drawbacks: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be controlled.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Unpleasant visual effects such as, over enhancing and increase in noise.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9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356" y="579439"/>
            <a:ext cx="8777288" cy="7493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1.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7356" y="1481137"/>
            <a:ext cx="9939338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HE: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1.C.1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Adaptive: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AHE, equalization is based on the histogram and statistics obtained from the neighbourhood around each pixel.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methods provide greater enhancement than global methods but are computationally intensive.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1.C.2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Global methods: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improved global methods, various constraints are added to the global equalization 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modification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 to achieve better performance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methods are computationally feasible and provide images with acceptable quality.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1633538"/>
            <a:ext cx="8516937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 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HE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50" y="434184"/>
            <a:ext cx="8577263" cy="602041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5450" y="1129475"/>
            <a:ext cx="10277475" cy="52097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weighted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(WTHE) enhancement method performs histogram equalization based on a modified histogram.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original probability density value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 is replaced by a weighted and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PDF value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obtained by applying a transformation function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(.) to P(k),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PDF is clamped at an upper threshold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at a lower threshold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all other values between upper and lower thresholds are transformed using a normalized power law function with index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474" y="2244471"/>
            <a:ext cx="2943225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4" y="3197923"/>
            <a:ext cx="5895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025" y="593724"/>
            <a:ext cx="9777413" cy="805307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discussion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025" y="1399031"/>
            <a:ext cx="10234613" cy="50065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increment for each intensity level can be controlled by adjusting the index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power law transformation function.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When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&lt;1, higher weights are given to low probabilities than the high probabilities.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less-probable levels are protected and over-enhancement is less likely to occur.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there is an upper limit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a result, all levels whose PDF values are higher then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have the increment clamped at a max.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=(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-1).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decided by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v.P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0≤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≤1.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real number which defines the upper threshold normalized to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threshold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only used to cut out the levels whose probabilities are too low( little visual importance).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observe that when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 and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 the WTHE method reduces to traditional HE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969" y="488505"/>
            <a:ext cx="8634413" cy="58585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6969" y="1136648"/>
            <a:ext cx="9533182" cy="52259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weighted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PDF is obtained the cumulative distribution function(CDF) is obtained by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procedure is,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dynamic range of output image,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mean luminance level after enhancement.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420" y="1540929"/>
            <a:ext cx="4705350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554" y="2299048"/>
            <a:ext cx="4133850" cy="561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02" y="3983354"/>
            <a:ext cx="4019550" cy="2419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404" y="3345180"/>
            <a:ext cx="4171950" cy="308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855" y="3639794"/>
            <a:ext cx="39624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49" y="536575"/>
            <a:ext cx="8877300" cy="683387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discussion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49" y="1219962"/>
            <a:ext cx="10177463" cy="537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Enhancement: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proposed WTHE enhancement method is applied to the luminance component of the video, leaving chrominance components unchanged.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equation for WTHE introduces enhancement gain control that constraints the ratio between the output and input dynamic range.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dynamic range of the input image and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pre-set maximum gain of dynamic range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adjustment quantity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reduces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luminance changes after enhancement.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first calculate the mean of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enhanced image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it and the mean of the original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calculated.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set equal to the value closest to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 difference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it does not cause serious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saturation (clipping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005517"/>
            <a:ext cx="30575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temp1-jhawk">
  <a:themeElements>
    <a:clrScheme name="Office Theme 1">
      <a:dk1>
        <a:srgbClr val="000000"/>
      </a:dk1>
      <a:lt1>
        <a:srgbClr val="FFFFFF"/>
      </a:lt1>
      <a:dk2>
        <a:srgbClr val="0B4599"/>
      </a:dk2>
      <a:lt2>
        <a:srgbClr val="868A8B"/>
      </a:lt2>
      <a:accent1>
        <a:srgbClr val="0B45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B0CA"/>
      </a:accent5>
      <a:accent6>
        <a:srgbClr val="E70000"/>
      </a:accent6>
      <a:hlink>
        <a:srgbClr val="0B4599"/>
      </a:hlink>
      <a:folHlink>
        <a:srgbClr val="FFFF00"/>
      </a:folHlink>
    </a:clrScheme>
    <a:fontScheme name="Office Theme">
      <a:majorFont>
        <a:latin typeface="Impact"/>
        <a:ea typeface="MS Pゴシック"/>
        <a:cs typeface=""/>
      </a:majorFont>
      <a:minorFont>
        <a:latin typeface="Arial"/>
        <a:ea typeface="MS 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ゴシック" pitchFamily="-9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ゴシック" pitchFamily="-9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B4599"/>
        </a:dk2>
        <a:lt2>
          <a:srgbClr val="868A8B"/>
        </a:lt2>
        <a:accent1>
          <a:srgbClr val="0B45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B0CA"/>
        </a:accent5>
        <a:accent6>
          <a:srgbClr val="E70000"/>
        </a:accent6>
        <a:hlink>
          <a:srgbClr val="0B4599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KUtemp1-jhawk</Template>
  <TotalTime>244</TotalTime>
  <Words>832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MS Pゴシック</vt:lpstr>
      <vt:lpstr>Arial</vt:lpstr>
      <vt:lpstr>Impact</vt:lpstr>
      <vt:lpstr>Times New Roman</vt:lpstr>
      <vt:lpstr>Wingdings</vt:lpstr>
      <vt:lpstr>KUtemp1-jhawk</vt:lpstr>
      <vt:lpstr>Fast Image/Video Contrast Enhancement Based on Weighted Thresholded Histogram Equalization</vt:lpstr>
      <vt:lpstr>Outline:</vt:lpstr>
      <vt:lpstr>1. Introduction.</vt:lpstr>
      <vt:lpstr>1. Introduction</vt:lpstr>
      <vt:lpstr>Outline:</vt:lpstr>
      <vt:lpstr>2. Technical discussion</vt:lpstr>
      <vt:lpstr>2. Technical discussion</vt:lpstr>
      <vt:lpstr>2. Technical discussion</vt:lpstr>
      <vt:lpstr>2. Technical discussion</vt:lpstr>
      <vt:lpstr>Outline:</vt:lpstr>
      <vt:lpstr>3. Results</vt:lpstr>
      <vt:lpstr>3. Results</vt:lpstr>
      <vt:lpstr>4. Summary &amp; Conclusions</vt:lpstr>
      <vt:lpstr>5. Questions &amp;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Image/Video Contrast Enhancement Based on Weighted Thresholded Histogram Equalization</dc:title>
  <dc:creator>Lohith</dc:creator>
  <cp:lastModifiedBy>Lohith</cp:lastModifiedBy>
  <cp:revision>43</cp:revision>
  <dcterms:created xsi:type="dcterms:W3CDTF">2015-11-02T22:58:40Z</dcterms:created>
  <dcterms:modified xsi:type="dcterms:W3CDTF">2015-11-06T04:22:40Z</dcterms:modified>
</cp:coreProperties>
</file>