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6" r:id="rId10"/>
    <p:sldId id="268" r:id="rId11"/>
    <p:sldId id="261" r:id="rId12"/>
    <p:sldId id="269" r:id="rId13"/>
    <p:sldId id="273" r:id="rId14"/>
    <p:sldId id="262" r:id="rId15"/>
    <p:sldId id="27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40000" y="3810000"/>
            <a:ext cx="8534400" cy="1143000"/>
          </a:xfrm>
        </p:spPr>
        <p:txBody>
          <a:bodyPr anchor="ctr"/>
          <a:lstStyle>
            <a:lvl1pPr algn="ctr">
              <a:lnSpc>
                <a:spcPct val="80000"/>
              </a:lnSpc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IN" altLang="en-US" noProof="0" smtClean="0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079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0B4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3083" name="Rectangle 11"/>
            <p:cNvSpPr>
              <a:spLocks noChangeArrowheads="1"/>
            </p:cNvSpPr>
            <p:nvPr userDrawn="1"/>
          </p:nvSpPr>
          <p:spPr bwMode="auto">
            <a:xfrm flipH="1" flipV="1">
              <a:off x="672" y="4147"/>
              <a:ext cx="5088" cy="29"/>
            </a:xfrm>
            <a:prstGeom prst="rect">
              <a:avLst/>
            </a:prstGeom>
            <a:solidFill>
              <a:srgbClr val="FFD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 flipH="1">
              <a:off x="672" y="4176"/>
              <a:ext cx="5088" cy="144"/>
            </a:xfrm>
            <a:prstGeom prst="rect">
              <a:avLst/>
            </a:prstGeom>
            <a:solidFill>
              <a:srgbClr val="0B4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pic>
          <p:nvPicPr>
            <p:cNvPr id="3085" name="Picture 13" descr="PetitColum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9"/>
              <a:ext cx="1110" cy="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 flipH="1">
              <a:off x="2" y="816"/>
              <a:ext cx="5758" cy="29"/>
            </a:xfrm>
            <a:prstGeom prst="rect">
              <a:avLst/>
            </a:prstGeom>
            <a:solidFill>
              <a:srgbClr val="FF0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pic>
          <p:nvPicPr>
            <p:cNvPr id="3087" name="Picture 15" descr="Panoram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96"/>
              <a:ext cx="5758" cy="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5181600"/>
            <a:ext cx="8534400" cy="533400"/>
          </a:xfrm>
        </p:spPr>
        <p:txBody>
          <a:bodyPr/>
          <a:lstStyle>
            <a:lvl1pPr marL="0" indent="0" algn="ctr">
              <a:lnSpc>
                <a:spcPct val="70000"/>
              </a:lnSpc>
              <a:buFont typeface="Wingdings" panose="05000000000000000000" pitchFamily="2" charset="2"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IN" altLang="en-US" noProof="0" smtClean="0"/>
          </a:p>
        </p:txBody>
      </p:sp>
      <p:pic>
        <p:nvPicPr>
          <p:cNvPr id="3098" name="Picture 26" descr="Jayhawk_horzs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2" y="1981201"/>
            <a:ext cx="6191249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4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1" y="533400"/>
            <a:ext cx="25019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8152" y="533400"/>
            <a:ext cx="730884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8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8151" y="1219200"/>
            <a:ext cx="4904316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668" y="1219200"/>
            <a:ext cx="4906433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457200"/>
            <a:ext cx="1625600" cy="64008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1042" name="Picture 18" descr="Colum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8" r="15483" b="2444"/>
          <a:stretch>
            <a:fillRect/>
          </a:stretch>
        </p:blipFill>
        <p:spPr bwMode="auto">
          <a:xfrm>
            <a:off x="0" y="457200"/>
            <a:ext cx="16256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7201" y="533400"/>
            <a:ext cx="9994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8151" y="1219200"/>
            <a:ext cx="1001394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27200" y="6596064"/>
            <a:ext cx="20320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84801" y="6594476"/>
            <a:ext cx="3638551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11887200" cy="381000"/>
          </a:xfrm>
          <a:prstGeom prst="rect">
            <a:avLst/>
          </a:prstGeom>
          <a:solidFill>
            <a:srgbClr val="0B4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381000"/>
            <a:ext cx="1625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1722101" y="0"/>
            <a:ext cx="469900" cy="381000"/>
          </a:xfrm>
          <a:prstGeom prst="rect">
            <a:avLst/>
          </a:prstGeom>
          <a:solidFill>
            <a:srgbClr val="FFD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1625600" y="6426200"/>
            <a:ext cx="10566400" cy="152400"/>
          </a:xfrm>
          <a:prstGeom prst="rect">
            <a:avLst/>
          </a:prstGeom>
          <a:solidFill>
            <a:srgbClr val="0B4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6426200"/>
            <a:ext cx="1625600" cy="152400"/>
          </a:xfrm>
          <a:prstGeom prst="rect">
            <a:avLst/>
          </a:prstGeom>
          <a:solidFill>
            <a:srgbClr val="FF0E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1045" name="Picture 21" descr="Classifi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6248401"/>
            <a:ext cx="2588684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24117" y="6592889"/>
            <a:ext cx="1219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738" indent="-1762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Weighted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 Histogram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EECS 740 Digital Image Processing Project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Lohith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04950"/>
            <a:ext cx="9794874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313" y="474644"/>
            <a:ext cx="9720263" cy="6778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0" y="1000109"/>
            <a:ext cx="3890963" cy="2571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07" y="878668"/>
            <a:ext cx="4029075" cy="2814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1" y="3729023"/>
            <a:ext cx="3890963" cy="2576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41" y="3814750"/>
            <a:ext cx="3924301" cy="2576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9984" y="3296498"/>
            <a:ext cx="81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4142" y="3321158"/>
            <a:ext cx="1894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Arctic hare</a:t>
            </a:r>
          </a:p>
          <a:p>
            <a:pPr marL="342900" indent="-342900">
              <a:buAutoNum type="alphaLcPeriod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image</a:t>
            </a:r>
          </a:p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MMBEBHE[5]</a:t>
            </a:r>
          </a:p>
          <a:p>
            <a:pPr marL="342900" indent="-342900">
              <a:buAutoNum type="alphaLcPeriod" startAt="4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 with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512760"/>
            <a:ext cx="8820150" cy="84931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2" y="1104890"/>
            <a:ext cx="4133850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104891"/>
            <a:ext cx="4110038" cy="2657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6" y="3819518"/>
            <a:ext cx="4305301" cy="2838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9275" y="2805216"/>
            <a:ext cx="1304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          b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1" y="4684745"/>
            <a:ext cx="2709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MMBEBHE</a:t>
            </a:r>
          </a:p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493712"/>
            <a:ext cx="9505950" cy="11207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Summary &amp; Conclusions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75" y="1171576"/>
            <a:ext cx="9934575" cy="4891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Equalization.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Histogram Equalization.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Improvised Global Histogram Equalization.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Weighted Thresholded Histogram Equalization.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method is found to achieve visually pleasant enhancement effects.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mechanism in WTHE is convenient and smooth by mainly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 adjust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factor 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also computationally simple and suitable for processor based implementation.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future work, I want to add the process of automatically adjusting the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 based on the dynamic range in the image.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839" y="1238250"/>
            <a:ext cx="10013949" cy="4953000"/>
          </a:xfrm>
        </p:spPr>
        <p:txBody>
          <a:bodyPr/>
          <a:lstStyle/>
          <a:p>
            <a:pPr marL="801688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Thresholded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Equalization-Qing Wang,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Rabab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Ward.</a:t>
            </a:r>
          </a:p>
          <a:p>
            <a:pPr marL="801688" lvl="1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Image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Histogram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Equalization-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J.Alex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Stark. IEEE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trasactions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image processing-May 2000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enhancement using histogram equalization with bin underflow and bin overflow-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Seungjoon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Yang, Jae Hwan Oh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Yungjun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Park, ICIP 2003.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contrast enhancement based on Histogram Specification- Chi-Chia Sun,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Shanq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-Jang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Mon-Chau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-Wei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IEEE transactions on Consumer electronics Nov 2005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processing- R. Gonzalez, Richard Woods.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Questions &amp; Answers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7" y="1190624"/>
            <a:ext cx="7529512" cy="5181600"/>
          </a:xfrm>
        </p:spPr>
      </p:pic>
    </p:spTree>
    <p:extLst>
      <p:ext uri="{BB962C8B-B14F-4D97-AF65-F5344CB8AC3E}">
        <p14:creationId xmlns:p14="http://schemas.microsoft.com/office/powerpoint/2010/main" val="15065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575249"/>
            <a:ext cx="8648700" cy="5736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148907"/>
            <a:ext cx="9705975" cy="46619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Histogram: 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of an image gives information about the distribution of intensity levels.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doesn’t provide any information about the spatial distribution of pixels.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Equalization: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is used to enhance contrast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mapping equation is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=(K-1)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C(k)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output level, K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range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levels,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cumulative distribution function.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in the output level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I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(K-1).P(k)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Drawbacks: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controlled.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visual effects such as, over enhancing and increase in noise.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356" y="579439"/>
            <a:ext cx="8777288" cy="7493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1.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356" y="1481137"/>
            <a:ext cx="99393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AHE, equalization is based on the histogram and statistics obtained from the neighbourhood around each pixel.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methods provide greater enhancement than global methods but are computationally intensive.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Global methods: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global methods, various constraints are added to the global equalization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achieve better performance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methods are computationally feasible and provide images with acceptable 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633538"/>
            <a:ext cx="8516937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434184"/>
            <a:ext cx="8577263" cy="60204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50" y="1036225"/>
            <a:ext cx="10277475" cy="5303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(WTHE) enhancement method performs histogram equalization based on a modified histogram.[1]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original probability density value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is replaced by a weighted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value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 applying a transformation function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 to P(k),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PDF is clamped at an upper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at a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other values between upper and lower thresholds are transformed using a normalized power law function with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52" y="2173031"/>
            <a:ext cx="294322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4" y="3197923"/>
            <a:ext cx="5895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025" y="593724"/>
            <a:ext cx="9777413" cy="80530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1399031"/>
            <a:ext cx="10234613" cy="5006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for each intensity level can be controlled by adjusting the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power law transformation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Ex: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&lt;1, higher weights are given to low probabilities than the high probabilities.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less-probable levels are protected and over-enhancement is less likely to occur.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is an upper limit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all levels whose PDF values are higher then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the increment clamped at a max.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decided by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0≤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≤1.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a real number which defines the upper threshold normalized to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only used to cut out the levels whose probabilities are too low( little visual importance).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observe that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and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the WTHE method reduces to traditional HE.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969" y="488505"/>
            <a:ext cx="8634413" cy="58585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969" y="1079496"/>
            <a:ext cx="9533182" cy="5225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is obtained the cumulative distribution function(CDF) is obtained by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HE procedure is,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dynamic range of output image,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mean luminance level after enhancement.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72" y="1469489"/>
            <a:ext cx="47053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0" y="3926202"/>
            <a:ext cx="401955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28" y="3335305"/>
            <a:ext cx="417195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855" y="3639794"/>
            <a:ext cx="3962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536575"/>
            <a:ext cx="8877300" cy="68338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49" y="1219962"/>
            <a:ext cx="10344151" cy="537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Enhancement: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enhancement method is applied to the luminance component of the video, leaving chrominance components unchanged.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equation for WTHE introduces enhancement gain control that constraints the ratio between the output and input dynamic range.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=min(255,G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W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dynamic range of the input image and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pre-set maximum gain of dynamic range.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adjustment quantity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reduces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luminance changes after enhancement.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calculate the mean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image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it and the mean of the original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calculated.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equal to the value closest 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 difference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it does not cause serious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saturation (clipping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81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temp1-jhawk">
  <a:themeElements>
    <a:clrScheme name="Office Theme 1">
      <a:dk1>
        <a:srgbClr val="000000"/>
      </a:dk1>
      <a:lt1>
        <a:srgbClr val="FFFFFF"/>
      </a:lt1>
      <a:dk2>
        <a:srgbClr val="0B4599"/>
      </a:dk2>
      <a:lt2>
        <a:srgbClr val="868A8B"/>
      </a:lt2>
      <a:accent1>
        <a:srgbClr val="0B45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B0CA"/>
      </a:accent5>
      <a:accent6>
        <a:srgbClr val="E70000"/>
      </a:accent6>
      <a:hlink>
        <a:srgbClr val="0B4599"/>
      </a:hlink>
      <a:folHlink>
        <a:srgbClr val="FFFF00"/>
      </a:folHlink>
    </a:clrScheme>
    <a:fontScheme name="Office Theme">
      <a:majorFont>
        <a:latin typeface="Impact"/>
        <a:ea typeface="MS Pゴシック"/>
        <a:cs typeface=""/>
      </a:majorFont>
      <a:minorFont>
        <a:latin typeface="Arial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B4599"/>
        </a:dk2>
        <a:lt2>
          <a:srgbClr val="868A8B"/>
        </a:lt2>
        <a:accent1>
          <a:srgbClr val="0B45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0CA"/>
        </a:accent5>
        <a:accent6>
          <a:srgbClr val="E70000"/>
        </a:accent6>
        <a:hlink>
          <a:srgbClr val="0B4599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KUtemp1-jhawk</Template>
  <TotalTime>413</TotalTime>
  <Words>943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Impact</vt:lpstr>
      <vt:lpstr>MS Pゴシック</vt:lpstr>
      <vt:lpstr>Times New Roman</vt:lpstr>
      <vt:lpstr>Wingdings</vt:lpstr>
      <vt:lpstr>KUtemp1-jhawk</vt:lpstr>
      <vt:lpstr>Fast Image/Video Contrast Enhancement Based on Weighted Thresholded Histogram Equalization</vt:lpstr>
      <vt:lpstr>Outline:</vt:lpstr>
      <vt:lpstr>1. Introduction.</vt:lpstr>
      <vt:lpstr>1. Introduction</vt:lpstr>
      <vt:lpstr>Outline:</vt:lpstr>
      <vt:lpstr>2. Technical discussion</vt:lpstr>
      <vt:lpstr>2. Technical discussion</vt:lpstr>
      <vt:lpstr>2. Technical discussion</vt:lpstr>
      <vt:lpstr>2. Technical discussion</vt:lpstr>
      <vt:lpstr>Outline:</vt:lpstr>
      <vt:lpstr>3. Results</vt:lpstr>
      <vt:lpstr>3. Results</vt:lpstr>
      <vt:lpstr>Outline:</vt:lpstr>
      <vt:lpstr>4. Summary &amp; Conclusions</vt:lpstr>
      <vt:lpstr>Outline:</vt:lpstr>
      <vt:lpstr>5. References</vt:lpstr>
      <vt:lpstr>6. Questions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Image/Video Contrast Enhancement Based on Weighted Thresholded Histogram Equalization</dc:title>
  <dc:creator>Lohith</dc:creator>
  <cp:lastModifiedBy>Lohith</cp:lastModifiedBy>
  <cp:revision>67</cp:revision>
  <dcterms:created xsi:type="dcterms:W3CDTF">2015-11-02T22:58:40Z</dcterms:created>
  <dcterms:modified xsi:type="dcterms:W3CDTF">2015-11-07T17:08:35Z</dcterms:modified>
</cp:coreProperties>
</file>