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1" r:id="rId12"/>
    <p:sldId id="262" r:id="rId13"/>
    <p:sldId id="272" r:id="rId14"/>
    <p:sldId id="273" r:id="rId15"/>
    <p:sldId id="269" r:id="rId16"/>
    <p:sldId id="270" r:id="rId17"/>
    <p:sldId id="27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844FE-75E8-42EC-9FAF-5ED5643C11B9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64A7F-DB0C-459E-9BB9-C1B752124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53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64A7F-DB0C-459E-9BB9-C1B75212497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84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50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59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9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7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5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84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34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74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61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F88B7-D2AF-443E-A3B2-304D2EAF07AE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3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Hessian based Mesh </a:t>
            </a:r>
            <a:r>
              <a:rPr lang="en-IN" dirty="0" err="1" smtClean="0"/>
              <a:t>adaptivity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Lohith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5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Recovery Methods: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/>
          <a:lstStyle/>
          <a:p>
            <a:r>
              <a:rPr lang="en-IN" b="1" dirty="0" smtClean="0"/>
              <a:t>Variational Method using Weak Formulation:</a:t>
            </a:r>
          </a:p>
          <a:p>
            <a:pPr lvl="1"/>
            <a:r>
              <a:rPr lang="en-IN" dirty="0"/>
              <a:t>This approach recovers the Hessian, which does not exists in the classical sense for </a:t>
            </a:r>
            <a:r>
              <a:rPr lang="en-IN" dirty="0" smtClean="0"/>
              <a:t>piecewise linear </a:t>
            </a:r>
            <a:r>
              <a:rPr lang="en-IN" dirty="0"/>
              <a:t>functions, by means of a variational formulation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The nodal approximation to the second-order derivative of </a:t>
            </a:r>
            <a:r>
              <a:rPr lang="en-IN" i="1" dirty="0" smtClean="0"/>
              <a:t>u</a:t>
            </a:r>
            <a:r>
              <a:rPr lang="en-IN" dirty="0" smtClean="0"/>
              <a:t> at N(</a:t>
            </a:r>
            <a:r>
              <a:rPr lang="en-IN" dirty="0" err="1" smtClean="0"/>
              <a:t>xi,yi</a:t>
            </a:r>
            <a:r>
              <a:rPr lang="en-IN" dirty="0" smtClean="0"/>
              <a:t>) is defined as,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In the same way </a:t>
            </a:r>
            <a:r>
              <a:rPr lang="en-IN" dirty="0" err="1" smtClean="0"/>
              <a:t>uxy</a:t>
            </a:r>
            <a:r>
              <a:rPr lang="en-IN" dirty="0" smtClean="0"/>
              <a:t>, </a:t>
            </a:r>
            <a:r>
              <a:rPr lang="en-IN" dirty="0" err="1" smtClean="0"/>
              <a:t>uyy</a:t>
            </a:r>
            <a:r>
              <a:rPr lang="en-IN" dirty="0" smtClean="0"/>
              <a:t> are approximated.</a:t>
            </a:r>
          </a:p>
          <a:p>
            <a:pPr lvl="1"/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⏀</a:t>
            </a:r>
            <a:r>
              <a:rPr lang="en-I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are piecewise linear basis functions. </a:t>
            </a:r>
          </a:p>
          <a:p>
            <a:pPr lvl="1"/>
            <a:r>
              <a:rPr lang="en-IN" dirty="0"/>
              <a:t>This method is quite simple, fast and widely used in practice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3509963"/>
            <a:ext cx="8953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3150" y="1924844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589"/>
            <a:ext cx="10515600" cy="1114424"/>
          </a:xfrm>
        </p:spPr>
        <p:txBody>
          <a:bodyPr/>
          <a:lstStyle/>
          <a:p>
            <a:r>
              <a:rPr lang="en-IN" dirty="0" smtClean="0"/>
              <a:t>Numerical Comparison: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013"/>
            <a:ext cx="10515600" cy="5357812"/>
          </a:xfrm>
        </p:spPr>
        <p:txBody>
          <a:bodyPr>
            <a:normAutofit/>
          </a:bodyPr>
          <a:lstStyle/>
          <a:p>
            <a:r>
              <a:rPr lang="en-IN" dirty="0" smtClean="0"/>
              <a:t>We will consider the lagrangian interpolation.</a:t>
            </a:r>
          </a:p>
          <a:p>
            <a:r>
              <a:rPr lang="en-IN" dirty="0"/>
              <a:t>The Hessian is </a:t>
            </a:r>
            <a:r>
              <a:rPr lang="en-IN" dirty="0" smtClean="0"/>
              <a:t>recovered from </a:t>
            </a:r>
            <a:r>
              <a:rPr lang="en-IN" dirty="0"/>
              <a:t>the exact nodal values of a given test function and compared with the exact </a:t>
            </a:r>
            <a:r>
              <a:rPr lang="en-IN" dirty="0" smtClean="0"/>
              <a:t>analytical Hessian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We will also compare the behaviour in relation to the mesh type.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QLS: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The QLS recovery is exact for quadratic functions independent of the mesh </a:t>
            </a:r>
            <a:r>
              <a:rPr lang="en-IN" dirty="0" smtClean="0">
                <a:solidFill>
                  <a:srgbClr val="FF0000"/>
                </a:solidFill>
              </a:rPr>
              <a:t>type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pPr marL="457200" lvl="1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IN" dirty="0" smtClean="0"/>
              <a:t>QLS hessian recovery on diff. mesh types:</a:t>
            </a:r>
          </a:p>
          <a:p>
            <a:pPr marL="457200" lvl="1" indent="0">
              <a:buNone/>
            </a:pPr>
            <a:r>
              <a:rPr lang="en-IN" dirty="0" smtClean="0"/>
              <a:t>L</a:t>
            </a:r>
            <a:r>
              <a:rPr lang="en-IN" baseline="30000" dirty="0" smtClean="0"/>
              <a:t>2</a:t>
            </a:r>
            <a:r>
              <a:rPr lang="en-IN" dirty="0" smtClean="0"/>
              <a:t> recovery error vs # of mesh elements.</a:t>
            </a:r>
          </a:p>
          <a:p>
            <a:pPr marL="457200" lvl="1" indent="0">
              <a:buNone/>
            </a:pPr>
            <a:r>
              <a:rPr lang="en-IN" i="1" dirty="0" err="1" smtClean="0"/>
              <a:t>u</a:t>
            </a:r>
            <a:r>
              <a:rPr lang="en-IN" baseline="-25000" dirty="0" err="1" smtClean="0"/>
              <a:t>Q</a:t>
            </a:r>
            <a:r>
              <a:rPr lang="en-IN" dirty="0" smtClean="0"/>
              <a:t>(</a:t>
            </a:r>
            <a:r>
              <a:rPr lang="en-IN" i="1" dirty="0" err="1" smtClean="0">
                <a:latin typeface="+mj-lt"/>
                <a:cs typeface="Times New Roman" panose="02020603050405020304" pitchFamily="18" charset="0"/>
              </a:rPr>
              <a:t>x,y</a:t>
            </a:r>
            <a:r>
              <a:rPr lang="en-IN" dirty="0" smtClean="0"/>
              <a:t>)=</a:t>
            </a:r>
            <a:r>
              <a:rPr lang="en-IN" i="1" dirty="0" smtClean="0"/>
              <a:t>x</a:t>
            </a:r>
            <a:r>
              <a:rPr lang="en-IN" baseline="30000" dirty="0" smtClean="0"/>
              <a:t>2</a:t>
            </a:r>
            <a:r>
              <a:rPr lang="en-IN" dirty="0" smtClean="0"/>
              <a:t>+</a:t>
            </a:r>
            <a:r>
              <a:rPr lang="en-IN" i="1" dirty="0" smtClean="0"/>
              <a:t>y</a:t>
            </a:r>
            <a:r>
              <a:rPr lang="en-IN" baseline="30000" dirty="0" smtClean="0"/>
              <a:t>2 </a:t>
            </a:r>
          </a:p>
          <a:p>
            <a:pPr marL="457200" lvl="1" indent="0">
              <a:buNone/>
            </a:pP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3921919"/>
            <a:ext cx="48577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/>
          </a:bodyPr>
          <a:lstStyle/>
          <a:p>
            <a:pPr marL="185738" lvl="1" indent="0">
              <a:buNone/>
            </a:pPr>
            <a:r>
              <a:rPr lang="en-IN" sz="2200" b="1" dirty="0"/>
              <a:t>Uniform Meshes:</a:t>
            </a:r>
          </a:p>
          <a:p>
            <a:pPr marL="642938" lvl="1" indent="-457200"/>
            <a:r>
              <a:rPr lang="en-IN" sz="2000" dirty="0"/>
              <a:t>L</a:t>
            </a:r>
            <a:r>
              <a:rPr lang="en-IN" sz="2000" baseline="30000" dirty="0"/>
              <a:t>2</a:t>
            </a:r>
            <a:r>
              <a:rPr lang="en-IN" sz="2000" dirty="0"/>
              <a:t>-Norm of the relative recovery error vs the number of elements on uniform meshes is studied. Results obtained for different test functions </a:t>
            </a:r>
            <a:r>
              <a:rPr lang="en-IN" sz="2000" dirty="0" smtClean="0"/>
              <a:t>can be summarised </a:t>
            </a:r>
            <a:r>
              <a:rPr lang="en-IN" sz="2000" dirty="0"/>
              <a:t>as </a:t>
            </a:r>
            <a:r>
              <a:rPr lang="en-IN" sz="2000" dirty="0" smtClean="0"/>
              <a:t>shown.</a:t>
            </a:r>
          </a:p>
          <a:p>
            <a:pPr marL="185738" lvl="1" indent="0">
              <a:buNone/>
            </a:pPr>
            <a:r>
              <a:rPr lang="en-IN" sz="2200" b="1" dirty="0" smtClean="0"/>
              <a:t>Quadratic Function:</a:t>
            </a:r>
          </a:p>
          <a:p>
            <a:pPr marL="642938" lvl="1" indent="-457200"/>
            <a:r>
              <a:rPr lang="en-IN" sz="2000" dirty="0" smtClean="0"/>
              <a:t>LLS and WF methods both provide exact hessian recovery with error smaller than 10</a:t>
            </a:r>
            <a:r>
              <a:rPr lang="en-IN" sz="2000" baseline="30000" dirty="0" smtClean="0"/>
              <a:t>-8</a:t>
            </a:r>
            <a:r>
              <a:rPr lang="en-IN" sz="2000" dirty="0" smtClean="0"/>
              <a:t>.</a:t>
            </a:r>
          </a:p>
          <a:p>
            <a:pPr marL="642938" lvl="1" indent="-457200"/>
            <a:r>
              <a:rPr lang="en-IN" sz="2000" dirty="0" smtClean="0"/>
              <a:t>DLF is inexact on uniform meshes for quadratic function. Fig: a.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2624138"/>
            <a:ext cx="55530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8625"/>
            <a:ext cx="10515600" cy="5748338"/>
          </a:xfrm>
        </p:spPr>
        <p:txBody>
          <a:bodyPr/>
          <a:lstStyle/>
          <a:p>
            <a:pPr marL="185738" lvl="1" indent="0">
              <a:buNone/>
            </a:pPr>
            <a:r>
              <a:rPr lang="en-IN" b="1" dirty="0"/>
              <a:t>Gaussian Function:</a:t>
            </a:r>
          </a:p>
          <a:p>
            <a:pPr marL="642938" lvl="1" indent="-457200"/>
            <a:r>
              <a:rPr lang="en-IN" sz="2200" dirty="0"/>
              <a:t>Plot b shows recovery of Gaussian function, which is dominated by error in domain interior, since the test function is zero on boundary. </a:t>
            </a:r>
          </a:p>
          <a:p>
            <a:pPr marL="642938" lvl="1" indent="-457200"/>
            <a:r>
              <a:rPr lang="en-IN" sz="2200" dirty="0"/>
              <a:t>All four methods show similar convergence results( n</a:t>
            </a:r>
            <a:r>
              <a:rPr lang="en-IN" sz="2200" baseline="30000" dirty="0"/>
              <a:t>-1</a:t>
            </a:r>
            <a:r>
              <a:rPr lang="en-IN" sz="2200" dirty="0"/>
              <a:t> ≡</a:t>
            </a:r>
            <a:r>
              <a:rPr lang="en-IN" sz="2200" i="1" dirty="0"/>
              <a:t>h</a:t>
            </a:r>
            <a:r>
              <a:rPr lang="en-IN" sz="2200" baseline="30000" dirty="0"/>
              <a:t>2</a:t>
            </a:r>
            <a:r>
              <a:rPr lang="en-IN" sz="2200" dirty="0"/>
              <a:t>), but DLF has a slightly larger error.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347913"/>
            <a:ext cx="56388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9625" y="685801"/>
            <a:ext cx="10515600" cy="5514974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Boundary Layer:</a:t>
            </a:r>
          </a:p>
          <a:p>
            <a:r>
              <a:rPr lang="en-IN" sz="2200" dirty="0" smtClean="0"/>
              <a:t>Figure below presents relative recovery errors of boundary layer functions.</a:t>
            </a:r>
          </a:p>
          <a:p>
            <a:r>
              <a:rPr lang="en-IN" sz="2200" dirty="0" smtClean="0"/>
              <a:t>The recovery error is dominated by the error near boundaries.</a:t>
            </a:r>
          </a:p>
          <a:p>
            <a:r>
              <a:rPr lang="en-IN" sz="2200" dirty="0" smtClean="0"/>
              <a:t>Again QLS, LLS, WF provide similar results, but experience accuracy losses.</a:t>
            </a:r>
          </a:p>
          <a:p>
            <a:r>
              <a:rPr lang="en-IN" sz="2200" dirty="0" smtClean="0"/>
              <a:t>DLF is less accurate with error O(n</a:t>
            </a:r>
            <a:r>
              <a:rPr lang="en-IN" sz="2200" baseline="30000" dirty="0" smtClean="0"/>
              <a:t>-1/4</a:t>
            </a:r>
            <a:r>
              <a:rPr lang="en-IN" sz="2200" dirty="0" smtClean="0"/>
              <a:t>)≈O(h</a:t>
            </a:r>
            <a:r>
              <a:rPr lang="en-IN" sz="2200" baseline="30000" dirty="0" smtClean="0"/>
              <a:t>1/2</a:t>
            </a:r>
            <a:r>
              <a:rPr lang="en-IN" sz="2200" dirty="0" smtClean="0"/>
              <a:t>).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299" y="2952743"/>
            <a:ext cx="55816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714"/>
            <a:ext cx="10515600" cy="5543549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Anisotropic Function:</a:t>
            </a:r>
            <a:endParaRPr lang="en-IN" dirty="0" smtClean="0"/>
          </a:p>
          <a:p>
            <a:r>
              <a:rPr lang="en-IN" sz="2200" dirty="0" smtClean="0"/>
              <a:t>Figure presents the results,</a:t>
            </a:r>
          </a:p>
          <a:p>
            <a:r>
              <a:rPr lang="en-IN" sz="2200" dirty="0" smtClean="0"/>
              <a:t>The convergence rates for QLS, LLS and WF are about n</a:t>
            </a:r>
            <a:r>
              <a:rPr lang="en-IN" sz="2200" baseline="30000" dirty="0" smtClean="0"/>
              <a:t>-3/4</a:t>
            </a:r>
            <a:r>
              <a:rPr lang="en-IN" sz="2200" dirty="0" smtClean="0"/>
              <a:t> ≈h</a:t>
            </a:r>
            <a:r>
              <a:rPr lang="en-IN" sz="2200" baseline="30000" dirty="0" smtClean="0"/>
              <a:t>3/2</a:t>
            </a:r>
            <a:r>
              <a:rPr lang="en-IN" sz="2200" dirty="0" smtClean="0"/>
              <a:t> </a:t>
            </a:r>
          </a:p>
          <a:p>
            <a:r>
              <a:rPr lang="en-IN" sz="2200" dirty="0" smtClean="0"/>
              <a:t>DLF once again is not as good as other methods, even less accurate on finer meshes.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871788"/>
            <a:ext cx="5776913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8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On Hessian Recovery and Anisotropic </a:t>
            </a:r>
            <a:r>
              <a:rPr lang="en-IN" dirty="0" err="1" smtClean="0"/>
              <a:t>Adaptivity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2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HBA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/>
          </a:bodyPr>
          <a:lstStyle/>
          <a:p>
            <a:r>
              <a:rPr lang="en-IN" dirty="0" smtClean="0"/>
              <a:t>For normal adaptation we find the error between the exact value and the approximated value in some norm.</a:t>
            </a:r>
          </a:p>
          <a:p>
            <a:r>
              <a:rPr lang="en-IN" dirty="0" smtClean="0"/>
              <a:t>If this error involves the second order derivative of the exact solution then it is called hessian based </a:t>
            </a:r>
            <a:r>
              <a:rPr lang="en-IN" dirty="0" err="1" smtClean="0"/>
              <a:t>adaptivity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 </a:t>
            </a:r>
          </a:p>
          <a:p>
            <a:endParaRPr lang="en-IN" dirty="0"/>
          </a:p>
          <a:p>
            <a:r>
              <a:rPr lang="en-IN" dirty="0" smtClean="0"/>
              <a:t>U-exact solution, omega is domain, h-mesh size, u</a:t>
            </a:r>
            <a:r>
              <a:rPr lang="en-IN" baseline="-25000" dirty="0" smtClean="0"/>
              <a:t>h</a:t>
            </a:r>
            <a:r>
              <a:rPr lang="en-IN" dirty="0" smtClean="0"/>
              <a:t> is the finite element approximation, </a:t>
            </a:r>
            <a:r>
              <a:rPr lang="en-IN" i="1" dirty="0" smtClean="0"/>
              <a:t>C </a:t>
            </a:r>
            <a:r>
              <a:rPr lang="en-IN" dirty="0" smtClean="0"/>
              <a:t>is a positive value independent of h and u but depends on the aspect ration of finite element.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3" y="2969815"/>
            <a:ext cx="3929062" cy="7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Hessian based </a:t>
            </a:r>
            <a:r>
              <a:rPr lang="en-IN" dirty="0" err="1" smtClean="0"/>
              <a:t>adaptivity</a:t>
            </a:r>
            <a:r>
              <a:rPr lang="en-IN" dirty="0" smtClean="0"/>
              <a:t>?[1]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is independent of the specific problem being solved.</a:t>
            </a:r>
          </a:p>
          <a:p>
            <a:r>
              <a:rPr lang="en-IN" dirty="0" smtClean="0"/>
              <a:t>It provides stretched meshes to capture boundary and internal layers</a:t>
            </a:r>
          </a:p>
          <a:p>
            <a:r>
              <a:rPr lang="en-IN" dirty="0" smtClean="0"/>
              <a:t>The idea of governing the mesh generation process by an auxiliary non Euclidean metric, which does not obtuse angles, results in that the meshes can indeed be built automatically.</a:t>
            </a:r>
          </a:p>
          <a:p>
            <a:r>
              <a:rPr lang="en-IN" dirty="0"/>
              <a:t>The ability to adapt </a:t>
            </a:r>
            <a:r>
              <a:rPr lang="en-IN" dirty="0" smtClean="0"/>
              <a:t>the size</a:t>
            </a:r>
            <a:r>
              <a:rPr lang="en-IN" dirty="0"/>
              <a:t>, shape, and orientation of mesh elements according to certain quantities of </a:t>
            </a:r>
            <a:r>
              <a:rPr lang="en-IN" dirty="0" smtClean="0"/>
              <a:t>interest can </a:t>
            </a:r>
            <a:r>
              <a:rPr lang="en-IN" dirty="0"/>
              <a:t>signiﬁcantly improve the accuracy of the solution and enhance the </a:t>
            </a:r>
            <a:r>
              <a:rPr lang="en-IN" dirty="0" smtClean="0"/>
              <a:t>computational eﬃciency.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1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is it done? Recovery methods: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QLS: Quadratic least squares fitting.</a:t>
            </a:r>
          </a:p>
          <a:p>
            <a:r>
              <a:rPr lang="en-IN" dirty="0" smtClean="0"/>
              <a:t>DLF: Double Linear least squares fitting.</a:t>
            </a:r>
          </a:p>
          <a:p>
            <a:r>
              <a:rPr lang="en-IN" dirty="0" smtClean="0"/>
              <a:t>LLS: Linear least squares fitting.</a:t>
            </a:r>
          </a:p>
          <a:p>
            <a:r>
              <a:rPr lang="en-IN" dirty="0" smtClean="0"/>
              <a:t>WF: variational method/ Weak Formulation.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8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Recovery Methods: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/>
          </a:bodyPr>
          <a:lstStyle/>
          <a:p>
            <a:r>
              <a:rPr lang="en-IN" dirty="0" smtClean="0"/>
              <a:t>Quadratic Least Squares fitting:</a:t>
            </a:r>
          </a:p>
          <a:p>
            <a:pPr lvl="1"/>
            <a:r>
              <a:rPr lang="en-IN" dirty="0"/>
              <a:t>involves the ﬁtting of a quadratic polynomial to given function nodal </a:t>
            </a:r>
            <a:r>
              <a:rPr lang="en-IN" dirty="0" smtClean="0"/>
              <a:t>values and </a:t>
            </a:r>
            <a:r>
              <a:rPr lang="en-IN" dirty="0"/>
              <a:t>the subsequent </a:t>
            </a:r>
            <a:r>
              <a:rPr lang="en-IN" dirty="0" smtClean="0"/>
              <a:t>diﬀerentiation.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original purpose of QLS is the </a:t>
            </a:r>
            <a:r>
              <a:rPr lang="en-IN" dirty="0" smtClean="0"/>
              <a:t>gradient recovery</a:t>
            </a:r>
            <a:r>
              <a:rPr lang="en-IN" dirty="0"/>
              <a:t>. However, the method is easily adopted for the needs of the Hessian recovery </a:t>
            </a:r>
            <a:r>
              <a:rPr lang="en-IN" dirty="0" smtClean="0"/>
              <a:t>by simply </a:t>
            </a:r>
            <a:r>
              <a:rPr lang="en-IN" dirty="0"/>
              <a:t>diﬀerentiating the obtained ﬁtting polynomial </a:t>
            </a:r>
            <a:r>
              <a:rPr lang="en-IN" dirty="0" smtClean="0"/>
              <a:t>twice.</a:t>
            </a:r>
          </a:p>
          <a:p>
            <a:pPr lvl="1"/>
            <a:r>
              <a:rPr lang="en-IN" dirty="0" smtClean="0"/>
              <a:t>For </a:t>
            </a:r>
            <a:r>
              <a:rPr lang="en-IN" dirty="0"/>
              <a:t>a given node, at least ﬁve nodes from its direct neighbourhood (patch) are </a:t>
            </a:r>
            <a:r>
              <a:rPr lang="en-IN" dirty="0" smtClean="0"/>
              <a:t>selected. The </a:t>
            </a:r>
            <a:r>
              <a:rPr lang="en-IN" dirty="0"/>
              <a:t>original function is then approximated on </a:t>
            </a:r>
            <a:r>
              <a:rPr lang="en-IN" dirty="0" smtClean="0"/>
              <a:t>the selected </a:t>
            </a:r>
            <a:r>
              <a:rPr lang="en-IN" dirty="0"/>
              <a:t>patch by ﬁtting a polynomial of degree two to the function values at the </a:t>
            </a:r>
            <a:r>
              <a:rPr lang="en-IN" dirty="0" smtClean="0"/>
              <a:t>selected nodes </a:t>
            </a:r>
            <a:r>
              <a:rPr lang="en-IN" dirty="0"/>
              <a:t>in the least square sense.</a:t>
            </a:r>
          </a:p>
        </p:txBody>
      </p:sp>
    </p:spTree>
    <p:extLst>
      <p:ext uri="{BB962C8B-B14F-4D97-AF65-F5344CB8AC3E}">
        <p14:creationId xmlns:p14="http://schemas.microsoft.com/office/powerpoint/2010/main" val="4218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Recovery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4591050"/>
          </a:xfrm>
        </p:spPr>
        <p:txBody>
          <a:bodyPr/>
          <a:lstStyle/>
          <a:p>
            <a:r>
              <a:rPr lang="en-IN" dirty="0" smtClean="0"/>
              <a:t>Node N</a:t>
            </a:r>
            <a:r>
              <a:rPr lang="en-IN" baseline="-25000" dirty="0" smtClean="0"/>
              <a:t>0</a:t>
            </a:r>
            <a:r>
              <a:rPr lang="en-IN" dirty="0" smtClean="0"/>
              <a:t>(x</a:t>
            </a:r>
            <a:r>
              <a:rPr lang="en-IN" baseline="-25000" dirty="0" smtClean="0"/>
              <a:t>0</a:t>
            </a:r>
            <a:r>
              <a:rPr lang="en-IN" dirty="0" smtClean="0"/>
              <a:t>,y</a:t>
            </a:r>
            <a:r>
              <a:rPr lang="en-IN" baseline="-25000" dirty="0" smtClean="0"/>
              <a:t>0</a:t>
            </a:r>
            <a:r>
              <a:rPr lang="en-IN" dirty="0" smtClean="0"/>
              <a:t>), patch is rep as N</a:t>
            </a:r>
            <a:r>
              <a:rPr lang="en-IN" i="1" baseline="-25000" dirty="0" smtClean="0"/>
              <a:t>i</a:t>
            </a:r>
            <a:r>
              <a:rPr lang="en-IN" dirty="0" smtClean="0"/>
              <a:t>(</a:t>
            </a:r>
            <a:r>
              <a:rPr lang="en-IN" dirty="0" err="1" smtClean="0"/>
              <a:t>x</a:t>
            </a:r>
            <a:r>
              <a:rPr lang="en-IN" i="1" baseline="-25000" dirty="0" err="1" smtClean="0"/>
              <a:t>i</a:t>
            </a:r>
            <a:r>
              <a:rPr lang="en-IN" dirty="0" err="1" smtClean="0"/>
              <a:t>,y</a:t>
            </a:r>
            <a:r>
              <a:rPr lang="en-IN" i="1" baseline="-25000" dirty="0" err="1" smtClean="0"/>
              <a:t>i</a:t>
            </a:r>
            <a:r>
              <a:rPr lang="en-IN" dirty="0" smtClean="0"/>
              <a:t>) </a:t>
            </a:r>
            <a:r>
              <a:rPr lang="en-IN" i="1" dirty="0" err="1" smtClean="0"/>
              <a:t>i</a:t>
            </a:r>
            <a:r>
              <a:rPr lang="en-IN" dirty="0" smtClean="0"/>
              <a:t>=1,2,..n for n&gt;=5. </a:t>
            </a:r>
          </a:p>
          <a:p>
            <a:r>
              <a:rPr lang="en-IN" dirty="0" smtClean="0"/>
              <a:t>U</a:t>
            </a:r>
            <a:r>
              <a:rPr lang="en-IN" i="1" baseline="-25000" dirty="0" smtClean="0"/>
              <a:t>h</a:t>
            </a:r>
            <a:r>
              <a:rPr lang="en-IN" dirty="0" smtClean="0"/>
              <a:t>-approximated function. </a:t>
            </a:r>
          </a:p>
          <a:p>
            <a:r>
              <a:rPr lang="en-IN" dirty="0" smtClean="0"/>
              <a:t>Polynomial p2:  </a:t>
            </a:r>
            <a:r>
              <a:rPr lang="en-IN" b="1" dirty="0"/>
              <a:t>p</a:t>
            </a:r>
            <a:r>
              <a:rPr lang="en-IN" b="1" baseline="-25000" dirty="0" smtClean="0"/>
              <a:t>2 </a:t>
            </a:r>
            <a:r>
              <a:rPr lang="en-IN" b="1" dirty="0" smtClean="0"/>
              <a:t>(x,y;N</a:t>
            </a:r>
            <a:r>
              <a:rPr lang="en-IN" b="1" baseline="-25000" dirty="0" smtClean="0"/>
              <a:t>0</a:t>
            </a:r>
            <a:r>
              <a:rPr lang="en-IN" b="1" dirty="0" smtClean="0"/>
              <a:t>)=a</a:t>
            </a:r>
            <a:r>
              <a:rPr lang="en-IN" b="1" baseline="-25000" dirty="0" smtClean="0"/>
              <a:t>1</a:t>
            </a:r>
            <a:r>
              <a:rPr lang="en-IN" b="1" dirty="0" smtClean="0"/>
              <a:t>+a</a:t>
            </a:r>
            <a:r>
              <a:rPr lang="en-IN" b="1" baseline="-25000" dirty="0" smtClean="0"/>
              <a:t>2</a:t>
            </a:r>
            <a:r>
              <a:rPr lang="en-IN" b="1" dirty="0" smtClean="0"/>
              <a:t>x+a</a:t>
            </a:r>
            <a:r>
              <a:rPr lang="en-IN" b="1" baseline="-25000" dirty="0" smtClean="0"/>
              <a:t>3</a:t>
            </a:r>
            <a:r>
              <a:rPr lang="en-IN" b="1" dirty="0" smtClean="0"/>
              <a:t>y+a</a:t>
            </a:r>
            <a:r>
              <a:rPr lang="en-IN" b="1" baseline="-25000" dirty="0" smtClean="0"/>
              <a:t>4</a:t>
            </a:r>
            <a:r>
              <a:rPr lang="en-IN" b="1" dirty="0" smtClean="0"/>
              <a:t>xy+a</a:t>
            </a:r>
            <a:r>
              <a:rPr lang="en-IN" b="1" baseline="-25000" dirty="0" smtClean="0"/>
              <a:t>5</a:t>
            </a:r>
            <a:r>
              <a:rPr lang="en-IN" b="1" dirty="0" smtClean="0"/>
              <a:t>x</a:t>
            </a:r>
            <a:r>
              <a:rPr lang="en-IN" b="1" baseline="30000" dirty="0" smtClean="0"/>
              <a:t>2</a:t>
            </a:r>
            <a:r>
              <a:rPr lang="en-IN" b="1" dirty="0" smtClean="0"/>
              <a:t>+a</a:t>
            </a:r>
            <a:r>
              <a:rPr lang="en-IN" b="1" baseline="-25000" dirty="0" smtClean="0"/>
              <a:t>6</a:t>
            </a:r>
            <a:r>
              <a:rPr lang="en-IN" b="1" dirty="0" smtClean="0"/>
              <a:t>y</a:t>
            </a:r>
            <a:r>
              <a:rPr lang="en-IN" b="1" baseline="30000" dirty="0" smtClean="0"/>
              <a:t>2</a:t>
            </a:r>
          </a:p>
          <a:p>
            <a:r>
              <a:rPr lang="en-IN" dirty="0" err="1" smtClean="0"/>
              <a:t>Coeff</a:t>
            </a:r>
            <a:r>
              <a:rPr lang="en-IN" dirty="0" smtClean="0"/>
              <a:t> vector a=(a1,a2,a3,a4,a5,a6)</a:t>
            </a:r>
            <a:r>
              <a:rPr lang="en-IN" baseline="30000" dirty="0" smtClean="0"/>
              <a:t>T</a:t>
            </a:r>
            <a:r>
              <a:rPr lang="en-IN" dirty="0" smtClean="0"/>
              <a:t> is computed by solving system of equations  </a:t>
            </a:r>
            <a:r>
              <a:rPr lang="en-IN" dirty="0" err="1" smtClean="0"/>
              <a:t>A</a:t>
            </a:r>
            <a:r>
              <a:rPr lang="en-IN" baseline="30000" dirty="0" err="1" smtClean="0"/>
              <a:t>T</a:t>
            </a:r>
            <a:r>
              <a:rPr lang="en-IN" dirty="0" err="1" smtClean="0"/>
              <a:t>Aa</a:t>
            </a:r>
            <a:r>
              <a:rPr lang="en-IN" dirty="0" smtClean="0"/>
              <a:t>=</a:t>
            </a:r>
            <a:r>
              <a:rPr lang="en-IN" dirty="0" err="1" smtClean="0"/>
              <a:t>A</a:t>
            </a:r>
            <a:r>
              <a:rPr lang="en-IN" baseline="30000" dirty="0" err="1" smtClean="0"/>
              <a:t>T</a:t>
            </a:r>
            <a:r>
              <a:rPr lang="en-IN" dirty="0" err="1" smtClean="0"/>
              <a:t>U</a:t>
            </a:r>
            <a:r>
              <a:rPr lang="en-IN" i="1" baseline="-25000" dirty="0" err="1" smtClean="0"/>
              <a:t>h</a:t>
            </a:r>
            <a:r>
              <a:rPr lang="en-IN" i="1" dirty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18" y="4708525"/>
            <a:ext cx="6234114" cy="1468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50" y="4872038"/>
            <a:ext cx="41719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176"/>
            <a:ext cx="10515600" cy="971550"/>
          </a:xfrm>
        </p:spPr>
        <p:txBody>
          <a:bodyPr/>
          <a:lstStyle/>
          <a:p>
            <a:r>
              <a:rPr lang="en-IN" dirty="0"/>
              <a:t>Recovery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126"/>
            <a:ext cx="10515600" cy="5600700"/>
          </a:xfrm>
        </p:spPr>
        <p:txBody>
          <a:bodyPr/>
          <a:lstStyle/>
          <a:p>
            <a:r>
              <a:rPr lang="en-IN" dirty="0" smtClean="0"/>
              <a:t>Double Linear Least squares fitting:</a:t>
            </a:r>
          </a:p>
          <a:p>
            <a:pPr lvl="1"/>
            <a:r>
              <a:rPr lang="en-IN" dirty="0" smtClean="0"/>
              <a:t>Double linear least squares ﬁtting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computes the derivatives by smoothing </a:t>
            </a: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linear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approximation of a given function before computing </a:t>
            </a: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</a:rPr>
              <a:t>derivatives</a:t>
            </a:r>
            <a:r>
              <a:rPr lang="en-IN" sz="8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IN" sz="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IN" dirty="0" smtClean="0"/>
              <a:t> The process is similar to the smoothing process described for the quadratic least squares ﬁtting except for the order of the ﬁtting polynomial. Here, a linear regression is applied.</a:t>
            </a:r>
          </a:p>
          <a:p>
            <a:pPr lvl="1"/>
            <a:r>
              <a:rPr lang="en-IN" dirty="0" smtClean="0"/>
              <a:t>Again for node </a:t>
            </a:r>
            <a:r>
              <a:rPr lang="en-IN" dirty="0"/>
              <a:t>N</a:t>
            </a:r>
            <a:r>
              <a:rPr lang="en-IN" baseline="-25000" dirty="0"/>
              <a:t>0</a:t>
            </a:r>
            <a:r>
              <a:rPr lang="en-IN" dirty="0"/>
              <a:t>(x</a:t>
            </a:r>
            <a:r>
              <a:rPr lang="en-IN" baseline="-25000" dirty="0"/>
              <a:t>0</a:t>
            </a:r>
            <a:r>
              <a:rPr lang="en-IN" dirty="0"/>
              <a:t>,y</a:t>
            </a:r>
            <a:r>
              <a:rPr lang="en-IN" baseline="-25000" dirty="0"/>
              <a:t>0</a:t>
            </a:r>
            <a:r>
              <a:rPr lang="en-IN" dirty="0" smtClean="0"/>
              <a:t>), let n be the number of direct mesh neighbours N</a:t>
            </a:r>
            <a:r>
              <a:rPr lang="en-IN" i="1" baseline="-25000" dirty="0" smtClean="0"/>
              <a:t>i</a:t>
            </a:r>
            <a:r>
              <a:rPr lang="en-IN" dirty="0" smtClean="0"/>
              <a:t>(</a:t>
            </a:r>
            <a:r>
              <a:rPr lang="en-IN" dirty="0" err="1" smtClean="0"/>
              <a:t>x</a:t>
            </a:r>
            <a:r>
              <a:rPr lang="en-IN" i="1" baseline="-25000" dirty="0" err="1" smtClean="0"/>
              <a:t>i</a:t>
            </a:r>
            <a:r>
              <a:rPr lang="en-IN" dirty="0" err="1" smtClean="0"/>
              <a:t>,y</a:t>
            </a:r>
            <a:r>
              <a:rPr lang="en-IN" i="1" baseline="-25000" dirty="0" err="1" smtClean="0"/>
              <a:t>i</a:t>
            </a:r>
            <a:r>
              <a:rPr lang="en-IN" dirty="0"/>
              <a:t>) </a:t>
            </a:r>
            <a:r>
              <a:rPr lang="en-IN" i="1" dirty="0" err="1"/>
              <a:t>i</a:t>
            </a:r>
            <a:r>
              <a:rPr lang="en-IN" dirty="0"/>
              <a:t>=1,2,..n for n&gt;=5. </a:t>
            </a:r>
            <a:endParaRPr lang="en-IN" dirty="0" smtClean="0"/>
          </a:p>
          <a:p>
            <a:pPr lvl="1"/>
            <a:r>
              <a:rPr lang="en-IN" dirty="0"/>
              <a:t>The local linear </a:t>
            </a:r>
            <a:r>
              <a:rPr lang="en-IN" dirty="0" smtClean="0"/>
              <a:t>approximation p</a:t>
            </a:r>
            <a:r>
              <a:rPr lang="en-IN" baseline="-25000" dirty="0" smtClean="0"/>
              <a:t>1</a:t>
            </a:r>
            <a:r>
              <a:rPr lang="en-IN" dirty="0" smtClean="0"/>
              <a:t>(x,y;N</a:t>
            </a:r>
            <a:r>
              <a:rPr lang="en-IN" baseline="-25000" dirty="0" smtClean="0"/>
              <a:t>0</a:t>
            </a:r>
            <a:r>
              <a:rPr lang="en-IN" dirty="0" smtClean="0"/>
              <a:t>) over patch of N</a:t>
            </a:r>
            <a:r>
              <a:rPr lang="en-IN" baseline="-25000" dirty="0" smtClean="0"/>
              <a:t>0</a:t>
            </a:r>
            <a:r>
              <a:rPr lang="en-IN" dirty="0" smtClean="0"/>
              <a:t> is given by,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p</a:t>
            </a:r>
            <a:r>
              <a:rPr lang="en-IN" b="1" baseline="-25000" dirty="0" smtClean="0"/>
              <a:t>1</a:t>
            </a:r>
            <a:r>
              <a:rPr lang="en-IN" b="1" dirty="0" smtClean="0"/>
              <a:t>(x,y;N</a:t>
            </a:r>
            <a:r>
              <a:rPr lang="en-IN" b="1" baseline="-25000" dirty="0" smtClean="0"/>
              <a:t>0</a:t>
            </a:r>
            <a:r>
              <a:rPr lang="en-IN" b="1" dirty="0" smtClean="0"/>
              <a:t>)=a</a:t>
            </a:r>
            <a:r>
              <a:rPr lang="en-IN" b="1" baseline="-25000" dirty="0" smtClean="0"/>
              <a:t>1</a:t>
            </a:r>
            <a:r>
              <a:rPr lang="en-IN" b="1" dirty="0" smtClean="0"/>
              <a:t>+a</a:t>
            </a:r>
            <a:r>
              <a:rPr lang="en-IN" b="1" baseline="-25000" dirty="0" smtClean="0"/>
              <a:t>2</a:t>
            </a:r>
            <a:r>
              <a:rPr lang="en-IN" b="1" dirty="0" smtClean="0"/>
              <a:t>x+a</a:t>
            </a:r>
            <a:r>
              <a:rPr lang="en-IN" b="1" baseline="-25000" dirty="0" smtClean="0"/>
              <a:t>3</a:t>
            </a:r>
            <a:r>
              <a:rPr lang="en-IN" b="1" dirty="0" smtClean="0"/>
              <a:t>y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81550"/>
            <a:ext cx="2638424" cy="13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2"/>
            <a:ext cx="10515600" cy="1325563"/>
          </a:xfrm>
        </p:spPr>
        <p:txBody>
          <a:bodyPr/>
          <a:lstStyle/>
          <a:p>
            <a:r>
              <a:rPr lang="en-IN" dirty="0"/>
              <a:t>Recovery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Rank of A.</a:t>
            </a:r>
          </a:p>
          <a:p>
            <a:r>
              <a:rPr lang="en-IN" dirty="0" smtClean="0"/>
              <a:t>The recovered gradient is given by,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Second-order derivatives are obtained by subsequent application of the described </a:t>
            </a:r>
            <a:r>
              <a:rPr lang="en-IN" dirty="0" smtClean="0"/>
              <a:t>algorithm to </a:t>
            </a:r>
            <a:r>
              <a:rPr lang="en-IN" dirty="0"/>
              <a:t>the calculated ﬁrst order derivatives. </a:t>
            </a:r>
            <a:r>
              <a:rPr lang="en-IN" dirty="0" smtClean="0"/>
              <a:t> </a:t>
            </a:r>
          </a:p>
          <a:p>
            <a:endParaRPr lang="en-IN" b="1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3602036"/>
            <a:ext cx="4948237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2" y="1150144"/>
            <a:ext cx="4405314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Recovery methods: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Linear Least Squares fitting</a:t>
            </a:r>
            <a:r>
              <a:rPr lang="en-IN" b="1" dirty="0" smtClean="0"/>
              <a:t>:</a:t>
            </a:r>
          </a:p>
          <a:p>
            <a:pPr lvl="1"/>
            <a:r>
              <a:rPr lang="en-IN" dirty="0" smtClean="0"/>
              <a:t>Same as DLF except for the reverse order of the smoothing and derivation steps.</a:t>
            </a:r>
          </a:p>
          <a:p>
            <a:pPr lvl="1"/>
            <a:r>
              <a:rPr lang="en-IN" dirty="0"/>
              <a:t>First-order </a:t>
            </a:r>
            <a:r>
              <a:rPr lang="en-IN" dirty="0" smtClean="0"/>
              <a:t>derivatives of </a:t>
            </a:r>
            <a:r>
              <a:rPr lang="en-IN" dirty="0"/>
              <a:t>a given piecewise linear function are computed at the element </a:t>
            </a:r>
            <a:r>
              <a:rPr lang="en-IN" dirty="0" smtClean="0"/>
              <a:t>centres and </a:t>
            </a:r>
            <a:r>
              <a:rPr lang="en-IN" dirty="0"/>
              <a:t>smoothed afterwards by means of linear least squares </a:t>
            </a:r>
            <a:r>
              <a:rPr lang="en-IN" dirty="0" smtClean="0"/>
              <a:t>ﬁtting.</a:t>
            </a:r>
          </a:p>
          <a:p>
            <a:pPr lvl="1"/>
            <a:r>
              <a:rPr lang="en-IN" dirty="0"/>
              <a:t>Second-order derivatives are computed in the same way from the nodal </a:t>
            </a:r>
            <a:r>
              <a:rPr lang="en-IN" dirty="0" smtClean="0"/>
              <a:t>approximation of </a:t>
            </a:r>
            <a:r>
              <a:rPr lang="en-IN" dirty="0"/>
              <a:t>the ﬁrst-order derivatives. </a:t>
            </a:r>
            <a:endParaRPr lang="en-IN" dirty="0" smtClean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2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944</Words>
  <Application>Microsoft Office PowerPoint</Application>
  <PresentationFormat>Widescreen</PresentationFormat>
  <Paragraphs>89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Hessian based Mesh adaptivity</vt:lpstr>
      <vt:lpstr>What is HBA</vt:lpstr>
      <vt:lpstr>Why Hessian based adaptivity?[1]</vt:lpstr>
      <vt:lpstr>How is it done? Recovery methods:</vt:lpstr>
      <vt:lpstr>Recovery Methods:</vt:lpstr>
      <vt:lpstr>Recovery Methods:</vt:lpstr>
      <vt:lpstr>Recovery Methods:</vt:lpstr>
      <vt:lpstr>Recovery Methods:</vt:lpstr>
      <vt:lpstr>Recovery methods:</vt:lpstr>
      <vt:lpstr>Recovery Methods:</vt:lpstr>
      <vt:lpstr>PowerPoint Presentation</vt:lpstr>
      <vt:lpstr>Numerical Comparison: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Hessian based Mesh adaptivity</dc:title>
  <dc:creator>Lohith</dc:creator>
  <cp:lastModifiedBy>Lohith</cp:lastModifiedBy>
  <cp:revision>49</cp:revision>
  <dcterms:created xsi:type="dcterms:W3CDTF">2015-09-28T23:40:28Z</dcterms:created>
  <dcterms:modified xsi:type="dcterms:W3CDTF">2015-09-30T04:01:43Z</dcterms:modified>
</cp:coreProperties>
</file>