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9" d="100"/>
          <a:sy n="99" d="100"/>
        </p:scale>
        <p:origin x="5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6438"/>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4883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68972"/>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A.M.K.Lohitha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au814721104033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SRM TRP Engineering </a:t>
            </a:r>
            <a:r>
              <a:rPr lang="en-US" sz="1100" dirty="0">
                <a:solidFill>
                  <a:schemeClr val="tx1"/>
                </a:solidFill>
              </a:rPr>
              <a:t>C</a:t>
            </a:r>
            <a:r>
              <a:rPr lang="en-US" sz="1100" b="0" i="0" u="none" strike="noStrike" cap="none" dirty="0">
                <a:solidFill>
                  <a:schemeClr val="tx1"/>
                </a:solidFill>
                <a:latin typeface="Arial"/>
                <a:ea typeface="Arial"/>
                <a:cs typeface="Arial"/>
                <a:sym typeface="Arial"/>
              </a:rPr>
              <a:t>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600" b="1" dirty="0">
                <a:solidFill>
                  <a:srgbClr val="002060"/>
                </a:solidFill>
              </a:rPr>
              <a:t>Student’s Login</a:t>
            </a:r>
          </a:p>
        </p:txBody>
      </p:sp>
      <p:pic>
        <p:nvPicPr>
          <p:cNvPr id="4" name="Picture 3">
            <a:extLst>
              <a:ext uri="{FF2B5EF4-FFF2-40B4-BE49-F238E27FC236}">
                <a16:creationId xmlns:a16="http://schemas.microsoft.com/office/drawing/2014/main" id="{120F6EA8-FAC5-D321-4AB9-2A8D6F039279}"/>
              </a:ext>
            </a:extLst>
          </p:cNvPr>
          <p:cNvPicPr>
            <a:picLocks noChangeAspect="1"/>
          </p:cNvPicPr>
          <p:nvPr/>
        </p:nvPicPr>
        <p:blipFill>
          <a:blip r:embed="rId2"/>
          <a:stretch>
            <a:fillRect/>
          </a:stretch>
        </p:blipFill>
        <p:spPr>
          <a:xfrm>
            <a:off x="1429329" y="1209694"/>
            <a:ext cx="6284891" cy="353525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600" b="1" dirty="0">
                <a:solidFill>
                  <a:srgbClr val="002060"/>
                </a:solidFill>
              </a:rPr>
              <a:t>Student’s Page</a:t>
            </a:r>
          </a:p>
        </p:txBody>
      </p:sp>
      <p:pic>
        <p:nvPicPr>
          <p:cNvPr id="4" name="Picture 3">
            <a:extLst>
              <a:ext uri="{FF2B5EF4-FFF2-40B4-BE49-F238E27FC236}">
                <a16:creationId xmlns:a16="http://schemas.microsoft.com/office/drawing/2014/main" id="{4BF76BC8-3AEE-69BF-37AC-17F6B9B0E3E5}"/>
              </a:ext>
            </a:extLst>
          </p:cNvPr>
          <p:cNvPicPr>
            <a:picLocks noChangeAspect="1"/>
          </p:cNvPicPr>
          <p:nvPr/>
        </p:nvPicPr>
        <p:blipFill>
          <a:blip r:embed="rId2"/>
          <a:stretch>
            <a:fillRect/>
          </a:stretch>
        </p:blipFill>
        <p:spPr>
          <a:xfrm>
            <a:off x="1283840" y="1185260"/>
            <a:ext cx="6576320" cy="36991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1600" b="1" dirty="0">
                <a:solidFill>
                  <a:srgbClr val="002060"/>
                </a:solidFill>
              </a:rPr>
              <a:t>Teacher’s Login</a:t>
            </a:r>
          </a:p>
        </p:txBody>
      </p:sp>
      <p:pic>
        <p:nvPicPr>
          <p:cNvPr id="4" name="Picture 3">
            <a:extLst>
              <a:ext uri="{FF2B5EF4-FFF2-40B4-BE49-F238E27FC236}">
                <a16:creationId xmlns:a16="http://schemas.microsoft.com/office/drawing/2014/main" id="{88C6F656-EAE4-BA0A-240B-EBEF372AD0FC}"/>
              </a:ext>
            </a:extLst>
          </p:cNvPr>
          <p:cNvPicPr>
            <a:picLocks noChangeAspect="1"/>
          </p:cNvPicPr>
          <p:nvPr/>
        </p:nvPicPr>
        <p:blipFill>
          <a:blip r:embed="rId2"/>
          <a:stretch>
            <a:fillRect/>
          </a:stretch>
        </p:blipFill>
        <p:spPr>
          <a:xfrm>
            <a:off x="1332738" y="1184051"/>
            <a:ext cx="6478073" cy="364391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600" b="1" dirty="0">
                <a:solidFill>
                  <a:srgbClr val="002060"/>
                </a:solidFill>
              </a:rPr>
              <a:t>Student’s Page</a:t>
            </a:r>
          </a:p>
        </p:txBody>
      </p:sp>
      <p:pic>
        <p:nvPicPr>
          <p:cNvPr id="5" name="Picture 4">
            <a:extLst>
              <a:ext uri="{FF2B5EF4-FFF2-40B4-BE49-F238E27FC236}">
                <a16:creationId xmlns:a16="http://schemas.microsoft.com/office/drawing/2014/main" id="{DBAFA7FC-21F0-AC75-9D19-B18AC4C2FEEA}"/>
              </a:ext>
            </a:extLst>
          </p:cNvPr>
          <p:cNvPicPr>
            <a:picLocks noChangeAspect="1"/>
          </p:cNvPicPr>
          <p:nvPr/>
        </p:nvPicPr>
        <p:blipFill>
          <a:blip r:embed="rId2"/>
          <a:stretch>
            <a:fillRect/>
          </a:stretch>
        </p:blipFill>
        <p:spPr>
          <a:xfrm>
            <a:off x="1307204" y="1173586"/>
            <a:ext cx="6645499" cy="373809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BD767-2CE9-EBF3-1129-08E8D09AEAD8}"/>
              </a:ext>
            </a:extLst>
          </p:cNvPr>
          <p:cNvSpPr txBox="1"/>
          <p:nvPr/>
        </p:nvSpPr>
        <p:spPr>
          <a:xfrm>
            <a:off x="2236536" y="766293"/>
            <a:ext cx="4771622" cy="338554"/>
          </a:xfrm>
          <a:prstGeom prst="rect">
            <a:avLst/>
          </a:prstGeom>
          <a:noFill/>
        </p:spPr>
        <p:txBody>
          <a:bodyPr wrap="square" rtlCol="0">
            <a:spAutoFit/>
          </a:bodyPr>
          <a:lstStyle/>
          <a:p>
            <a:pPr algn="ctr"/>
            <a:r>
              <a:rPr lang="en-IN" sz="1600" b="1" dirty="0">
                <a:solidFill>
                  <a:srgbClr val="002060"/>
                </a:solidFill>
              </a:rPr>
              <a:t>No Access</a:t>
            </a:r>
          </a:p>
        </p:txBody>
      </p:sp>
      <p:pic>
        <p:nvPicPr>
          <p:cNvPr id="4" name="Picture 3">
            <a:extLst>
              <a:ext uri="{FF2B5EF4-FFF2-40B4-BE49-F238E27FC236}">
                <a16:creationId xmlns:a16="http://schemas.microsoft.com/office/drawing/2014/main" id="{4EB63966-188B-465C-0551-E885C3A2F792}"/>
              </a:ext>
            </a:extLst>
          </p:cNvPr>
          <p:cNvPicPr>
            <a:picLocks noChangeAspect="1"/>
          </p:cNvPicPr>
          <p:nvPr/>
        </p:nvPicPr>
        <p:blipFill>
          <a:blip r:embed="rId2"/>
          <a:stretch>
            <a:fillRect/>
          </a:stretch>
        </p:blipFill>
        <p:spPr>
          <a:xfrm>
            <a:off x="1279110" y="1221372"/>
            <a:ext cx="6686474" cy="3761142"/>
          </a:xfrm>
          <a:prstGeom prst="rect">
            <a:avLst/>
          </a:prstGeom>
        </p:spPr>
      </p:pic>
    </p:spTree>
    <p:extLst>
      <p:ext uri="{BB962C8B-B14F-4D97-AF65-F5344CB8AC3E}">
        <p14:creationId xmlns:p14="http://schemas.microsoft.com/office/powerpoint/2010/main" val="149047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A2D30-2C79-B4AC-2C3D-DEF3C03F23DC}"/>
              </a:ext>
            </a:extLst>
          </p:cNvPr>
          <p:cNvSpPr txBox="1"/>
          <p:nvPr/>
        </p:nvSpPr>
        <p:spPr>
          <a:xfrm>
            <a:off x="2646608" y="772732"/>
            <a:ext cx="3116688" cy="338554"/>
          </a:xfrm>
          <a:prstGeom prst="rect">
            <a:avLst/>
          </a:prstGeom>
          <a:noFill/>
        </p:spPr>
        <p:txBody>
          <a:bodyPr wrap="square" rtlCol="0">
            <a:spAutoFit/>
          </a:bodyPr>
          <a:lstStyle/>
          <a:p>
            <a:pPr algn="ctr"/>
            <a:r>
              <a:rPr lang="en-IN" sz="1600" b="1" dirty="0">
                <a:solidFill>
                  <a:srgbClr val="002060"/>
                </a:solidFill>
              </a:rPr>
              <a:t>404 Error</a:t>
            </a:r>
          </a:p>
        </p:txBody>
      </p:sp>
      <p:pic>
        <p:nvPicPr>
          <p:cNvPr id="4" name="Picture 3">
            <a:extLst>
              <a:ext uri="{FF2B5EF4-FFF2-40B4-BE49-F238E27FC236}">
                <a16:creationId xmlns:a16="http://schemas.microsoft.com/office/drawing/2014/main" id="{51E34784-F54D-3721-8D45-9B9E1E0733C7}"/>
              </a:ext>
            </a:extLst>
          </p:cNvPr>
          <p:cNvPicPr>
            <a:picLocks noChangeAspect="1"/>
          </p:cNvPicPr>
          <p:nvPr/>
        </p:nvPicPr>
        <p:blipFill>
          <a:blip r:embed="rId2"/>
          <a:stretch>
            <a:fillRect/>
          </a:stretch>
        </p:blipFill>
        <p:spPr>
          <a:xfrm>
            <a:off x="1152659" y="1180830"/>
            <a:ext cx="6838682" cy="3846759"/>
          </a:xfrm>
          <a:prstGeom prst="rect">
            <a:avLst/>
          </a:prstGeom>
        </p:spPr>
      </p:pic>
    </p:spTree>
    <p:extLst>
      <p:ext uri="{BB962C8B-B14F-4D97-AF65-F5344CB8AC3E}">
        <p14:creationId xmlns:p14="http://schemas.microsoft.com/office/powerpoint/2010/main" val="356534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76F642F5-4A7B-0EC5-1F43-144A2FA31309}"/>
              </a:ext>
            </a:extLst>
          </p:cNvPr>
          <p:cNvSpPr txBox="1"/>
          <p:nvPr/>
        </p:nvSpPr>
        <p:spPr>
          <a:xfrm>
            <a:off x="373488" y="1267649"/>
            <a:ext cx="8505570" cy="3323987"/>
          </a:xfrm>
          <a:prstGeom prst="rect">
            <a:avLst/>
          </a:prstGeom>
          <a:noFill/>
        </p:spPr>
        <p:txBody>
          <a:bodyPr wrap="square" rtlCol="0">
            <a:spAutoFit/>
          </a:bodyPr>
          <a:lstStyle/>
          <a:p>
            <a:r>
              <a:rPr lang="en-US" dirty="0"/>
              <a:t>This document outlines future enhancements for a notes sharing web application, including user profiles, advanced search, file attachments, notifications, analytics, collaborative editing, LMS integration, a mobile app, gamification, and accessibility features. These enhancements aim to improve user engagement, collaboration, and overall user 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Real-time Collaboration</a:t>
            </a:r>
          </a:p>
          <a:p>
            <a:pPr marL="285750" indent="-285750">
              <a:buFont typeface="Arial" panose="020B0604020202020204" pitchFamily="34" charset="0"/>
              <a:buChar char="•"/>
            </a:pPr>
            <a:r>
              <a:rPr lang="en-IN" dirty="0"/>
              <a:t>Offline Access</a:t>
            </a:r>
          </a:p>
          <a:p>
            <a:pPr marL="285750" indent="-285750">
              <a:buFont typeface="Arial" panose="020B0604020202020204" pitchFamily="34" charset="0"/>
              <a:buChar char="•"/>
            </a:pPr>
            <a:r>
              <a:rPr lang="en-IN" dirty="0"/>
              <a:t>Cloud Storage Integration</a:t>
            </a:r>
          </a:p>
          <a:p>
            <a:pPr marL="285750" indent="-285750">
              <a:buFont typeface="Arial" panose="020B0604020202020204" pitchFamily="34" charset="0"/>
              <a:buChar char="•"/>
            </a:pPr>
            <a:r>
              <a:rPr lang="en-IN" dirty="0"/>
              <a:t>Machine Learning Suggestions</a:t>
            </a:r>
          </a:p>
          <a:p>
            <a:pPr marL="285750" indent="-285750">
              <a:buFont typeface="Arial" panose="020B0604020202020204" pitchFamily="34" charset="0"/>
              <a:buChar char="•"/>
            </a:pPr>
            <a:r>
              <a:rPr lang="en-IN" dirty="0"/>
              <a:t>Mobile Applications</a:t>
            </a:r>
          </a:p>
          <a:p>
            <a:pPr marL="285750" indent="-285750">
              <a:buFont typeface="Arial" panose="020B0604020202020204" pitchFamily="34" charset="0"/>
              <a:buChar char="•"/>
            </a:pPr>
            <a:r>
              <a:rPr lang="en-IN" dirty="0"/>
              <a:t>Enhanced Security</a:t>
            </a:r>
          </a:p>
          <a:p>
            <a:pPr marL="285750" indent="-285750">
              <a:buFont typeface="Arial" panose="020B0604020202020204" pitchFamily="34" charset="0"/>
              <a:buChar char="•"/>
            </a:pPr>
            <a:r>
              <a:rPr lang="en-IN" dirty="0"/>
              <a:t>Productivity Tool Integration</a:t>
            </a:r>
          </a:p>
          <a:p>
            <a:pPr marL="285750" indent="-285750">
              <a:buFont typeface="Arial" panose="020B0604020202020204" pitchFamily="34" charset="0"/>
              <a:buChar char="•"/>
            </a:pPr>
            <a:r>
              <a:rPr lang="en-IN" dirty="0"/>
              <a:t>Customizable Templates</a:t>
            </a:r>
          </a:p>
          <a:p>
            <a:pPr marL="285750" indent="-285750">
              <a:buFont typeface="Arial" panose="020B0604020202020204" pitchFamily="34" charset="0"/>
              <a:buChar char="•"/>
            </a:pPr>
            <a:r>
              <a:rPr lang="en-IN" dirty="0"/>
              <a:t>Analytics</a:t>
            </a:r>
          </a:p>
          <a:p>
            <a:pPr marL="285750" indent="-285750">
              <a:buFont typeface="Arial" panose="020B0604020202020204" pitchFamily="34" charset="0"/>
              <a:buChar char="•"/>
            </a:pPr>
            <a:r>
              <a:rPr lang="en-IN" dirty="0"/>
              <a:t>Accessibility Improvements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A9386FC-F5EE-9EDB-B8A6-87B06D6C8D6F}"/>
              </a:ext>
            </a:extLst>
          </p:cNvPr>
          <p:cNvSpPr txBox="1"/>
          <p:nvPr/>
        </p:nvSpPr>
        <p:spPr>
          <a:xfrm>
            <a:off x="402465" y="1487803"/>
            <a:ext cx="8223160" cy="1815882"/>
          </a:xfrm>
          <a:prstGeom prst="rect">
            <a:avLst/>
          </a:prstGeom>
          <a:noFill/>
        </p:spPr>
        <p:txBody>
          <a:bodyPr wrap="square" rtlCol="0">
            <a:spAutoFit/>
          </a:bodyPr>
          <a:lstStyle/>
          <a:p>
            <a:r>
              <a:rPr lang="en-US" dirty="0"/>
              <a:t>In conclusion, the notes sharing web application has been designed to provide a platform for students and teachers to upload, share, and manage educational notes. The application includes features such as user authentication, note categorization, commenting, and role-based access control.</a:t>
            </a:r>
          </a:p>
          <a:p>
            <a:endParaRPr lang="en-US" dirty="0"/>
          </a:p>
          <a:p>
            <a:r>
              <a:rPr lang="en-US" dirty="0"/>
              <a:t> To further enhance the application, future developments could include user profiles, advanced search capabilities, file attachments, notifications, analytics, collaborative editing, LMS integration, a mobile app, gamification, and accessibility features. These enhancements aim to improve user engagement, collaboration, and overall user experience.</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5E196C0-8A8B-AADD-61E2-1F0553011CE5}"/>
              </a:ext>
            </a:extLst>
          </p:cNvPr>
          <p:cNvSpPr txBox="1"/>
          <p:nvPr/>
        </p:nvSpPr>
        <p:spPr>
          <a:xfrm>
            <a:off x="450761" y="1300766"/>
            <a:ext cx="8242478" cy="2677656"/>
          </a:xfrm>
          <a:prstGeom prst="rect">
            <a:avLst/>
          </a:prstGeom>
          <a:noFill/>
        </p:spPr>
        <p:txBody>
          <a:bodyPr wrap="square" rtlCol="0">
            <a:spAutoFit/>
          </a:bodyPr>
          <a:lstStyle/>
          <a:p>
            <a:pPr marL="285750" indent="-285750">
              <a:buFont typeface="Arial" panose="020B0604020202020204" pitchFamily="34" charset="0"/>
              <a:buChar char="•"/>
            </a:pPr>
            <a:r>
              <a:rPr lang="en-IN" dirty="0"/>
              <a:t>This project aims to develop a notes sharing web application using the Django framework, with the separate login portals for students and teachers.</a:t>
            </a:r>
          </a:p>
          <a:p>
            <a:endParaRPr lang="en-IN" dirty="0"/>
          </a:p>
          <a:p>
            <a:pPr marL="285750" indent="-285750">
              <a:buFont typeface="Arial" panose="020B0604020202020204" pitchFamily="34" charset="0"/>
              <a:buChar char="•"/>
            </a:pPr>
            <a:r>
              <a:rPr lang="en-IN" dirty="0"/>
              <a:t>The application allows the student to create an account, download notes and share notes with others.</a:t>
            </a:r>
            <a:r>
              <a:rPr lang="en-US" dirty="0"/>
              <a:t> They can also search for notes, comment on them, and like them.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Teachers, on the other hand, can create accounts, upload notes, and manage their content. They can also view and moderate student comments.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application includes user authentication and authorization to ensure secure access to the notes. Overall, this project demonstrates the use of Django framework to create a comprehensive notes sharing platform tailored for both students and teachers.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1EA4EB5-A444-EDE6-3CCD-A4BB073E5CE0}"/>
              </a:ext>
            </a:extLst>
          </p:cNvPr>
          <p:cNvSpPr txBox="1"/>
          <p:nvPr/>
        </p:nvSpPr>
        <p:spPr>
          <a:xfrm>
            <a:off x="347731" y="1294329"/>
            <a:ext cx="8390584" cy="2246769"/>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application needs to distinguish between students and teachers to provide relevant features and permissions.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Users should be able to upload, organize, search, and interact with notes efficiently.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application must ensure secure access to notes, requiring robust authentication and authorization mechanisms.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application should be designed to handle a potentially large user base and a significant volume of notes and interactions.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7BFDDD9-EFC2-8643-FDD6-0D32684BB0CD}"/>
              </a:ext>
            </a:extLst>
          </p:cNvPr>
          <p:cNvSpPr txBox="1"/>
          <p:nvPr/>
        </p:nvSpPr>
        <p:spPr>
          <a:xfrm>
            <a:off x="289775" y="1275014"/>
            <a:ext cx="8448540" cy="3108543"/>
          </a:xfrm>
          <a:prstGeom prst="rect">
            <a:avLst/>
          </a:prstGeom>
          <a:noFill/>
        </p:spPr>
        <p:txBody>
          <a:bodyPr wrap="square" rtlCol="0">
            <a:spAutoFit/>
          </a:bodyPr>
          <a:lstStyle/>
          <a:p>
            <a:r>
              <a:rPr lang="en-US" dirty="0"/>
              <a:t>The notes sharing web application is designed to facilitate the sharing and management of educational notes for students and teachers. The application will feature separate login portals for students and teachers, each with tailored functionalities.</a:t>
            </a:r>
          </a:p>
          <a:p>
            <a:endParaRPr lang="en-US" dirty="0"/>
          </a:p>
          <a:p>
            <a:pPr marL="285750" indent="-285750">
              <a:buFont typeface="Arial" panose="020B0604020202020204" pitchFamily="34" charset="0"/>
              <a:buChar char="•"/>
            </a:pPr>
            <a:r>
              <a:rPr lang="en-US" dirty="0"/>
              <a:t>User Registration and Authentication: Users can create accounts and authenticate securely to access the platform.</a:t>
            </a:r>
          </a:p>
          <a:p>
            <a:pPr marL="285750" indent="-285750">
              <a:buFont typeface="Arial" panose="020B0604020202020204" pitchFamily="34" charset="0"/>
              <a:buChar char="•"/>
            </a:pPr>
            <a:r>
              <a:rPr lang="en-US" dirty="0"/>
              <a:t>Notes Upload and Management: Users can upload notes, categorize them by subject or topic, and manage their uploaded content.</a:t>
            </a:r>
          </a:p>
          <a:p>
            <a:pPr marL="285750" indent="-285750">
              <a:buFont typeface="Arial" panose="020B0604020202020204" pitchFamily="34" charset="0"/>
              <a:buChar char="•"/>
            </a:pPr>
            <a:r>
              <a:rPr lang="en-US" dirty="0"/>
              <a:t>Search and Discovery: Users can search for notes based on keywords, subjects, or topics, making it easy to find relevant content</a:t>
            </a:r>
          </a:p>
          <a:p>
            <a:pPr marL="285750" indent="-285750">
              <a:buFont typeface="Arial" panose="020B0604020202020204" pitchFamily="34" charset="0"/>
              <a:buChar char="•"/>
            </a:pPr>
            <a:r>
              <a:rPr lang="en-US" dirty="0"/>
              <a:t>User Interaction: Users can interact with notes by commenting on them, liking them, and engaging in discussions.</a:t>
            </a:r>
          </a:p>
          <a:p>
            <a:pPr marL="285750" indent="-285750">
              <a:buFont typeface="Arial" panose="020B0604020202020204" pitchFamily="34" charset="0"/>
              <a:buChar char="•"/>
            </a:pPr>
            <a:r>
              <a:rPr lang="en-US" dirty="0"/>
              <a:t>Role-based Access Control: Teachers have additional privileges, such as the ability to moderate comments and manage their uploaded content.</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9530386-9D26-539C-627B-6890911DB1AD}"/>
              </a:ext>
            </a:extLst>
          </p:cNvPr>
          <p:cNvSpPr txBox="1"/>
          <p:nvPr/>
        </p:nvSpPr>
        <p:spPr>
          <a:xfrm>
            <a:off x="347730" y="1275008"/>
            <a:ext cx="7353837" cy="2893100"/>
          </a:xfrm>
          <a:prstGeom prst="rect">
            <a:avLst/>
          </a:prstGeom>
          <a:noFill/>
        </p:spPr>
        <p:txBody>
          <a:bodyPr wrap="square" rtlCol="0">
            <a:spAutoFit/>
          </a:bodyPr>
          <a:lstStyle/>
          <a:p>
            <a:pPr marL="285750" indent="-285750">
              <a:buFont typeface="Arial" panose="020B0604020202020204" pitchFamily="34" charset="0"/>
              <a:buChar char="•"/>
            </a:pPr>
            <a:r>
              <a:rPr lang="en-US" dirty="0"/>
              <a:t>Implement separate login portals for students and teachers. Use user roles or permissions to control access to features and content.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features for uploading notes with metadata (e.g., subject, topic), organizing notes into categories, searching for notes based on keywords or categories, and interacting with notes (e.g., commenting, liking).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secure authentication methods (e.g., OAuth, JWT) and implement role-based access control (RBAC) to ensure that only authorized users can access and interact with notes.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scalable architecture and technologies (e.g., cloud hosting, microservices) to ensure that the application can handle increased load as the user base grows.</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8234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C5DC29-F1C1-0B60-CFCE-6B71F2BF710D}"/>
              </a:ext>
            </a:extLst>
          </p:cNvPr>
          <p:cNvSpPr txBox="1"/>
          <p:nvPr/>
        </p:nvSpPr>
        <p:spPr>
          <a:xfrm>
            <a:off x="270457" y="1294335"/>
            <a:ext cx="8364828" cy="3108543"/>
          </a:xfrm>
          <a:prstGeom prst="rect">
            <a:avLst/>
          </a:prstGeom>
          <a:noFill/>
        </p:spPr>
        <p:txBody>
          <a:bodyPr wrap="square" rtlCol="0">
            <a:spAutoFit/>
          </a:bodyPr>
          <a:lstStyle/>
          <a:p>
            <a:r>
              <a:rPr lang="en-US" b="1" dirty="0"/>
              <a:t>Database Schema Design: </a:t>
            </a:r>
            <a:r>
              <a:rPr lang="en-US" dirty="0"/>
              <a:t>We've structured a relational database using Django's ORM for efficient data storage and retrieval.</a:t>
            </a:r>
            <a:br>
              <a:rPr lang="en-US" dirty="0"/>
            </a:br>
            <a:r>
              <a:rPr lang="en-US" b="1" dirty="0"/>
              <a:t>User Interface Design: </a:t>
            </a:r>
            <a:r>
              <a:rPr lang="en-US" dirty="0"/>
              <a:t>Employing modern frontend technologies like HTML5, CSS3, and Bootstrap, we've crafted an intuitive and visually appealing interface.</a:t>
            </a:r>
            <a:br>
              <a:rPr lang="en-US" dirty="0"/>
            </a:br>
            <a:r>
              <a:rPr lang="en-US" b="1" dirty="0"/>
              <a:t>Feature Implementation: </a:t>
            </a:r>
            <a:r>
              <a:rPr lang="en-US" dirty="0"/>
              <a:t>Key functionalities such as user authentication, note management, sharing, access control, and search have been implemented using Django's capabilities and third-party libraries.</a:t>
            </a:r>
            <a:br>
              <a:rPr lang="en-US" dirty="0"/>
            </a:br>
            <a:r>
              <a:rPr lang="en-US" b="1" dirty="0"/>
              <a:t>Testing and Quality Assurance: </a:t>
            </a:r>
            <a:r>
              <a:rPr lang="en-US" dirty="0"/>
              <a:t>Rigorous testing, including unit tests, integration tests, and user acceptance tests, ensures reliability and security. Continuous integration and deployment pipelines automate testing and deployment processes.</a:t>
            </a:r>
            <a:br>
              <a:rPr lang="en-US" dirty="0"/>
            </a:br>
            <a:r>
              <a:rPr lang="en-US" b="1" dirty="0"/>
              <a:t>User Feedback and Iterative Development: </a:t>
            </a:r>
            <a:r>
              <a:rPr lang="en-US" dirty="0"/>
              <a:t>Continuous feedback from users drives iterative improvements, enhancing features, usability, and performance.</a:t>
            </a:r>
            <a:br>
              <a:rPr lang="en-US" dirty="0"/>
            </a:br>
            <a:r>
              <a:rPr lang="en-US" b="1" dirty="0"/>
              <a:t>Performance Optimization: </a:t>
            </a:r>
            <a:r>
              <a:rPr lang="en-US" dirty="0"/>
              <a:t>Monitoring performance metrics enables optimization techniques such as caching, indexing, and code optimization for scalability and efficiency.</a:t>
            </a:r>
            <a:br>
              <a:rPr lang="en-US" dirty="0"/>
            </a:b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600" b="1" dirty="0">
                <a:solidFill>
                  <a:srgbClr val="002060"/>
                </a:solidFill>
              </a:rPr>
              <a:t>Home Page</a:t>
            </a:r>
          </a:p>
        </p:txBody>
      </p:sp>
      <p:pic>
        <p:nvPicPr>
          <p:cNvPr id="5" name="Picture 4">
            <a:extLst>
              <a:ext uri="{FF2B5EF4-FFF2-40B4-BE49-F238E27FC236}">
                <a16:creationId xmlns:a16="http://schemas.microsoft.com/office/drawing/2014/main" id="{7F660E87-E72F-93A4-4D63-2C79FEBE4E44}"/>
              </a:ext>
            </a:extLst>
          </p:cNvPr>
          <p:cNvPicPr>
            <a:picLocks noChangeAspect="1"/>
          </p:cNvPicPr>
          <p:nvPr/>
        </p:nvPicPr>
        <p:blipFill>
          <a:blip r:embed="rId2"/>
          <a:stretch>
            <a:fillRect/>
          </a:stretch>
        </p:blipFill>
        <p:spPr>
          <a:xfrm>
            <a:off x="1374819" y="1142347"/>
            <a:ext cx="6394362" cy="359682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318</TotalTime>
  <Words>916</Words>
  <Application>Microsoft Office PowerPoint</Application>
  <PresentationFormat>On-screen Show (16:9)</PresentationFormat>
  <Paragraphs>77</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 Page</vt:lpstr>
      <vt:lpstr>Student’s Login</vt:lpstr>
      <vt:lpstr>Student’s Page</vt:lpstr>
      <vt:lpstr>Teacher’s Login</vt:lpstr>
      <vt:lpstr>Student’s 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Lohitha AMK</cp:lastModifiedBy>
  <cp:revision>13</cp:revision>
  <dcterms:modified xsi:type="dcterms:W3CDTF">2024-04-10T08:59:32Z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