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ABB3E23-BE29-4178-B5D4-025E8CB3AAF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F772A78-CA74-4B97-B8F9-9F3D513CA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8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3E23-BE29-4178-B5D4-025E8CB3AAF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2A78-CA74-4B97-B8F9-9F3D513CA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1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3E23-BE29-4178-B5D4-025E8CB3AAF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2A78-CA74-4B97-B8F9-9F3D513CA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57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3E23-BE29-4178-B5D4-025E8CB3AAF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2A78-CA74-4B97-B8F9-9F3D513CA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41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3E23-BE29-4178-B5D4-025E8CB3AAF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2A78-CA74-4B97-B8F9-9F3D513CA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57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3E23-BE29-4178-B5D4-025E8CB3AAF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2A78-CA74-4B97-B8F9-9F3D513CA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09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3E23-BE29-4178-B5D4-025E8CB3AAF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2A78-CA74-4B97-B8F9-9F3D513CA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27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ABB3E23-BE29-4178-B5D4-025E8CB3AAF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2A78-CA74-4B97-B8F9-9F3D513CA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98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ABB3E23-BE29-4178-B5D4-025E8CB3AAF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2A78-CA74-4B97-B8F9-9F3D513CA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2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3E23-BE29-4178-B5D4-025E8CB3AAF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2A78-CA74-4B97-B8F9-9F3D513CA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3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3E23-BE29-4178-B5D4-025E8CB3AAF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2A78-CA74-4B97-B8F9-9F3D513CA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9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3E23-BE29-4178-B5D4-025E8CB3AAF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2A78-CA74-4B97-B8F9-9F3D513CA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0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3E23-BE29-4178-B5D4-025E8CB3AAF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2A78-CA74-4B97-B8F9-9F3D513CA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4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3E23-BE29-4178-B5D4-025E8CB3AAF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2A78-CA74-4B97-B8F9-9F3D513CA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5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3E23-BE29-4178-B5D4-025E8CB3AAF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2A78-CA74-4B97-B8F9-9F3D513CA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3E23-BE29-4178-B5D4-025E8CB3AAF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2A78-CA74-4B97-B8F9-9F3D513CA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9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3E23-BE29-4178-B5D4-025E8CB3AAF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2A78-CA74-4B97-B8F9-9F3D513CA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0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ABB3E23-BE29-4178-B5D4-025E8CB3AAF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F772A78-CA74-4B97-B8F9-9F3D513CA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8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21C14-76B5-3D43-D8B5-2A71833D2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32387"/>
            <a:ext cx="9257406" cy="1048233"/>
          </a:xfrm>
        </p:spPr>
        <p:txBody>
          <a:bodyPr/>
          <a:lstStyle/>
          <a:p>
            <a:pPr algn="ctr"/>
            <a:r>
              <a:rPr lang="en-US" sz="3200" dirty="0"/>
              <a:t>Global Sales Performance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584F1-0284-5AC5-85D8-B51653124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3170903"/>
            <a:ext cx="9257405" cy="2467897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Subtitle</a:t>
            </a:r>
            <a:r>
              <a:rPr lang="en-US" dirty="0"/>
              <a:t>: Power BI Dashboard Presentation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Name :GUMMANA LOHITHA 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Date : 26-06-2025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3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C38B3-2BB9-2B95-DC26-F5BF232F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1935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B316E46-430B-E4DC-1509-F7522D473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188" y="841375"/>
            <a:ext cx="9674225" cy="52784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35F328-AE39-AD2B-E0CB-499505DCB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8" y="841375"/>
            <a:ext cx="9674225" cy="532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4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8353-02FB-7D15-4DC2-A8854F20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9820-96DC-C55F-D961-4AA0F65CE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Dataset Used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Global Superstore Sales Data (2011–2014)</a:t>
            </a:r>
          </a:p>
          <a:p>
            <a:pPr marL="0" indent="0">
              <a:buNone/>
            </a:pPr>
            <a:r>
              <a:rPr lang="en-US" dirty="0"/>
              <a:t>     Fields: Sales, Profit, Quantity, Product Info, Customer Info, Geography,                Dates</a:t>
            </a:r>
          </a:p>
          <a:p>
            <a:r>
              <a:rPr lang="en-US" b="1" dirty="0"/>
              <a:t>Objective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Analyze total sales performance</a:t>
            </a:r>
          </a:p>
          <a:p>
            <a:pPr marL="0" indent="0">
              <a:buNone/>
            </a:pPr>
            <a:r>
              <a:rPr lang="en-US" dirty="0"/>
              <a:t>       Identify trends and patterns across time, region, category, and segment</a:t>
            </a:r>
          </a:p>
          <a:p>
            <a:r>
              <a:rPr lang="en-US" b="1" dirty="0"/>
              <a:t>Tools Used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Power BI (Data Modeling, DAX, Visualizations)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0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8775-409E-4B64-BD31-1AC0FD0FA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Key KPIs &amp;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0AB1D-9FE5-09E2-E49D-FD76702D9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Total Sales     -    13M</a:t>
            </a:r>
          </a:p>
          <a:p>
            <a:r>
              <a:rPr lang="en-US" dirty="0"/>
              <a:t>Total Orders  -    25K</a:t>
            </a:r>
          </a:p>
          <a:p>
            <a:r>
              <a:rPr lang="en-US" dirty="0"/>
              <a:t>Average Sales Per Order – 505</a:t>
            </a:r>
          </a:p>
          <a:p>
            <a:r>
              <a:rPr lang="en-US" dirty="0"/>
              <a:t>Total Quantity  -178K</a:t>
            </a:r>
          </a:p>
        </p:txBody>
      </p:sp>
    </p:spTree>
    <p:extLst>
      <p:ext uri="{BB962C8B-B14F-4D97-AF65-F5344CB8AC3E}">
        <p14:creationId xmlns:p14="http://schemas.microsoft.com/office/powerpoint/2010/main" val="120641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0EC0-ED0C-C755-BE16-3BDA6E17C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58" y="1713037"/>
            <a:ext cx="4955458" cy="402408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395F4-97C7-3F2F-9243-8B5A32ADF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559" y="1327355"/>
            <a:ext cx="4455783" cy="4734232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084EE-88BF-A4DF-F8AA-316D846AE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57" y="1713037"/>
            <a:ext cx="4955458" cy="40240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57034C-7D26-3FAF-D127-8E63325E0A1F}"/>
              </a:ext>
            </a:extLst>
          </p:cNvPr>
          <p:cNvSpPr txBox="1"/>
          <p:nvPr/>
        </p:nvSpPr>
        <p:spPr>
          <a:xfrm>
            <a:off x="6395886" y="1327355"/>
            <a:ext cx="541757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🔍 Insight Summary: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/>
              <a:t>Standard Class</a:t>
            </a:r>
            <a:r>
              <a:rPr lang="en-US" sz="1400" dirty="0"/>
              <a:t> is the </a:t>
            </a:r>
            <a:r>
              <a:rPr lang="en-US" sz="1400" b="1" dirty="0"/>
              <a:t>dominant shipping method</a:t>
            </a:r>
            <a:r>
              <a:rPr lang="en-US" sz="1400" dirty="0"/>
              <a:t>, generating </a:t>
            </a:r>
            <a:r>
              <a:rPr lang="en-US" sz="1400" b="1" dirty="0"/>
              <a:t>₹7.56M</a:t>
            </a:r>
            <a:r>
              <a:rPr lang="en-US" sz="1400" dirty="0"/>
              <a:t> in sales — over </a:t>
            </a:r>
            <a:r>
              <a:rPr lang="en-US" sz="1400" b="1" dirty="0"/>
              <a:t>50%</a:t>
            </a:r>
            <a:r>
              <a:rPr lang="en-US" sz="1400" dirty="0"/>
              <a:t> of total.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/>
              <a:t>Second Class</a:t>
            </a:r>
            <a:r>
              <a:rPr lang="en-US" sz="1400" dirty="0"/>
              <a:t> follows with </a:t>
            </a:r>
            <a:r>
              <a:rPr lang="en-US" sz="1400" b="1" dirty="0"/>
              <a:t>₹2.57M</a:t>
            </a:r>
            <a:r>
              <a:rPr lang="en-US" sz="1400" dirty="0"/>
              <a:t> in sales.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/>
              <a:t>First Class</a:t>
            </a:r>
            <a:r>
              <a:rPr lang="en-US" sz="1400" dirty="0"/>
              <a:t> contributes </a:t>
            </a:r>
            <a:r>
              <a:rPr lang="en-US" sz="1400" b="1" dirty="0"/>
              <a:t>₹1.83M</a:t>
            </a:r>
            <a:r>
              <a:rPr lang="en-US" sz="1400" dirty="0"/>
              <a:t>, indicating use in high-value or urgent deliveries.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/>
              <a:t>Same Day</a:t>
            </a:r>
            <a:r>
              <a:rPr lang="en-US" sz="1400" dirty="0"/>
              <a:t> shipping, while the fastest, accounts for the </a:t>
            </a:r>
            <a:r>
              <a:rPr lang="en-US" sz="1400" b="1" dirty="0"/>
              <a:t>least sales</a:t>
            </a:r>
            <a:r>
              <a:rPr lang="en-US" sz="1400" dirty="0"/>
              <a:t> at </a:t>
            </a:r>
            <a:r>
              <a:rPr lang="en-US" sz="1400" b="1" dirty="0"/>
              <a:t>₹0.67M</a:t>
            </a:r>
            <a:r>
              <a:rPr lang="en-US" sz="1400" dirty="0"/>
              <a:t> — possibly due to limited availability or higher cost.</a:t>
            </a:r>
          </a:p>
          <a:p>
            <a:r>
              <a:rPr lang="en-US" sz="1400" b="1" dirty="0"/>
              <a:t>📈 Key Takeaways: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Standard shipping is the most preferred and cost-effective method.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Opportunity to </a:t>
            </a:r>
            <a:r>
              <a:rPr lang="en-US" sz="1400" b="1" dirty="0"/>
              <a:t>promote Same Day or First Class</a:t>
            </a:r>
            <a:r>
              <a:rPr lang="en-US" sz="1400" dirty="0"/>
              <a:t> for premium customers.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Analyze shipping performance vs. </a:t>
            </a:r>
            <a:r>
              <a:rPr lang="en-US" sz="1400" b="1" dirty="0"/>
              <a:t>delivery time and customer satisfaction</a:t>
            </a:r>
            <a:r>
              <a:rPr lang="en-US" sz="1400" dirty="0"/>
              <a:t> for strategic improvements.</a:t>
            </a:r>
          </a:p>
        </p:txBody>
      </p:sp>
    </p:spTree>
    <p:extLst>
      <p:ext uri="{BB962C8B-B14F-4D97-AF65-F5344CB8AC3E}">
        <p14:creationId xmlns:p14="http://schemas.microsoft.com/office/powerpoint/2010/main" val="52239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C1326-B16F-9678-E207-79739847D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3" y="1386348"/>
            <a:ext cx="5043949" cy="42455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1B414-FB2D-11A2-BF89-185667D8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1892" y="1386348"/>
            <a:ext cx="4411538" cy="473423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500" b="1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📊 Chart analysis: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500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The </a:t>
            </a:r>
            <a:r>
              <a:rPr lang="en-US" sz="1500" b="1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Line and Area chart</a:t>
            </a:r>
            <a:r>
              <a:rPr lang="en-US" sz="1500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shows a </a:t>
            </a:r>
            <a:r>
              <a:rPr lang="en-US" sz="1500" b="1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steady upward trend</a:t>
            </a:r>
            <a:r>
              <a:rPr lang="en-US" sz="1500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in monthly sales from </a:t>
            </a:r>
            <a:r>
              <a:rPr lang="en-US" sz="1500" b="1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Jan 2011 to Dec 2014</a:t>
            </a:r>
            <a:r>
              <a:rPr lang="en-US" sz="1500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500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There is a </a:t>
            </a:r>
            <a:r>
              <a:rPr lang="en-US" sz="1500" b="1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seasonal pattern</a:t>
            </a:r>
            <a:r>
              <a:rPr lang="en-US" sz="1500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, with </a:t>
            </a:r>
            <a:r>
              <a:rPr lang="en-US" sz="1500" b="1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sales peaks recurring consistently</a:t>
            </a:r>
            <a:r>
              <a:rPr lang="en-US" sz="1500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around mid-year and end-of-year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500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Monthly sales grew from </a:t>
            </a:r>
            <a:r>
              <a:rPr lang="en-US" sz="1500" b="1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below ₹0.1m in early 2011</a:t>
            </a:r>
            <a:r>
              <a:rPr lang="en-US" sz="1500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to </a:t>
            </a:r>
            <a:r>
              <a:rPr lang="en-US" sz="1500" b="1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over ₹0.6m in 2014</a:t>
            </a:r>
            <a:r>
              <a:rPr lang="en-US" sz="1500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, indicating </a:t>
            </a:r>
            <a:r>
              <a:rPr lang="en-US" sz="1500" b="1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strong business growth</a:t>
            </a:r>
            <a:r>
              <a:rPr lang="en-US" sz="1500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over four years.</a:t>
            </a:r>
          </a:p>
          <a:p>
            <a:r>
              <a:rPr lang="en-US" sz="1500" b="1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🚀 Key insights: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500" b="1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Consistent year-over-year growth</a:t>
            </a:r>
            <a:r>
              <a:rPr lang="en-US" sz="1500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shows successful sales strategies and market expansion.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500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Potential to </a:t>
            </a:r>
            <a:r>
              <a:rPr lang="en-US" sz="1500" b="1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forecast future sales</a:t>
            </a:r>
            <a:r>
              <a:rPr lang="en-US" sz="1500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using this historical trend</a:t>
            </a:r>
            <a:r>
              <a:rPr lang="en-US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549DF-EA4B-E219-30D7-A1D243A01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3" y="1386348"/>
            <a:ext cx="5043949" cy="424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5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43DC-8380-829D-BFCA-6EBBAE486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563328"/>
            <a:ext cx="4351025" cy="445401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2329C-869E-FDFB-7666-25AB11066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559" y="1120877"/>
            <a:ext cx="4351025" cy="5220929"/>
          </a:xfrm>
        </p:spPr>
        <p:txBody>
          <a:bodyPr>
            <a:normAutofit fontScale="77500" lnSpcReduction="20000"/>
          </a:bodyPr>
          <a:lstStyle/>
          <a:p>
            <a:r>
              <a:rPr lang="en-US" b="1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📊 Chart overview: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The horizontal bar chart displays total sales by customer segment.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Consumer segment</a:t>
            </a:r>
            <a:r>
              <a:rPr lang="en-US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leads significantly with </a:t>
            </a:r>
            <a:r>
              <a:rPr lang="en-US" b="1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over ₹6m</a:t>
            </a:r>
            <a:r>
              <a:rPr lang="en-US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in total sales.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The </a:t>
            </a:r>
            <a:r>
              <a:rPr lang="en-US" b="1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corporate segment</a:t>
            </a:r>
            <a:r>
              <a:rPr lang="en-US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follows, contributing around </a:t>
            </a:r>
            <a:r>
              <a:rPr lang="en-US" b="1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₹3.5m</a:t>
            </a:r>
            <a:r>
              <a:rPr lang="en-US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Home office</a:t>
            </a:r>
            <a:r>
              <a:rPr lang="en-US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accounts for the least sales, slightly under </a:t>
            </a:r>
            <a:r>
              <a:rPr lang="en-US" b="1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₹2m</a:t>
            </a:r>
            <a:r>
              <a:rPr lang="en-US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r>
              <a:rPr lang="en-US" b="1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🔍 Key insights: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Consumer segment</a:t>
            </a:r>
            <a:r>
              <a:rPr lang="en-US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contributes to </a:t>
            </a:r>
            <a:r>
              <a:rPr lang="en-US" b="1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more than 50%</a:t>
            </a:r>
            <a:r>
              <a:rPr lang="en-US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of total sales, indicating strong demand and wider customer base.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Corporate</a:t>
            </a:r>
            <a:r>
              <a:rPr lang="en-US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customers are the </a:t>
            </a:r>
            <a:r>
              <a:rPr lang="en-US" b="1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second-largest group</a:t>
            </a:r>
            <a:r>
              <a:rPr lang="en-US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, possibly making bulk or high-value purchases.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Home office</a:t>
            </a:r>
            <a:r>
              <a:rPr lang="en-US" cap="none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shows potential but underperforms, suggesting room for targeted engagement.</a:t>
            </a: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DBF3D9-254D-E0C2-BAC2-879FB2912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1563328"/>
            <a:ext cx="4351025" cy="44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1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7A8D-5136-733F-52C5-B1F353BD6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356852"/>
            <a:ext cx="4351025" cy="430652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7F634-AE4F-2A5D-D8BC-5C41734DC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559" y="1194619"/>
            <a:ext cx="4351025" cy="4999704"/>
          </a:xfrm>
        </p:spPr>
        <p:txBody>
          <a:bodyPr>
            <a:normAutofit fontScale="70000" lnSpcReduction="20000"/>
          </a:bodyPr>
          <a:lstStyle/>
          <a:p>
            <a:r>
              <a:rPr lang="en-US" b="1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📊 Chart overview: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bar chart shows total sales by three major product categories: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Technology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Furniture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Office supplies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Technology</a:t>
            </a:r>
            <a:r>
              <a:rPr lang="en-US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tops the list with </a:t>
            </a:r>
            <a:r>
              <a:rPr lang="en-US" b="1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sales exceeding ₹4M</a:t>
            </a:r>
            <a:r>
              <a:rPr lang="en-US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Furniture</a:t>
            </a:r>
            <a:r>
              <a:rPr lang="en-US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follows closely behind.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Office supplies</a:t>
            </a:r>
            <a:r>
              <a:rPr lang="en-US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in third, but still shows strong performance.</a:t>
            </a:r>
          </a:p>
          <a:p>
            <a:r>
              <a:rPr lang="en-US" b="1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🔍 Key insights: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Technology</a:t>
            </a:r>
            <a:r>
              <a:rPr lang="en-US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the leading revenue generator, possibly due to higher unit prices and demand.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Furniture</a:t>
            </a:r>
            <a:r>
              <a:rPr lang="en-US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also performs well — likely from bulk office purchases.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Office supplies</a:t>
            </a:r>
            <a:r>
              <a:rPr lang="en-US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while lower in total, may represent high volume at lower prices.</a:t>
            </a:r>
            <a:endParaRPr lang="en-US" b="1" cap="none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AEC4A1-1B2F-B84C-22C5-F3125C0E5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1356852"/>
            <a:ext cx="4351025" cy="430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55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72C4-323A-F222-6865-0C7A9B49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92432-3EC1-270F-3D8E-44BFFCE5F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274142"/>
            <a:ext cx="8825659" cy="3141406"/>
          </a:xfrm>
        </p:spPr>
        <p:txBody>
          <a:bodyPr>
            <a:normAutofit/>
          </a:bodyPr>
          <a:lstStyle/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Findings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Technology drives highest revenue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Standard Class dominates shipping preference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Consumer segment is the most valuable</a:t>
            </a:r>
          </a:p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Recommendations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Focus on promotions in Technology &amp; Consumer segments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Explore optimizing shipping methods for better cost control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Continue tracking growth trends post-2014 (future data extension)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45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69</TotalTime>
  <Words>557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 Boardroom</vt:lpstr>
      <vt:lpstr>Global Sales Performance Dashboard</vt:lpstr>
      <vt:lpstr>PowerPoint Presentation</vt:lpstr>
      <vt:lpstr>Project Overview</vt:lpstr>
      <vt:lpstr>                 Key KPIs &amp; Metrics</vt:lpstr>
      <vt:lpstr>PowerPoint Presentation</vt:lpstr>
      <vt:lpstr>PowerPoint Presentation</vt:lpstr>
      <vt:lpstr>PowerPoint Presentation</vt:lpstr>
      <vt:lpstr>PowerPoint Presentation</vt:lpstr>
      <vt:lpstr>Key 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lohithagummana@gmail.com</dc:creator>
  <cp:lastModifiedBy>lohithagummana@gmail.com</cp:lastModifiedBy>
  <cp:revision>10</cp:revision>
  <dcterms:created xsi:type="dcterms:W3CDTF">2025-06-27T04:53:39Z</dcterms:created>
  <dcterms:modified xsi:type="dcterms:W3CDTF">2025-06-27T06:02:40Z</dcterms:modified>
</cp:coreProperties>
</file>