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snapToGrid="0">
      <p:cViewPr varScale="1">
        <p:scale>
          <a:sx n="72" d="100"/>
          <a:sy n="72" d="100"/>
        </p:scale>
        <p:origin x="57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6A072-27AC-4B3B-8C96-52EBAD15B0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A79880-31F5-4C59-A495-9EC411D0A5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6B91C4-605F-46FA-B31C-FCAF0C2203E5}"/>
              </a:ext>
            </a:extLst>
          </p:cNvPr>
          <p:cNvSpPr>
            <a:spLocks noGrp="1"/>
          </p:cNvSpPr>
          <p:nvPr>
            <p:ph type="dt" sz="half" idx="10"/>
          </p:nvPr>
        </p:nvSpPr>
        <p:spPr/>
        <p:txBody>
          <a:bodyPr/>
          <a:lstStyle/>
          <a:p>
            <a:fld id="{4CD56BBD-096F-48E0-8179-9D6A6CC7C7F0}" type="datetimeFigureOut">
              <a:rPr lang="en-US" smtClean="0"/>
              <a:t>12/7/2023</a:t>
            </a:fld>
            <a:endParaRPr lang="en-US"/>
          </a:p>
        </p:txBody>
      </p:sp>
      <p:sp>
        <p:nvSpPr>
          <p:cNvPr id="5" name="Footer Placeholder 4">
            <a:extLst>
              <a:ext uri="{FF2B5EF4-FFF2-40B4-BE49-F238E27FC236}">
                <a16:creationId xmlns:a16="http://schemas.microsoft.com/office/drawing/2014/main" id="{00D9A62B-091D-4F51-B471-A4769BA50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74E0BB-F97D-4BAA-9F12-F385EA293738}"/>
              </a:ext>
            </a:extLst>
          </p:cNvPr>
          <p:cNvSpPr>
            <a:spLocks noGrp="1"/>
          </p:cNvSpPr>
          <p:nvPr>
            <p:ph type="sldNum" sz="quarter" idx="12"/>
          </p:nvPr>
        </p:nvSpPr>
        <p:spPr/>
        <p:txBody>
          <a:bodyPr/>
          <a:lstStyle/>
          <a:p>
            <a:fld id="{6C63D2A4-E971-4FB6-8ADD-2734F354A689}" type="slidenum">
              <a:rPr lang="en-US" smtClean="0"/>
              <a:t>‹#›</a:t>
            </a:fld>
            <a:endParaRPr lang="en-US"/>
          </a:p>
        </p:txBody>
      </p:sp>
    </p:spTree>
    <p:extLst>
      <p:ext uri="{BB962C8B-B14F-4D97-AF65-F5344CB8AC3E}">
        <p14:creationId xmlns:p14="http://schemas.microsoft.com/office/powerpoint/2010/main" val="2945179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CFEBD-3830-427A-8DB9-5D411CE754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9A1CB6-3AEC-4636-8A3D-DB35B94BD04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A4CB1E-D3B7-4CAC-A802-B158980634FA}"/>
              </a:ext>
            </a:extLst>
          </p:cNvPr>
          <p:cNvSpPr>
            <a:spLocks noGrp="1"/>
          </p:cNvSpPr>
          <p:nvPr>
            <p:ph type="dt" sz="half" idx="10"/>
          </p:nvPr>
        </p:nvSpPr>
        <p:spPr/>
        <p:txBody>
          <a:bodyPr/>
          <a:lstStyle/>
          <a:p>
            <a:fld id="{4CD56BBD-096F-48E0-8179-9D6A6CC7C7F0}" type="datetimeFigureOut">
              <a:rPr lang="en-US" smtClean="0"/>
              <a:t>12/7/2023</a:t>
            </a:fld>
            <a:endParaRPr lang="en-US"/>
          </a:p>
        </p:txBody>
      </p:sp>
      <p:sp>
        <p:nvSpPr>
          <p:cNvPr id="5" name="Footer Placeholder 4">
            <a:extLst>
              <a:ext uri="{FF2B5EF4-FFF2-40B4-BE49-F238E27FC236}">
                <a16:creationId xmlns:a16="http://schemas.microsoft.com/office/drawing/2014/main" id="{61E75242-6000-4DBC-88BC-7B72353783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67BBD4-A2EA-4DF1-AE1C-2D98BC41AF35}"/>
              </a:ext>
            </a:extLst>
          </p:cNvPr>
          <p:cNvSpPr>
            <a:spLocks noGrp="1"/>
          </p:cNvSpPr>
          <p:nvPr>
            <p:ph type="sldNum" sz="quarter" idx="12"/>
          </p:nvPr>
        </p:nvSpPr>
        <p:spPr/>
        <p:txBody>
          <a:bodyPr/>
          <a:lstStyle/>
          <a:p>
            <a:fld id="{6C63D2A4-E971-4FB6-8ADD-2734F354A689}" type="slidenum">
              <a:rPr lang="en-US" smtClean="0"/>
              <a:t>‹#›</a:t>
            </a:fld>
            <a:endParaRPr lang="en-US"/>
          </a:p>
        </p:txBody>
      </p:sp>
    </p:spTree>
    <p:extLst>
      <p:ext uri="{BB962C8B-B14F-4D97-AF65-F5344CB8AC3E}">
        <p14:creationId xmlns:p14="http://schemas.microsoft.com/office/powerpoint/2010/main" val="2152537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5FB389-CA16-4212-93FA-6CCE6FEE1A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DBC4F6-9CBD-411C-9F55-1C844C7DF58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8FD1F-7A77-4860-A030-F6E8E08040DD}"/>
              </a:ext>
            </a:extLst>
          </p:cNvPr>
          <p:cNvSpPr>
            <a:spLocks noGrp="1"/>
          </p:cNvSpPr>
          <p:nvPr>
            <p:ph type="dt" sz="half" idx="10"/>
          </p:nvPr>
        </p:nvSpPr>
        <p:spPr/>
        <p:txBody>
          <a:bodyPr/>
          <a:lstStyle/>
          <a:p>
            <a:fld id="{4CD56BBD-096F-48E0-8179-9D6A6CC7C7F0}" type="datetimeFigureOut">
              <a:rPr lang="en-US" smtClean="0"/>
              <a:t>12/7/2023</a:t>
            </a:fld>
            <a:endParaRPr lang="en-US"/>
          </a:p>
        </p:txBody>
      </p:sp>
      <p:sp>
        <p:nvSpPr>
          <p:cNvPr id="5" name="Footer Placeholder 4">
            <a:extLst>
              <a:ext uri="{FF2B5EF4-FFF2-40B4-BE49-F238E27FC236}">
                <a16:creationId xmlns:a16="http://schemas.microsoft.com/office/drawing/2014/main" id="{1F434D50-9C68-4672-B02B-55CA47AD17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7B374-B0CF-41C1-8527-2C901640D1C8}"/>
              </a:ext>
            </a:extLst>
          </p:cNvPr>
          <p:cNvSpPr>
            <a:spLocks noGrp="1"/>
          </p:cNvSpPr>
          <p:nvPr>
            <p:ph type="sldNum" sz="quarter" idx="12"/>
          </p:nvPr>
        </p:nvSpPr>
        <p:spPr/>
        <p:txBody>
          <a:bodyPr/>
          <a:lstStyle/>
          <a:p>
            <a:fld id="{6C63D2A4-E971-4FB6-8ADD-2734F354A689}" type="slidenum">
              <a:rPr lang="en-US" smtClean="0"/>
              <a:t>‹#›</a:t>
            </a:fld>
            <a:endParaRPr lang="en-US"/>
          </a:p>
        </p:txBody>
      </p:sp>
    </p:spTree>
    <p:extLst>
      <p:ext uri="{BB962C8B-B14F-4D97-AF65-F5344CB8AC3E}">
        <p14:creationId xmlns:p14="http://schemas.microsoft.com/office/powerpoint/2010/main" val="3253101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9D53B-FE16-4410-B2D7-56D9470BA7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61402-3234-47B0-9696-4C735D0FD28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94503-9924-449D-BB99-E63B0B58332F}"/>
              </a:ext>
            </a:extLst>
          </p:cNvPr>
          <p:cNvSpPr>
            <a:spLocks noGrp="1"/>
          </p:cNvSpPr>
          <p:nvPr>
            <p:ph type="dt" sz="half" idx="10"/>
          </p:nvPr>
        </p:nvSpPr>
        <p:spPr/>
        <p:txBody>
          <a:bodyPr/>
          <a:lstStyle/>
          <a:p>
            <a:fld id="{4CD56BBD-096F-48E0-8179-9D6A6CC7C7F0}" type="datetimeFigureOut">
              <a:rPr lang="en-US" smtClean="0"/>
              <a:t>12/7/2023</a:t>
            </a:fld>
            <a:endParaRPr lang="en-US"/>
          </a:p>
        </p:txBody>
      </p:sp>
      <p:sp>
        <p:nvSpPr>
          <p:cNvPr id="5" name="Footer Placeholder 4">
            <a:extLst>
              <a:ext uri="{FF2B5EF4-FFF2-40B4-BE49-F238E27FC236}">
                <a16:creationId xmlns:a16="http://schemas.microsoft.com/office/drawing/2014/main" id="{EBD10F2D-80D5-488C-9EE6-F711454615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2FBBF7-3D74-43DD-AF81-1F06F4B930EF}"/>
              </a:ext>
            </a:extLst>
          </p:cNvPr>
          <p:cNvSpPr>
            <a:spLocks noGrp="1"/>
          </p:cNvSpPr>
          <p:nvPr>
            <p:ph type="sldNum" sz="quarter" idx="12"/>
          </p:nvPr>
        </p:nvSpPr>
        <p:spPr/>
        <p:txBody>
          <a:bodyPr/>
          <a:lstStyle/>
          <a:p>
            <a:fld id="{6C63D2A4-E971-4FB6-8ADD-2734F354A689}" type="slidenum">
              <a:rPr lang="en-US" smtClean="0"/>
              <a:t>‹#›</a:t>
            </a:fld>
            <a:endParaRPr lang="en-US"/>
          </a:p>
        </p:txBody>
      </p:sp>
    </p:spTree>
    <p:extLst>
      <p:ext uri="{BB962C8B-B14F-4D97-AF65-F5344CB8AC3E}">
        <p14:creationId xmlns:p14="http://schemas.microsoft.com/office/powerpoint/2010/main" val="3345958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9633E-F510-4969-B5B7-2796A1BFF0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0DD95B-AA02-40C3-96F0-5C6512A6A9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79B58FF-E027-4E3A-B897-B45945696DEC}"/>
              </a:ext>
            </a:extLst>
          </p:cNvPr>
          <p:cNvSpPr>
            <a:spLocks noGrp="1"/>
          </p:cNvSpPr>
          <p:nvPr>
            <p:ph type="dt" sz="half" idx="10"/>
          </p:nvPr>
        </p:nvSpPr>
        <p:spPr/>
        <p:txBody>
          <a:bodyPr/>
          <a:lstStyle/>
          <a:p>
            <a:fld id="{4CD56BBD-096F-48E0-8179-9D6A6CC7C7F0}" type="datetimeFigureOut">
              <a:rPr lang="en-US" smtClean="0"/>
              <a:t>12/7/2023</a:t>
            </a:fld>
            <a:endParaRPr lang="en-US"/>
          </a:p>
        </p:txBody>
      </p:sp>
      <p:sp>
        <p:nvSpPr>
          <p:cNvPr id="5" name="Footer Placeholder 4">
            <a:extLst>
              <a:ext uri="{FF2B5EF4-FFF2-40B4-BE49-F238E27FC236}">
                <a16:creationId xmlns:a16="http://schemas.microsoft.com/office/drawing/2014/main" id="{79F43790-B4F2-4839-807F-93179055D3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D64800-2276-4E90-99EA-982034D57A44}"/>
              </a:ext>
            </a:extLst>
          </p:cNvPr>
          <p:cNvSpPr>
            <a:spLocks noGrp="1"/>
          </p:cNvSpPr>
          <p:nvPr>
            <p:ph type="sldNum" sz="quarter" idx="12"/>
          </p:nvPr>
        </p:nvSpPr>
        <p:spPr/>
        <p:txBody>
          <a:bodyPr/>
          <a:lstStyle/>
          <a:p>
            <a:fld id="{6C63D2A4-E971-4FB6-8ADD-2734F354A689}" type="slidenum">
              <a:rPr lang="en-US" smtClean="0"/>
              <a:t>‹#›</a:t>
            </a:fld>
            <a:endParaRPr lang="en-US"/>
          </a:p>
        </p:txBody>
      </p:sp>
    </p:spTree>
    <p:extLst>
      <p:ext uri="{BB962C8B-B14F-4D97-AF65-F5344CB8AC3E}">
        <p14:creationId xmlns:p14="http://schemas.microsoft.com/office/powerpoint/2010/main" val="821801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8D393-F51B-4F26-BDF6-B8142993D4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D9C0C3-07DD-4445-ADFE-E8C8E7EA861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AFA2B0-E66E-4D79-9131-51290D6C081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E5EFA7-2961-4428-ACCF-9CB80A5BC724}"/>
              </a:ext>
            </a:extLst>
          </p:cNvPr>
          <p:cNvSpPr>
            <a:spLocks noGrp="1"/>
          </p:cNvSpPr>
          <p:nvPr>
            <p:ph type="dt" sz="half" idx="10"/>
          </p:nvPr>
        </p:nvSpPr>
        <p:spPr/>
        <p:txBody>
          <a:bodyPr/>
          <a:lstStyle/>
          <a:p>
            <a:fld id="{4CD56BBD-096F-48E0-8179-9D6A6CC7C7F0}" type="datetimeFigureOut">
              <a:rPr lang="en-US" smtClean="0"/>
              <a:t>12/7/2023</a:t>
            </a:fld>
            <a:endParaRPr lang="en-US"/>
          </a:p>
        </p:txBody>
      </p:sp>
      <p:sp>
        <p:nvSpPr>
          <p:cNvPr id="6" name="Footer Placeholder 5">
            <a:extLst>
              <a:ext uri="{FF2B5EF4-FFF2-40B4-BE49-F238E27FC236}">
                <a16:creationId xmlns:a16="http://schemas.microsoft.com/office/drawing/2014/main" id="{79493733-186D-479A-A6FB-F28EFBC1A0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F447D6-D7FC-4DE3-BD8D-DA6AC15BE9E8}"/>
              </a:ext>
            </a:extLst>
          </p:cNvPr>
          <p:cNvSpPr>
            <a:spLocks noGrp="1"/>
          </p:cNvSpPr>
          <p:nvPr>
            <p:ph type="sldNum" sz="quarter" idx="12"/>
          </p:nvPr>
        </p:nvSpPr>
        <p:spPr/>
        <p:txBody>
          <a:bodyPr/>
          <a:lstStyle/>
          <a:p>
            <a:fld id="{6C63D2A4-E971-4FB6-8ADD-2734F354A689}" type="slidenum">
              <a:rPr lang="en-US" smtClean="0"/>
              <a:t>‹#›</a:t>
            </a:fld>
            <a:endParaRPr lang="en-US"/>
          </a:p>
        </p:txBody>
      </p:sp>
    </p:spTree>
    <p:extLst>
      <p:ext uri="{BB962C8B-B14F-4D97-AF65-F5344CB8AC3E}">
        <p14:creationId xmlns:p14="http://schemas.microsoft.com/office/powerpoint/2010/main" val="3038015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AD3C4-230A-4D63-BD69-C9BF9F0603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C5CBF0-F03F-43C7-9478-819309C182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2E8627B-D548-448D-BC29-E9583CB2123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BED75E-3F5F-4BD1-9F55-9AB8CACA15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AD4F280-A6E4-4790-BC3D-29617731AEF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BE86A2-2BFF-486C-BBFF-53640AF4404D}"/>
              </a:ext>
            </a:extLst>
          </p:cNvPr>
          <p:cNvSpPr>
            <a:spLocks noGrp="1"/>
          </p:cNvSpPr>
          <p:nvPr>
            <p:ph type="dt" sz="half" idx="10"/>
          </p:nvPr>
        </p:nvSpPr>
        <p:spPr/>
        <p:txBody>
          <a:bodyPr/>
          <a:lstStyle/>
          <a:p>
            <a:fld id="{4CD56BBD-096F-48E0-8179-9D6A6CC7C7F0}" type="datetimeFigureOut">
              <a:rPr lang="en-US" smtClean="0"/>
              <a:t>12/7/2023</a:t>
            </a:fld>
            <a:endParaRPr lang="en-US"/>
          </a:p>
        </p:txBody>
      </p:sp>
      <p:sp>
        <p:nvSpPr>
          <p:cNvPr id="8" name="Footer Placeholder 7">
            <a:extLst>
              <a:ext uri="{FF2B5EF4-FFF2-40B4-BE49-F238E27FC236}">
                <a16:creationId xmlns:a16="http://schemas.microsoft.com/office/drawing/2014/main" id="{D6A7C6C9-4CC2-4CEC-BEB3-9093EB6ED5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55344B-99C8-4F5A-BEA8-FB8976422E9A}"/>
              </a:ext>
            </a:extLst>
          </p:cNvPr>
          <p:cNvSpPr>
            <a:spLocks noGrp="1"/>
          </p:cNvSpPr>
          <p:nvPr>
            <p:ph type="sldNum" sz="quarter" idx="12"/>
          </p:nvPr>
        </p:nvSpPr>
        <p:spPr/>
        <p:txBody>
          <a:bodyPr/>
          <a:lstStyle/>
          <a:p>
            <a:fld id="{6C63D2A4-E971-4FB6-8ADD-2734F354A689}" type="slidenum">
              <a:rPr lang="en-US" smtClean="0"/>
              <a:t>‹#›</a:t>
            </a:fld>
            <a:endParaRPr lang="en-US"/>
          </a:p>
        </p:txBody>
      </p:sp>
    </p:spTree>
    <p:extLst>
      <p:ext uri="{BB962C8B-B14F-4D97-AF65-F5344CB8AC3E}">
        <p14:creationId xmlns:p14="http://schemas.microsoft.com/office/powerpoint/2010/main" val="2406786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4B02-A118-4C24-B27D-85CB1BDCEB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D32FDE-1ED2-491E-8E07-2C352A38C49D}"/>
              </a:ext>
            </a:extLst>
          </p:cNvPr>
          <p:cNvSpPr>
            <a:spLocks noGrp="1"/>
          </p:cNvSpPr>
          <p:nvPr>
            <p:ph type="dt" sz="half" idx="10"/>
          </p:nvPr>
        </p:nvSpPr>
        <p:spPr/>
        <p:txBody>
          <a:bodyPr/>
          <a:lstStyle/>
          <a:p>
            <a:fld id="{4CD56BBD-096F-48E0-8179-9D6A6CC7C7F0}" type="datetimeFigureOut">
              <a:rPr lang="en-US" smtClean="0"/>
              <a:t>12/7/2023</a:t>
            </a:fld>
            <a:endParaRPr lang="en-US"/>
          </a:p>
        </p:txBody>
      </p:sp>
      <p:sp>
        <p:nvSpPr>
          <p:cNvPr id="4" name="Footer Placeholder 3">
            <a:extLst>
              <a:ext uri="{FF2B5EF4-FFF2-40B4-BE49-F238E27FC236}">
                <a16:creationId xmlns:a16="http://schemas.microsoft.com/office/drawing/2014/main" id="{B8632740-8D7C-453B-8E54-881A820476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36D8DC-BDDD-4481-B832-66FA8F05E45A}"/>
              </a:ext>
            </a:extLst>
          </p:cNvPr>
          <p:cNvSpPr>
            <a:spLocks noGrp="1"/>
          </p:cNvSpPr>
          <p:nvPr>
            <p:ph type="sldNum" sz="quarter" idx="12"/>
          </p:nvPr>
        </p:nvSpPr>
        <p:spPr/>
        <p:txBody>
          <a:bodyPr/>
          <a:lstStyle/>
          <a:p>
            <a:fld id="{6C63D2A4-E971-4FB6-8ADD-2734F354A689}" type="slidenum">
              <a:rPr lang="en-US" smtClean="0"/>
              <a:t>‹#›</a:t>
            </a:fld>
            <a:endParaRPr lang="en-US"/>
          </a:p>
        </p:txBody>
      </p:sp>
    </p:spTree>
    <p:extLst>
      <p:ext uri="{BB962C8B-B14F-4D97-AF65-F5344CB8AC3E}">
        <p14:creationId xmlns:p14="http://schemas.microsoft.com/office/powerpoint/2010/main" val="2699966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5D1B33-0C76-45C7-972D-693DBE14AE29}"/>
              </a:ext>
            </a:extLst>
          </p:cNvPr>
          <p:cNvSpPr>
            <a:spLocks noGrp="1"/>
          </p:cNvSpPr>
          <p:nvPr>
            <p:ph type="dt" sz="half" idx="10"/>
          </p:nvPr>
        </p:nvSpPr>
        <p:spPr/>
        <p:txBody>
          <a:bodyPr/>
          <a:lstStyle/>
          <a:p>
            <a:fld id="{4CD56BBD-096F-48E0-8179-9D6A6CC7C7F0}" type="datetimeFigureOut">
              <a:rPr lang="en-US" smtClean="0"/>
              <a:t>12/7/2023</a:t>
            </a:fld>
            <a:endParaRPr lang="en-US"/>
          </a:p>
        </p:txBody>
      </p:sp>
      <p:sp>
        <p:nvSpPr>
          <p:cNvPr id="3" name="Footer Placeholder 2">
            <a:extLst>
              <a:ext uri="{FF2B5EF4-FFF2-40B4-BE49-F238E27FC236}">
                <a16:creationId xmlns:a16="http://schemas.microsoft.com/office/drawing/2014/main" id="{D879B36E-A616-4F48-8940-B30460C9ED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FAC9CE-4506-4492-B826-3AD5AE4B1E09}"/>
              </a:ext>
            </a:extLst>
          </p:cNvPr>
          <p:cNvSpPr>
            <a:spLocks noGrp="1"/>
          </p:cNvSpPr>
          <p:nvPr>
            <p:ph type="sldNum" sz="quarter" idx="12"/>
          </p:nvPr>
        </p:nvSpPr>
        <p:spPr/>
        <p:txBody>
          <a:bodyPr/>
          <a:lstStyle/>
          <a:p>
            <a:fld id="{6C63D2A4-E971-4FB6-8ADD-2734F354A689}" type="slidenum">
              <a:rPr lang="en-US" smtClean="0"/>
              <a:t>‹#›</a:t>
            </a:fld>
            <a:endParaRPr lang="en-US"/>
          </a:p>
        </p:txBody>
      </p:sp>
    </p:spTree>
    <p:extLst>
      <p:ext uri="{BB962C8B-B14F-4D97-AF65-F5344CB8AC3E}">
        <p14:creationId xmlns:p14="http://schemas.microsoft.com/office/powerpoint/2010/main" val="110321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BA068-08DB-471C-9046-51B53EDAA9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E38DE2-F0DE-4FDF-A549-A8F3B11FD4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9B1F9D-97BC-441E-AFD2-BF35606C9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0ED0C33-FCA9-4A55-9E0F-DFE887765800}"/>
              </a:ext>
            </a:extLst>
          </p:cNvPr>
          <p:cNvSpPr>
            <a:spLocks noGrp="1"/>
          </p:cNvSpPr>
          <p:nvPr>
            <p:ph type="dt" sz="half" idx="10"/>
          </p:nvPr>
        </p:nvSpPr>
        <p:spPr/>
        <p:txBody>
          <a:bodyPr/>
          <a:lstStyle/>
          <a:p>
            <a:fld id="{4CD56BBD-096F-48E0-8179-9D6A6CC7C7F0}" type="datetimeFigureOut">
              <a:rPr lang="en-US" smtClean="0"/>
              <a:t>12/7/2023</a:t>
            </a:fld>
            <a:endParaRPr lang="en-US"/>
          </a:p>
        </p:txBody>
      </p:sp>
      <p:sp>
        <p:nvSpPr>
          <p:cNvPr id="6" name="Footer Placeholder 5">
            <a:extLst>
              <a:ext uri="{FF2B5EF4-FFF2-40B4-BE49-F238E27FC236}">
                <a16:creationId xmlns:a16="http://schemas.microsoft.com/office/drawing/2014/main" id="{CAE04DA3-1C21-4C3B-B69C-35000B2DAC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244A15-D427-48E4-A56F-4562592D4AB4}"/>
              </a:ext>
            </a:extLst>
          </p:cNvPr>
          <p:cNvSpPr>
            <a:spLocks noGrp="1"/>
          </p:cNvSpPr>
          <p:nvPr>
            <p:ph type="sldNum" sz="quarter" idx="12"/>
          </p:nvPr>
        </p:nvSpPr>
        <p:spPr/>
        <p:txBody>
          <a:bodyPr/>
          <a:lstStyle/>
          <a:p>
            <a:fld id="{6C63D2A4-E971-4FB6-8ADD-2734F354A689}" type="slidenum">
              <a:rPr lang="en-US" smtClean="0"/>
              <a:t>‹#›</a:t>
            </a:fld>
            <a:endParaRPr lang="en-US"/>
          </a:p>
        </p:txBody>
      </p:sp>
    </p:spTree>
    <p:extLst>
      <p:ext uri="{BB962C8B-B14F-4D97-AF65-F5344CB8AC3E}">
        <p14:creationId xmlns:p14="http://schemas.microsoft.com/office/powerpoint/2010/main" val="3804228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B0935-578B-49A0-8403-98A7220939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D8E2DD-C934-40F3-A215-0157DDE749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A105F5-5BC2-4AEB-9812-FF70790F7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A3FB95-31F1-4A93-B4CC-8161E7B24FBF}"/>
              </a:ext>
            </a:extLst>
          </p:cNvPr>
          <p:cNvSpPr>
            <a:spLocks noGrp="1"/>
          </p:cNvSpPr>
          <p:nvPr>
            <p:ph type="dt" sz="half" idx="10"/>
          </p:nvPr>
        </p:nvSpPr>
        <p:spPr/>
        <p:txBody>
          <a:bodyPr/>
          <a:lstStyle/>
          <a:p>
            <a:fld id="{4CD56BBD-096F-48E0-8179-9D6A6CC7C7F0}" type="datetimeFigureOut">
              <a:rPr lang="en-US" smtClean="0"/>
              <a:t>12/7/2023</a:t>
            </a:fld>
            <a:endParaRPr lang="en-US"/>
          </a:p>
        </p:txBody>
      </p:sp>
      <p:sp>
        <p:nvSpPr>
          <p:cNvPr id="6" name="Footer Placeholder 5">
            <a:extLst>
              <a:ext uri="{FF2B5EF4-FFF2-40B4-BE49-F238E27FC236}">
                <a16:creationId xmlns:a16="http://schemas.microsoft.com/office/drawing/2014/main" id="{05586F05-1D1B-4EDA-A3F2-EE881C5652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989196-D6EF-4676-A9EB-A7F432015D89}"/>
              </a:ext>
            </a:extLst>
          </p:cNvPr>
          <p:cNvSpPr>
            <a:spLocks noGrp="1"/>
          </p:cNvSpPr>
          <p:nvPr>
            <p:ph type="sldNum" sz="quarter" idx="12"/>
          </p:nvPr>
        </p:nvSpPr>
        <p:spPr/>
        <p:txBody>
          <a:bodyPr/>
          <a:lstStyle/>
          <a:p>
            <a:fld id="{6C63D2A4-E971-4FB6-8ADD-2734F354A689}" type="slidenum">
              <a:rPr lang="en-US" smtClean="0"/>
              <a:t>‹#›</a:t>
            </a:fld>
            <a:endParaRPr lang="en-US"/>
          </a:p>
        </p:txBody>
      </p:sp>
    </p:spTree>
    <p:extLst>
      <p:ext uri="{BB962C8B-B14F-4D97-AF65-F5344CB8AC3E}">
        <p14:creationId xmlns:p14="http://schemas.microsoft.com/office/powerpoint/2010/main" val="1079935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8DED75-115E-43FA-8F4B-F596BB98F2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F0D0E7-1309-4284-A301-46854A98D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391EC5-5D2C-4998-8961-A7A3359573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D56BBD-096F-48E0-8179-9D6A6CC7C7F0}" type="datetimeFigureOut">
              <a:rPr lang="en-US" smtClean="0"/>
              <a:t>12/7/2023</a:t>
            </a:fld>
            <a:endParaRPr lang="en-US"/>
          </a:p>
        </p:txBody>
      </p:sp>
      <p:sp>
        <p:nvSpPr>
          <p:cNvPr id="5" name="Footer Placeholder 4">
            <a:extLst>
              <a:ext uri="{FF2B5EF4-FFF2-40B4-BE49-F238E27FC236}">
                <a16:creationId xmlns:a16="http://schemas.microsoft.com/office/drawing/2014/main" id="{D8D80B4E-A242-4D8C-84FA-2D8CB226D1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AE877C-3D50-4F7C-B4DA-E555130412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3D2A4-E971-4FB6-8ADD-2734F354A689}" type="slidenum">
              <a:rPr lang="en-US" smtClean="0"/>
              <a:t>‹#›</a:t>
            </a:fld>
            <a:endParaRPr lang="en-US"/>
          </a:p>
        </p:txBody>
      </p:sp>
    </p:spTree>
    <p:extLst>
      <p:ext uri="{BB962C8B-B14F-4D97-AF65-F5344CB8AC3E}">
        <p14:creationId xmlns:p14="http://schemas.microsoft.com/office/powerpoint/2010/main" val="4268153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EEC8F-C624-4DC1-B816-CEC88E579834}"/>
              </a:ext>
            </a:extLst>
          </p:cNvPr>
          <p:cNvSpPr>
            <a:spLocks noGrp="1"/>
          </p:cNvSpPr>
          <p:nvPr>
            <p:ph type="ctrTitle"/>
          </p:nvPr>
        </p:nvSpPr>
        <p:spPr>
          <a:xfrm>
            <a:off x="1524000" y="212034"/>
            <a:ext cx="9144000" cy="2305879"/>
          </a:xfrm>
        </p:spPr>
        <p:txBody>
          <a:bodyPr>
            <a:normAutofit/>
          </a:bodyPr>
          <a:lstStyle/>
          <a:p>
            <a:r>
              <a:rPr lang="en-US" sz="2000" b="1" dirty="0">
                <a:latin typeface="Arial Black" panose="020B0A04020102020204" pitchFamily="34" charset="0"/>
              </a:rPr>
              <a:t>A ST  511 – M70</a:t>
            </a:r>
            <a:br>
              <a:rPr lang="en-US" sz="2000" b="1" dirty="0">
                <a:latin typeface="Arial Black" panose="020B0A04020102020204" pitchFamily="34" charset="0"/>
              </a:rPr>
            </a:br>
            <a:r>
              <a:rPr lang="en-US" sz="2000" b="1" dirty="0">
                <a:latin typeface="Arial Black" panose="020B0A04020102020204" pitchFamily="34" charset="0"/>
              </a:rPr>
              <a:t>Statistical Data Analytics</a:t>
            </a:r>
            <a:endParaRPr lang="en-US" sz="2000" dirty="0">
              <a:latin typeface="Arial Black" panose="020B0A04020102020204" pitchFamily="34" charset="0"/>
            </a:endParaRPr>
          </a:p>
        </p:txBody>
      </p:sp>
      <p:sp>
        <p:nvSpPr>
          <p:cNvPr id="3" name="Subtitle 2">
            <a:extLst>
              <a:ext uri="{FF2B5EF4-FFF2-40B4-BE49-F238E27FC236}">
                <a16:creationId xmlns:a16="http://schemas.microsoft.com/office/drawing/2014/main" id="{799E2BC2-4D97-4392-B20E-01EE6E00D656}"/>
              </a:ext>
            </a:extLst>
          </p:cNvPr>
          <p:cNvSpPr>
            <a:spLocks noGrp="1"/>
          </p:cNvSpPr>
          <p:nvPr>
            <p:ph type="subTitle" idx="1"/>
          </p:nvPr>
        </p:nvSpPr>
        <p:spPr>
          <a:xfrm>
            <a:off x="728869" y="3313044"/>
            <a:ext cx="10906539" cy="3332921"/>
          </a:xfrm>
        </p:spPr>
        <p:txBody>
          <a:bodyPr>
            <a:normAutofit/>
          </a:bodyPr>
          <a:lstStyle/>
          <a:p>
            <a:r>
              <a:rPr lang="en-US" b="1" dirty="0"/>
              <a:t>Professor:</a:t>
            </a:r>
            <a:r>
              <a:rPr lang="en-US" dirty="0"/>
              <a:t> </a:t>
            </a:r>
            <a:r>
              <a:rPr lang="en-US" b="1" dirty="0"/>
              <a:t>Dr. Charlotte Gard</a:t>
            </a:r>
          </a:p>
          <a:p>
            <a:r>
              <a:rPr lang="en-US" sz="4400" b="1" dirty="0">
                <a:latin typeface="Algerian" panose="04020705040A02060702" pitchFamily="82" charset="0"/>
              </a:rPr>
              <a:t>Data Analytics Project 2 Submission</a:t>
            </a:r>
          </a:p>
          <a:p>
            <a:endParaRPr lang="en-US" sz="4800" b="1" dirty="0">
              <a:latin typeface="Algerian" panose="04020705040A02060702" pitchFamily="82" charset="0"/>
            </a:endParaRPr>
          </a:p>
          <a:p>
            <a:r>
              <a:rPr lang="en-US" sz="2000" b="1" dirty="0">
                <a:latin typeface="Algerian" panose="04020705040A02060702" pitchFamily="82" charset="0"/>
              </a:rPr>
              <a:t>By</a:t>
            </a:r>
            <a:r>
              <a:rPr lang="en-US" sz="4800" b="1" dirty="0">
                <a:latin typeface="Algerian" panose="04020705040A02060702" pitchFamily="82" charset="0"/>
              </a:rPr>
              <a:t> </a:t>
            </a:r>
            <a:r>
              <a:rPr lang="en-US" sz="2600" b="1" dirty="0">
                <a:latin typeface="Algerian" panose="04020705040A02060702" pitchFamily="82" charset="0"/>
              </a:rPr>
              <a:t>Lohith Siva venkata ramakrishna</a:t>
            </a:r>
          </a:p>
          <a:p>
            <a:endParaRPr lang="en-US" dirty="0"/>
          </a:p>
        </p:txBody>
      </p:sp>
    </p:spTree>
    <p:extLst>
      <p:ext uri="{BB962C8B-B14F-4D97-AF65-F5344CB8AC3E}">
        <p14:creationId xmlns:p14="http://schemas.microsoft.com/office/powerpoint/2010/main" val="736756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520717-3E91-4AB0-849B-49757AE6AD0A}"/>
              </a:ext>
            </a:extLst>
          </p:cNvPr>
          <p:cNvSpPr/>
          <p:nvPr/>
        </p:nvSpPr>
        <p:spPr>
          <a:xfrm>
            <a:off x="410817" y="225286"/>
            <a:ext cx="11370365" cy="7417415"/>
          </a:xfrm>
          <a:prstGeom prst="rect">
            <a:avLst/>
          </a:prstGeom>
        </p:spPr>
        <p:txBody>
          <a:bodyPr wrap="square">
            <a:spAutoFit/>
          </a:bodyPr>
          <a:lstStyle/>
          <a:p>
            <a:r>
              <a:rPr lang="en-US" sz="2800" b="1" dirty="0">
                <a:latin typeface="Söhne"/>
              </a:rPr>
              <a:t>Backup Slide 2: Geographical Distribution of Claims</a:t>
            </a:r>
          </a:p>
          <a:p>
            <a:pPr>
              <a:buFont typeface="Arial" panose="020B0604020202020204" pitchFamily="34" charset="0"/>
              <a:buChar char="•"/>
            </a:pPr>
            <a:r>
              <a:rPr lang="en-US" sz="2800" b="1" dirty="0">
                <a:solidFill>
                  <a:srgbClr val="374151"/>
                </a:solidFill>
                <a:latin typeface="Söhne"/>
              </a:rPr>
              <a:t>Objective</a:t>
            </a:r>
            <a:r>
              <a:rPr lang="en-US" sz="2800" dirty="0">
                <a:solidFill>
                  <a:srgbClr val="374151"/>
                </a:solidFill>
                <a:latin typeface="Söhne"/>
              </a:rPr>
              <a:t>: Address potential questions regarding the geographical distribution of claims.</a:t>
            </a:r>
          </a:p>
          <a:p>
            <a:pPr>
              <a:buFont typeface="Arial" panose="020B0604020202020204" pitchFamily="34" charset="0"/>
              <a:buChar char="•"/>
            </a:pPr>
            <a:r>
              <a:rPr lang="en-US" sz="2800" b="1" dirty="0">
                <a:solidFill>
                  <a:srgbClr val="374151"/>
                </a:solidFill>
                <a:latin typeface="Söhne"/>
              </a:rPr>
              <a:t>Content</a:t>
            </a:r>
            <a:r>
              <a:rPr lang="en-US" sz="2800" dirty="0">
                <a:solidFill>
                  <a:srgbClr val="374151"/>
                </a:solidFill>
                <a:latin typeface="Söhne"/>
              </a:rPr>
              <a:t>:</a:t>
            </a:r>
          </a:p>
          <a:p>
            <a:pPr marL="742950" lvl="1" indent="-285750">
              <a:buFont typeface="Arial" panose="020B0604020202020204" pitchFamily="34" charset="0"/>
              <a:buChar char="•"/>
            </a:pPr>
            <a:r>
              <a:rPr lang="en-US" sz="2800" dirty="0">
                <a:solidFill>
                  <a:srgbClr val="374151"/>
                </a:solidFill>
                <a:latin typeface="Söhne"/>
              </a:rPr>
              <a:t>Map visualization showing the geographical locations where claims originate.</a:t>
            </a:r>
          </a:p>
          <a:p>
            <a:pPr marL="742950" lvl="1" indent="-285750">
              <a:buFont typeface="Arial" panose="020B0604020202020204" pitchFamily="34" charset="0"/>
              <a:buChar char="•"/>
            </a:pPr>
            <a:r>
              <a:rPr lang="en-US" sz="2800" dirty="0">
                <a:solidFill>
                  <a:srgbClr val="374151"/>
                </a:solidFill>
                <a:latin typeface="Söhne"/>
              </a:rPr>
              <a:t>Color-coded markers or shading to indicate the density or amount of claims in different regions.</a:t>
            </a:r>
          </a:p>
          <a:p>
            <a:pPr marL="742950" lvl="1" indent="-285750">
              <a:buFont typeface="Arial" panose="020B0604020202020204" pitchFamily="34" charset="0"/>
              <a:buChar char="•"/>
            </a:pPr>
            <a:r>
              <a:rPr lang="en-US" sz="2800" dirty="0">
                <a:solidFill>
                  <a:srgbClr val="374151"/>
                </a:solidFill>
                <a:latin typeface="Söhne"/>
              </a:rPr>
              <a:t>Additional information such as hotspots or clusters of high claim activity.</a:t>
            </a:r>
          </a:p>
          <a:p>
            <a:pPr>
              <a:buFont typeface="Arial" panose="020B0604020202020204" pitchFamily="34" charset="0"/>
              <a:buChar char="•"/>
            </a:pPr>
            <a:r>
              <a:rPr lang="en-US" sz="2800" b="1" dirty="0">
                <a:solidFill>
                  <a:srgbClr val="374151"/>
                </a:solidFill>
                <a:latin typeface="Söhne"/>
              </a:rPr>
              <a:t>Narrative</a:t>
            </a:r>
            <a:r>
              <a:rPr lang="en-US" sz="2800" dirty="0">
                <a:solidFill>
                  <a:srgbClr val="374151"/>
                </a:solidFill>
                <a:latin typeface="Söhne"/>
              </a:rPr>
              <a:t>: This slide provides insights into the geographic distribution of claims, potentially highlighting regions with higher claim frequency. It aids in understanding if certain areas have a higher concentration of claims, prompting considerations for regional risk assessments or targeted interventions.</a:t>
            </a:r>
          </a:p>
          <a:p>
            <a:br>
              <a:rPr lang="en-US" sz="2800" dirty="0"/>
            </a:br>
            <a:endParaRPr lang="en-US" sz="2800" dirty="0"/>
          </a:p>
        </p:txBody>
      </p:sp>
    </p:spTree>
    <p:extLst>
      <p:ext uri="{BB962C8B-B14F-4D97-AF65-F5344CB8AC3E}">
        <p14:creationId xmlns:p14="http://schemas.microsoft.com/office/powerpoint/2010/main" val="449888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B25E1-F4FE-4497-A7FC-5EB4E038E585}"/>
              </a:ext>
            </a:extLst>
          </p:cNvPr>
          <p:cNvSpPr/>
          <p:nvPr/>
        </p:nvSpPr>
        <p:spPr>
          <a:xfrm>
            <a:off x="106017" y="278296"/>
            <a:ext cx="11820940" cy="6124754"/>
          </a:xfrm>
          <a:prstGeom prst="rect">
            <a:avLst/>
          </a:prstGeom>
        </p:spPr>
        <p:txBody>
          <a:bodyPr wrap="square">
            <a:spAutoFit/>
          </a:bodyPr>
          <a:lstStyle/>
          <a:p>
            <a:r>
              <a:rPr lang="en-US" sz="2800" b="1" dirty="0">
                <a:latin typeface="Söhne"/>
              </a:rPr>
              <a:t>Backup Slide 3: Claim Outcome by Physician Specialty</a:t>
            </a:r>
          </a:p>
          <a:p>
            <a:pPr>
              <a:buFont typeface="Arial" panose="020B0604020202020204" pitchFamily="34" charset="0"/>
              <a:buChar char="•"/>
            </a:pPr>
            <a:r>
              <a:rPr lang="en-US" sz="2800" b="1" dirty="0">
                <a:solidFill>
                  <a:srgbClr val="374151"/>
                </a:solidFill>
                <a:latin typeface="Söhne"/>
              </a:rPr>
              <a:t>Objective</a:t>
            </a:r>
            <a:r>
              <a:rPr lang="en-US" sz="2800" dirty="0">
                <a:solidFill>
                  <a:srgbClr val="374151"/>
                </a:solidFill>
                <a:latin typeface="Söhne"/>
              </a:rPr>
              <a:t>: Address queries about the influence of physician specialties on claim outcomes.</a:t>
            </a:r>
          </a:p>
          <a:p>
            <a:pPr>
              <a:buFont typeface="Arial" panose="020B0604020202020204" pitchFamily="34" charset="0"/>
              <a:buChar char="•"/>
            </a:pPr>
            <a:r>
              <a:rPr lang="en-US" sz="2800" b="1" dirty="0">
                <a:solidFill>
                  <a:srgbClr val="374151"/>
                </a:solidFill>
                <a:latin typeface="Söhne"/>
              </a:rPr>
              <a:t>Content</a:t>
            </a:r>
            <a:r>
              <a:rPr lang="en-US" sz="2800" dirty="0">
                <a:solidFill>
                  <a:srgbClr val="374151"/>
                </a:solidFill>
                <a:latin typeface="Söhne"/>
              </a:rPr>
              <a:t>:</a:t>
            </a:r>
          </a:p>
          <a:p>
            <a:pPr marL="742950" lvl="1" indent="-285750">
              <a:buFont typeface="Arial" panose="020B0604020202020204" pitchFamily="34" charset="0"/>
              <a:buChar char="•"/>
            </a:pPr>
            <a:r>
              <a:rPr lang="en-US" sz="2800" dirty="0">
                <a:solidFill>
                  <a:srgbClr val="374151"/>
                </a:solidFill>
                <a:latin typeface="Söhne"/>
              </a:rPr>
              <a:t>Bar or box plot comparing claim payment sizes across different physician specialties.</a:t>
            </a:r>
          </a:p>
          <a:p>
            <a:pPr marL="742950" lvl="1" indent="-285750">
              <a:buFont typeface="Arial" panose="020B0604020202020204" pitchFamily="34" charset="0"/>
              <a:buChar char="•"/>
            </a:pPr>
            <a:r>
              <a:rPr lang="en-US" sz="2800" dirty="0">
                <a:solidFill>
                  <a:srgbClr val="374151"/>
                </a:solidFill>
                <a:latin typeface="Söhne"/>
              </a:rPr>
              <a:t>Statistical summaries (mean, median, quartiles) or error bars to depict variability among specialties.</a:t>
            </a:r>
          </a:p>
          <a:p>
            <a:pPr marL="742950" lvl="1" indent="-285750">
              <a:buFont typeface="Arial" panose="020B0604020202020204" pitchFamily="34" charset="0"/>
              <a:buChar char="•"/>
            </a:pPr>
            <a:r>
              <a:rPr lang="en-US" sz="2800" dirty="0">
                <a:solidFill>
                  <a:srgbClr val="374151"/>
                </a:solidFill>
                <a:latin typeface="Söhne"/>
              </a:rPr>
              <a:t>Insights into whether specific specialties are associated with larger or smaller claim payments.</a:t>
            </a:r>
          </a:p>
          <a:p>
            <a:pPr>
              <a:buFont typeface="Arial" panose="020B0604020202020204" pitchFamily="34" charset="0"/>
              <a:buChar char="•"/>
            </a:pPr>
            <a:r>
              <a:rPr lang="en-US" sz="2800" b="1" dirty="0">
                <a:solidFill>
                  <a:srgbClr val="374151"/>
                </a:solidFill>
                <a:latin typeface="Söhne"/>
              </a:rPr>
              <a:t>Narrative</a:t>
            </a:r>
            <a:r>
              <a:rPr lang="en-US" sz="2800" dirty="0">
                <a:solidFill>
                  <a:srgbClr val="374151"/>
                </a:solidFill>
                <a:latin typeface="Söhne"/>
              </a:rPr>
              <a:t>: This slide examines how claim payment sizes vary across various physician specialties. It helps in understanding if certain specialties are more prone to higher claim payments, potentially indicating areas for targeted risk management or further investigation.</a:t>
            </a:r>
            <a:endParaRPr lang="en-US" sz="2800" b="0" i="0" dirty="0">
              <a:solidFill>
                <a:srgbClr val="374151"/>
              </a:solidFill>
              <a:effectLst/>
              <a:latin typeface="Söhne"/>
            </a:endParaRPr>
          </a:p>
        </p:txBody>
      </p:sp>
    </p:spTree>
    <p:extLst>
      <p:ext uri="{BB962C8B-B14F-4D97-AF65-F5344CB8AC3E}">
        <p14:creationId xmlns:p14="http://schemas.microsoft.com/office/powerpoint/2010/main" val="3905574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4AA01D-E2C6-4BDB-A79C-38FBAF6554B4}"/>
              </a:ext>
            </a:extLst>
          </p:cNvPr>
          <p:cNvSpPr/>
          <p:nvPr/>
        </p:nvSpPr>
        <p:spPr>
          <a:xfrm rot="19841076">
            <a:off x="4426227" y="1481004"/>
            <a:ext cx="6096000" cy="2862322"/>
          </a:xfrm>
          <a:prstGeom prst="rect">
            <a:avLst/>
          </a:prstGeom>
        </p:spPr>
        <p:txBody>
          <a:bodyPr>
            <a:spAutoFit/>
          </a:bodyPr>
          <a:lstStyle/>
          <a:p>
            <a:r>
              <a:rPr lang="en-US" sz="6000" b="1" dirty="0"/>
              <a:t>Thankyou </a:t>
            </a:r>
          </a:p>
          <a:p>
            <a:endParaRPr lang="en-US" sz="6000" b="1" dirty="0"/>
          </a:p>
          <a:p>
            <a:r>
              <a:rPr lang="en-US" sz="6000" b="1" dirty="0"/>
              <a:t>By Ram </a:t>
            </a:r>
          </a:p>
        </p:txBody>
      </p:sp>
    </p:spTree>
    <p:extLst>
      <p:ext uri="{BB962C8B-B14F-4D97-AF65-F5344CB8AC3E}">
        <p14:creationId xmlns:p14="http://schemas.microsoft.com/office/powerpoint/2010/main" val="1652318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F02D7-EFD6-447D-A6AB-7D1ECC54EE22}"/>
              </a:ext>
            </a:extLst>
          </p:cNvPr>
          <p:cNvSpPr>
            <a:spLocks noGrp="1"/>
          </p:cNvSpPr>
          <p:nvPr>
            <p:ph type="title"/>
          </p:nvPr>
        </p:nvSpPr>
        <p:spPr>
          <a:xfrm>
            <a:off x="838200" y="72888"/>
            <a:ext cx="10515600" cy="523460"/>
          </a:xfrm>
        </p:spPr>
        <p:txBody>
          <a:bodyPr>
            <a:normAutofit fontScale="90000"/>
          </a:bodyPr>
          <a:lstStyle/>
          <a:p>
            <a:r>
              <a:rPr lang="en-US" b="1" dirty="0"/>
              <a:t>Background </a:t>
            </a:r>
          </a:p>
        </p:txBody>
      </p:sp>
      <p:sp>
        <p:nvSpPr>
          <p:cNvPr id="3" name="Content Placeholder 2">
            <a:extLst>
              <a:ext uri="{FF2B5EF4-FFF2-40B4-BE49-F238E27FC236}">
                <a16:creationId xmlns:a16="http://schemas.microsoft.com/office/drawing/2014/main" id="{F343F1AB-64C2-4A79-8A52-B2146850E5CA}"/>
              </a:ext>
            </a:extLst>
          </p:cNvPr>
          <p:cNvSpPr>
            <a:spLocks noGrp="1"/>
          </p:cNvSpPr>
          <p:nvPr>
            <p:ph idx="1"/>
          </p:nvPr>
        </p:nvSpPr>
        <p:spPr>
          <a:xfrm>
            <a:off x="119270" y="755374"/>
            <a:ext cx="11900452" cy="6029739"/>
          </a:xfrm>
        </p:spPr>
        <p:txBody>
          <a:bodyPr>
            <a:normAutofit/>
          </a:bodyPr>
          <a:lstStyle/>
          <a:p>
            <a:r>
              <a:rPr lang="en-US" dirty="0"/>
              <a:t>The United States incurs $55.6 billion annually in medical malpractice costs, constituting 2.4 percent of total healthcare spending. A study spanning 1991 to 2005 revealed that 7.4 percent of all licensed US physicians faced malpractice claims</a:t>
            </a:r>
          </a:p>
          <a:p>
            <a:endParaRPr lang="en-US" dirty="0"/>
          </a:p>
          <a:p>
            <a:pPr marL="0" indent="0">
              <a:buNone/>
            </a:pPr>
            <a:endParaRPr lang="en-US" dirty="0"/>
          </a:p>
          <a:p>
            <a:endParaRPr lang="en-US" dirty="0"/>
          </a:p>
          <a:p>
            <a:r>
              <a:rPr lang="en-US" dirty="0"/>
              <a:t>These numbers have a major effect on healthcare costs and raise the cost of medical malpractice insurance. An insurance company is examining documents that detail claim payments as well as details about the doctors and claimants involved in recently settled or adjudicated cases in order to better understand payouts for medical malpractice cases.</a:t>
            </a:r>
          </a:p>
        </p:txBody>
      </p:sp>
    </p:spTree>
    <p:extLst>
      <p:ext uri="{BB962C8B-B14F-4D97-AF65-F5344CB8AC3E}">
        <p14:creationId xmlns:p14="http://schemas.microsoft.com/office/powerpoint/2010/main" val="636175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44B4A5-C836-4DDD-898B-52A2E32507EA}"/>
              </a:ext>
            </a:extLst>
          </p:cNvPr>
          <p:cNvSpPr/>
          <p:nvPr/>
        </p:nvSpPr>
        <p:spPr>
          <a:xfrm>
            <a:off x="4572000" y="5794"/>
            <a:ext cx="2464904" cy="721736"/>
          </a:xfrm>
          <a:prstGeom prst="rect">
            <a:avLst/>
          </a:prstGeom>
        </p:spPr>
        <p:txBody>
          <a:bodyPr wrap="square">
            <a:spAutoFit/>
          </a:bodyPr>
          <a:lstStyle/>
          <a:p>
            <a:pPr>
              <a:lnSpc>
                <a:spcPct val="107000"/>
              </a:lnSpc>
              <a:spcAft>
                <a:spcPts val="800"/>
              </a:spcAft>
            </a:pPr>
            <a:r>
              <a:rPr lang="en-US" sz="4000" dirty="0">
                <a:latin typeface="Berlin Sans FB" panose="020E0602020502020306" pitchFamily="34" charset="0"/>
                <a:ea typeface="Calibri" panose="020F0502020204030204" pitchFamily="34" charset="0"/>
                <a:cs typeface="Times New Roman" panose="02020603050405020304" pitchFamily="18" charset="0"/>
              </a:rPr>
              <a:t>Methods</a:t>
            </a:r>
          </a:p>
        </p:txBody>
      </p:sp>
      <p:sp>
        <p:nvSpPr>
          <p:cNvPr id="4" name="Rectangle 3">
            <a:extLst>
              <a:ext uri="{FF2B5EF4-FFF2-40B4-BE49-F238E27FC236}">
                <a16:creationId xmlns:a16="http://schemas.microsoft.com/office/drawing/2014/main" id="{0E948A2D-1554-4073-98BD-7222097D4B1A}"/>
              </a:ext>
            </a:extLst>
          </p:cNvPr>
          <p:cNvSpPr/>
          <p:nvPr/>
        </p:nvSpPr>
        <p:spPr>
          <a:xfrm>
            <a:off x="172278" y="582028"/>
            <a:ext cx="11569147" cy="5909310"/>
          </a:xfrm>
          <a:prstGeom prst="rect">
            <a:avLst/>
          </a:prstGeom>
        </p:spPr>
        <p:txBody>
          <a:bodyPr wrap="square">
            <a:spAutoFit/>
          </a:bodyPr>
          <a:lstStyle/>
          <a:p>
            <a:r>
              <a:rPr lang="en-US" b="1" dirty="0">
                <a:latin typeface="Arial Black" panose="020B0A04020102020204" pitchFamily="34" charset="0"/>
              </a:rPr>
              <a:t>An explanation of distributions:</a:t>
            </a:r>
          </a:p>
          <a:p>
            <a:r>
              <a:rPr lang="en-US" dirty="0"/>
              <a:t>For the distributions of age, severity, and payment amount, use histograms. </a:t>
            </a:r>
          </a:p>
          <a:p>
            <a:r>
              <a:rPr lang="en-US" dirty="0"/>
              <a:t>Make a bar plot to distribute the information about whether or not a private attorney was hired.</a:t>
            </a:r>
          </a:p>
          <a:p>
            <a:endParaRPr lang="en-US" dirty="0"/>
          </a:p>
          <a:p>
            <a:r>
              <a:rPr lang="en-US" b="1" dirty="0">
                <a:latin typeface="Arial Black" panose="020B0A04020102020204" pitchFamily="34" charset="0"/>
              </a:rPr>
              <a:t>The connection between payment size and age:</a:t>
            </a:r>
          </a:p>
          <a:p>
            <a:r>
              <a:rPr lang="en-US" dirty="0"/>
              <a:t>Use age as a predictor and payment size as the outcome in a linear regression analysis. Examine the p-value; a significant relationship is indicated if it is less than the significance level (e.g., 0.05). </a:t>
            </a:r>
          </a:p>
          <a:p>
            <a:endParaRPr lang="en-US" dirty="0"/>
          </a:p>
          <a:p>
            <a:r>
              <a:rPr lang="en-US" b="1" dirty="0">
                <a:latin typeface="Arial Black" panose="020B0A04020102020204" pitchFamily="34" charset="0"/>
              </a:rPr>
              <a:t>Connection between Payment Size and Severity:</a:t>
            </a:r>
          </a:p>
          <a:p>
            <a:r>
              <a:rPr lang="en-US" dirty="0"/>
              <a:t>Use payment size as the outcome and severity as the predictor in a linear regression. In order to determine statistical significance, evaluate the p-value.</a:t>
            </a:r>
          </a:p>
          <a:p>
            <a:endParaRPr lang="en-US" dirty="0">
              <a:latin typeface="Arial Black" panose="020B0A04020102020204" pitchFamily="34" charset="0"/>
            </a:endParaRPr>
          </a:p>
          <a:p>
            <a:r>
              <a:rPr lang="en-US" b="1" dirty="0">
                <a:latin typeface="Arial Black" panose="020B0A04020102020204" pitchFamily="34" charset="0"/>
              </a:rPr>
              <a:t>Dependency on Legal Representation by a Private Attorney:</a:t>
            </a:r>
          </a:p>
          <a:p>
            <a:r>
              <a:rPr lang="en-US" dirty="0"/>
              <a:t>For claimants who are represented by a private attorney versus those who are not, compare the severity-payment size relationship. Regression models can be used independently or combined with an interaction term in a single model.</a:t>
            </a:r>
          </a:p>
          <a:p>
            <a:r>
              <a:rPr lang="en-US" dirty="0"/>
              <a:t>Should the interaction term hold significance, it implies variations in the relationships between severity and payment size contingent on the attorney's representation.</a:t>
            </a:r>
          </a:p>
          <a:p>
            <a:endParaRPr lang="en-US" dirty="0"/>
          </a:p>
          <a:p>
            <a:r>
              <a:rPr lang="en-US" dirty="0"/>
              <a:t>Consider using statistical software for analysis and visualization, such as R or Python, along with the necessary libraries to perform regressions and produce visualizations such as bar plots and histograms. Analyze the results taking into account the limitations of the methodology and statistical significance.</a:t>
            </a:r>
          </a:p>
        </p:txBody>
      </p:sp>
    </p:spTree>
    <p:extLst>
      <p:ext uri="{BB962C8B-B14F-4D97-AF65-F5344CB8AC3E}">
        <p14:creationId xmlns:p14="http://schemas.microsoft.com/office/powerpoint/2010/main" val="615000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AF9294C-F283-4000-8F97-55B5752CD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649" y="0"/>
            <a:ext cx="8026701" cy="6858000"/>
          </a:xfrm>
          <a:prstGeom prst="rect">
            <a:avLst/>
          </a:prstGeom>
        </p:spPr>
      </p:pic>
    </p:spTree>
    <p:extLst>
      <p:ext uri="{BB962C8B-B14F-4D97-AF65-F5344CB8AC3E}">
        <p14:creationId xmlns:p14="http://schemas.microsoft.com/office/powerpoint/2010/main" val="3497388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D8BA2E-14EC-4FD2-9B0F-099862441B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581" y="928111"/>
            <a:ext cx="6592837" cy="5001778"/>
          </a:xfrm>
          <a:prstGeom prst="rect">
            <a:avLst/>
          </a:prstGeom>
        </p:spPr>
      </p:pic>
    </p:spTree>
    <p:extLst>
      <p:ext uri="{BB962C8B-B14F-4D97-AF65-F5344CB8AC3E}">
        <p14:creationId xmlns:p14="http://schemas.microsoft.com/office/powerpoint/2010/main" val="2921970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C1FBA7-E3F2-4223-8870-B7800A717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581" y="928111"/>
            <a:ext cx="6592837" cy="5001778"/>
          </a:xfrm>
          <a:prstGeom prst="rect">
            <a:avLst/>
          </a:prstGeom>
        </p:spPr>
      </p:pic>
    </p:spTree>
    <p:extLst>
      <p:ext uri="{BB962C8B-B14F-4D97-AF65-F5344CB8AC3E}">
        <p14:creationId xmlns:p14="http://schemas.microsoft.com/office/powerpoint/2010/main" val="3827277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460F29-97D0-4F33-8E88-9807D81C5F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581" y="928111"/>
            <a:ext cx="6592837" cy="5001778"/>
          </a:xfrm>
          <a:prstGeom prst="rect">
            <a:avLst/>
          </a:prstGeom>
        </p:spPr>
      </p:pic>
    </p:spTree>
    <p:extLst>
      <p:ext uri="{BB962C8B-B14F-4D97-AF65-F5344CB8AC3E}">
        <p14:creationId xmlns:p14="http://schemas.microsoft.com/office/powerpoint/2010/main" val="515157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17CBFE-6574-4E8F-AA7C-FDF1598AA0CC}"/>
              </a:ext>
            </a:extLst>
          </p:cNvPr>
          <p:cNvSpPr/>
          <p:nvPr/>
        </p:nvSpPr>
        <p:spPr>
          <a:xfrm rot="20336313">
            <a:off x="4253948" y="3013501"/>
            <a:ext cx="4058783" cy="830997"/>
          </a:xfrm>
          <a:prstGeom prst="rect">
            <a:avLst/>
          </a:prstGeom>
        </p:spPr>
        <p:txBody>
          <a:bodyPr wrap="square">
            <a:spAutoFit/>
          </a:bodyPr>
          <a:lstStyle/>
          <a:p>
            <a:r>
              <a:rPr lang="en-US" sz="4800" dirty="0">
                <a:latin typeface="Britannic Bold" panose="020B0903060703020204" pitchFamily="34" charset="0"/>
              </a:rPr>
              <a:t>Backup slides</a:t>
            </a:r>
          </a:p>
        </p:txBody>
      </p:sp>
    </p:spTree>
    <p:extLst>
      <p:ext uri="{BB962C8B-B14F-4D97-AF65-F5344CB8AC3E}">
        <p14:creationId xmlns:p14="http://schemas.microsoft.com/office/powerpoint/2010/main" val="1933964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83A97A-6052-41A8-9E13-62BDBEADB7AE}"/>
              </a:ext>
            </a:extLst>
          </p:cNvPr>
          <p:cNvSpPr/>
          <p:nvPr/>
        </p:nvSpPr>
        <p:spPr>
          <a:xfrm>
            <a:off x="450573" y="516835"/>
            <a:ext cx="11489635" cy="5693866"/>
          </a:xfrm>
          <a:prstGeom prst="rect">
            <a:avLst/>
          </a:prstGeom>
        </p:spPr>
        <p:txBody>
          <a:bodyPr wrap="square">
            <a:spAutoFit/>
          </a:bodyPr>
          <a:lstStyle/>
          <a:p>
            <a:r>
              <a:rPr lang="en-US" sz="2800" b="1" dirty="0">
                <a:latin typeface="Söhne"/>
              </a:rPr>
              <a:t>Backup Slide 1: Comparison of Claim Payments Over Time</a:t>
            </a:r>
          </a:p>
          <a:p>
            <a:pPr>
              <a:buFont typeface="Arial" panose="020B0604020202020204" pitchFamily="34" charset="0"/>
              <a:buChar char="•"/>
            </a:pPr>
            <a:r>
              <a:rPr lang="en-US" sz="2800" b="1" dirty="0">
                <a:solidFill>
                  <a:srgbClr val="374151"/>
                </a:solidFill>
                <a:latin typeface="Söhne"/>
              </a:rPr>
              <a:t>Objective</a:t>
            </a:r>
            <a:r>
              <a:rPr lang="en-US" sz="2800" dirty="0">
                <a:solidFill>
                  <a:srgbClr val="374151"/>
                </a:solidFill>
                <a:latin typeface="Söhne"/>
              </a:rPr>
              <a:t>: Address potential questions about trends in claim payments over time.</a:t>
            </a:r>
          </a:p>
          <a:p>
            <a:pPr>
              <a:buFont typeface="Arial" panose="020B0604020202020204" pitchFamily="34" charset="0"/>
              <a:buChar char="•"/>
            </a:pPr>
            <a:r>
              <a:rPr lang="en-US" sz="2800" b="1" dirty="0">
                <a:solidFill>
                  <a:srgbClr val="374151"/>
                </a:solidFill>
                <a:latin typeface="Söhne"/>
              </a:rPr>
              <a:t>Content</a:t>
            </a:r>
            <a:r>
              <a:rPr lang="en-US" sz="2800" dirty="0">
                <a:solidFill>
                  <a:srgbClr val="374151"/>
                </a:solidFill>
                <a:latin typeface="Söhne"/>
              </a:rPr>
              <a:t>:</a:t>
            </a:r>
          </a:p>
          <a:p>
            <a:pPr marL="742950" lvl="1" indent="-285750">
              <a:buFont typeface="Arial" panose="020B0604020202020204" pitchFamily="34" charset="0"/>
              <a:buChar char="•"/>
            </a:pPr>
            <a:r>
              <a:rPr lang="en-US" sz="2800" dirty="0">
                <a:solidFill>
                  <a:srgbClr val="374151"/>
                </a:solidFill>
                <a:latin typeface="Söhne"/>
              </a:rPr>
              <a:t>Line chart displaying claim payment amounts over different years or time periods.</a:t>
            </a:r>
          </a:p>
          <a:p>
            <a:pPr marL="742950" lvl="1" indent="-285750">
              <a:buFont typeface="Arial" panose="020B0604020202020204" pitchFamily="34" charset="0"/>
              <a:buChar char="•"/>
            </a:pPr>
            <a:r>
              <a:rPr lang="en-US" sz="2800" dirty="0">
                <a:solidFill>
                  <a:srgbClr val="374151"/>
                </a:solidFill>
                <a:latin typeface="Söhne"/>
              </a:rPr>
              <a:t>Annotations or trend lines to highlight any notable fluctuations or trends.</a:t>
            </a:r>
          </a:p>
          <a:p>
            <a:pPr marL="742950" lvl="1" indent="-285750">
              <a:buFont typeface="Arial" panose="020B0604020202020204" pitchFamily="34" charset="0"/>
              <a:buChar char="•"/>
            </a:pPr>
            <a:r>
              <a:rPr lang="en-US" sz="2800" dirty="0">
                <a:solidFill>
                  <a:srgbClr val="374151"/>
                </a:solidFill>
                <a:latin typeface="Söhne"/>
              </a:rPr>
              <a:t>Insights on whether claim payment amounts have been stable, increasing, or decreasing over time.</a:t>
            </a:r>
          </a:p>
          <a:p>
            <a:pPr>
              <a:buFont typeface="Arial" panose="020B0604020202020204" pitchFamily="34" charset="0"/>
              <a:buChar char="•"/>
            </a:pPr>
            <a:r>
              <a:rPr lang="en-US" sz="2800" b="1" dirty="0">
                <a:solidFill>
                  <a:srgbClr val="374151"/>
                </a:solidFill>
                <a:latin typeface="Söhne"/>
              </a:rPr>
              <a:t>Narrative</a:t>
            </a:r>
            <a:r>
              <a:rPr lang="en-US" sz="2800" dirty="0">
                <a:solidFill>
                  <a:srgbClr val="374151"/>
                </a:solidFill>
                <a:latin typeface="Söhne"/>
              </a:rPr>
              <a:t>: This backup slide provides a historical view of claim payments, helping to contextualize any variations or patterns observed over different periods. It assists in understanding the long-term trend in claim payment amounts.</a:t>
            </a:r>
            <a:endParaRPr lang="en-US" sz="2800" b="0" i="0" dirty="0">
              <a:solidFill>
                <a:srgbClr val="374151"/>
              </a:solidFill>
              <a:effectLst/>
              <a:latin typeface="Söhne"/>
            </a:endParaRPr>
          </a:p>
        </p:txBody>
      </p:sp>
    </p:spTree>
    <p:extLst>
      <p:ext uri="{BB962C8B-B14F-4D97-AF65-F5344CB8AC3E}">
        <p14:creationId xmlns:p14="http://schemas.microsoft.com/office/powerpoint/2010/main" val="1514315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1009</TotalTime>
  <Words>688</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Algerian</vt:lpstr>
      <vt:lpstr>Arial</vt:lpstr>
      <vt:lpstr>Arial Black</vt:lpstr>
      <vt:lpstr>Berlin Sans FB</vt:lpstr>
      <vt:lpstr>Britannic Bold</vt:lpstr>
      <vt:lpstr>Calibri</vt:lpstr>
      <vt:lpstr>Calibri Light</vt:lpstr>
      <vt:lpstr>Söhne</vt:lpstr>
      <vt:lpstr>Times New Roman</vt:lpstr>
      <vt:lpstr>Office Theme</vt:lpstr>
      <vt:lpstr>A ST  511 – M70 Statistical Data Analytics</vt:lpstr>
      <vt:lpstr>Background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 5160 - M01 Advanced Seminar in Data Visualization</dc:title>
  <dc:creator>Lohith Siva Venkata Ramakrishna Koyya</dc:creator>
  <cp:lastModifiedBy>Lohith Siva Venkata Ramakrishna Koyya</cp:lastModifiedBy>
  <cp:revision>22</cp:revision>
  <dcterms:created xsi:type="dcterms:W3CDTF">2023-11-28T05:41:11Z</dcterms:created>
  <dcterms:modified xsi:type="dcterms:W3CDTF">2023-12-08T05:11:57Z</dcterms:modified>
</cp:coreProperties>
</file>