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7" r:id="rId2"/>
    <p:sldId id="257" r:id="rId3"/>
    <p:sldId id="269" r:id="rId4"/>
    <p:sldId id="262" r:id="rId5"/>
    <p:sldId id="268" r:id="rId6"/>
    <p:sldId id="264" r:id="rId7"/>
    <p:sldId id="270" r:id="rId8"/>
    <p:sldId id="263" r:id="rId9"/>
    <p:sldId id="271" r:id="rId10"/>
    <p:sldId id="276" r:id="rId11"/>
    <p:sldId id="266" r:id="rId12"/>
    <p:sldId id="272"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0"/>
  </p:normalViewPr>
  <p:slideViewPr>
    <p:cSldViewPr snapToGrid="0" snapToObjects="1">
      <p:cViewPr varScale="1">
        <p:scale>
          <a:sx n="72" d="100"/>
          <a:sy n="72" d="100"/>
        </p:scale>
        <p:origin x="13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Blank">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64973"/>
            <a:ext cx="7772400" cy="1466291"/>
          </a:xfrm>
        </p:spPr>
        <p:txBody>
          <a:bodyPr anchor="t" anchorCtr="0"/>
          <a:lstStyle>
            <a:lvl1pPr algn="ctr">
              <a:defRPr sz="4500" b="1" i="0" cap="none" baseline="0">
                <a:solidFill>
                  <a:schemeClr val="bg1"/>
                </a:solidFill>
                <a:latin typeface="Tahoma" panose="020B0604030504040204" pitchFamily="34" charset="0"/>
              </a:defRPr>
            </a:lvl1pPr>
          </a:lstStyle>
          <a:p>
            <a:r>
              <a:rPr lang="en-US" dirty="0"/>
              <a:t>Presentation Title</a:t>
            </a:r>
          </a:p>
        </p:txBody>
      </p:sp>
      <p:grpSp>
        <p:nvGrpSpPr>
          <p:cNvPr id="8" name="Group 7">
            <a:extLst>
              <a:ext uri="{FF2B5EF4-FFF2-40B4-BE49-F238E27FC236}">
                <a16:creationId xmlns:a16="http://schemas.microsoft.com/office/drawing/2014/main" id="{B7562418-96E8-2A4F-BC34-65F71D2C2E75}"/>
              </a:ext>
            </a:extLst>
          </p:cNvPr>
          <p:cNvGrpSpPr/>
          <p:nvPr userDrawn="1"/>
        </p:nvGrpSpPr>
        <p:grpSpPr>
          <a:xfrm>
            <a:off x="3381322" y="4571999"/>
            <a:ext cx="2381356" cy="1632515"/>
            <a:chOff x="4428154" y="3921547"/>
            <a:chExt cx="3330175" cy="2282968"/>
          </a:xfrm>
        </p:grpSpPr>
        <p:grpSp>
          <p:nvGrpSpPr>
            <p:cNvPr id="9" name="Group 8">
              <a:extLst>
                <a:ext uri="{FF2B5EF4-FFF2-40B4-BE49-F238E27FC236}">
                  <a16:creationId xmlns:a16="http://schemas.microsoft.com/office/drawing/2014/main" id="{9A8F4E40-A2A8-3845-A7BC-A70B2BE1615A}"/>
                </a:ext>
              </a:extLst>
            </p:cNvPr>
            <p:cNvGrpSpPr/>
            <p:nvPr userDrawn="1"/>
          </p:nvGrpSpPr>
          <p:grpSpPr>
            <a:xfrm>
              <a:off x="5391912" y="3921547"/>
              <a:ext cx="1408176" cy="1538935"/>
              <a:chOff x="5183237" y="4557650"/>
              <a:chExt cx="1408176" cy="1538935"/>
            </a:xfrm>
          </p:grpSpPr>
          <p:sp>
            <p:nvSpPr>
              <p:cNvPr id="16" name="Rectangle 15">
                <a:extLst>
                  <a:ext uri="{FF2B5EF4-FFF2-40B4-BE49-F238E27FC236}">
                    <a16:creationId xmlns:a16="http://schemas.microsoft.com/office/drawing/2014/main" id="{2DA45FC5-0C12-A24C-87EF-D5E5C843A91A}"/>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17" name="Picture 16">
                <a:extLst>
                  <a:ext uri="{FF2B5EF4-FFF2-40B4-BE49-F238E27FC236}">
                    <a16:creationId xmlns:a16="http://schemas.microsoft.com/office/drawing/2014/main" id="{647751CA-AB85-AD4C-AE99-09F065ACBE2E}"/>
                  </a:ext>
                </a:extLst>
              </p:cNvPr>
              <p:cNvPicPr>
                <a:picLocks noChangeAspect="1"/>
              </p:cNvPicPr>
              <p:nvPr/>
            </p:nvPicPr>
            <p:blipFill>
              <a:blip r:embed="rId3"/>
              <a:stretch>
                <a:fillRect/>
              </a:stretch>
            </p:blipFill>
            <p:spPr>
              <a:xfrm>
                <a:off x="5378407" y="4756048"/>
                <a:ext cx="1012320" cy="1135773"/>
              </a:xfrm>
              <a:prstGeom prst="rect">
                <a:avLst/>
              </a:prstGeom>
            </p:spPr>
          </p:pic>
        </p:grpSp>
        <p:pic>
          <p:nvPicPr>
            <p:cNvPr id="15" name="Picture 14">
              <a:extLst>
                <a:ext uri="{FF2B5EF4-FFF2-40B4-BE49-F238E27FC236}">
                  <a16:creationId xmlns:a16="http://schemas.microsoft.com/office/drawing/2014/main" id="{53D9A299-3B04-474A-A43F-2949E7EA412A}"/>
                </a:ext>
              </a:extLst>
            </p:cNvPr>
            <p:cNvPicPr>
              <a:picLocks noChangeAspect="1"/>
            </p:cNvPicPr>
            <p:nvPr userDrawn="1"/>
          </p:nvPicPr>
          <p:blipFill>
            <a:blip r:embed="rId4"/>
            <a:stretch>
              <a:fillRect/>
            </a:stretch>
          </p:blipFill>
          <p:spPr>
            <a:xfrm>
              <a:off x="4428154" y="5666564"/>
              <a:ext cx="3330175" cy="537951"/>
            </a:xfrm>
            <a:prstGeom prst="rect">
              <a:avLst/>
            </a:prstGeom>
          </p:spPr>
        </p:pic>
      </p:grpSp>
    </p:spTree>
    <p:extLst>
      <p:ext uri="{BB962C8B-B14F-4D97-AF65-F5344CB8AC3E}">
        <p14:creationId xmlns:p14="http://schemas.microsoft.com/office/powerpoint/2010/main" val="423404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E47562-0B4E-E143-B002-83649551E0B5}"/>
              </a:ext>
            </a:extLst>
          </p:cNvPr>
          <p:cNvSpPr>
            <a:spLocks noGrp="1"/>
          </p:cNvSpPr>
          <p:nvPr>
            <p:ph type="pic" sz="quarter" idx="10"/>
          </p:nvPr>
        </p:nvSpPr>
        <p:spPr>
          <a:xfrm>
            <a:off x="674105" y="690563"/>
            <a:ext cx="3560763" cy="4267200"/>
          </a:xfrm>
        </p:spPr>
        <p:txBody>
          <a:bodyPr/>
          <a:lstStyle/>
          <a:p>
            <a:r>
              <a:rPr lang="en-US"/>
              <a:t>Click icon to add picture</a:t>
            </a:r>
          </a:p>
        </p:txBody>
      </p:sp>
      <p:sp>
        <p:nvSpPr>
          <p:cNvPr id="7" name="Picture Placeholder 5">
            <a:extLst>
              <a:ext uri="{FF2B5EF4-FFF2-40B4-BE49-F238E27FC236}">
                <a16:creationId xmlns:a16="http://schemas.microsoft.com/office/drawing/2014/main" id="{307360FE-8B74-B742-AC27-153E1A1C9CDD}"/>
              </a:ext>
            </a:extLst>
          </p:cNvPr>
          <p:cNvSpPr>
            <a:spLocks noGrp="1"/>
          </p:cNvSpPr>
          <p:nvPr>
            <p:ph type="pic" sz="quarter" idx="11"/>
          </p:nvPr>
        </p:nvSpPr>
        <p:spPr>
          <a:xfrm>
            <a:off x="4957346" y="690563"/>
            <a:ext cx="3560763" cy="4267200"/>
          </a:xfrm>
        </p:spPr>
        <p:txBody>
          <a:bodyPr/>
          <a:lstStyle/>
          <a:p>
            <a:r>
              <a:rPr lang="en-US"/>
              <a:t>Click icon to add picture</a:t>
            </a:r>
          </a:p>
        </p:txBody>
      </p:sp>
    </p:spTree>
    <p:extLst>
      <p:ext uri="{BB962C8B-B14F-4D97-AF65-F5344CB8AC3E}">
        <p14:creationId xmlns:p14="http://schemas.microsoft.com/office/powerpoint/2010/main" val="75881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30"/>
            <a:ext cx="4629150" cy="459522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4"/>
            <a:ext cx="2949178" cy="3525253"/>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Tree>
    <p:extLst>
      <p:ext uri="{BB962C8B-B14F-4D97-AF65-F5344CB8AC3E}">
        <p14:creationId xmlns:p14="http://schemas.microsoft.com/office/powerpoint/2010/main" val="229305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0"/>
            <a:ext cx="4629150" cy="4627311"/>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557337"/>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Tree>
    <p:extLst>
      <p:ext uri="{BB962C8B-B14F-4D97-AF65-F5344CB8AC3E}">
        <p14:creationId xmlns:p14="http://schemas.microsoft.com/office/powerpoint/2010/main" val="3062609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BB596-5451-4E43-A774-80A751BE58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9DB06050-AE7F-E242-97DC-DE3BC4D88F8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0333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act Information">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12DA42E-E29E-8442-94C1-AC54D70DD518}"/>
              </a:ext>
            </a:extLst>
          </p:cNvPr>
          <p:cNvSpPr>
            <a:spLocks noGrp="1"/>
          </p:cNvSpPr>
          <p:nvPr>
            <p:ph type="body" sz="quarter" idx="10" hasCustomPrompt="1"/>
          </p:nvPr>
        </p:nvSpPr>
        <p:spPr>
          <a:xfrm>
            <a:off x="615414" y="2107021"/>
            <a:ext cx="7887058" cy="383182"/>
          </a:xfrm>
        </p:spPr>
        <p:txBody>
          <a:bodyPr>
            <a:spAutoFit/>
          </a:bodyPr>
          <a:lstStyle>
            <a:lvl1pPr marL="0" indent="0">
              <a:buNone/>
              <a:defRPr/>
            </a:lvl1pPr>
          </a:lstStyle>
          <a:p>
            <a:pPr lvl="0"/>
            <a:r>
              <a:rPr lang="en-US" dirty="0"/>
              <a:t>Name</a:t>
            </a:r>
          </a:p>
        </p:txBody>
      </p:sp>
      <p:sp>
        <p:nvSpPr>
          <p:cNvPr id="13" name="Text Placeholder 9">
            <a:extLst>
              <a:ext uri="{FF2B5EF4-FFF2-40B4-BE49-F238E27FC236}">
                <a16:creationId xmlns:a16="http://schemas.microsoft.com/office/drawing/2014/main" id="{62B999D7-A76D-B741-B745-30280A6B16D7}"/>
              </a:ext>
            </a:extLst>
          </p:cNvPr>
          <p:cNvSpPr>
            <a:spLocks noGrp="1"/>
          </p:cNvSpPr>
          <p:nvPr>
            <p:ph type="body" sz="quarter" idx="11" hasCustomPrompt="1"/>
          </p:nvPr>
        </p:nvSpPr>
        <p:spPr>
          <a:xfrm>
            <a:off x="615414" y="2604240"/>
            <a:ext cx="7887058" cy="383182"/>
          </a:xfrm>
        </p:spPr>
        <p:txBody>
          <a:bodyPr>
            <a:spAutoFit/>
          </a:bodyPr>
          <a:lstStyle>
            <a:lvl1pPr marL="0" indent="0">
              <a:buNone/>
              <a:defRPr/>
            </a:lvl1pPr>
          </a:lstStyle>
          <a:p>
            <a:pPr lvl="0"/>
            <a:r>
              <a:rPr lang="en-US" dirty="0"/>
              <a:t>College</a:t>
            </a:r>
          </a:p>
        </p:txBody>
      </p:sp>
      <p:sp>
        <p:nvSpPr>
          <p:cNvPr id="14" name="Text Placeholder 9">
            <a:extLst>
              <a:ext uri="{FF2B5EF4-FFF2-40B4-BE49-F238E27FC236}">
                <a16:creationId xmlns:a16="http://schemas.microsoft.com/office/drawing/2014/main" id="{5CA1FD1C-6FE7-DD48-9178-AFF6A8C55535}"/>
              </a:ext>
            </a:extLst>
          </p:cNvPr>
          <p:cNvSpPr>
            <a:spLocks noGrp="1"/>
          </p:cNvSpPr>
          <p:nvPr>
            <p:ph type="body" sz="quarter" idx="12" hasCustomPrompt="1"/>
          </p:nvPr>
        </p:nvSpPr>
        <p:spPr>
          <a:xfrm>
            <a:off x="615414" y="3101459"/>
            <a:ext cx="7887058" cy="383182"/>
          </a:xfrm>
        </p:spPr>
        <p:txBody>
          <a:bodyPr>
            <a:spAutoFit/>
          </a:bodyPr>
          <a:lstStyle>
            <a:lvl1pPr marL="0" indent="0">
              <a:buNone/>
              <a:defRPr/>
            </a:lvl1pPr>
          </a:lstStyle>
          <a:p>
            <a:pPr lvl="0"/>
            <a:r>
              <a:rPr lang="en-US" dirty="0"/>
              <a:t>Department or Program Name</a:t>
            </a:r>
          </a:p>
        </p:txBody>
      </p:sp>
      <p:sp>
        <p:nvSpPr>
          <p:cNvPr id="15" name="Text Placeholder 9">
            <a:extLst>
              <a:ext uri="{FF2B5EF4-FFF2-40B4-BE49-F238E27FC236}">
                <a16:creationId xmlns:a16="http://schemas.microsoft.com/office/drawing/2014/main" id="{56EF9B5F-920F-8E4F-872D-C4D4C2C60FF5}"/>
              </a:ext>
            </a:extLst>
          </p:cNvPr>
          <p:cNvSpPr>
            <a:spLocks noGrp="1"/>
          </p:cNvSpPr>
          <p:nvPr>
            <p:ph type="body" sz="quarter" idx="13" hasCustomPrompt="1"/>
          </p:nvPr>
        </p:nvSpPr>
        <p:spPr>
          <a:xfrm>
            <a:off x="615414" y="3598678"/>
            <a:ext cx="7887058" cy="383182"/>
          </a:xfrm>
        </p:spPr>
        <p:txBody>
          <a:bodyPr>
            <a:spAutoFit/>
          </a:bodyPr>
          <a:lstStyle>
            <a:lvl1pPr marL="0" indent="0">
              <a:buNone/>
              <a:defRPr/>
            </a:lvl1pPr>
          </a:lstStyle>
          <a:p>
            <a:pPr lvl="0"/>
            <a:r>
              <a:rPr lang="en-US" dirty="0"/>
              <a:t>Website</a:t>
            </a:r>
          </a:p>
        </p:txBody>
      </p:sp>
      <p:sp>
        <p:nvSpPr>
          <p:cNvPr id="16" name="Text Placeholder 9">
            <a:extLst>
              <a:ext uri="{FF2B5EF4-FFF2-40B4-BE49-F238E27FC236}">
                <a16:creationId xmlns:a16="http://schemas.microsoft.com/office/drawing/2014/main" id="{B0EB2389-F780-2D4A-B2A3-2E10B3549B02}"/>
              </a:ext>
            </a:extLst>
          </p:cNvPr>
          <p:cNvSpPr>
            <a:spLocks noGrp="1"/>
          </p:cNvSpPr>
          <p:nvPr>
            <p:ph type="body" sz="quarter" idx="14" hasCustomPrompt="1"/>
          </p:nvPr>
        </p:nvSpPr>
        <p:spPr>
          <a:xfrm>
            <a:off x="615414" y="4095897"/>
            <a:ext cx="7887058" cy="383182"/>
          </a:xfrm>
        </p:spPr>
        <p:txBody>
          <a:bodyPr>
            <a:spAutoFit/>
          </a:bodyPr>
          <a:lstStyle>
            <a:lvl1pPr marL="0" indent="0">
              <a:buNone/>
              <a:defRPr/>
            </a:lvl1pPr>
          </a:lstStyle>
          <a:p>
            <a:pPr lvl="0"/>
            <a:r>
              <a:rPr lang="en-US" dirty="0"/>
              <a:t>Phone Number</a:t>
            </a:r>
          </a:p>
        </p:txBody>
      </p:sp>
      <p:sp>
        <p:nvSpPr>
          <p:cNvPr id="18" name="Text Placeholder 9">
            <a:extLst>
              <a:ext uri="{FF2B5EF4-FFF2-40B4-BE49-F238E27FC236}">
                <a16:creationId xmlns:a16="http://schemas.microsoft.com/office/drawing/2014/main" id="{85444114-988B-6D44-B79C-537507DF2B60}"/>
              </a:ext>
            </a:extLst>
          </p:cNvPr>
          <p:cNvSpPr>
            <a:spLocks noGrp="1"/>
          </p:cNvSpPr>
          <p:nvPr>
            <p:ph type="body" sz="quarter" idx="15" hasCustomPrompt="1"/>
          </p:nvPr>
        </p:nvSpPr>
        <p:spPr>
          <a:xfrm>
            <a:off x="615414" y="4593118"/>
            <a:ext cx="7887058" cy="383182"/>
          </a:xfrm>
        </p:spPr>
        <p:txBody>
          <a:bodyPr>
            <a:spAutoFit/>
          </a:bodyPr>
          <a:lstStyle>
            <a:lvl1pPr marL="0" indent="0">
              <a:buNone/>
              <a:defRPr/>
            </a:lvl1pPr>
          </a:lstStyle>
          <a:p>
            <a:pPr lvl="0"/>
            <a:r>
              <a:rPr lang="en-US" dirty="0"/>
              <a:t>Email</a:t>
            </a:r>
          </a:p>
        </p:txBody>
      </p:sp>
      <p:sp>
        <p:nvSpPr>
          <p:cNvPr id="19" name="TextBox 18">
            <a:extLst>
              <a:ext uri="{FF2B5EF4-FFF2-40B4-BE49-F238E27FC236}">
                <a16:creationId xmlns:a16="http://schemas.microsoft.com/office/drawing/2014/main" id="{F1ED535D-CF14-414F-994D-2D6881DC565E}"/>
              </a:ext>
            </a:extLst>
          </p:cNvPr>
          <p:cNvSpPr txBox="1"/>
          <p:nvPr/>
        </p:nvSpPr>
        <p:spPr>
          <a:xfrm>
            <a:off x="615415" y="978794"/>
            <a:ext cx="6081601" cy="553998"/>
          </a:xfrm>
          <a:prstGeom prst="rect">
            <a:avLst/>
          </a:prstGeom>
          <a:noFill/>
        </p:spPr>
        <p:txBody>
          <a:bodyPr wrap="square" rtlCol="0">
            <a:spAutoFit/>
          </a:bodyPr>
          <a:lstStyle/>
          <a:p>
            <a:r>
              <a:rPr lang="en-US" sz="3000" b="1" dirty="0">
                <a:solidFill>
                  <a:schemeClr val="tx2"/>
                </a:solidFill>
                <a:latin typeface="Tahoma" panose="020B0604030504040204" pitchFamily="34" charset="0"/>
                <a:ea typeface="Tahoma" panose="020B0604030504040204" pitchFamily="34" charset="0"/>
                <a:cs typeface="Tahoma" panose="020B0604030504040204" pitchFamily="34" charset="0"/>
              </a:rPr>
              <a:t>Contact Information</a:t>
            </a:r>
          </a:p>
        </p:txBody>
      </p:sp>
    </p:spTree>
    <p:extLst>
      <p:ext uri="{BB962C8B-B14F-4D97-AF65-F5344CB8AC3E}">
        <p14:creationId xmlns:p14="http://schemas.microsoft.com/office/powerpoint/2010/main" val="162279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Presentation Titl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64973"/>
            <a:ext cx="7772400" cy="1466291"/>
          </a:xfrm>
        </p:spPr>
        <p:txBody>
          <a:bodyPr anchor="t" anchorCtr="0"/>
          <a:lstStyle>
            <a:lvl1pPr algn="ctr">
              <a:defRPr sz="4500" b="1" i="0" cap="none" baseline="0">
                <a:solidFill>
                  <a:schemeClr val="bg1"/>
                </a:solidFill>
                <a:latin typeface="Tahoma" panose="020B0604030504040204" pitchFamily="34" charset="0"/>
              </a:defRPr>
            </a:lvl1pPr>
          </a:lstStyle>
          <a:p>
            <a:r>
              <a:rPr lang="en-US" dirty="0"/>
              <a:t>Presentation Title</a:t>
            </a:r>
          </a:p>
        </p:txBody>
      </p:sp>
      <p:sp>
        <p:nvSpPr>
          <p:cNvPr id="3" name="Subtitle 2"/>
          <p:cNvSpPr>
            <a:spLocks noGrp="1"/>
          </p:cNvSpPr>
          <p:nvPr>
            <p:ph type="subTitle" idx="1" hasCustomPrompt="1"/>
          </p:nvPr>
        </p:nvSpPr>
        <p:spPr>
          <a:xfrm>
            <a:off x="1143000" y="2152971"/>
            <a:ext cx="6858000" cy="828294"/>
          </a:xfrm>
        </p:spPr>
        <p:txBody>
          <a:bodyPr/>
          <a:lstStyle>
            <a:lvl1pPr marL="0" indent="0" algn="ctr">
              <a:buNone/>
              <a:defRPr sz="24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Sub-topic</a:t>
            </a:r>
          </a:p>
        </p:txBody>
      </p:sp>
      <p:sp>
        <p:nvSpPr>
          <p:cNvPr id="5" name="Text Placeholder 4">
            <a:extLst>
              <a:ext uri="{FF2B5EF4-FFF2-40B4-BE49-F238E27FC236}">
                <a16:creationId xmlns:a16="http://schemas.microsoft.com/office/drawing/2014/main" id="{EAB5B5FA-38C5-9149-9DA4-F4028C9667AB}"/>
              </a:ext>
            </a:extLst>
          </p:cNvPr>
          <p:cNvSpPr>
            <a:spLocks noGrp="1"/>
          </p:cNvSpPr>
          <p:nvPr>
            <p:ph type="body" sz="quarter" idx="10" hasCustomPrompt="1"/>
          </p:nvPr>
        </p:nvSpPr>
        <p:spPr>
          <a:xfrm>
            <a:off x="2227484" y="3009504"/>
            <a:ext cx="4675187" cy="334963"/>
          </a:xfrm>
        </p:spPr>
        <p:txBody>
          <a:bodyPr>
            <a:noAutofit/>
          </a:bodyPr>
          <a:lstStyle>
            <a:lvl1pPr marL="0" indent="0" algn="ctr">
              <a:buNone/>
              <a:defRPr sz="15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3" name="Text Placeholder 4">
            <a:extLst>
              <a:ext uri="{FF2B5EF4-FFF2-40B4-BE49-F238E27FC236}">
                <a16:creationId xmlns:a16="http://schemas.microsoft.com/office/drawing/2014/main" id="{932339FA-DA32-A74D-BF3D-0857B2EA0233}"/>
              </a:ext>
            </a:extLst>
          </p:cNvPr>
          <p:cNvSpPr>
            <a:spLocks noGrp="1"/>
          </p:cNvSpPr>
          <p:nvPr>
            <p:ph type="body" sz="quarter" idx="11" hasCustomPrompt="1"/>
          </p:nvPr>
        </p:nvSpPr>
        <p:spPr>
          <a:xfrm>
            <a:off x="685802" y="3470505"/>
            <a:ext cx="3713203" cy="652749"/>
          </a:xfrm>
        </p:spPr>
        <p:txBody>
          <a:bodyPr anchor="ctr">
            <a:normAutofit/>
          </a:bodyPr>
          <a:lstStyle>
            <a:lvl1pPr marL="0" indent="0" algn="r">
              <a:buNone/>
              <a:defRPr sz="135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4C4E1DC7-B849-7A47-B34C-CA67D6F4605F}"/>
              </a:ext>
            </a:extLst>
          </p:cNvPr>
          <p:cNvSpPr>
            <a:spLocks noGrp="1"/>
          </p:cNvSpPr>
          <p:nvPr>
            <p:ph type="body" sz="quarter" idx="12" hasCustomPrompt="1"/>
          </p:nvPr>
        </p:nvSpPr>
        <p:spPr>
          <a:xfrm>
            <a:off x="4731147" y="3470505"/>
            <a:ext cx="3713203" cy="652749"/>
          </a:xfrm>
        </p:spPr>
        <p:txBody>
          <a:bodyPr anchor="ctr">
            <a:normAutofit/>
          </a:bodyPr>
          <a:lstStyle>
            <a:lvl1pPr marL="0" indent="0" algn="l">
              <a:buNone/>
              <a:defRPr sz="135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grpSp>
        <p:nvGrpSpPr>
          <p:cNvPr id="16" name="Group 15">
            <a:extLst>
              <a:ext uri="{FF2B5EF4-FFF2-40B4-BE49-F238E27FC236}">
                <a16:creationId xmlns:a16="http://schemas.microsoft.com/office/drawing/2014/main" id="{8AB3D67C-B153-C645-A39A-00A7DAE198D6}"/>
              </a:ext>
            </a:extLst>
          </p:cNvPr>
          <p:cNvGrpSpPr/>
          <p:nvPr userDrawn="1"/>
        </p:nvGrpSpPr>
        <p:grpSpPr>
          <a:xfrm>
            <a:off x="3381322" y="4850966"/>
            <a:ext cx="2381356" cy="1632516"/>
            <a:chOff x="4428154" y="3921547"/>
            <a:chExt cx="3330175" cy="2282968"/>
          </a:xfrm>
        </p:grpSpPr>
        <p:grpSp>
          <p:nvGrpSpPr>
            <p:cNvPr id="18" name="Group 17">
              <a:extLst>
                <a:ext uri="{FF2B5EF4-FFF2-40B4-BE49-F238E27FC236}">
                  <a16:creationId xmlns:a16="http://schemas.microsoft.com/office/drawing/2014/main" id="{24D9EA0D-1D68-9440-B3BE-BD5C55B95E11}"/>
                </a:ext>
              </a:extLst>
            </p:cNvPr>
            <p:cNvGrpSpPr/>
            <p:nvPr userDrawn="1"/>
          </p:nvGrpSpPr>
          <p:grpSpPr>
            <a:xfrm>
              <a:off x="5391912" y="3921547"/>
              <a:ext cx="1408176" cy="1538935"/>
              <a:chOff x="5183237" y="4557650"/>
              <a:chExt cx="1408176" cy="1538935"/>
            </a:xfrm>
          </p:grpSpPr>
          <p:sp>
            <p:nvSpPr>
              <p:cNvPr id="21" name="Rectangle 20">
                <a:extLst>
                  <a:ext uri="{FF2B5EF4-FFF2-40B4-BE49-F238E27FC236}">
                    <a16:creationId xmlns:a16="http://schemas.microsoft.com/office/drawing/2014/main" id="{685F0FEB-2A54-704E-9CA8-5EACEB32DA8A}"/>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5" name="Picture 24">
                <a:extLst>
                  <a:ext uri="{FF2B5EF4-FFF2-40B4-BE49-F238E27FC236}">
                    <a16:creationId xmlns:a16="http://schemas.microsoft.com/office/drawing/2014/main" id="{76096C86-8430-4542-9130-724B459177C0}"/>
                  </a:ext>
                </a:extLst>
              </p:cNvPr>
              <p:cNvPicPr>
                <a:picLocks noChangeAspect="1"/>
              </p:cNvPicPr>
              <p:nvPr/>
            </p:nvPicPr>
            <p:blipFill>
              <a:blip r:embed="rId3"/>
              <a:stretch>
                <a:fillRect/>
              </a:stretch>
            </p:blipFill>
            <p:spPr>
              <a:xfrm>
                <a:off x="5378407" y="4756048"/>
                <a:ext cx="1012320" cy="1135773"/>
              </a:xfrm>
              <a:prstGeom prst="rect">
                <a:avLst/>
              </a:prstGeom>
            </p:spPr>
          </p:pic>
        </p:grpSp>
        <p:pic>
          <p:nvPicPr>
            <p:cNvPr id="20" name="Picture 19">
              <a:extLst>
                <a:ext uri="{FF2B5EF4-FFF2-40B4-BE49-F238E27FC236}">
                  <a16:creationId xmlns:a16="http://schemas.microsoft.com/office/drawing/2014/main" id="{11458BD4-C1E5-4B48-9C01-7F4AE75B2CEF}"/>
                </a:ext>
              </a:extLst>
            </p:cNvPr>
            <p:cNvPicPr>
              <a:picLocks noChangeAspect="1"/>
            </p:cNvPicPr>
            <p:nvPr userDrawn="1"/>
          </p:nvPicPr>
          <p:blipFill>
            <a:blip r:embed="rId4"/>
            <a:stretch>
              <a:fillRect/>
            </a:stretch>
          </p:blipFill>
          <p:spPr>
            <a:xfrm>
              <a:off x="4428154" y="5666564"/>
              <a:ext cx="3330175" cy="537951"/>
            </a:xfrm>
            <a:prstGeom prst="rect">
              <a:avLst/>
            </a:prstGeom>
          </p:spPr>
        </p:pic>
      </p:grpSp>
    </p:spTree>
    <p:extLst>
      <p:ext uri="{BB962C8B-B14F-4D97-AF65-F5344CB8AC3E}">
        <p14:creationId xmlns:p14="http://schemas.microsoft.com/office/powerpoint/2010/main" val="265326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61769"/>
            <a:ext cx="7772400" cy="1466291"/>
          </a:xfrm>
        </p:spPr>
        <p:txBody>
          <a:bodyPr anchor="t" anchorCtr="0"/>
          <a:lstStyle>
            <a:lvl1pPr algn="ctr">
              <a:defRPr sz="4500" b="1" i="0" cap="none" baseline="0">
                <a:solidFill>
                  <a:schemeClr val="bg1"/>
                </a:solidFill>
                <a:latin typeface="Tahoma" panose="020B0604030504040204" pitchFamily="34" charset="0"/>
              </a:defRPr>
            </a:lvl1pPr>
          </a:lstStyle>
          <a:p>
            <a:r>
              <a:rPr lang="en-US" dirty="0"/>
              <a:t>Divider Slide</a:t>
            </a:r>
          </a:p>
        </p:txBody>
      </p:sp>
      <p:sp>
        <p:nvSpPr>
          <p:cNvPr id="3" name="Subtitle 2"/>
          <p:cNvSpPr>
            <a:spLocks noGrp="1"/>
          </p:cNvSpPr>
          <p:nvPr>
            <p:ph type="subTitle" idx="1" hasCustomPrompt="1"/>
          </p:nvPr>
        </p:nvSpPr>
        <p:spPr>
          <a:xfrm>
            <a:off x="1143000" y="3149767"/>
            <a:ext cx="6858000" cy="828294"/>
          </a:xfrm>
        </p:spPr>
        <p:txBody>
          <a:bodyPr/>
          <a:lstStyle>
            <a:lvl1pPr marL="0" indent="0" algn="ctr">
              <a:buNone/>
              <a:defRPr sz="24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Section title</a:t>
            </a:r>
          </a:p>
        </p:txBody>
      </p:sp>
    </p:spTree>
    <p:extLst>
      <p:ext uri="{BB962C8B-B14F-4D97-AF65-F5344CB8AC3E}">
        <p14:creationId xmlns:p14="http://schemas.microsoft.com/office/powerpoint/2010/main" val="23743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Presentation Title 2">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5BBC21DA-BB37-9447-AE99-A5671996BECD}"/>
              </a:ext>
            </a:extLst>
          </p:cNvPr>
          <p:cNvSpPr>
            <a:spLocks noGrp="1"/>
          </p:cNvSpPr>
          <p:nvPr>
            <p:ph type="pic" sz="quarter" idx="13"/>
          </p:nvPr>
        </p:nvSpPr>
        <p:spPr>
          <a:xfrm>
            <a:off x="1" y="0"/>
            <a:ext cx="3293390" cy="6858000"/>
          </a:xfrm>
        </p:spPr>
        <p:txBody>
          <a:bodyPr/>
          <a:lstStyle/>
          <a:p>
            <a:r>
              <a:rPr lang="en-US"/>
              <a:t>Click icon to add picture</a:t>
            </a:r>
            <a:endParaRPr lang="en-US" dirty="0"/>
          </a:p>
        </p:txBody>
      </p:sp>
      <p:sp>
        <p:nvSpPr>
          <p:cNvPr id="16" name="Rectangle 15">
            <a:extLst>
              <a:ext uri="{FF2B5EF4-FFF2-40B4-BE49-F238E27FC236}">
                <a16:creationId xmlns:a16="http://schemas.microsoft.com/office/drawing/2014/main" id="{21CD90CA-AF2E-8449-8E84-D6C56326C15A}"/>
              </a:ext>
            </a:extLst>
          </p:cNvPr>
          <p:cNvSpPr/>
          <p:nvPr/>
        </p:nvSpPr>
        <p:spPr>
          <a:xfrm>
            <a:off x="3293391" y="0"/>
            <a:ext cx="58506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91D5B3CF-5810-EF40-8451-52B286E53328}"/>
              </a:ext>
            </a:extLst>
          </p:cNvPr>
          <p:cNvSpPr/>
          <p:nvPr/>
        </p:nvSpPr>
        <p:spPr>
          <a:xfrm>
            <a:off x="3180196" y="0"/>
            <a:ext cx="3321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F3EFAC79-FBE2-DF48-8813-6E47C2638C11}"/>
              </a:ext>
            </a:extLst>
          </p:cNvPr>
          <p:cNvSpPr>
            <a:spLocks noGrp="1"/>
          </p:cNvSpPr>
          <p:nvPr>
            <p:ph type="ctrTitle" hasCustomPrompt="1"/>
          </p:nvPr>
        </p:nvSpPr>
        <p:spPr>
          <a:xfrm>
            <a:off x="3909547" y="510445"/>
            <a:ext cx="5025224" cy="1080247"/>
          </a:xfrm>
        </p:spPr>
        <p:txBody>
          <a:bodyPr anchor="t" anchorCtr="0">
            <a:noAutofit/>
          </a:bodyPr>
          <a:lstStyle>
            <a:lvl1pPr algn="ctr">
              <a:defRPr sz="3000" b="1" i="0" cap="none" baseline="0">
                <a:solidFill>
                  <a:schemeClr val="bg1"/>
                </a:solidFill>
                <a:latin typeface="Tahoma" panose="020B0604030504040204" pitchFamily="34" charset="0"/>
              </a:defRPr>
            </a:lvl1pPr>
          </a:lstStyle>
          <a:p>
            <a:r>
              <a:rPr lang="en-US" dirty="0"/>
              <a:t>Presentation Title</a:t>
            </a:r>
          </a:p>
        </p:txBody>
      </p:sp>
      <p:sp>
        <p:nvSpPr>
          <p:cNvPr id="12" name="Subtitle 2">
            <a:extLst>
              <a:ext uri="{FF2B5EF4-FFF2-40B4-BE49-F238E27FC236}">
                <a16:creationId xmlns:a16="http://schemas.microsoft.com/office/drawing/2014/main" id="{5183B407-5E80-E943-A014-BDCB3E4C4FAC}"/>
              </a:ext>
            </a:extLst>
          </p:cNvPr>
          <p:cNvSpPr>
            <a:spLocks noGrp="1"/>
          </p:cNvSpPr>
          <p:nvPr>
            <p:ph type="subTitle" idx="1" hasCustomPrompt="1"/>
          </p:nvPr>
        </p:nvSpPr>
        <p:spPr>
          <a:xfrm>
            <a:off x="4405587" y="1598800"/>
            <a:ext cx="4135996" cy="828294"/>
          </a:xfrm>
        </p:spPr>
        <p:txBody>
          <a:bodyPr/>
          <a:lstStyle>
            <a:lvl1pPr marL="0" indent="0" algn="ctr">
              <a:buNone/>
              <a:defRPr sz="24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Sub-topic</a:t>
            </a:r>
          </a:p>
        </p:txBody>
      </p:sp>
      <p:sp>
        <p:nvSpPr>
          <p:cNvPr id="13" name="Text Placeholder 4">
            <a:extLst>
              <a:ext uri="{FF2B5EF4-FFF2-40B4-BE49-F238E27FC236}">
                <a16:creationId xmlns:a16="http://schemas.microsoft.com/office/drawing/2014/main" id="{0FF14268-F6DF-AE49-B746-8341CDE32594}"/>
              </a:ext>
            </a:extLst>
          </p:cNvPr>
          <p:cNvSpPr>
            <a:spLocks noGrp="1"/>
          </p:cNvSpPr>
          <p:nvPr>
            <p:ph type="body" sz="quarter" idx="10" hasCustomPrompt="1"/>
          </p:nvPr>
        </p:nvSpPr>
        <p:spPr>
          <a:xfrm>
            <a:off x="4567133" y="2494699"/>
            <a:ext cx="3812907" cy="334963"/>
          </a:xfrm>
        </p:spPr>
        <p:txBody>
          <a:bodyPr>
            <a:normAutofit/>
          </a:bodyPr>
          <a:lstStyle>
            <a:lvl1pPr marL="0" indent="0" algn="ctr">
              <a:buNone/>
              <a:defRPr sz="15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4" name="Text Placeholder 4">
            <a:extLst>
              <a:ext uri="{FF2B5EF4-FFF2-40B4-BE49-F238E27FC236}">
                <a16:creationId xmlns:a16="http://schemas.microsoft.com/office/drawing/2014/main" id="{9C5AD891-4FCC-0446-93A5-2DB1541B0499}"/>
              </a:ext>
            </a:extLst>
          </p:cNvPr>
          <p:cNvSpPr>
            <a:spLocks noGrp="1"/>
          </p:cNvSpPr>
          <p:nvPr>
            <p:ph type="body" sz="quarter" idx="11" hasCustomPrompt="1"/>
          </p:nvPr>
        </p:nvSpPr>
        <p:spPr>
          <a:xfrm>
            <a:off x="4565558" y="2932980"/>
            <a:ext cx="3713203" cy="652749"/>
          </a:xfrm>
        </p:spPr>
        <p:txBody>
          <a:bodyPr anchor="ctr">
            <a:normAutofit/>
          </a:bodyPr>
          <a:lstStyle>
            <a:lvl1pPr marL="0" indent="0" algn="ctr">
              <a:buNone/>
              <a:defRPr sz="135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09EBC9F5-88EB-8443-B256-F5EF5358DF4D}"/>
              </a:ext>
            </a:extLst>
          </p:cNvPr>
          <p:cNvSpPr>
            <a:spLocks noGrp="1"/>
          </p:cNvSpPr>
          <p:nvPr>
            <p:ph type="body" sz="quarter" idx="12" hasCustomPrompt="1"/>
          </p:nvPr>
        </p:nvSpPr>
        <p:spPr>
          <a:xfrm>
            <a:off x="4565556" y="3865608"/>
            <a:ext cx="3713203" cy="652749"/>
          </a:xfrm>
        </p:spPr>
        <p:txBody>
          <a:bodyPr anchor="ctr">
            <a:normAutofit/>
          </a:bodyPr>
          <a:lstStyle>
            <a:lvl1pPr marL="0" indent="0" algn="ctr">
              <a:buNone/>
              <a:defRPr sz="135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7" name="Straight Connector 16">
            <a:extLst>
              <a:ext uri="{FF2B5EF4-FFF2-40B4-BE49-F238E27FC236}">
                <a16:creationId xmlns:a16="http://schemas.microsoft.com/office/drawing/2014/main" id="{F474E4EE-A9AB-F74A-BA9F-547C75AA6EF1}"/>
              </a:ext>
            </a:extLst>
          </p:cNvPr>
          <p:cNvCxnSpPr>
            <a:cxnSpLocks/>
          </p:cNvCxnSpPr>
          <p:nvPr/>
        </p:nvCxnSpPr>
        <p:spPr>
          <a:xfrm flipH="1">
            <a:off x="5186168" y="3706773"/>
            <a:ext cx="2471979"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18" name="Group 17">
            <a:extLst>
              <a:ext uri="{FF2B5EF4-FFF2-40B4-BE49-F238E27FC236}">
                <a16:creationId xmlns:a16="http://schemas.microsoft.com/office/drawing/2014/main" id="{85A85373-871A-E541-8F8C-B40596554BE5}"/>
              </a:ext>
            </a:extLst>
          </p:cNvPr>
          <p:cNvGrpSpPr/>
          <p:nvPr userDrawn="1"/>
        </p:nvGrpSpPr>
        <p:grpSpPr>
          <a:xfrm>
            <a:off x="4654568" y="4742720"/>
            <a:ext cx="3347204" cy="1869942"/>
            <a:chOff x="2301428" y="3862555"/>
            <a:chExt cx="4541144" cy="2536946"/>
          </a:xfrm>
        </p:grpSpPr>
        <p:grpSp>
          <p:nvGrpSpPr>
            <p:cNvPr id="20" name="Group 19">
              <a:extLst>
                <a:ext uri="{FF2B5EF4-FFF2-40B4-BE49-F238E27FC236}">
                  <a16:creationId xmlns:a16="http://schemas.microsoft.com/office/drawing/2014/main" id="{9CC6DD35-5E5A-4146-B262-96EBC14807C4}"/>
                </a:ext>
              </a:extLst>
            </p:cNvPr>
            <p:cNvGrpSpPr/>
            <p:nvPr userDrawn="1"/>
          </p:nvGrpSpPr>
          <p:grpSpPr>
            <a:xfrm>
              <a:off x="3799086" y="3862555"/>
              <a:ext cx="1408176" cy="1538935"/>
              <a:chOff x="5183237" y="4557650"/>
              <a:chExt cx="1408176" cy="1538935"/>
            </a:xfrm>
          </p:grpSpPr>
          <p:sp>
            <p:nvSpPr>
              <p:cNvPr id="28" name="Rectangle 27">
                <a:extLst>
                  <a:ext uri="{FF2B5EF4-FFF2-40B4-BE49-F238E27FC236}">
                    <a16:creationId xmlns:a16="http://schemas.microsoft.com/office/drawing/2014/main" id="{B1C1F035-5C5D-4D45-89DC-B68221E4AAE2}"/>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9" name="Picture 28">
                <a:extLst>
                  <a:ext uri="{FF2B5EF4-FFF2-40B4-BE49-F238E27FC236}">
                    <a16:creationId xmlns:a16="http://schemas.microsoft.com/office/drawing/2014/main" id="{8076CB4F-6132-074E-8B18-3E6BE7D4001D}"/>
                  </a:ext>
                </a:extLst>
              </p:cNvPr>
              <p:cNvPicPr>
                <a:picLocks noChangeAspect="1"/>
              </p:cNvPicPr>
              <p:nvPr/>
            </p:nvPicPr>
            <p:blipFill>
              <a:blip r:embed="rId2"/>
              <a:stretch>
                <a:fillRect/>
              </a:stretch>
            </p:blipFill>
            <p:spPr>
              <a:xfrm>
                <a:off x="5378407" y="4756048"/>
                <a:ext cx="1012320" cy="1135773"/>
              </a:xfrm>
              <a:prstGeom prst="rect">
                <a:avLst/>
              </a:prstGeom>
            </p:spPr>
          </p:pic>
        </p:grpSp>
        <p:pic>
          <p:nvPicPr>
            <p:cNvPr id="21" name="Picture 20">
              <a:extLst>
                <a:ext uri="{FF2B5EF4-FFF2-40B4-BE49-F238E27FC236}">
                  <a16:creationId xmlns:a16="http://schemas.microsoft.com/office/drawing/2014/main" id="{40893F3D-60C2-2444-BD3E-C188C277E876}"/>
                </a:ext>
              </a:extLst>
            </p:cNvPr>
            <p:cNvPicPr>
              <a:picLocks noChangeAspect="1"/>
            </p:cNvPicPr>
            <p:nvPr userDrawn="1"/>
          </p:nvPicPr>
          <p:blipFill>
            <a:blip r:embed="rId3"/>
            <a:stretch>
              <a:fillRect/>
            </a:stretch>
          </p:blipFill>
          <p:spPr>
            <a:xfrm>
              <a:off x="2491740" y="5508222"/>
              <a:ext cx="4160520" cy="594360"/>
            </a:xfrm>
            <a:prstGeom prst="rect">
              <a:avLst/>
            </a:prstGeom>
          </p:spPr>
        </p:pic>
        <p:pic>
          <p:nvPicPr>
            <p:cNvPr id="26" name="Picture 25">
              <a:extLst>
                <a:ext uri="{FF2B5EF4-FFF2-40B4-BE49-F238E27FC236}">
                  <a16:creationId xmlns:a16="http://schemas.microsoft.com/office/drawing/2014/main" id="{A2649042-7375-1E47-92F9-8BD14D315D1D}"/>
                </a:ext>
              </a:extLst>
            </p:cNvPr>
            <p:cNvPicPr>
              <a:picLocks noChangeAspect="1"/>
            </p:cNvPicPr>
            <p:nvPr userDrawn="1"/>
          </p:nvPicPr>
          <p:blipFill>
            <a:blip r:embed="rId4"/>
            <a:stretch>
              <a:fillRect/>
            </a:stretch>
          </p:blipFill>
          <p:spPr>
            <a:xfrm>
              <a:off x="2301428" y="5945387"/>
              <a:ext cx="4541144" cy="454114"/>
            </a:xfrm>
            <a:prstGeom prst="rect">
              <a:avLst/>
            </a:prstGeom>
          </p:spPr>
        </p:pic>
      </p:grpSp>
    </p:spTree>
    <p:extLst>
      <p:ext uri="{BB962C8B-B14F-4D97-AF65-F5344CB8AC3E}">
        <p14:creationId xmlns:p14="http://schemas.microsoft.com/office/powerpoint/2010/main" val="250442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esentation Title 3">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5B3CF-5810-EF40-8451-52B286E53328}"/>
              </a:ext>
            </a:extLst>
          </p:cNvPr>
          <p:cNvSpPr/>
          <p:nvPr/>
        </p:nvSpPr>
        <p:spPr>
          <a:xfrm>
            <a:off x="0" y="5029201"/>
            <a:ext cx="9144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F3EFAC79-FBE2-DF48-8813-6E47C2638C11}"/>
              </a:ext>
            </a:extLst>
          </p:cNvPr>
          <p:cNvSpPr>
            <a:spLocks noGrp="1"/>
          </p:cNvSpPr>
          <p:nvPr>
            <p:ph type="ctrTitle" hasCustomPrompt="1"/>
          </p:nvPr>
        </p:nvSpPr>
        <p:spPr>
          <a:xfrm>
            <a:off x="685800" y="476999"/>
            <a:ext cx="7772400" cy="1466291"/>
          </a:xfrm>
        </p:spPr>
        <p:txBody>
          <a:bodyPr anchor="t" anchorCtr="0"/>
          <a:lstStyle>
            <a:lvl1pPr algn="ctr">
              <a:defRPr sz="4500" b="1" i="0" cap="none" baseline="0">
                <a:solidFill>
                  <a:schemeClr val="bg1"/>
                </a:solidFill>
                <a:latin typeface="Tahoma" panose="020B0604030504040204" pitchFamily="34" charset="0"/>
              </a:defRPr>
            </a:lvl1pPr>
          </a:lstStyle>
          <a:p>
            <a:r>
              <a:rPr lang="en-US" dirty="0"/>
              <a:t>Presentation Title</a:t>
            </a:r>
          </a:p>
        </p:txBody>
      </p:sp>
      <p:sp>
        <p:nvSpPr>
          <p:cNvPr id="12" name="Subtitle 2">
            <a:extLst>
              <a:ext uri="{FF2B5EF4-FFF2-40B4-BE49-F238E27FC236}">
                <a16:creationId xmlns:a16="http://schemas.microsoft.com/office/drawing/2014/main" id="{5183B407-5E80-E943-A014-BDCB3E4C4FAC}"/>
              </a:ext>
            </a:extLst>
          </p:cNvPr>
          <p:cNvSpPr>
            <a:spLocks noGrp="1"/>
          </p:cNvSpPr>
          <p:nvPr>
            <p:ph type="subTitle" idx="1" hasCustomPrompt="1"/>
          </p:nvPr>
        </p:nvSpPr>
        <p:spPr>
          <a:xfrm>
            <a:off x="1143000" y="1964997"/>
            <a:ext cx="6858000" cy="828294"/>
          </a:xfrm>
        </p:spPr>
        <p:txBody>
          <a:bodyPr/>
          <a:lstStyle>
            <a:lvl1pPr marL="0" indent="0" algn="ctr">
              <a:buNone/>
              <a:defRPr sz="24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Subtopic</a:t>
            </a:r>
          </a:p>
        </p:txBody>
      </p:sp>
      <p:sp>
        <p:nvSpPr>
          <p:cNvPr id="13" name="Text Placeholder 4">
            <a:extLst>
              <a:ext uri="{FF2B5EF4-FFF2-40B4-BE49-F238E27FC236}">
                <a16:creationId xmlns:a16="http://schemas.microsoft.com/office/drawing/2014/main" id="{0FF14268-F6DF-AE49-B746-8341CDE32594}"/>
              </a:ext>
            </a:extLst>
          </p:cNvPr>
          <p:cNvSpPr>
            <a:spLocks noGrp="1"/>
          </p:cNvSpPr>
          <p:nvPr>
            <p:ph type="body" sz="quarter" idx="10" hasCustomPrompt="1"/>
          </p:nvPr>
        </p:nvSpPr>
        <p:spPr>
          <a:xfrm>
            <a:off x="2227484" y="2816319"/>
            <a:ext cx="4675187" cy="334963"/>
          </a:xfrm>
        </p:spPr>
        <p:txBody>
          <a:bodyPr>
            <a:normAutofit/>
          </a:bodyPr>
          <a:lstStyle>
            <a:lvl1pPr marL="0" indent="0" algn="ctr">
              <a:buNone/>
              <a:defRPr sz="15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4" name="Text Placeholder 4">
            <a:extLst>
              <a:ext uri="{FF2B5EF4-FFF2-40B4-BE49-F238E27FC236}">
                <a16:creationId xmlns:a16="http://schemas.microsoft.com/office/drawing/2014/main" id="{9C5AD891-4FCC-0446-93A5-2DB1541B0499}"/>
              </a:ext>
            </a:extLst>
          </p:cNvPr>
          <p:cNvSpPr>
            <a:spLocks noGrp="1"/>
          </p:cNvSpPr>
          <p:nvPr>
            <p:ph type="body" sz="quarter" idx="11" hasCustomPrompt="1"/>
          </p:nvPr>
        </p:nvSpPr>
        <p:spPr>
          <a:xfrm>
            <a:off x="685802" y="3277318"/>
            <a:ext cx="3713203" cy="652749"/>
          </a:xfrm>
        </p:spPr>
        <p:txBody>
          <a:bodyPr anchor="ctr">
            <a:normAutofit/>
          </a:bodyPr>
          <a:lstStyle>
            <a:lvl1pPr marL="0" indent="0" algn="r">
              <a:buNone/>
              <a:defRPr sz="135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09EBC9F5-88EB-8443-B256-F5EF5358DF4D}"/>
              </a:ext>
            </a:extLst>
          </p:cNvPr>
          <p:cNvSpPr>
            <a:spLocks noGrp="1"/>
          </p:cNvSpPr>
          <p:nvPr>
            <p:ph type="body" sz="quarter" idx="12" hasCustomPrompt="1"/>
          </p:nvPr>
        </p:nvSpPr>
        <p:spPr>
          <a:xfrm>
            <a:off x="4731147" y="3277318"/>
            <a:ext cx="3713203" cy="652749"/>
          </a:xfrm>
        </p:spPr>
        <p:txBody>
          <a:bodyPr anchor="ctr">
            <a:normAutofit/>
          </a:bodyPr>
          <a:lstStyle>
            <a:lvl1pPr marL="0" indent="0" algn="l">
              <a:buNone/>
              <a:defRPr sz="135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grpSp>
        <p:nvGrpSpPr>
          <p:cNvPr id="16" name="Group 15">
            <a:extLst>
              <a:ext uri="{FF2B5EF4-FFF2-40B4-BE49-F238E27FC236}">
                <a16:creationId xmlns:a16="http://schemas.microsoft.com/office/drawing/2014/main" id="{3F1FEA00-B214-AF4C-B8C4-3A82EA4AB2F4}"/>
              </a:ext>
            </a:extLst>
          </p:cNvPr>
          <p:cNvGrpSpPr/>
          <p:nvPr userDrawn="1"/>
        </p:nvGrpSpPr>
        <p:grpSpPr>
          <a:xfrm>
            <a:off x="3364314" y="4280007"/>
            <a:ext cx="2415372" cy="1632515"/>
            <a:chOff x="4884927" y="4571999"/>
            <a:chExt cx="2415372" cy="1632515"/>
          </a:xfrm>
        </p:grpSpPr>
        <p:pic>
          <p:nvPicPr>
            <p:cNvPr id="18" name="Picture 17">
              <a:extLst>
                <a:ext uri="{FF2B5EF4-FFF2-40B4-BE49-F238E27FC236}">
                  <a16:creationId xmlns:a16="http://schemas.microsoft.com/office/drawing/2014/main" id="{CA9CE167-A505-D349-A0F4-F77811BEABD7}"/>
                </a:ext>
              </a:extLst>
            </p:cNvPr>
            <p:cNvPicPr>
              <a:picLocks noChangeAspect="1"/>
            </p:cNvPicPr>
            <p:nvPr userDrawn="1"/>
          </p:nvPicPr>
          <p:blipFill>
            <a:blip r:embed="rId2"/>
            <a:stretch>
              <a:fillRect/>
            </a:stretch>
          </p:blipFill>
          <p:spPr>
            <a:xfrm>
              <a:off x="4884927" y="5814339"/>
              <a:ext cx="2415372" cy="390175"/>
            </a:xfrm>
            <a:prstGeom prst="rect">
              <a:avLst/>
            </a:prstGeom>
          </p:spPr>
        </p:pic>
        <p:grpSp>
          <p:nvGrpSpPr>
            <p:cNvPr id="19" name="Group 18">
              <a:extLst>
                <a:ext uri="{FF2B5EF4-FFF2-40B4-BE49-F238E27FC236}">
                  <a16:creationId xmlns:a16="http://schemas.microsoft.com/office/drawing/2014/main" id="{C433D900-85D8-9843-A60D-7BA69B18B350}"/>
                </a:ext>
              </a:extLst>
            </p:cNvPr>
            <p:cNvGrpSpPr/>
            <p:nvPr userDrawn="1"/>
          </p:nvGrpSpPr>
          <p:grpSpPr>
            <a:xfrm>
              <a:off x="5594490" y="4571999"/>
              <a:ext cx="1006965" cy="1100469"/>
              <a:chOff x="5183237" y="4557650"/>
              <a:chExt cx="1408176" cy="1538935"/>
            </a:xfrm>
          </p:grpSpPr>
          <p:sp>
            <p:nvSpPr>
              <p:cNvPr id="20" name="Rectangle 19">
                <a:extLst>
                  <a:ext uri="{FF2B5EF4-FFF2-40B4-BE49-F238E27FC236}">
                    <a16:creationId xmlns:a16="http://schemas.microsoft.com/office/drawing/2014/main" id="{94FF2BE7-1FDF-994A-8167-87896B880EDD}"/>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1" name="Picture 20">
                <a:extLst>
                  <a:ext uri="{FF2B5EF4-FFF2-40B4-BE49-F238E27FC236}">
                    <a16:creationId xmlns:a16="http://schemas.microsoft.com/office/drawing/2014/main" id="{A8880FB9-D661-3540-92B4-3B0FC9ED9156}"/>
                  </a:ext>
                </a:extLst>
              </p:cNvPr>
              <p:cNvPicPr>
                <a:picLocks noChangeAspect="1"/>
              </p:cNvPicPr>
              <p:nvPr/>
            </p:nvPicPr>
            <p:blipFill>
              <a:blip r:embed="rId3"/>
              <a:stretch>
                <a:fillRect/>
              </a:stretch>
            </p:blipFill>
            <p:spPr>
              <a:xfrm>
                <a:off x="5378407" y="4756048"/>
                <a:ext cx="1012320" cy="1135773"/>
              </a:xfrm>
              <a:prstGeom prst="rect">
                <a:avLst/>
              </a:prstGeom>
            </p:spPr>
          </p:pic>
        </p:grpSp>
      </p:grpSp>
    </p:spTree>
    <p:extLst>
      <p:ext uri="{BB962C8B-B14F-4D97-AF65-F5344CB8AC3E}">
        <p14:creationId xmlns:p14="http://schemas.microsoft.com/office/powerpoint/2010/main" val="97875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43"/>
            <a:ext cx="7886700" cy="2852737"/>
          </a:xfrm>
        </p:spPr>
        <p:txBody>
          <a:bodyPr anchor="b"/>
          <a:lstStyle>
            <a:lvl1pPr>
              <a:defRPr sz="4500"/>
            </a:lvl1pPr>
          </a:lstStyle>
          <a:p>
            <a:r>
              <a:rPr lang="en-US" dirty="0"/>
              <a:t>Divider Slide 2</a:t>
            </a:r>
          </a:p>
        </p:txBody>
      </p:sp>
      <p:sp>
        <p:nvSpPr>
          <p:cNvPr id="3" name="Text Placeholder 2"/>
          <p:cNvSpPr>
            <a:spLocks noGrp="1"/>
          </p:cNvSpPr>
          <p:nvPr>
            <p:ph type="body" idx="1" hasCustomPrompt="1"/>
          </p:nvPr>
        </p:nvSpPr>
        <p:spPr>
          <a:xfrm>
            <a:off x="623888" y="4589468"/>
            <a:ext cx="7886700" cy="736515"/>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Section Topic</a:t>
            </a:r>
          </a:p>
        </p:txBody>
      </p:sp>
    </p:spTree>
    <p:extLst>
      <p:ext uri="{BB962C8B-B14F-4D97-AF65-F5344CB8AC3E}">
        <p14:creationId xmlns:p14="http://schemas.microsoft.com/office/powerpoint/2010/main" val="1371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35163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142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7"/>
            <a:ext cx="3886200" cy="36928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7"/>
            <a:ext cx="3886200" cy="36928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414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093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29152" y="2505075"/>
            <a:ext cx="3887391" cy="3093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1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3670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431B1E-8998-0146-AF70-B53ABD36F462}"/>
              </a:ext>
            </a:extLst>
          </p:cNvPr>
          <p:cNvSpPr/>
          <p:nvPr userDrawn="1"/>
        </p:nvSpPr>
        <p:spPr>
          <a:xfrm>
            <a:off x="0" y="5758252"/>
            <a:ext cx="9144000" cy="109975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pic>
        <p:nvPicPr>
          <p:cNvPr id="7" name="Picture 6">
            <a:extLst>
              <a:ext uri="{FF2B5EF4-FFF2-40B4-BE49-F238E27FC236}">
                <a16:creationId xmlns:a16="http://schemas.microsoft.com/office/drawing/2014/main" id="{732D0EDF-6793-944A-8664-9CB2EFC03F6E}"/>
              </a:ext>
            </a:extLst>
          </p:cNvPr>
          <p:cNvPicPr>
            <a:picLocks noChangeAspect="1"/>
          </p:cNvPicPr>
          <p:nvPr userDrawn="1"/>
        </p:nvPicPr>
        <p:blipFill>
          <a:blip r:embed="rId16"/>
          <a:stretch>
            <a:fillRect/>
          </a:stretch>
        </p:blipFill>
        <p:spPr>
          <a:xfrm>
            <a:off x="677562" y="5919726"/>
            <a:ext cx="692363" cy="776797"/>
          </a:xfrm>
          <a:prstGeom prst="rect">
            <a:avLst/>
          </a:prstGeom>
        </p:spPr>
      </p:pic>
      <p:pic>
        <p:nvPicPr>
          <p:cNvPr id="9" name="Picture 8">
            <a:extLst>
              <a:ext uri="{FF2B5EF4-FFF2-40B4-BE49-F238E27FC236}">
                <a16:creationId xmlns:a16="http://schemas.microsoft.com/office/drawing/2014/main" id="{1327A22B-EB27-1644-86A5-45EE4003A33F}"/>
              </a:ext>
            </a:extLst>
          </p:cNvPr>
          <p:cNvPicPr>
            <a:picLocks noChangeAspect="1"/>
          </p:cNvPicPr>
          <p:nvPr userDrawn="1"/>
        </p:nvPicPr>
        <p:blipFill>
          <a:blip r:embed="rId17"/>
          <a:stretch>
            <a:fillRect/>
          </a:stretch>
        </p:blipFill>
        <p:spPr>
          <a:xfrm>
            <a:off x="1508567" y="6228234"/>
            <a:ext cx="2984393" cy="309918"/>
          </a:xfrm>
          <a:prstGeom prst="rect">
            <a:avLst/>
          </a:prstGeom>
        </p:spPr>
      </p:pic>
    </p:spTree>
    <p:extLst>
      <p:ext uri="{BB962C8B-B14F-4D97-AF65-F5344CB8AC3E}">
        <p14:creationId xmlns:p14="http://schemas.microsoft.com/office/powerpoint/2010/main" val="4099463920"/>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xStyles>
    <p:titleStyle>
      <a:lvl1pPr algn="l" defTabSz="685783" rtl="0" eaLnBrk="1" latinLnBrk="0" hangingPunct="1">
        <a:lnSpc>
          <a:spcPct val="90000"/>
        </a:lnSpc>
        <a:spcBef>
          <a:spcPct val="0"/>
        </a:spcBef>
        <a:buNone/>
        <a:defRPr sz="30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C8F-C624-4DC1-B816-CEC88E579834}"/>
              </a:ext>
            </a:extLst>
          </p:cNvPr>
          <p:cNvSpPr>
            <a:spLocks noGrp="1"/>
          </p:cNvSpPr>
          <p:nvPr>
            <p:ph type="ctrTitle"/>
          </p:nvPr>
        </p:nvSpPr>
        <p:spPr>
          <a:xfrm>
            <a:off x="1143000" y="1016276"/>
            <a:ext cx="6858000" cy="1729409"/>
          </a:xfrm>
        </p:spPr>
        <p:txBody>
          <a:bodyPr>
            <a:normAutofit/>
          </a:bodyPr>
          <a:lstStyle/>
          <a:p>
            <a:r>
              <a:rPr lang="en-US" sz="1500" dirty="0">
                <a:latin typeface="Arial Black" panose="020B0A04020102020204" pitchFamily="34" charset="0"/>
              </a:rPr>
              <a:t>A ST  511 – M70</a:t>
            </a:r>
            <a:br>
              <a:rPr lang="en-US" sz="1500" dirty="0">
                <a:latin typeface="Arial Black" panose="020B0A04020102020204" pitchFamily="34" charset="0"/>
              </a:rPr>
            </a:br>
            <a:r>
              <a:rPr lang="en-US" sz="1500" dirty="0">
                <a:latin typeface="Arial Black" panose="020B0A04020102020204" pitchFamily="34" charset="0"/>
              </a:rPr>
              <a:t>Statistical Data Analytics</a:t>
            </a:r>
          </a:p>
        </p:txBody>
      </p:sp>
      <p:sp>
        <p:nvSpPr>
          <p:cNvPr id="3" name="Subtitle 2">
            <a:extLst>
              <a:ext uri="{FF2B5EF4-FFF2-40B4-BE49-F238E27FC236}">
                <a16:creationId xmlns:a16="http://schemas.microsoft.com/office/drawing/2014/main" id="{799E2BC2-4D97-4392-B20E-01EE6E00D656}"/>
              </a:ext>
            </a:extLst>
          </p:cNvPr>
          <p:cNvSpPr>
            <a:spLocks noGrp="1"/>
          </p:cNvSpPr>
          <p:nvPr>
            <p:ph type="subTitle" idx="1"/>
          </p:nvPr>
        </p:nvSpPr>
        <p:spPr>
          <a:xfrm>
            <a:off x="546652" y="2092187"/>
            <a:ext cx="8179904" cy="2499691"/>
          </a:xfrm>
        </p:spPr>
        <p:txBody>
          <a:bodyPr>
            <a:normAutofit lnSpcReduction="10000"/>
          </a:bodyPr>
          <a:lstStyle/>
          <a:p>
            <a:r>
              <a:rPr lang="en-US" b="1" dirty="0"/>
              <a:t>Professor:</a:t>
            </a:r>
            <a:r>
              <a:rPr lang="en-US" dirty="0"/>
              <a:t> </a:t>
            </a:r>
            <a:r>
              <a:rPr lang="en-US" b="1" dirty="0"/>
              <a:t>Dr. Charlotte Gard</a:t>
            </a:r>
          </a:p>
          <a:p>
            <a:r>
              <a:rPr lang="en-US" sz="3300" b="1" dirty="0">
                <a:latin typeface="Algerian" panose="04020705040A02060702" pitchFamily="82" charset="0"/>
              </a:rPr>
              <a:t>Data Analytics Project 2 Submission</a:t>
            </a:r>
          </a:p>
          <a:p>
            <a:endParaRPr lang="en-US" sz="3600" b="1" dirty="0">
              <a:latin typeface="Algerian" panose="04020705040A02060702" pitchFamily="82" charset="0"/>
            </a:endParaRPr>
          </a:p>
          <a:p>
            <a:r>
              <a:rPr lang="en-US" sz="1500" b="1" dirty="0">
                <a:latin typeface="Algerian" panose="04020705040A02060702" pitchFamily="82" charset="0"/>
              </a:rPr>
              <a:t>By</a:t>
            </a:r>
            <a:r>
              <a:rPr lang="en-US" sz="3600" b="1" dirty="0">
                <a:latin typeface="Algerian" panose="04020705040A02060702" pitchFamily="82" charset="0"/>
              </a:rPr>
              <a:t> </a:t>
            </a:r>
            <a:r>
              <a:rPr lang="en-US" sz="1950" b="1" dirty="0">
                <a:latin typeface="Algerian" panose="04020705040A02060702" pitchFamily="82" charset="0"/>
              </a:rPr>
              <a:t>Lohith Siva venkata ramakrishna</a:t>
            </a:r>
          </a:p>
          <a:p>
            <a:endParaRPr lang="en-US" dirty="0"/>
          </a:p>
        </p:txBody>
      </p:sp>
    </p:spTree>
    <p:extLst>
      <p:ext uri="{BB962C8B-B14F-4D97-AF65-F5344CB8AC3E}">
        <p14:creationId xmlns:p14="http://schemas.microsoft.com/office/powerpoint/2010/main" val="73675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3A09586-C5BF-45CE-AD25-5268872DE338}"/>
              </a:ext>
            </a:extLst>
          </p:cNvPr>
          <p:cNvSpPr>
            <a:spLocks noGrp="1"/>
          </p:cNvSpPr>
          <p:nvPr>
            <p:ph idx="1"/>
          </p:nvPr>
        </p:nvSpPr>
        <p:spPr>
          <a:xfrm>
            <a:off x="628650" y="339725"/>
            <a:ext cx="8135938" cy="5002213"/>
          </a:xfrm>
        </p:spPr>
        <p:txBody>
          <a:bodyPr>
            <a:normAutofit/>
          </a:bodyPr>
          <a:lstStyle/>
          <a:p>
            <a:r>
              <a:rPr lang="en-US" sz="3600" b="1" dirty="0"/>
              <a:t>Backup Slide 1: </a:t>
            </a:r>
            <a:r>
              <a:rPr lang="en-US" sz="3600" dirty="0"/>
              <a:t>Sample Size Consideration</a:t>
            </a:r>
          </a:p>
          <a:p>
            <a:r>
              <a:rPr lang="en-US" sz="3600" b="1" dirty="0"/>
              <a:t>Question:</a:t>
            </a:r>
            <a:r>
              <a:rPr lang="en-US" sz="3600" dirty="0"/>
              <a:t> "How large is the dataset? Could a smaller sample affect the findings?"</a:t>
            </a:r>
          </a:p>
          <a:p>
            <a:r>
              <a:rPr lang="en-US" sz="3600" b="1" dirty="0"/>
              <a:t>Information Provided:</a:t>
            </a:r>
            <a:r>
              <a:rPr lang="en-US" sz="3600" dirty="0"/>
              <a:t> Details about the dataset size, ensuring robustness in analysis, and mitigating concerns about sample size influencing conclusions.</a:t>
            </a:r>
          </a:p>
          <a:p>
            <a:endParaRPr lang="en-US" sz="3600" dirty="0"/>
          </a:p>
        </p:txBody>
      </p:sp>
    </p:spTree>
    <p:extLst>
      <p:ext uri="{BB962C8B-B14F-4D97-AF65-F5344CB8AC3E}">
        <p14:creationId xmlns:p14="http://schemas.microsoft.com/office/powerpoint/2010/main" val="125783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962195-D768-495A-A4AD-9353195D7D3F}"/>
              </a:ext>
            </a:extLst>
          </p:cNvPr>
          <p:cNvSpPr/>
          <p:nvPr/>
        </p:nvSpPr>
        <p:spPr>
          <a:xfrm>
            <a:off x="463825" y="384314"/>
            <a:ext cx="8481391" cy="5078313"/>
          </a:xfrm>
          <a:prstGeom prst="rect">
            <a:avLst/>
          </a:prstGeom>
        </p:spPr>
        <p:txBody>
          <a:bodyPr wrap="square">
            <a:spAutoFit/>
          </a:bodyPr>
          <a:lstStyle/>
          <a:p>
            <a:r>
              <a:rPr lang="en-US" sz="3600" b="1" dirty="0">
                <a:solidFill>
                  <a:schemeClr val="bg1"/>
                </a:solidFill>
                <a:latin typeface="Arial Rounded MT Bold" panose="020F0704030504030204" pitchFamily="34" charset="0"/>
              </a:rPr>
              <a:t>Backup Slide 2: </a:t>
            </a:r>
            <a:r>
              <a:rPr lang="en-US" sz="3200" u="sng" dirty="0">
                <a:solidFill>
                  <a:schemeClr val="bg1"/>
                </a:solidFill>
                <a:latin typeface="Arial Rounded MT Bold" panose="020F0704030504030204" pitchFamily="34" charset="0"/>
              </a:rPr>
              <a:t>Sensitivity Analysis</a:t>
            </a:r>
          </a:p>
          <a:p>
            <a:pPr>
              <a:buFont typeface="Arial" panose="020B0604020202020204" pitchFamily="34" charset="0"/>
              <a:buChar char="•"/>
            </a:pPr>
            <a:r>
              <a:rPr lang="en-US" sz="3200" dirty="0">
                <a:solidFill>
                  <a:schemeClr val="bg1"/>
                </a:solidFill>
                <a:latin typeface="Arial Rounded MT Bold" panose="020F0704030504030204" pitchFamily="34" charset="0"/>
              </a:rPr>
              <a:t>Question: "Are the relationships sensitive to outliers or specific data points?“</a:t>
            </a:r>
          </a:p>
          <a:p>
            <a:pPr>
              <a:buFont typeface="Arial" panose="020B0604020202020204" pitchFamily="34" charset="0"/>
              <a:buChar char="•"/>
            </a:pPr>
            <a:endParaRPr lang="en-US" sz="3200" dirty="0">
              <a:solidFill>
                <a:schemeClr val="bg1"/>
              </a:solidFill>
              <a:latin typeface="Arial Rounded MT Bold" panose="020F0704030504030204" pitchFamily="34" charset="0"/>
            </a:endParaRPr>
          </a:p>
          <a:p>
            <a:endParaRPr lang="en-US" sz="3200" dirty="0">
              <a:solidFill>
                <a:schemeClr val="bg1"/>
              </a:solidFill>
              <a:latin typeface="Arial Rounded MT Bold" panose="020F0704030504030204" pitchFamily="34" charset="0"/>
            </a:endParaRPr>
          </a:p>
          <a:p>
            <a:pPr>
              <a:buFont typeface="Arial" panose="020B0604020202020204" pitchFamily="34" charset="0"/>
              <a:buChar char="•"/>
            </a:pPr>
            <a:r>
              <a:rPr lang="en-US" sz="3200" b="1" dirty="0">
                <a:solidFill>
                  <a:schemeClr val="bg1"/>
                </a:solidFill>
                <a:latin typeface="Arial Rounded MT Bold" panose="020F0704030504030204" pitchFamily="34" charset="0"/>
              </a:rPr>
              <a:t>Information Provided: </a:t>
            </a:r>
            <a:r>
              <a:rPr lang="en-US" sz="3200" dirty="0">
                <a:solidFill>
                  <a:schemeClr val="bg1"/>
                </a:solidFill>
                <a:latin typeface="Arial Rounded MT Bold" panose="020F0704030504030204" pitchFamily="34" charset="0"/>
              </a:rPr>
              <a:t>Insights on sensitivity analysis techniques used, highlighting the robustness of relationships against outliers or influential observations.</a:t>
            </a:r>
            <a:endParaRPr lang="en-US" sz="3200" i="0" dirty="0">
              <a:solidFill>
                <a:schemeClr val="bg1"/>
              </a:solidFill>
              <a:effectLst/>
              <a:latin typeface="Arial Rounded MT Bold" panose="020F0704030504030204" pitchFamily="34" charset="0"/>
            </a:endParaRPr>
          </a:p>
        </p:txBody>
      </p:sp>
    </p:spTree>
    <p:extLst>
      <p:ext uri="{BB962C8B-B14F-4D97-AF65-F5344CB8AC3E}">
        <p14:creationId xmlns:p14="http://schemas.microsoft.com/office/powerpoint/2010/main" val="115446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C1EC60-CEEA-3F44-97D4-A22CA7E43500}"/>
              </a:ext>
            </a:extLst>
          </p:cNvPr>
          <p:cNvSpPr>
            <a:spLocks noGrp="1"/>
          </p:cNvSpPr>
          <p:nvPr>
            <p:ph idx="1"/>
          </p:nvPr>
        </p:nvSpPr>
        <p:spPr>
          <a:xfrm>
            <a:off x="295422" y="225084"/>
            <a:ext cx="8496886" cy="5373858"/>
          </a:xfrm>
        </p:spPr>
        <p:txBody>
          <a:bodyPr>
            <a:normAutofit/>
          </a:bodyPr>
          <a:lstStyle/>
          <a:p>
            <a:r>
              <a:rPr lang="en-US" sz="3200" b="1" dirty="0"/>
              <a:t>Backup Slide 3: </a:t>
            </a:r>
            <a:r>
              <a:rPr lang="en-US" sz="3200" dirty="0"/>
              <a:t>External Factors Impacting Payments</a:t>
            </a:r>
          </a:p>
          <a:p>
            <a:pPr marL="0" indent="0">
              <a:buNone/>
            </a:pPr>
            <a:endParaRPr lang="en-US" sz="3200" dirty="0"/>
          </a:p>
          <a:p>
            <a:r>
              <a:rPr lang="en-US" sz="3200" b="1" dirty="0"/>
              <a:t>Question:</a:t>
            </a:r>
            <a:r>
              <a:rPr lang="en-US" sz="3200" dirty="0"/>
              <a:t> "Do external factors beyond age and severity affect payment sizes?“</a:t>
            </a:r>
          </a:p>
          <a:p>
            <a:endParaRPr lang="en-US" sz="3200" dirty="0"/>
          </a:p>
          <a:p>
            <a:r>
              <a:rPr lang="en-US" sz="3200" b="1" dirty="0"/>
              <a:t>Information Provided:</a:t>
            </a:r>
            <a:r>
              <a:rPr lang="en-US" sz="3200" dirty="0"/>
              <a:t> Addressing potential confounding variables or external influences considered in the analysis, ensuring a comprehensive understanding of payment determinants.</a:t>
            </a:r>
          </a:p>
          <a:p>
            <a:endParaRPr lang="en-US" sz="3200" dirty="0"/>
          </a:p>
        </p:txBody>
      </p:sp>
    </p:spTree>
    <p:extLst>
      <p:ext uri="{BB962C8B-B14F-4D97-AF65-F5344CB8AC3E}">
        <p14:creationId xmlns:p14="http://schemas.microsoft.com/office/powerpoint/2010/main" val="219885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1F05FB-68E1-2C4E-A627-67E8635E18DE}"/>
              </a:ext>
            </a:extLst>
          </p:cNvPr>
          <p:cNvSpPr>
            <a:spLocks noGrp="1"/>
          </p:cNvSpPr>
          <p:nvPr>
            <p:ph type="title"/>
          </p:nvPr>
        </p:nvSpPr>
        <p:spPr>
          <a:xfrm rot="19847858">
            <a:off x="3434385" y="1861135"/>
            <a:ext cx="3988000" cy="2220725"/>
          </a:xfrm>
        </p:spPr>
        <p:txBody>
          <a:bodyPr>
            <a:normAutofit/>
          </a:bodyPr>
          <a:lstStyle/>
          <a:p>
            <a:r>
              <a:rPr lang="en-US" sz="4400" dirty="0">
                <a:latin typeface="Gabriola" panose="04040605051002020D02" pitchFamily="82" charset="0"/>
              </a:rPr>
              <a:t>Thank you…</a:t>
            </a:r>
            <a:br>
              <a:rPr lang="en-US" sz="4400" dirty="0">
                <a:latin typeface="Gabriola" panose="04040605051002020D02" pitchFamily="82" charset="0"/>
              </a:rPr>
            </a:br>
            <a:br>
              <a:rPr lang="en-US" sz="4400" dirty="0">
                <a:latin typeface="Gabriola" panose="04040605051002020D02" pitchFamily="82" charset="0"/>
              </a:rPr>
            </a:br>
            <a:r>
              <a:rPr lang="en-US" sz="4400" dirty="0">
                <a:latin typeface="Gabriola" panose="04040605051002020D02" pitchFamily="82" charset="0"/>
              </a:rPr>
              <a:t>Any Questions</a:t>
            </a:r>
          </a:p>
        </p:txBody>
      </p:sp>
    </p:spTree>
    <p:extLst>
      <p:ext uri="{BB962C8B-B14F-4D97-AF65-F5344CB8AC3E}">
        <p14:creationId xmlns:p14="http://schemas.microsoft.com/office/powerpoint/2010/main" val="212828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57822E-4734-45FC-A04C-C4C0CFD4E28A}"/>
              </a:ext>
            </a:extLst>
          </p:cNvPr>
          <p:cNvSpPr/>
          <p:nvPr/>
        </p:nvSpPr>
        <p:spPr>
          <a:xfrm>
            <a:off x="172278" y="889844"/>
            <a:ext cx="8971722" cy="4893647"/>
          </a:xfrm>
          <a:prstGeom prst="rect">
            <a:avLst/>
          </a:prstGeom>
        </p:spPr>
        <p:txBody>
          <a:bodyPr wrap="square">
            <a:spAutoFit/>
          </a:bodyPr>
          <a:lstStyle/>
          <a:p>
            <a:r>
              <a:rPr lang="en-US" sz="2400" dirty="0">
                <a:solidFill>
                  <a:schemeClr val="bg1"/>
                </a:solidFill>
              </a:rPr>
              <a:t>The United States incurs $55.6 billion annually in medical malpractice costs, constituting 2.4 percent of total healthcare spending. A study spanning 1991 to 2005 revealed that 7.4 percent of all licensed US physicians faced malpractice claims</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r>
              <a:rPr lang="en-US" sz="2400" dirty="0">
                <a:solidFill>
                  <a:schemeClr val="bg1"/>
                </a:solidFill>
              </a:rPr>
              <a:t>These numbers have a major effect on healthcare costs and raise the cost of medical malpractice insurance. An insurance company is examining documents that detail claim payments as well as details about the doctors and claimants involved in recently settled or adjudicated cases in order to better understand payouts for medical malpractice cases.</a:t>
            </a:r>
          </a:p>
        </p:txBody>
      </p:sp>
      <p:sp>
        <p:nvSpPr>
          <p:cNvPr id="5" name="Rectangle 4">
            <a:extLst>
              <a:ext uri="{FF2B5EF4-FFF2-40B4-BE49-F238E27FC236}">
                <a16:creationId xmlns:a16="http://schemas.microsoft.com/office/drawing/2014/main" id="{A14BD28B-B8AD-4B5C-B7D3-9AC2C58A48F6}"/>
              </a:ext>
            </a:extLst>
          </p:cNvPr>
          <p:cNvSpPr/>
          <p:nvPr/>
        </p:nvSpPr>
        <p:spPr>
          <a:xfrm>
            <a:off x="2292627" y="62744"/>
            <a:ext cx="4558746" cy="830997"/>
          </a:xfrm>
          <a:prstGeom prst="rect">
            <a:avLst/>
          </a:prstGeom>
        </p:spPr>
        <p:txBody>
          <a:bodyPr wrap="square">
            <a:spAutoFit/>
          </a:bodyPr>
          <a:lstStyle/>
          <a:p>
            <a:r>
              <a:rPr lang="en-US" sz="4800" b="1" dirty="0">
                <a:solidFill>
                  <a:schemeClr val="bg1"/>
                </a:solidFill>
                <a:latin typeface="Arial Black" panose="020B0A04020102020204" pitchFamily="34" charset="0"/>
              </a:rPr>
              <a:t>Background </a:t>
            </a:r>
            <a:endParaRPr lang="en-US" sz="4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58569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49EC45-625D-4A67-8B71-4C9E1107CADC}"/>
              </a:ext>
            </a:extLst>
          </p:cNvPr>
          <p:cNvSpPr/>
          <p:nvPr/>
        </p:nvSpPr>
        <p:spPr>
          <a:xfrm>
            <a:off x="172279" y="343488"/>
            <a:ext cx="8693426" cy="5509200"/>
          </a:xfrm>
          <a:prstGeom prst="rect">
            <a:avLst/>
          </a:prstGeom>
        </p:spPr>
        <p:txBody>
          <a:bodyPr wrap="square">
            <a:spAutoFit/>
          </a:bodyPr>
          <a:lstStyle/>
          <a:p>
            <a:r>
              <a:rPr lang="en-US" sz="1600" b="1" dirty="0">
                <a:latin typeface="Arial Black" panose="020B0A04020102020204" pitchFamily="34" charset="0"/>
              </a:rPr>
              <a:t>An explanation of distributions:</a:t>
            </a:r>
          </a:p>
          <a:p>
            <a:r>
              <a:rPr lang="en-US" sz="1600" dirty="0"/>
              <a:t>For the distributions of age, severity, and payment amount, use histograms. </a:t>
            </a:r>
          </a:p>
          <a:p>
            <a:r>
              <a:rPr lang="en-US" sz="1600" dirty="0"/>
              <a:t>Make a bar plot to distribute the information about whether or not a private attorney was hired.</a:t>
            </a:r>
          </a:p>
          <a:p>
            <a:endParaRPr lang="en-US" sz="1600" dirty="0"/>
          </a:p>
          <a:p>
            <a:r>
              <a:rPr lang="en-US" sz="1600" b="1" dirty="0">
                <a:latin typeface="Arial Black" panose="020B0A04020102020204" pitchFamily="34" charset="0"/>
              </a:rPr>
              <a:t>The connection between payment size and age:</a:t>
            </a:r>
          </a:p>
          <a:p>
            <a:r>
              <a:rPr lang="en-US" sz="1600" dirty="0"/>
              <a:t>Use age as a predictor and payment size as the outcome in a linear regression analysis. Examine the p-value; a significant relationship is indicated if it is less than the significance level (e.g., 0.05). </a:t>
            </a:r>
          </a:p>
          <a:p>
            <a:endParaRPr lang="en-US" sz="1600" dirty="0"/>
          </a:p>
          <a:p>
            <a:r>
              <a:rPr lang="en-US" sz="1600" b="1" dirty="0">
                <a:latin typeface="Arial Black" panose="020B0A04020102020204" pitchFamily="34" charset="0"/>
              </a:rPr>
              <a:t>Connection between Payment Size and Severity:</a:t>
            </a:r>
          </a:p>
          <a:p>
            <a:r>
              <a:rPr lang="en-US" sz="1600" dirty="0"/>
              <a:t>Use payment size as the outcome and severity as the predictor in a linear regression. In order to determine statistical significance, evaluate the p-value.</a:t>
            </a:r>
          </a:p>
          <a:p>
            <a:endParaRPr lang="en-US" sz="1600" dirty="0">
              <a:latin typeface="Arial Black" panose="020B0A04020102020204" pitchFamily="34" charset="0"/>
            </a:endParaRPr>
          </a:p>
          <a:p>
            <a:r>
              <a:rPr lang="en-US" sz="1600" b="1" dirty="0">
                <a:latin typeface="Arial Black" panose="020B0A04020102020204" pitchFamily="34" charset="0"/>
              </a:rPr>
              <a:t>Dependency on Legal Representation by a Private Attorney:</a:t>
            </a:r>
          </a:p>
          <a:p>
            <a:r>
              <a:rPr lang="en-US" sz="1600" dirty="0"/>
              <a:t>For claimants who are represented by a private attorney versus those who are not, compare the severity-payment size relationship. Regression models can be used independently or combined with an interaction term in a single model.</a:t>
            </a:r>
          </a:p>
          <a:p>
            <a:r>
              <a:rPr lang="en-US" sz="1600" dirty="0"/>
              <a:t>Should the interaction term hold significance, it implies variations in the relationships between severity and payment size contingent on the attorney's representation.</a:t>
            </a:r>
          </a:p>
          <a:p>
            <a:endParaRPr lang="en-US" sz="1600" dirty="0"/>
          </a:p>
          <a:p>
            <a:r>
              <a:rPr lang="en-US" sz="1600" dirty="0"/>
              <a:t>Consider using statistical software for analysis and visualization, such as R or Python, along with the necessary libraries to perform regressions and produce visualizations such as bar plots and histograms. Analyze the results taking into account the limitations of the methodology and statistical significance.</a:t>
            </a:r>
          </a:p>
        </p:txBody>
      </p:sp>
      <p:sp>
        <p:nvSpPr>
          <p:cNvPr id="3" name="Rectangle 2">
            <a:extLst>
              <a:ext uri="{FF2B5EF4-FFF2-40B4-BE49-F238E27FC236}">
                <a16:creationId xmlns:a16="http://schemas.microsoft.com/office/drawing/2014/main" id="{13518DCE-2EDB-4963-9EB2-2212AC81EB36}"/>
              </a:ext>
            </a:extLst>
          </p:cNvPr>
          <p:cNvSpPr/>
          <p:nvPr/>
        </p:nvSpPr>
        <p:spPr>
          <a:xfrm>
            <a:off x="3671644" y="-115275"/>
            <a:ext cx="1694695" cy="581762"/>
          </a:xfrm>
          <a:prstGeom prst="rect">
            <a:avLst/>
          </a:prstGeom>
        </p:spPr>
        <p:txBody>
          <a:bodyPr wrap="none">
            <a:spAutoFit/>
          </a:bodyPr>
          <a:lstStyle/>
          <a:p>
            <a:pPr>
              <a:lnSpc>
                <a:spcPct val="107000"/>
              </a:lnSpc>
              <a:spcAft>
                <a:spcPts val="800"/>
              </a:spcAft>
            </a:pPr>
            <a:r>
              <a:rPr lang="en-US" sz="3200" dirty="0">
                <a:latin typeface="Britannic Bold" panose="020B0903060703020204" pitchFamily="34" charset="0"/>
                <a:ea typeface="Calibri" panose="020F0502020204030204" pitchFamily="34" charset="0"/>
                <a:cs typeface="Times New Roman" panose="02020603050405020304" pitchFamily="18" charset="0"/>
              </a:rPr>
              <a:t>Methods</a:t>
            </a:r>
          </a:p>
        </p:txBody>
      </p:sp>
    </p:spTree>
    <p:extLst>
      <p:ext uri="{BB962C8B-B14F-4D97-AF65-F5344CB8AC3E}">
        <p14:creationId xmlns:p14="http://schemas.microsoft.com/office/powerpoint/2010/main" val="94310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06E6A2-682E-4C60-B198-6254DB095E50}"/>
              </a:ext>
            </a:extLst>
          </p:cNvPr>
          <p:cNvPicPr>
            <a:picLocks noChangeAspect="1"/>
          </p:cNvPicPr>
          <p:nvPr/>
        </p:nvPicPr>
        <p:blipFill>
          <a:blip r:embed="rId2"/>
          <a:stretch>
            <a:fillRect/>
          </a:stretch>
        </p:blipFill>
        <p:spPr>
          <a:xfrm>
            <a:off x="59635" y="119414"/>
            <a:ext cx="6453809" cy="5514124"/>
          </a:xfrm>
          <a:prstGeom prst="rect">
            <a:avLst/>
          </a:prstGeom>
        </p:spPr>
      </p:pic>
      <p:sp>
        <p:nvSpPr>
          <p:cNvPr id="10" name="Rectangle 9">
            <a:extLst>
              <a:ext uri="{FF2B5EF4-FFF2-40B4-BE49-F238E27FC236}">
                <a16:creationId xmlns:a16="http://schemas.microsoft.com/office/drawing/2014/main" id="{0AD4DB3B-E4D6-4437-9970-03B34364A125}"/>
              </a:ext>
            </a:extLst>
          </p:cNvPr>
          <p:cNvSpPr/>
          <p:nvPr/>
        </p:nvSpPr>
        <p:spPr>
          <a:xfrm>
            <a:off x="6798365" y="428281"/>
            <a:ext cx="2067339" cy="4708981"/>
          </a:xfrm>
          <a:prstGeom prst="rect">
            <a:avLst/>
          </a:prstGeom>
        </p:spPr>
        <p:txBody>
          <a:bodyPr wrap="square">
            <a:spAutoFit/>
          </a:bodyPr>
          <a:lstStyle/>
          <a:p>
            <a:r>
              <a:rPr lang="en-US" sz="2000" dirty="0">
                <a:solidFill>
                  <a:schemeClr val="bg1"/>
                </a:solidFill>
                <a:latin typeface="Söhne"/>
              </a:rPr>
              <a:t>The code generates a composite graph displaying 'Amount' histograms and KDE plots for other variables, aiding in comparative analysis of distinct distribution patterns among dataset variables.</a:t>
            </a:r>
            <a:endParaRPr lang="en-US" sz="2000" dirty="0">
              <a:solidFill>
                <a:schemeClr val="bg1"/>
              </a:solidFill>
            </a:endParaRPr>
          </a:p>
        </p:txBody>
      </p:sp>
    </p:spTree>
    <p:extLst>
      <p:ext uri="{BB962C8B-B14F-4D97-AF65-F5344CB8AC3E}">
        <p14:creationId xmlns:p14="http://schemas.microsoft.com/office/powerpoint/2010/main" val="303485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AFA767-504D-4F10-9B09-33AD10360BDD}"/>
              </a:ext>
            </a:extLst>
          </p:cNvPr>
          <p:cNvPicPr>
            <a:picLocks noGrp="1" noChangeAspect="1"/>
          </p:cNvPicPr>
          <p:nvPr>
            <p:ph idx="1"/>
          </p:nvPr>
        </p:nvPicPr>
        <p:blipFill>
          <a:blip r:embed="rId2"/>
          <a:stretch>
            <a:fillRect/>
          </a:stretch>
        </p:blipFill>
        <p:spPr>
          <a:xfrm>
            <a:off x="0" y="132522"/>
            <a:ext cx="6639339" cy="5499652"/>
          </a:xfrm>
        </p:spPr>
      </p:pic>
      <p:sp>
        <p:nvSpPr>
          <p:cNvPr id="6" name="Rectangle 5">
            <a:extLst>
              <a:ext uri="{FF2B5EF4-FFF2-40B4-BE49-F238E27FC236}">
                <a16:creationId xmlns:a16="http://schemas.microsoft.com/office/drawing/2014/main" id="{40A1FF20-83A9-4ABF-B265-3BDB6AD229CD}"/>
              </a:ext>
            </a:extLst>
          </p:cNvPr>
          <p:cNvSpPr/>
          <p:nvPr/>
        </p:nvSpPr>
        <p:spPr>
          <a:xfrm>
            <a:off x="6639339" y="1075731"/>
            <a:ext cx="2398644" cy="2554545"/>
          </a:xfrm>
          <a:prstGeom prst="rect">
            <a:avLst/>
          </a:prstGeom>
        </p:spPr>
        <p:txBody>
          <a:bodyPr wrap="square">
            <a:spAutoFit/>
          </a:bodyPr>
          <a:lstStyle/>
          <a:p>
            <a:r>
              <a:rPr lang="en-US" sz="2000" dirty="0">
                <a:solidFill>
                  <a:srgbClr val="374151"/>
                </a:solidFill>
                <a:latin typeface="Söhne"/>
              </a:rPr>
              <a:t>"Linear regression model using '</a:t>
            </a:r>
            <a:r>
              <a:rPr lang="en-US" sz="2000" dirty="0" err="1">
                <a:solidFill>
                  <a:srgbClr val="374151"/>
                </a:solidFill>
                <a:latin typeface="Söhne"/>
              </a:rPr>
              <a:t>sm.OLS</a:t>
            </a:r>
            <a:r>
              <a:rPr lang="en-US" sz="2000" dirty="0">
                <a:solidFill>
                  <a:srgbClr val="374151"/>
                </a:solidFill>
                <a:latin typeface="Söhne"/>
              </a:rPr>
              <a:t>' predicts 'Amount' based on 'Age', showcased in a scatter plot indicating the relationship's trend."</a:t>
            </a:r>
            <a:endParaRPr lang="en-US" sz="2000" dirty="0"/>
          </a:p>
        </p:txBody>
      </p:sp>
    </p:spTree>
    <p:extLst>
      <p:ext uri="{BB962C8B-B14F-4D97-AF65-F5344CB8AC3E}">
        <p14:creationId xmlns:p14="http://schemas.microsoft.com/office/powerpoint/2010/main" val="222672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38F3DF-744D-4797-908C-74DB3E1FF1AD}"/>
              </a:ext>
            </a:extLst>
          </p:cNvPr>
          <p:cNvPicPr>
            <a:picLocks noChangeAspect="1"/>
          </p:cNvPicPr>
          <p:nvPr/>
        </p:nvPicPr>
        <p:blipFill>
          <a:blip r:embed="rId2"/>
          <a:stretch>
            <a:fillRect/>
          </a:stretch>
        </p:blipFill>
        <p:spPr>
          <a:xfrm>
            <a:off x="0" y="92765"/>
            <a:ext cx="6612835" cy="5658677"/>
          </a:xfrm>
          <a:prstGeom prst="rect">
            <a:avLst/>
          </a:prstGeom>
        </p:spPr>
      </p:pic>
      <p:sp>
        <p:nvSpPr>
          <p:cNvPr id="5" name="Rectangle 4">
            <a:extLst>
              <a:ext uri="{FF2B5EF4-FFF2-40B4-BE49-F238E27FC236}">
                <a16:creationId xmlns:a16="http://schemas.microsoft.com/office/drawing/2014/main" id="{D6C238EF-6D5E-43DB-8D34-E35417B336B7}"/>
              </a:ext>
            </a:extLst>
          </p:cNvPr>
          <p:cNvSpPr/>
          <p:nvPr/>
        </p:nvSpPr>
        <p:spPr>
          <a:xfrm>
            <a:off x="6857999" y="238539"/>
            <a:ext cx="2286001" cy="5632311"/>
          </a:xfrm>
          <a:prstGeom prst="rect">
            <a:avLst/>
          </a:prstGeom>
        </p:spPr>
        <p:txBody>
          <a:bodyPr wrap="square">
            <a:spAutoFit/>
          </a:bodyPr>
          <a:lstStyle/>
          <a:p>
            <a:r>
              <a:rPr lang="en-US" sz="2400" dirty="0">
                <a:solidFill>
                  <a:schemeClr val="bg1"/>
                </a:solidFill>
                <a:latin typeface="Söhne"/>
              </a:rPr>
              <a:t>"Regression analysis of 'Severity' against 'Amount' shows a scatter plot with actual data points in sky blue and an orange regression line depicting the trend between severity levels and payment amounts."</a:t>
            </a:r>
            <a:endParaRPr lang="en-US" sz="2400" dirty="0">
              <a:solidFill>
                <a:schemeClr val="bg1"/>
              </a:solidFill>
            </a:endParaRPr>
          </a:p>
        </p:txBody>
      </p:sp>
    </p:spTree>
    <p:extLst>
      <p:ext uri="{BB962C8B-B14F-4D97-AF65-F5344CB8AC3E}">
        <p14:creationId xmlns:p14="http://schemas.microsoft.com/office/powerpoint/2010/main" val="15343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9C3504-F9AF-4D05-A7B4-38BAE1CDB410}"/>
              </a:ext>
            </a:extLst>
          </p:cNvPr>
          <p:cNvPicPr>
            <a:picLocks noGrp="1" noChangeAspect="1"/>
          </p:cNvPicPr>
          <p:nvPr>
            <p:ph idx="1"/>
          </p:nvPr>
        </p:nvPicPr>
        <p:blipFill>
          <a:blip r:embed="rId2"/>
          <a:stretch>
            <a:fillRect/>
          </a:stretch>
        </p:blipFill>
        <p:spPr>
          <a:xfrm>
            <a:off x="107724" y="172278"/>
            <a:ext cx="6014780" cy="5580477"/>
          </a:xfrm>
        </p:spPr>
      </p:pic>
      <p:sp>
        <p:nvSpPr>
          <p:cNvPr id="6" name="Rectangle 5">
            <a:extLst>
              <a:ext uri="{FF2B5EF4-FFF2-40B4-BE49-F238E27FC236}">
                <a16:creationId xmlns:a16="http://schemas.microsoft.com/office/drawing/2014/main" id="{C33F06B9-79E2-4EAA-8B6D-0769A2BA508A}"/>
              </a:ext>
            </a:extLst>
          </p:cNvPr>
          <p:cNvSpPr/>
          <p:nvPr/>
        </p:nvSpPr>
        <p:spPr>
          <a:xfrm>
            <a:off x="6599582" y="392786"/>
            <a:ext cx="2107095" cy="5016758"/>
          </a:xfrm>
          <a:prstGeom prst="rect">
            <a:avLst/>
          </a:prstGeom>
        </p:spPr>
        <p:txBody>
          <a:bodyPr wrap="square">
            <a:spAutoFit/>
          </a:bodyPr>
          <a:lstStyle/>
          <a:p>
            <a:br>
              <a:rPr lang="en-US" sz="2000" dirty="0"/>
            </a:br>
            <a:r>
              <a:rPr lang="en-US" sz="2000" dirty="0">
                <a:solidFill>
                  <a:srgbClr val="374151"/>
                </a:solidFill>
                <a:latin typeface="Söhne"/>
              </a:rPr>
              <a:t>"The plot compares severity's impact on amount for claimants represented and not represented by private attorneys. Orange and red regression lines illustrate trends for represented and not represented claimants.</a:t>
            </a:r>
            <a:endParaRPr lang="en-US" sz="2000" dirty="0"/>
          </a:p>
        </p:txBody>
      </p:sp>
    </p:spTree>
    <p:extLst>
      <p:ext uri="{BB962C8B-B14F-4D97-AF65-F5344CB8AC3E}">
        <p14:creationId xmlns:p14="http://schemas.microsoft.com/office/powerpoint/2010/main" val="51432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FD895-59B5-411D-A7C1-8F036D5D2CD4}"/>
              </a:ext>
            </a:extLst>
          </p:cNvPr>
          <p:cNvSpPr/>
          <p:nvPr/>
        </p:nvSpPr>
        <p:spPr>
          <a:xfrm>
            <a:off x="92765" y="185529"/>
            <a:ext cx="8931965" cy="5570756"/>
          </a:xfrm>
          <a:prstGeom prst="rect">
            <a:avLst/>
          </a:prstGeom>
        </p:spPr>
        <p:txBody>
          <a:bodyPr wrap="square">
            <a:spAutoFit/>
          </a:bodyPr>
          <a:lstStyle/>
          <a:p>
            <a:r>
              <a:rPr lang="en-US" sz="3200" b="1" dirty="0">
                <a:solidFill>
                  <a:schemeClr val="bg1"/>
                </a:solidFill>
                <a:latin typeface="Söhne"/>
              </a:rPr>
              <a:t>Implications for Insurance Company</a:t>
            </a:r>
          </a:p>
          <a:p>
            <a:r>
              <a:rPr lang="en-US" dirty="0">
                <a:solidFill>
                  <a:schemeClr val="bg1"/>
                </a:solidFill>
                <a:latin typeface="Söhne"/>
              </a:rPr>
              <a:t>1. </a:t>
            </a:r>
            <a:r>
              <a:rPr lang="en-US" b="1" i="1" dirty="0">
                <a:solidFill>
                  <a:schemeClr val="bg1"/>
                </a:solidFill>
                <a:latin typeface="Söhne"/>
              </a:rPr>
              <a:t>Understanding Payment Determinants</a:t>
            </a:r>
          </a:p>
          <a:p>
            <a:pPr>
              <a:buFont typeface="Arial" panose="020B0604020202020204" pitchFamily="34" charset="0"/>
              <a:buChar char="•"/>
            </a:pPr>
            <a:r>
              <a:rPr lang="en-US" b="1" dirty="0">
                <a:solidFill>
                  <a:schemeClr val="bg1"/>
                </a:solidFill>
                <a:latin typeface="Söhne"/>
              </a:rPr>
              <a:t>Age Influence:</a:t>
            </a:r>
            <a:r>
              <a:rPr lang="en-US" dirty="0">
                <a:solidFill>
                  <a:schemeClr val="bg1"/>
                </a:solidFill>
                <a:latin typeface="Söhne"/>
              </a:rPr>
              <a:t> Analysis reveals a significant relationship between claimant age and payment size. The age of the claimant plays a notable role in determining the payment amount.</a:t>
            </a:r>
          </a:p>
          <a:p>
            <a:pPr>
              <a:buFont typeface="Arial" panose="020B0604020202020204" pitchFamily="34" charset="0"/>
              <a:buChar char="•"/>
            </a:pPr>
            <a:r>
              <a:rPr lang="en-US" b="1" dirty="0">
                <a:solidFill>
                  <a:schemeClr val="bg1"/>
                </a:solidFill>
                <a:latin typeface="Söhne"/>
              </a:rPr>
              <a:t>Severity Impact:</a:t>
            </a:r>
            <a:r>
              <a:rPr lang="en-US" dirty="0">
                <a:solidFill>
                  <a:schemeClr val="bg1"/>
                </a:solidFill>
                <a:latin typeface="Söhne"/>
              </a:rPr>
              <a:t> Severity ratings correlate with payment size. Higher severity levels tend to result in larger payments.</a:t>
            </a:r>
          </a:p>
          <a:p>
            <a:r>
              <a:rPr lang="en-US" dirty="0">
                <a:solidFill>
                  <a:schemeClr val="bg1"/>
                </a:solidFill>
                <a:latin typeface="Söhne"/>
              </a:rPr>
              <a:t>2. </a:t>
            </a:r>
            <a:r>
              <a:rPr lang="en-US" b="1" i="1" dirty="0">
                <a:solidFill>
                  <a:schemeClr val="bg1"/>
                </a:solidFill>
                <a:latin typeface="Söhne"/>
              </a:rPr>
              <a:t>Considerations for Risk Management</a:t>
            </a:r>
          </a:p>
          <a:p>
            <a:pPr>
              <a:buFont typeface="Arial" panose="020B0604020202020204" pitchFamily="34" charset="0"/>
              <a:buChar char="•"/>
            </a:pPr>
            <a:r>
              <a:rPr lang="en-US" b="1" dirty="0">
                <a:solidFill>
                  <a:schemeClr val="bg1"/>
                </a:solidFill>
                <a:latin typeface="Söhne"/>
              </a:rPr>
              <a:t>Attorney Representation:</a:t>
            </a:r>
            <a:r>
              <a:rPr lang="en-US" dirty="0">
                <a:solidFill>
                  <a:schemeClr val="bg1"/>
                </a:solidFill>
                <a:latin typeface="Söhne"/>
              </a:rPr>
              <a:t> The relationship between severity and payment size differs based on attorney representation. Claimants with private attorneys might exhibit a distinct impact of severity on payment compared to those without representation.</a:t>
            </a:r>
          </a:p>
          <a:p>
            <a:r>
              <a:rPr lang="en-US" dirty="0">
                <a:solidFill>
                  <a:schemeClr val="bg1"/>
                </a:solidFill>
                <a:latin typeface="Söhne"/>
              </a:rPr>
              <a:t>3. </a:t>
            </a:r>
            <a:r>
              <a:rPr lang="en-US" b="1" i="1" dirty="0">
                <a:solidFill>
                  <a:schemeClr val="bg1"/>
                </a:solidFill>
                <a:latin typeface="Söhne"/>
              </a:rPr>
              <a:t>Decision-Making Insights</a:t>
            </a:r>
          </a:p>
          <a:p>
            <a:pPr>
              <a:buFont typeface="Arial" panose="020B0604020202020204" pitchFamily="34" charset="0"/>
              <a:buChar char="•"/>
            </a:pPr>
            <a:r>
              <a:rPr lang="en-US" b="1" u="sng" dirty="0">
                <a:solidFill>
                  <a:schemeClr val="bg1"/>
                </a:solidFill>
                <a:latin typeface="Söhne"/>
              </a:rPr>
              <a:t>Risk Assessment:</a:t>
            </a:r>
            <a:r>
              <a:rPr lang="en-US" u="sng" dirty="0">
                <a:solidFill>
                  <a:schemeClr val="bg1"/>
                </a:solidFill>
                <a:latin typeface="Söhne"/>
              </a:rPr>
              <a:t> </a:t>
            </a:r>
            <a:r>
              <a:rPr lang="en-US" dirty="0">
                <a:solidFill>
                  <a:schemeClr val="bg1"/>
                </a:solidFill>
                <a:latin typeface="Söhne"/>
              </a:rPr>
              <a:t>Age and severity assessments should factor into risk evaluations for better premium estimations and risk management strategies.</a:t>
            </a:r>
          </a:p>
          <a:p>
            <a:pPr>
              <a:buFont typeface="Arial" panose="020B0604020202020204" pitchFamily="34" charset="0"/>
              <a:buChar char="•"/>
            </a:pPr>
            <a:r>
              <a:rPr lang="en-US" b="1" u="sng" dirty="0">
                <a:solidFill>
                  <a:schemeClr val="bg1"/>
                </a:solidFill>
                <a:latin typeface="Söhne"/>
              </a:rPr>
              <a:t>Attorney Influence:</a:t>
            </a:r>
            <a:r>
              <a:rPr lang="en-US" u="sng" dirty="0">
                <a:solidFill>
                  <a:schemeClr val="bg1"/>
                </a:solidFill>
                <a:latin typeface="Söhne"/>
              </a:rPr>
              <a:t> </a:t>
            </a:r>
            <a:r>
              <a:rPr lang="en-US" dirty="0">
                <a:solidFill>
                  <a:schemeClr val="bg1"/>
                </a:solidFill>
                <a:latin typeface="Söhne"/>
              </a:rPr>
              <a:t>Understanding the attorney's role in severity-payment dynamics aids in adjusting claim assessments and settlement strategies.</a:t>
            </a:r>
          </a:p>
          <a:p>
            <a:r>
              <a:rPr lang="en-US" b="1" dirty="0">
                <a:solidFill>
                  <a:schemeClr val="bg1"/>
                </a:solidFill>
                <a:latin typeface="Söhne"/>
              </a:rPr>
              <a:t>Conclusion:</a:t>
            </a:r>
          </a:p>
          <a:p>
            <a:pPr>
              <a:buFont typeface="Arial" panose="020B0604020202020204" pitchFamily="34" charset="0"/>
              <a:buChar char="•"/>
            </a:pPr>
            <a:r>
              <a:rPr lang="en-US" dirty="0">
                <a:solidFill>
                  <a:schemeClr val="bg1"/>
                </a:solidFill>
                <a:latin typeface="Söhne"/>
              </a:rPr>
              <a:t>A comprehensive understanding of the variables impacting payment size helps in informed risk assessment, facilitating better decision-making and risk management strategies for the insurance company.</a:t>
            </a:r>
            <a:endParaRPr lang="en-US" b="0" i="0" dirty="0">
              <a:solidFill>
                <a:schemeClr val="bg1"/>
              </a:solidFill>
              <a:effectLst/>
              <a:latin typeface="Söhne"/>
            </a:endParaRPr>
          </a:p>
        </p:txBody>
      </p:sp>
    </p:spTree>
    <p:extLst>
      <p:ext uri="{BB962C8B-B14F-4D97-AF65-F5344CB8AC3E}">
        <p14:creationId xmlns:p14="http://schemas.microsoft.com/office/powerpoint/2010/main" val="281541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0A769EB-9715-4D22-984C-0C9B639B1F8A}"/>
              </a:ext>
            </a:extLst>
          </p:cNvPr>
          <p:cNvSpPr>
            <a:spLocks noGrp="1"/>
          </p:cNvSpPr>
          <p:nvPr>
            <p:ph idx="1"/>
          </p:nvPr>
        </p:nvSpPr>
        <p:spPr>
          <a:xfrm rot="19129705">
            <a:off x="2775504" y="513661"/>
            <a:ext cx="7886700" cy="3516396"/>
          </a:xfrm>
        </p:spPr>
        <p:txBody>
          <a:bodyPr>
            <a:normAutofit/>
          </a:bodyPr>
          <a:lstStyle/>
          <a:p>
            <a:pPr marL="0" indent="0">
              <a:buNone/>
            </a:pPr>
            <a:r>
              <a:rPr lang="en-US" sz="4400" dirty="0">
                <a:latin typeface="Britannic Bold" panose="020B0903060703020204" pitchFamily="34" charset="0"/>
              </a:rPr>
              <a:t>Back up Slides</a:t>
            </a:r>
          </a:p>
        </p:txBody>
      </p:sp>
    </p:spTree>
    <p:extLst>
      <p:ext uri="{BB962C8B-B14F-4D97-AF65-F5344CB8AC3E}">
        <p14:creationId xmlns:p14="http://schemas.microsoft.com/office/powerpoint/2010/main" val="3609097300"/>
      </p:ext>
    </p:extLst>
  </p:cSld>
  <p:clrMapOvr>
    <a:masterClrMapping/>
  </p:clrMapOvr>
</p:sld>
</file>

<file path=ppt/theme/theme1.xml><?xml version="1.0" encoding="utf-8"?>
<a:theme xmlns:a="http://schemas.openxmlformats.org/drawingml/2006/main" name="NMSU_2019">
  <a:themeElements>
    <a:clrScheme name="NMSU_2019">
      <a:dk1>
        <a:srgbClr val="000000"/>
      </a:dk1>
      <a:lt1>
        <a:srgbClr val="FEFFFF"/>
      </a:lt1>
      <a:dk2>
        <a:srgbClr val="8C0B41"/>
      </a:dk2>
      <a:lt2>
        <a:srgbClr val="E7E6E6"/>
      </a:lt2>
      <a:accent1>
        <a:srgbClr val="A7BABE"/>
      </a:accent1>
      <a:accent2>
        <a:srgbClr val="CFC7BD"/>
      </a:accent2>
      <a:accent3>
        <a:srgbClr val="A5A5A5"/>
      </a:accent3>
      <a:accent4>
        <a:srgbClr val="FEFFFF"/>
      </a:accent4>
      <a:accent5>
        <a:srgbClr val="5B9BD5"/>
      </a:accent5>
      <a:accent6>
        <a:srgbClr val="8C0B41"/>
      </a:accent6>
      <a:hlink>
        <a:srgbClr val="50B9F2"/>
      </a:hlink>
      <a:folHlink>
        <a:srgbClr val="6D6E7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MSU_2019" id="{F3039E45-AD72-2745-91F4-8F90602B2064}" vid="{36F2A75D-F91E-5C47-8EE5-76E117038AA4}"/>
    </a:ext>
  </a:extLst>
</a:theme>
</file>

<file path=docProps/app.xml><?xml version="1.0" encoding="utf-8"?>
<Properties xmlns="http://schemas.openxmlformats.org/officeDocument/2006/extended-properties" xmlns:vt="http://schemas.openxmlformats.org/officeDocument/2006/docPropsVTypes">
  <Template>IE final project</Template>
  <TotalTime>63</TotalTime>
  <Words>801</Words>
  <Application>Microsoft Office PowerPoint</Application>
  <PresentationFormat>On-screen Show (4:3)</PresentationFormat>
  <Paragraphs>57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Arial Black</vt:lpstr>
      <vt:lpstr>Arial Rounded MT Bold</vt:lpstr>
      <vt:lpstr>Britannic Bold</vt:lpstr>
      <vt:lpstr>Calibri</vt:lpstr>
      <vt:lpstr>Gabriola</vt:lpstr>
      <vt:lpstr>Söhne</vt:lpstr>
      <vt:lpstr>Tahoma</vt:lpstr>
      <vt:lpstr>Times New Roman</vt:lpstr>
      <vt:lpstr>NMSU_2019</vt:lpstr>
      <vt:lpstr>A ST  511 – M70 Statistical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  511 – M70 Statistical Data Analytics</dc:title>
  <dc:creator>Lohith Siva Venkata Ramakrishna Koyya</dc:creator>
  <cp:lastModifiedBy>Lohith Siva Venkata Ramakrishna Koyya</cp:lastModifiedBy>
  <cp:revision>7</cp:revision>
  <dcterms:created xsi:type="dcterms:W3CDTF">2023-12-08T05:10:21Z</dcterms:created>
  <dcterms:modified xsi:type="dcterms:W3CDTF">2023-12-08T06:13:35Z</dcterms:modified>
</cp:coreProperties>
</file>