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sldIdLst>
    <p:sldId id="259" r:id="rId3"/>
    <p:sldId id="344" r:id="rId4"/>
    <p:sldId id="346" r:id="rId5"/>
    <p:sldId id="347" r:id="rId6"/>
    <p:sldId id="348" r:id="rId7"/>
    <p:sldId id="349" r:id="rId8"/>
    <p:sldId id="357" r:id="rId9"/>
    <p:sldId id="350" r:id="rId10"/>
    <p:sldId id="340" r:id="rId11"/>
    <p:sldId id="351" r:id="rId12"/>
    <p:sldId id="358" r:id="rId13"/>
    <p:sldId id="359" r:id="rId14"/>
    <p:sldId id="361" r:id="rId15"/>
    <p:sldId id="360" r:id="rId16"/>
    <p:sldId id="352" r:id="rId17"/>
    <p:sldId id="353" r:id="rId18"/>
    <p:sldId id="354" r:id="rId19"/>
    <p:sldId id="355" r:id="rId20"/>
    <p:sldId id="35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  <p14:sldId id="344"/>
            <p14:sldId id="346"/>
            <p14:sldId id="347"/>
            <p14:sldId id="348"/>
            <p14:sldId id="349"/>
            <p14:sldId id="357"/>
            <p14:sldId id="350"/>
            <p14:sldId id="340"/>
            <p14:sldId id="351"/>
            <p14:sldId id="358"/>
            <p14:sldId id="359"/>
            <p14:sldId id="361"/>
            <p14:sldId id="360"/>
            <p14:sldId id="352"/>
            <p14:sldId id="353"/>
            <p14:sldId id="354"/>
            <p14:sldId id="355"/>
            <p14:sldId id="356"/>
          </p14:sldIdLst>
        </p14:section>
        <p14:section name="Project Overview" id="{087866C3-7028-482C-8D34-6BF5363FBD75}">
          <p14:sldIdLst/>
        </p14:section>
        <p14:section name="Status Update" id="{521DEF98-8796-4632-831A-16252E9A6054}">
          <p14:sldIdLst/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7849" autoAdjust="0"/>
  </p:normalViewPr>
  <p:slideViewPr>
    <p:cSldViewPr>
      <p:cViewPr varScale="1">
        <p:scale>
          <a:sx n="69" d="100"/>
          <a:sy n="69" d="100"/>
        </p:scale>
        <p:origin x="1314" y="78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14/4/2016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1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to give updates for project</a:t>
            </a:r>
            <a:r>
              <a:rPr lang="en-US" baseline="0" dirty="0" smtClean="0"/>
              <a:t> milestones.</a:t>
            </a:r>
            <a:endParaRPr lang="en-US" dirty="0" smtClean="0"/>
          </a:p>
          <a:p>
            <a:endParaRPr lang="en-US" baseline="0" dirty="0" smtClean="0"/>
          </a:p>
          <a:p>
            <a:pPr lvl="0"/>
            <a:r>
              <a:rPr lang="en-US" sz="1000" b="1" dirty="0" smtClean="0"/>
              <a:t>Sections</a:t>
            </a:r>
            <a:endParaRPr lang="en-US" sz="1000" b="0" dirty="0" smtClean="0"/>
          </a:p>
          <a:p>
            <a:pPr lvl="0"/>
            <a:r>
              <a:rPr lang="en-US" sz="1000" b="0" dirty="0" smtClean="0"/>
              <a:t>Right-click on a slide to add sections.</a:t>
            </a:r>
            <a:r>
              <a:rPr lang="en-US" sz="1000" b="0" baseline="0" dirty="0" smtClean="0"/>
              <a:t> Sections can help to organize your slides or facilitate collaboration between multiple authors.</a:t>
            </a:r>
            <a:endParaRPr lang="en-US" sz="1000" b="0" dirty="0" smtClean="0"/>
          </a:p>
          <a:p>
            <a:pPr lvl="0"/>
            <a:endParaRPr lang="en-US" sz="1000" b="1" dirty="0" smtClean="0"/>
          </a:p>
          <a:p>
            <a:pPr lvl="0"/>
            <a:r>
              <a:rPr lang="en-US" sz="1000" b="1" dirty="0" smtClean="0"/>
              <a:t>Notes</a:t>
            </a:r>
          </a:p>
          <a:p>
            <a:pPr lvl="0"/>
            <a:r>
              <a:rPr lang="en-US" sz="1000" dirty="0" smtClean="0"/>
              <a:t>Use the Notes section for delivery notes or to provide additional details for the audience.</a:t>
            </a:r>
            <a:r>
              <a:rPr lang="en-US" sz="10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0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000" dirty="0" smtClean="0"/>
              <a:t>Pay particular attention to the graphs, charts, and text boxes.</a:t>
            </a:r>
            <a:r>
              <a:rPr lang="en-US" sz="1000" baseline="0" dirty="0" smtClean="0"/>
              <a:t> </a:t>
            </a:r>
            <a:endParaRPr lang="en-US" sz="1000" dirty="0" smtClean="0"/>
          </a:p>
          <a:p>
            <a:pPr lvl="0"/>
            <a:r>
              <a:rPr lang="en-US" sz="1000" dirty="0" smtClean="0"/>
              <a:t>Consider that attendees will print in black and white or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 Run a test print to make sure your colors work when printed in pure black and white and </a:t>
            </a:r>
            <a:r>
              <a:rPr lang="en-US" sz="1000" dirty="0" err="1" smtClean="0"/>
              <a:t>grayscale</a:t>
            </a:r>
            <a:r>
              <a:rPr lang="en-US" sz="1000" dirty="0" smtClean="0"/>
              <a:t>.</a:t>
            </a:r>
          </a:p>
          <a:p>
            <a:pPr lvl="0">
              <a:buFontTx/>
              <a:buNone/>
            </a:pPr>
            <a:endParaRPr lang="en-US" sz="1000" dirty="0" smtClean="0"/>
          </a:p>
          <a:p>
            <a:pPr lvl="0">
              <a:buFontTx/>
              <a:buNone/>
            </a:pPr>
            <a:r>
              <a:rPr lang="en-US" sz="1000" b="1" dirty="0" smtClean="0"/>
              <a:t>Graphics, tables, and graphs</a:t>
            </a:r>
          </a:p>
          <a:p>
            <a:pPr lvl="0"/>
            <a:r>
              <a:rPr lang="en-US" sz="1000" dirty="0" smtClean="0"/>
              <a:t>Keep it simple: If possible, use consistent, non-distracting styles and colors.</a:t>
            </a:r>
          </a:p>
          <a:p>
            <a:pPr lvl="0"/>
            <a:r>
              <a:rPr lang="en-US" sz="10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imgurl=http://blankbored.files.wordpress.com/2010/07/pesit-logo.jpg&amp;imgrefurl=http://blankbored.wordpress.com/2011/02/03/the-wait-ends-second-semester/&amp;usg=__nTzP8d7V4U2k8N_1qHSIV1q1fR0=&amp;h=2726&amp;w=2331&amp;sz=296&amp;hl=en&amp;start=6&amp;zoom=1&amp;um=1&amp;itbs=1&amp;tbnid=o9WG56JJ0LBWyM:&amp;tbnh=150&amp;tbnw=128&amp;prev=/search?q=pesit&amp;um=1&amp;hl=en&amp;sa=N&amp;biw=1264&amp;bih=709&amp;tbm=isch&amp;ei=z3zmTZ-xCsXJrAfDt9WOCA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imgres?imgurl=http://blankbored.files.wordpress.com/2010/07/pesit-logo.jpg&amp;imgrefurl=http://blankbored.wordpress.com/2011/02/03/the-wait-ends-second-semester/&amp;usg=__nTzP8d7V4U2k8N_1qHSIV1q1fR0=&amp;h=2726&amp;w=2331&amp;sz=296&amp;hl=en&amp;start=6&amp;zoom=1&amp;um=1&amp;itbs=1&amp;tbnid=o9WG56JJ0LBWyM:&amp;tbnh=150&amp;tbnw=128&amp;prev=/search?q=pesit&amp;um=1&amp;hl=en&amp;sa=N&amp;biw=1264&amp;bih=709&amp;tbm=isch&amp;ei=z3zmTZ-xCsXJrAfDt9WOCA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37890" name="Picture 2" descr="http://t2.gstatic.com/images?q=tbn:ANd9GcQ4VodYr0RF7QIFd9KFNXwf5n_DyoWv3-pDWfeCTb2VeG4RKp2FMxNpzjGfZQ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 l="17719" r="17313" b="44561"/>
          <a:stretch>
            <a:fillRect/>
          </a:stretch>
        </p:blipFill>
        <p:spPr bwMode="auto">
          <a:xfrm>
            <a:off x="6732240" y="1916832"/>
            <a:ext cx="2160240" cy="2160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4392488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5776" y="6309320"/>
            <a:ext cx="424847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040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http://t2.gstatic.com/images?q=tbn:ANd9GcQ4VodYr0RF7QIFd9KFNXwf5n_DyoWv3-pDWfeCTb2VeG4RKp2FMxNpzjGfZQ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 l="17719" r="17313" b="44561"/>
          <a:stretch>
            <a:fillRect/>
          </a:stretch>
        </p:blipFill>
        <p:spPr bwMode="auto">
          <a:xfrm>
            <a:off x="611560" y="1052736"/>
            <a:ext cx="2160240" cy="2160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56350"/>
            <a:ext cx="424847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60851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400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608512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112568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google.co.in/imgres?imgurl=http://blankbored.files.wordpress.com/2010/07/pesit-logo.jpg&amp;imgrefurl=http://blankbored.wordpress.com/2011/02/03/the-wait-ends-second-semester/&amp;usg=__nTzP8d7V4U2k8N_1qHSIV1q1fR0=&amp;h=2726&amp;w=2331&amp;sz=296&amp;hl=en&amp;start=6&amp;zoom=1&amp;um=1&amp;itbs=1&amp;tbnid=o9WG56JJ0LBWyM:&amp;tbnh=150&amp;tbnw=128&amp;prev=/search?q=pesit&amp;um=1&amp;hl=en&amp;sa=N&amp;biw=1264&amp;bih=709&amp;tbm=isch&amp;ei=z3zmTZ-xCsXJrAfDt9WOCA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  <p:pic>
        <p:nvPicPr>
          <p:cNvPr id="9" name="Picture 2" descr="http://t2.gstatic.com/images?q=tbn:ANd9GcQ4VodYr0RF7QIFd9KFNXwf5n_DyoWv3-pDWfeCTb2VeG4RKp2FMxNpzjGfZQ">
            <a:hlinkClick r:id="rId15"/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 l="17719" r="17313" b="44561"/>
          <a:stretch>
            <a:fillRect/>
          </a:stretch>
        </p:blipFill>
        <p:spPr bwMode="auto">
          <a:xfrm>
            <a:off x="8135888" y="0"/>
            <a:ext cx="1008112" cy="10081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492875"/>
            <a:ext cx="5552256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 MT Bold" pitchFamily="66" charset="0"/>
              </a:defRPr>
            </a:lvl1pPr>
          </a:lstStyle>
          <a:p>
            <a:r>
              <a:rPr lang="en-IN" smtClean="0"/>
              <a:t>Department of Information Science Engg.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Status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004048" y="4077072"/>
            <a:ext cx="4139952" cy="2448272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Script MT Bold" pitchFamily="66" charset="0"/>
            </a:endParaRPr>
          </a:p>
          <a:p>
            <a:endParaRPr lang="en-US" dirty="0" smtClean="0">
              <a:latin typeface="Script MT Bold" pitchFamily="66" charset="0"/>
            </a:endParaRPr>
          </a:p>
          <a:p>
            <a:r>
              <a:rPr lang="en-US" dirty="0" smtClean="0">
                <a:latin typeface="Script MT Bold" pitchFamily="66" charset="0"/>
              </a:rPr>
              <a:t>Presented By,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Lohith</a:t>
            </a:r>
            <a:r>
              <a:rPr lang="en-US" dirty="0" smtClean="0"/>
              <a:t>		1PI09IS045</a:t>
            </a:r>
          </a:p>
          <a:p>
            <a:r>
              <a:rPr lang="en-US" dirty="0"/>
              <a:t>	</a:t>
            </a:r>
            <a:r>
              <a:rPr lang="en-US" dirty="0" smtClean="0"/>
              <a:t>Subrahmanya	1PI09Is103</a:t>
            </a:r>
          </a:p>
          <a:p>
            <a:r>
              <a:rPr lang="en-US" dirty="0"/>
              <a:t>	</a:t>
            </a:r>
            <a:r>
              <a:rPr lang="en-US" dirty="0" err="1" smtClean="0"/>
              <a:t>Narasegowda</a:t>
            </a:r>
            <a:r>
              <a:rPr lang="en-US" dirty="0" smtClean="0"/>
              <a:t> K.H	1PI10IS404</a:t>
            </a:r>
          </a:p>
          <a:p>
            <a:r>
              <a:rPr lang="en-US" dirty="0" smtClean="0"/>
              <a:t>	Department of ISE</a:t>
            </a:r>
          </a:p>
          <a:p>
            <a:r>
              <a:rPr lang="en-US" dirty="0" smtClean="0"/>
              <a:t>	PESIT, </a:t>
            </a:r>
          </a:p>
          <a:p>
            <a:r>
              <a:rPr lang="en-US" dirty="0" smtClean="0"/>
              <a:t>	Bangalore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-35272" y="4254760"/>
            <a:ext cx="4031208" cy="212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cript MT Bold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n-ea"/>
                <a:cs typeface="+mn-cs"/>
              </a:rPr>
              <a:t>Guided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n-ea"/>
                <a:cs typeface="+mn-cs"/>
              </a:rPr>
              <a:t> by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cript MT Bold" pitchFamily="66" charset="0"/>
                <a:ea typeface="+mn-ea"/>
                <a:cs typeface="+mn-cs"/>
              </a:rPr>
              <a:t> 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</a:t>
            </a:r>
            <a:r>
              <a:rPr lang="en-US" sz="1600" b="1" dirty="0" smtClean="0">
                <a:latin typeface="Georgia" pitchFamily="18" charset="0"/>
              </a:rPr>
              <a:t>Dr.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 S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Natarajan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,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</a:t>
            </a:r>
            <a:r>
              <a:rPr lang="en-US" sz="1600" dirty="0" smtClean="0">
                <a:latin typeface="Georgia" pitchFamily="18" charset="0"/>
              </a:rPr>
              <a:t>Professor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Department of 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PESIT,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	Bangalore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144000" cy="11918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Microsoft Himalaya" pitchFamily="2" charset="0"/>
                <a:cs typeface="Microsoft Himalaya" pitchFamily="2" charset="0"/>
              </a:rPr>
              <a:t>IMPLEMENTATION OF Student Data Warehouse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  <a:ea typeface="Microsoft Himalaya" pitchFamily="2" charset="0"/>
              <a:cs typeface="Microsoft Himalaya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650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 the data from different sources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 preprocessing and ETL operation on the collected data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Establish connection between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driver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inside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mondrian properties pages.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Creation of Schema(catalog 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Writing MDX queries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both Apache Tomcat server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in localhost to run the application on standalone system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application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 the queries having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jpivot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a front end view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OLAP operations with the help of MDX queries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catalog file and analyze the output data. 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18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GRAPHICAL VIEW OF SDW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12457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7544" y="692696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 contd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76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624736" cy="4032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24608" y="1436400"/>
            <a:ext cx="705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of drill-down operation on Department dimension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68849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14400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24672"/>
            <a:ext cx="6768751" cy="38365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11293" y="1268760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Report generated for project data : SDW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9542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717233" cy="4554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71600" y="1340768"/>
            <a:ext cx="764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decision support system for placement statistics : SDW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4488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82453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main objective of this work was to develop a SDW for PESIT in order to help in Reporting, Analysis and decision making. This objective has been accomplished. The Institution now has a better source of information on which to base reporting, analysis and decision-making. The major benefits of the proposed SDW can be listed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 place whole intuitional Data can be accessed and analyzed.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Retrieving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historical data is quick so users will save time.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system can answer multiple questions. The queries written in MDX can be varied upon the 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needs.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Admission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details, placement Details of a student can be accessed quickly as per the requirements of the user and same can be reported with the help the help of drill-through operation which is provided in the implemented Model.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0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FURTHER ENHANCEMENT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study of the proposed system includes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Adopting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method which helps in handling privacy of student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Reporting part in order to have better feel over the Generated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SDW for whole University since our present work had been done for only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Institution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used synthetic data , since we couldn’t get actual institutional data because of security issue , so if the data loaded is real-time data then the results would be very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accessibility feature of data and enhancing front end view will helps in increasing the usability factor of the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295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Developing a data warehouse for a university decision Support system by GÜZ_N TÜRKMEN, ATILIM UNIVERSITY, SEPTEMBER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2007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 Data Warehouse User Guide from Cornell University, 27-Apr-12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www.cmu.edu/es/forms/sdw.pdf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“The Data Warehouse Keeping it Simple”, MIT shares valuable lessons learned from a successful data warehouse implementation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Scott Thorne EDUCAUSE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QUARTERLY,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2000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Student Performance Analytics using Data Warehouse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EGovernance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By 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Suresh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Mugdha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Mahale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International Journal of Computer Applications (0975 – 8887) Volume 20– No.6, April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2011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[5] Thomas H. Davenport,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Working Knowledge: How Organizations Manage What They Know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Harvard Business School Press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031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8229600" cy="9144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contd..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Kimball, Ralph, Reeves, Laura, Ross,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Margy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Thornthwaite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Warren,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The Data Warehouse Lifecycle Toolkit,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New York, John Wiley and Sons, Inc.1998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[7] http://en.wikipedia.org/wiki/Business_reporting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8] http://en.wikipedia.org/wiki/Data_analysis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[9] http://www.etltools.net/etl-tools-comparison.html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[10] http://www.etltools.net/free-etl-tools.html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[11] http://www.cloveretl.com/sites/applicationcraft/files/files/case-studies/Comparison_CloverETL_vs_Talend_Pentaho.pdf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[13] http://en.wikipedia.org/wiki/Comparison_of_OLAP_Servers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[14] http://www.espsolutionsgroup.com/espweb/index.php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[15] https://www.bc.edu/offices/datawarehouse.html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409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215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Student Data Warehouse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(SDW) allows departments to query student data without having to request it from the University Registrar’s Office.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warehouse acts as a hub, facilitating the exchange of information between the institute’s administrative information systems.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basic vision for our data warehouse is to make information at PESIT more accessible and easier to use for a diverse group of users in the institute community.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Having information from several different sources allows people to create reports easily and use information in new and creative ways.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51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3286946" y="1676400"/>
            <a:ext cx="3611884" cy="1539876"/>
            <a:chOff x="1920" y="935"/>
            <a:chExt cx="1609" cy="97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920" y="935"/>
              <a:ext cx="1609" cy="7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dirty="0">
                  <a:latin typeface="Tahoma" pitchFamily="34" charset="0"/>
                </a:rPr>
                <a:t>Overall statistics of </a:t>
              </a:r>
            </a:p>
            <a:p>
              <a:r>
                <a:rPr lang="en-US" dirty="0">
                  <a:latin typeface="Tahoma" pitchFamily="34" charset="0"/>
                </a:rPr>
                <a:t>department </a:t>
              </a:r>
              <a:r>
                <a:rPr lang="en-US">
                  <a:latin typeface="Tahoma" pitchFamily="34" charset="0"/>
                </a:rPr>
                <a:t>year </a:t>
              </a:r>
              <a:r>
                <a:rPr lang="en-US" smtClean="0">
                  <a:latin typeface="Tahoma" pitchFamily="34" charset="0"/>
                </a:rPr>
                <a:t>by year</a:t>
              </a:r>
              <a:endParaRPr lang="en-US" dirty="0" smtClean="0">
                <a:latin typeface="Tahoma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688" y="168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372645" y="3408769"/>
            <a:ext cx="3506531" cy="1239838"/>
            <a:chOff x="3405" y="2461"/>
            <a:chExt cx="2022" cy="781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668" y="2461"/>
              <a:ext cx="1759" cy="7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dirty="0" smtClean="0">
                  <a:latin typeface="Tahoma" pitchFamily="34" charset="0"/>
                </a:rPr>
                <a:t>Placement statics of</a:t>
              </a:r>
            </a:p>
            <a:p>
              <a:r>
                <a:rPr lang="en-US" dirty="0" smtClean="0">
                  <a:latin typeface="Tahoma" pitchFamily="34" charset="0"/>
                </a:rPr>
                <a:t> different  batches ?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3405" y="2778"/>
              <a:ext cx="259" cy="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997821" y="4781128"/>
            <a:ext cx="3166467" cy="1600200"/>
            <a:chOff x="1974" y="3050"/>
            <a:chExt cx="1619" cy="934"/>
          </a:xfrm>
        </p:grpSpPr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74" y="3292"/>
              <a:ext cx="1619" cy="6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1800" dirty="0" smtClean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 flipV="1">
              <a:off x="2631" y="3050"/>
              <a:ext cx="153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269430" y="4416425"/>
            <a:ext cx="3121025" cy="1450975"/>
            <a:chOff x="144" y="2782"/>
            <a:chExt cx="1966" cy="914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44" y="2782"/>
              <a:ext cx="1728" cy="91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dirty="0" smtClean="0">
                  <a:latin typeface="Tahoma" pitchFamily="34" charset="0"/>
                </a:rPr>
                <a:t>Has the dropout rates </a:t>
              </a:r>
            </a:p>
            <a:p>
              <a:r>
                <a:rPr lang="en-US" dirty="0" smtClean="0">
                  <a:latin typeface="Tahoma" pitchFamily="34" charset="0"/>
                </a:rPr>
                <a:t>Increased, decreased </a:t>
              </a:r>
            </a:p>
            <a:p>
              <a:r>
                <a:rPr lang="en-US" dirty="0" smtClean="0">
                  <a:latin typeface="Tahoma" pitchFamily="34" charset="0"/>
                </a:rPr>
                <a:t>Or stayed same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846" y="2832"/>
              <a:ext cx="26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455" y="3303813"/>
            <a:ext cx="1984375" cy="146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07504" y="2205740"/>
            <a:ext cx="3592026" cy="1745549"/>
            <a:chOff x="42" y="1629"/>
            <a:chExt cx="2237" cy="860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2" y="1629"/>
              <a:ext cx="2045" cy="8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sz="2000" dirty="0" smtClean="0"/>
                <a:t>How many students</a:t>
              </a:r>
            </a:p>
            <a:p>
              <a:r>
                <a:rPr lang="en-US" sz="2000" dirty="0" smtClean="0"/>
                <a:t>may going to be placed </a:t>
              </a:r>
            </a:p>
            <a:p>
              <a:r>
                <a:rPr lang="en-US" sz="2000" dirty="0" smtClean="0"/>
                <a:t>In t</a:t>
              </a:r>
              <a:r>
                <a:rPr lang="en-US" sz="2000" dirty="0" smtClean="0">
                  <a:solidFill>
                    <a:schemeClr val="tx1"/>
                  </a:solidFill>
                </a:rPr>
                <a:t>ier-1 and tier-2 jobs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039" y="2221"/>
              <a:ext cx="24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139952" y="5375959"/>
            <a:ext cx="244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Tahoma" pitchFamily="34" charset="0"/>
              </a:rPr>
              <a:t>Passing percentage of student in particular subjects?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81685" y="476672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80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INTRODUCTION contd…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72608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is data warehouse?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 is a information repository maintained separately from the organization’s operational databases. </a:t>
            </a:r>
          </a:p>
          <a:p>
            <a:pPr lvl="1">
              <a:buFont typeface="Wingdings" pitchFamily="2" charset="2"/>
              <a:buChar char="Ø"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subject-oriented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time-variant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0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non-volatile</a:t>
            </a:r>
            <a:r>
              <a:rPr lang="en-US" sz="4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we need student data warehouse ?      </a:t>
            </a:r>
          </a:p>
          <a:p>
            <a:pPr marL="0" indent="0">
              <a:buNone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	To make the process of student data analysis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decision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support easier for the management</a:t>
            </a:r>
            <a:endParaRPr lang="en" sz="4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Focus </a:t>
            </a:r>
            <a:r>
              <a:rPr lang="en" sz="4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	Analytic </a:t>
            </a:r>
            <a:r>
              <a:rPr lang="en" sz="4000" dirty="0">
                <a:latin typeface="Times New Roman" pitchFamily="18" charset="0"/>
                <a:cs typeface="Times New Roman" pitchFamily="18" charset="0"/>
              </a:rPr>
              <a:t>uses might include internal academic reviews, enrolment </a:t>
            </a: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trends, distributions </a:t>
            </a:r>
            <a:r>
              <a:rPr lang="en" sz="4000" dirty="0">
                <a:latin typeface="Times New Roman" pitchFamily="18" charset="0"/>
                <a:cs typeface="Times New Roman" pitchFamily="18" charset="0"/>
              </a:rPr>
              <a:t>of marks or grades, marking trends, </a:t>
            </a: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correlation </a:t>
            </a:r>
            <a:r>
              <a:rPr lang="en" sz="4000" dirty="0">
                <a:latin typeface="Times New Roman" pitchFamily="18" charset="0"/>
                <a:cs typeface="Times New Roman" pitchFamily="18" charset="0"/>
              </a:rPr>
              <a:t>of other college performance with university performance, completion rates, etc</a:t>
            </a: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" sz="4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" sz="4000" dirty="0">
                <a:latin typeface="Times New Roman" pitchFamily="18" charset="0"/>
                <a:cs typeface="Times New Roman" pitchFamily="18" charset="0"/>
              </a:rPr>
              <a:t>Available Techniques:</a:t>
            </a:r>
          </a:p>
          <a:p>
            <a:pPr lvl="0">
              <a:buNone/>
            </a:pPr>
            <a:r>
              <a:rPr lang="en" sz="4000" dirty="0" smtClean="0">
                <a:latin typeface="Times New Roman" pitchFamily="18" charset="0"/>
                <a:cs typeface="Times New Roman" pitchFamily="18" charset="0"/>
              </a:rPr>
              <a:t>	Preprocessing,ETL,Drill </a:t>
            </a:r>
            <a:r>
              <a:rPr lang="en" sz="4000" dirty="0">
                <a:latin typeface="Times New Roman" pitchFamily="18" charset="0"/>
                <a:cs typeface="Times New Roman" pitchFamily="18" charset="0"/>
              </a:rPr>
              <a:t>down, roll-up, drill-across,slicing,dicing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930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M.Sc students from Atilium university developed a data warehouse for decision support system.They used ER assistant tool for schema generation, </a:t>
            </a:r>
            <a:r>
              <a:rPr lang="en" b="1" dirty="0">
                <a:latin typeface="Times New Roman" pitchFamily="18" charset="0"/>
                <a:cs typeface="Times New Roman" pitchFamily="18" charset="0"/>
              </a:rPr>
              <a:t>Quella business intelligence solution </a:t>
            </a:r>
            <a:r>
              <a:rPr lang="en" dirty="0">
                <a:latin typeface="Times New Roman" pitchFamily="18" charset="0"/>
                <a:cs typeface="Times New Roman" pitchFamily="18" charset="0"/>
              </a:rPr>
              <a:t>for OLAP and charts and </a:t>
            </a:r>
            <a:r>
              <a:rPr lang="en" b="1" dirty="0">
                <a:latin typeface="Times New Roman" pitchFamily="18" charset="0"/>
                <a:cs typeface="Times New Roman" pitchFamily="18" charset="0"/>
              </a:rPr>
              <a:t>Oracle Warehouse builder(OWB</a:t>
            </a:r>
            <a:r>
              <a:rPr lang="en" dirty="0">
                <a:latin typeface="Times New Roman" pitchFamily="18" charset="0"/>
                <a:cs typeface="Times New Roman" pitchFamily="18" charset="0"/>
              </a:rPr>
              <a:t>) for ETL process[1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].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Student data warehouse by Cornell university. They used pentaho buisiness tool for OLAP operations[2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].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MIT Data Warehouse[2] is a central data source which combines data from various Institute administrative systems. Access to the data is controlled by authorizations maintained within the ROLES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Database[3]. 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805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Functional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Creating a Schema file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Generation of reports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Writing efficient MDX </a:t>
            </a:r>
            <a:r>
              <a:rPr lang="en-US" dirty="0" smtClean="0"/>
              <a:t>queries</a:t>
            </a:r>
          </a:p>
          <a:p>
            <a:pPr lvl="1">
              <a:buFont typeface="Wingdings" pitchFamily="2" charset="2"/>
              <a:buChar char="Ø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SDW  </a:t>
            </a:r>
            <a:r>
              <a:rPr lang="en" sz="2200" dirty="0">
                <a:latin typeface="Times New Roman" pitchFamily="18" charset="0"/>
                <a:cs typeface="Times New Roman" pitchFamily="18" charset="0"/>
              </a:rPr>
              <a:t>should help the management in analysis,querying the reports and  decision making system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Software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Operating </a:t>
            </a:r>
            <a:r>
              <a:rPr lang="en-US" dirty="0"/>
              <a:t>system : 64–bit </a:t>
            </a:r>
            <a:r>
              <a:rPr lang="en-US" dirty="0" err="1"/>
              <a:t>linux</a:t>
            </a:r>
            <a:r>
              <a:rPr lang="en-US" dirty="0"/>
              <a:t> 2.4/windows 7 or </a:t>
            </a:r>
            <a:r>
              <a:rPr lang="en-US" dirty="0" smtClean="0"/>
              <a:t>above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Database </a:t>
            </a:r>
            <a:r>
              <a:rPr lang="en-US" dirty="0"/>
              <a:t>: </a:t>
            </a:r>
            <a:r>
              <a:rPr lang="en-US" dirty="0" err="1" smtClean="0"/>
              <a:t>MySql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Languages </a:t>
            </a:r>
            <a:r>
              <a:rPr lang="en-US" dirty="0"/>
              <a:t>: Java, JSP ,</a:t>
            </a:r>
            <a:r>
              <a:rPr lang="en-US" dirty="0" smtClean="0"/>
              <a:t>MDX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Software </a:t>
            </a:r>
            <a:r>
              <a:rPr lang="en-US" dirty="0"/>
              <a:t>: Mondrian OLAP engine, JDBC driver, Talend Data Integration Open Studio, Apache Tomcat Server, </a:t>
            </a:r>
            <a:r>
              <a:rPr lang="en-US" dirty="0" err="1"/>
              <a:t>Mysql</a:t>
            </a:r>
            <a:r>
              <a:rPr lang="en-US" dirty="0"/>
              <a:t> Server</a:t>
            </a:r>
            <a:endParaRPr lang="en-IN" dirty="0"/>
          </a:p>
          <a:p>
            <a:pPr lvl="1">
              <a:buFont typeface="Wingdings" pitchFamily="2" charset="2"/>
              <a:buChar char="Ø"/>
            </a:pPr>
            <a:endParaRPr lang="en-IN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764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REQUIREMENTS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Intel Core i3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above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3GB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above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disk : 40GB and above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362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9592" y="1340769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Fact tables and Dimension tables used in SDW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4692"/>
              </p:ext>
            </p:extLst>
          </p:nvPr>
        </p:nvGraphicFramePr>
        <p:xfrm>
          <a:off x="971599" y="2132857"/>
          <a:ext cx="6984776" cy="3600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741"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FACT TABLES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DIMENSION TABLES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FOREIGN KEYS OF THE FACT TABLES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248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ADMISSION_FACT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admission, department, college,</a:t>
                      </a:r>
                      <a:endParaRPr lang="en-IN" sz="1200">
                        <a:effectLst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batch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usn, Department Id, College Id, </a:t>
                      </a:r>
                      <a:endParaRPr lang="en-IN" sz="1200">
                        <a:effectLst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Batch Id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248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RESULT_FACT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result_cgpa_new, department,</a:t>
                      </a:r>
                      <a:endParaRPr lang="en-IN" sz="1200">
                        <a:effectLst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college, batch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usn, Department Id, College Id,</a:t>
                      </a:r>
                      <a:endParaRPr lang="en-IN" sz="1200">
                        <a:effectLst/>
                      </a:endParaRPr>
                    </a:p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Batch Id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161"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PROJECT_FACT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projects, subject_info</a:t>
                      </a:r>
                      <a:endParaRPr lang="en-IN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usn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subject_code</a:t>
                      </a:r>
                      <a:endParaRPr lang="en-IN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424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7784" y="6500366"/>
            <a:ext cx="4248472" cy="365125"/>
          </a:xfrm>
        </p:spPr>
        <p:txBody>
          <a:bodyPr/>
          <a:lstStyle/>
          <a:p>
            <a:r>
              <a:rPr lang="en-IN" smtClean="0"/>
              <a:t>Department of Information Science Engg.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98952"/>
              </p:ext>
            </p:extLst>
          </p:nvPr>
        </p:nvGraphicFramePr>
        <p:xfrm>
          <a:off x="515888" y="1845816"/>
          <a:ext cx="1823864" cy="15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DEPARTMENT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r>
                        <a:rPr lang="en-US" baseline="0" dirty="0" smtClean="0"/>
                        <a:t>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39068"/>
              </p:ext>
            </p:extLst>
          </p:nvPr>
        </p:nvGraphicFramePr>
        <p:xfrm>
          <a:off x="6228184" y="1772816"/>
          <a:ext cx="2160240" cy="420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RRESULT_CGPA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Semester8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80912"/>
              </p:ext>
            </p:extLst>
          </p:nvPr>
        </p:nvGraphicFramePr>
        <p:xfrm>
          <a:off x="539552" y="4437112"/>
          <a:ext cx="1823864" cy="15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BATCH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Batch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Batch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986">
                <a:tc>
                  <a:txBody>
                    <a:bodyPr/>
                    <a:lstStyle/>
                    <a:p>
                      <a:r>
                        <a:rPr lang="en-US" dirty="0" smtClean="0"/>
                        <a:t>College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70650"/>
              </p:ext>
            </p:extLst>
          </p:nvPr>
        </p:nvGraphicFramePr>
        <p:xfrm>
          <a:off x="3275856" y="2204864"/>
          <a:ext cx="2088232" cy="198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RESULT_FACT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dirty="0" smtClean="0"/>
                        <a:t>Batch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cgpa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5796136" y="198884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339752" y="501317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339752" y="200660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71800" y="2006600"/>
            <a:ext cx="0" cy="1206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71800" y="3645024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96136" y="2006600"/>
            <a:ext cx="0" cy="77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64088" y="27514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1"/>
          </p:cNvCxnSpPr>
          <p:nvPr/>
        </p:nvCxnSpPr>
        <p:spPr>
          <a:xfrm flipH="1" flipV="1">
            <a:off x="2771800" y="3191520"/>
            <a:ext cx="504056" cy="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2785728" y="3645024"/>
            <a:ext cx="504056" cy="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67744" y="1268760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 model for Result Cube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96135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heme/theme1.xml><?xml version="1.0" encoding="utf-8"?>
<a:theme xmlns:a="http://schemas.openxmlformats.org/drawingml/2006/main" name="TS10167455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501ADB-0687-4C08-ACC7-50606E233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TS101674556</Template>
  <TotalTime>0</TotalTime>
  <Words>1298</Words>
  <Application>Microsoft Office PowerPoint</Application>
  <PresentationFormat>On-screen Show (4:3)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Courier New</vt:lpstr>
      <vt:lpstr>Georgia</vt:lpstr>
      <vt:lpstr>Microsoft Himalaya</vt:lpstr>
      <vt:lpstr>Script MT Bold</vt:lpstr>
      <vt:lpstr>Tahoma</vt:lpstr>
      <vt:lpstr>Times New Roman</vt:lpstr>
      <vt:lpstr>Wingdings</vt:lpstr>
      <vt:lpstr>TS101674556</vt:lpstr>
      <vt:lpstr>Project Status Report</vt:lpstr>
      <vt:lpstr>ABSTRACT</vt:lpstr>
      <vt:lpstr>INTRODUCTION</vt:lpstr>
      <vt:lpstr>INTRODUCTION contd…</vt:lpstr>
      <vt:lpstr>LITERATURE SURVEY</vt:lpstr>
      <vt:lpstr>REQUIREMENTS</vt:lpstr>
      <vt:lpstr>REQUIREMENTS contd…</vt:lpstr>
      <vt:lpstr>DESIGN</vt:lpstr>
      <vt:lpstr>DESIGN cont…</vt:lpstr>
      <vt:lpstr>IMPLEMENTATION</vt:lpstr>
      <vt:lpstr> GRAPHICAL VIEW OF SDW</vt:lpstr>
      <vt:lpstr>IMPLEMENTATION contd</vt:lpstr>
      <vt:lpstr>IMPLEMENTATION contd</vt:lpstr>
      <vt:lpstr>IMPLEMENTATION contd</vt:lpstr>
      <vt:lpstr>CONCLUSION</vt:lpstr>
      <vt:lpstr>FURTHER ENHANCEMENT</vt:lpstr>
      <vt:lpstr>REFERENCES</vt:lpstr>
      <vt:lpstr>REFERENCES contd..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2011-05-31T17:09:10Z</dcterms:created>
  <dcterms:modified xsi:type="dcterms:W3CDTF">2016-04-14T13:25:08Z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TC016745569991</vt:lpwstr>
  </property>
</Properties>
</file>