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9144000" cy="6858000"/>
  <p:embeddedFontLst>
    <p:embeddedFont>
      <p:font typeface="OCPOQN+Georgia Bold"/>
      <p:regular r:id="rId20"/>
    </p:embeddedFont>
    <p:embeddedFont>
      <p:font typeface="OCPOQN+Georgia Bold"/>
      <p:regular r:id="rId21"/>
    </p:embeddedFont>
    <p:embeddedFont>
      <p:font typeface="OCPOQN+Georgia Bold"/>
      <p:regular r:id="rId22"/>
    </p:embeddedFont>
    <p:embeddedFont>
      <p:font typeface="FCJOTS+Wingdings 2"/>
      <p:regular r:id="rId23"/>
    </p:embeddedFont>
    <p:embeddedFont>
      <p:font typeface="Caladea"/>
      <p:regular r:id="rId24"/>
    </p:embeddedFont>
    <p:embeddedFont>
      <p:font typeface="JPLABP+Georgia"/>
      <p:regular r:id="rId25"/>
    </p:embeddedFont>
    <p:embeddedFont>
      <p:font typeface="OCPOQN+Georgia Bold"/>
      <p:regular r:id="rId26"/>
    </p:embeddedFont>
    <p:embeddedFont>
      <p:font typeface="JPLABP+Georgia"/>
      <p:regular r:id="rId27"/>
    </p:embeddedFont>
    <p:embeddedFont>
      <p:font typeface="FCJOTS+Wingdings 2"/>
      <p:regular r:id="rId28"/>
    </p:embeddedFont>
    <p:embeddedFont>
      <p:font typeface="OCPOQN+Georgia Bold"/>
      <p:regular r:id="rId29"/>
    </p:embeddedFont>
    <p:embeddedFont>
      <p:font typeface="OCPOQN+Georgia Bold"/>
      <p:regular r:id="rId30"/>
    </p:embeddedFont>
    <p:embeddedFont>
      <p:font typeface="PWAPAG+Georgia"/>
      <p:regular r:id="rId31"/>
    </p:embeddedFont>
    <p:embeddedFont>
      <p:font typeface="PWAPAG+Georgia"/>
      <p:regular r:id="rId32"/>
    </p:embeddedFont>
    <p:embeddedFont>
      <p:font typeface="OCPOQN+Georgia Bold"/>
      <p:regular r:id="rId3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font" Target="fonts/font1.fntdata" /><Relationship Id="rId21" Type="http://schemas.openxmlformats.org/officeDocument/2006/relationships/font" Target="fonts/font2.fntdata" /><Relationship Id="rId22" Type="http://schemas.openxmlformats.org/officeDocument/2006/relationships/font" Target="fonts/font3.fntdata" /><Relationship Id="rId23" Type="http://schemas.openxmlformats.org/officeDocument/2006/relationships/font" Target="fonts/font4.fntdata" /><Relationship Id="rId24" Type="http://schemas.openxmlformats.org/officeDocument/2006/relationships/font" Target="fonts/font5.fntdata" /><Relationship Id="rId25" Type="http://schemas.openxmlformats.org/officeDocument/2006/relationships/font" Target="fonts/font6.fntdata" /><Relationship Id="rId26" Type="http://schemas.openxmlformats.org/officeDocument/2006/relationships/font" Target="fonts/font7.fntdata" /><Relationship Id="rId27" Type="http://schemas.openxmlformats.org/officeDocument/2006/relationships/font" Target="fonts/font8.fntdata" /><Relationship Id="rId28" Type="http://schemas.openxmlformats.org/officeDocument/2006/relationships/font" Target="fonts/font9.fntdata" /><Relationship Id="rId29" Type="http://schemas.openxmlformats.org/officeDocument/2006/relationships/font" Target="fonts/font10.fntdata" /><Relationship Id="rId3" Type="http://schemas.openxmlformats.org/officeDocument/2006/relationships/viewProps" Target="viewProps.xml" /><Relationship Id="rId30" Type="http://schemas.openxmlformats.org/officeDocument/2006/relationships/font" Target="fonts/font11.fntdata" /><Relationship Id="rId31" Type="http://schemas.openxmlformats.org/officeDocument/2006/relationships/font" Target="fonts/font12.fntdata" /><Relationship Id="rId32" Type="http://schemas.openxmlformats.org/officeDocument/2006/relationships/font" Target="fonts/font13.fntdata" /><Relationship Id="rId33" Type="http://schemas.openxmlformats.org/officeDocument/2006/relationships/font" Target="fonts/font14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87424" y="2891234"/>
            <a:ext cx="6353870" cy="1107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252" b="1">
                <a:solidFill>
                  <a:srgbClr val="646b86"/>
                </a:solidFill>
                <a:latin typeface="OCPOQN+Georgia Bold"/>
                <a:cs typeface="OCPOQN+Georgia Bold"/>
              </a:rPr>
              <a:t>IMAGE</a:t>
            </a:r>
            <a:r>
              <a:rPr dirty="0" sz="3600" spc="189" b="1">
                <a:solidFill>
                  <a:srgbClr val="646b86"/>
                </a:solidFill>
                <a:latin typeface="OCPOQN+Georgia Bold"/>
                <a:cs typeface="OCPOQN+Georgia Bold"/>
              </a:rPr>
              <a:t> </a:t>
            </a:r>
            <a:r>
              <a:rPr dirty="0" sz="3600" spc="255" b="1">
                <a:solidFill>
                  <a:srgbClr val="646b86"/>
                </a:solidFill>
                <a:latin typeface="OCPOQN+Georgia Bold"/>
                <a:cs typeface="OCPOQN+Georgia Bold"/>
              </a:rPr>
              <a:t>SCRAPING</a:t>
            </a:r>
            <a:r>
              <a:rPr dirty="0" sz="3600" spc="166" b="1">
                <a:solidFill>
                  <a:srgbClr val="646b86"/>
                </a:solidFill>
                <a:latin typeface="OCPOQN+Georgia Bold"/>
                <a:cs typeface="OCPOQN+Georgia Bold"/>
              </a:rPr>
              <a:t> </a:t>
            </a:r>
            <a:r>
              <a:rPr dirty="0" sz="3600" spc="251" b="1">
                <a:solidFill>
                  <a:srgbClr val="646b86"/>
                </a:solidFill>
                <a:latin typeface="OCPOQN+Georgia Bold"/>
                <a:cs typeface="OCPOQN+Georgia Bold"/>
              </a:rPr>
              <a:t>AND</a:t>
            </a:r>
          </a:p>
          <a:p>
            <a:pPr marL="772921" marR="0">
              <a:lnSpc>
                <a:spcPts val="4093"/>
              </a:lnSpc>
              <a:spcBef>
                <a:spcPts val="231"/>
              </a:spcBef>
              <a:spcAft>
                <a:spcPts val="0"/>
              </a:spcAft>
            </a:pPr>
            <a:r>
              <a:rPr dirty="0" sz="3600" spc="253" b="1">
                <a:solidFill>
                  <a:srgbClr val="646b86"/>
                </a:solidFill>
                <a:latin typeface="OCPOQN+Georgia Bold"/>
                <a:cs typeface="OCPOQN+Georgia Bold"/>
              </a:rPr>
              <a:t>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8300" y="4854463"/>
            <a:ext cx="6021847" cy="4277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646b86"/>
                </a:solidFill>
                <a:latin typeface="OCPOQN+Georgia Bold"/>
                <a:cs typeface="OCPOQN+Georgia Bold"/>
              </a:rPr>
              <a:t>SUBMITTED</a:t>
            </a:r>
            <a:r>
              <a:rPr dirty="0" sz="2700" b="1">
                <a:solidFill>
                  <a:srgbClr val="646b86"/>
                </a:solidFill>
                <a:latin typeface="OCPOQN+Georgia Bold"/>
                <a:cs typeface="OCPOQN+Georgia Bold"/>
              </a:rPr>
              <a:t> </a:t>
            </a:r>
            <a:r>
              <a:rPr dirty="0" sz="2700" b="1">
                <a:solidFill>
                  <a:srgbClr val="646b86"/>
                </a:solidFill>
                <a:latin typeface="OCPOQN+Georgia Bold"/>
                <a:cs typeface="OCPOQN+Georgia Bold"/>
              </a:rPr>
              <a:t>BY</a:t>
            </a:r>
            <a:r>
              <a:rPr dirty="0" sz="2700" b="1">
                <a:solidFill>
                  <a:srgbClr val="646b86"/>
                </a:solidFill>
                <a:latin typeface="OCPOQN+Georgia Bold"/>
                <a:cs typeface="OCPOQN+Georgia Bold"/>
              </a:rPr>
              <a:t> </a:t>
            </a:r>
            <a:r>
              <a:rPr dirty="0" sz="2700" b="1">
                <a:solidFill>
                  <a:srgbClr val="646b86"/>
                </a:solidFill>
                <a:latin typeface="OCPOQN+Georgia Bold"/>
                <a:cs typeface="OCPOQN+Georgia Bold"/>
              </a:rPr>
              <a:t>:</a:t>
            </a:r>
            <a:r>
              <a:rPr dirty="0" sz="2700" b="1">
                <a:solidFill>
                  <a:srgbClr val="646b86"/>
                </a:solidFill>
                <a:latin typeface="OCPOQN+Georgia Bold"/>
                <a:cs typeface="OCPOQN+Georgia Bold"/>
              </a:rPr>
              <a:t> </a:t>
            </a:r>
            <a:r>
              <a:rPr dirty="0" sz="2700" b="1">
                <a:solidFill>
                  <a:srgbClr val="646b86"/>
                </a:solidFill>
                <a:latin typeface="OCPOQN+Georgia Bold"/>
                <a:cs typeface="OCPOQN+Georgia Bold"/>
              </a:rPr>
              <a:t>NARA</a:t>
            </a:r>
            <a:r>
              <a:rPr dirty="0" sz="2700" b="1">
                <a:solidFill>
                  <a:srgbClr val="646b86"/>
                </a:solidFill>
                <a:latin typeface="OCPOQN+Georgia Bold"/>
                <a:cs typeface="OCPOQN+Georgia Bold"/>
              </a:rPr>
              <a:t> </a:t>
            </a:r>
            <a:r>
              <a:rPr dirty="0" sz="2700" b="1">
                <a:solidFill>
                  <a:srgbClr val="646b86"/>
                </a:solidFill>
                <a:latin typeface="OCPOQN+Georgia Bold"/>
                <a:cs typeface="OCPOQN+Georgia Bold"/>
              </a:rPr>
              <a:t>LOHITH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2744" y="4717003"/>
            <a:ext cx="4245161" cy="1475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4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JPLABP+Georgia"/>
                <a:cs typeface="JPLABP+Georgia"/>
              </a:rPr>
              <a:t>Model</a:t>
            </a:r>
            <a:r>
              <a:rPr dirty="0" sz="3200" spc="-4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3200">
                <a:solidFill>
                  <a:srgbClr val="000000"/>
                </a:solidFill>
                <a:latin typeface="JPLABP+Georgia"/>
                <a:cs typeface="JPLABP+Georgia"/>
              </a:rPr>
              <a:t>Architecture</a:t>
            </a:r>
            <a:r>
              <a:rPr dirty="0" sz="3200" spc="2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3200">
                <a:solidFill>
                  <a:srgbClr val="000000"/>
                </a:solidFill>
                <a:latin typeface="JPLABP+Georgia"/>
                <a:cs typeface="JPLABP+Georgia"/>
              </a:rPr>
              <a:t>for</a:t>
            </a:r>
          </a:p>
          <a:p>
            <a:pPr marL="0" marR="0">
              <a:lnSpc>
                <a:spcPts val="3643"/>
              </a:lnSpc>
              <a:spcBef>
                <a:spcPts val="261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JPLABP+Georgia"/>
                <a:cs typeface="JPLABP+Georgia"/>
              </a:rPr>
              <a:t>forward</a:t>
            </a:r>
            <a:r>
              <a:rPr dirty="0" sz="3200" spc="1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3200">
                <a:solidFill>
                  <a:srgbClr val="000000"/>
                </a:solidFill>
                <a:latin typeface="JPLABP+Georgia"/>
                <a:cs typeface="JPLABP+Georgia"/>
              </a:rPr>
              <a:t>&amp;</a:t>
            </a:r>
            <a:r>
              <a:rPr dirty="0" sz="3200" spc="-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3200">
                <a:solidFill>
                  <a:srgbClr val="000000"/>
                </a:solidFill>
                <a:latin typeface="JPLABP+Georgia"/>
                <a:cs typeface="JPLABP+Georgia"/>
              </a:rPr>
              <a:t>back</a:t>
            </a:r>
          </a:p>
          <a:p>
            <a:pPr marL="0" marR="0">
              <a:lnSpc>
                <a:spcPts val="3643"/>
              </a:lnSpc>
              <a:spcBef>
                <a:spcPts val="174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JPLABP+Georgia"/>
                <a:cs typeface="JPLABP+Georgia"/>
              </a:rPr>
              <a:t>propagation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3840" y="217413"/>
            <a:ext cx="7920009" cy="839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82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Then</a:t>
            </a:r>
            <a:r>
              <a:rPr dirty="0" sz="2700" spc="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defined</a:t>
            </a:r>
            <a:r>
              <a:rPr dirty="0" sz="2700" spc="3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Early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Stop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criteria</a:t>
            </a:r>
            <a:r>
              <a:rPr dirty="0" sz="2700" spc="-3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and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saved</a:t>
            </a:r>
            <a:r>
              <a:rPr dirty="0" sz="2700" spc="3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</a:p>
          <a:p>
            <a:pPr marL="274624" marR="0">
              <a:lnSpc>
                <a:spcPts val="3070"/>
              </a:lnSpc>
              <a:spcBef>
                <a:spcPts val="122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model</a:t>
            </a:r>
            <a:r>
              <a:rPr dirty="0" sz="2700" spc="22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as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‘best.h5’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 spc="-17">
                <a:solidFill>
                  <a:srgbClr val="000000"/>
                </a:solidFill>
                <a:latin typeface="PWAPAG+Georgia"/>
                <a:cs typeface="PWAPAG+Georgia"/>
              </a:rPr>
              <a:t>for</a:t>
            </a:r>
            <a:r>
              <a:rPr dirty="0" sz="2700" spc="19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the</a:t>
            </a:r>
            <a:r>
              <a:rPr dirty="0" sz="2700" spc="-16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best</a:t>
            </a:r>
            <a:r>
              <a:rPr dirty="0" sz="2700" spc="42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results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26840" y="462143"/>
            <a:ext cx="2434230" cy="5163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49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 b="1" u="sng">
                <a:solidFill>
                  <a:srgbClr val="7b9899"/>
                </a:solidFill>
                <a:latin typeface="OCPOQN+Georgia Bold"/>
                <a:cs typeface="OCPOQN+Georgia Bold"/>
              </a:rPr>
              <a:t>Prediction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344" y="1132449"/>
            <a:ext cx="8158504" cy="428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Now,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5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 spc="3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load</a:t>
            </a:r>
            <a:r>
              <a:rPr dirty="0" sz="2700" spc="1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our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saved</a:t>
            </a:r>
            <a:r>
              <a:rPr dirty="0" sz="2700" spc="3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model</a:t>
            </a:r>
            <a:r>
              <a:rPr dirty="0" sz="2700" spc="2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and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do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prediction</a:t>
            </a:r>
            <a:r>
              <a:rPr dirty="0" sz="2700" spc="-1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8">
                <a:solidFill>
                  <a:srgbClr val="000000"/>
                </a:solidFill>
                <a:latin typeface="JPLABP+Georgia"/>
                <a:cs typeface="JPLABP+Georgia"/>
              </a:rPr>
              <a:t>of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664" y="1544309"/>
            <a:ext cx="2540258" cy="428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our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test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0344" y="2038339"/>
            <a:ext cx="7830751" cy="428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For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that</a:t>
            </a:r>
            <a:r>
              <a:rPr dirty="0" sz="2700" spc="-3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 spc="3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first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load</a:t>
            </a:r>
            <a:r>
              <a:rPr dirty="0" sz="2700" spc="4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all</a:t>
            </a:r>
            <a:r>
              <a:rPr dirty="0" sz="2700" spc="1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test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images</a:t>
            </a:r>
            <a:r>
              <a:rPr dirty="0" sz="2700" spc="-1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from</a:t>
            </a:r>
            <a:r>
              <a:rPr dirty="0" sz="2700" spc="3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test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4664" y="2450074"/>
            <a:ext cx="7349883" cy="428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spc="-11">
                <a:solidFill>
                  <a:srgbClr val="000000"/>
                </a:solidFill>
                <a:latin typeface="JPLABP+Georgia"/>
                <a:cs typeface="JPLABP+Georgia"/>
              </a:rPr>
              <a:t>folder</a:t>
            </a:r>
            <a:r>
              <a:rPr dirty="0" sz="2700" spc="5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created</a:t>
            </a:r>
            <a:r>
              <a:rPr dirty="0" sz="2700" spc="-1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in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main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folder</a:t>
            </a:r>
            <a:r>
              <a:rPr dirty="0" sz="2700" spc="5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Clothes</a:t>
            </a:r>
            <a:r>
              <a:rPr dirty="0" sz="2700" spc="19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as</a:t>
            </a:r>
            <a:r>
              <a:rPr dirty="0" sz="2700" spc="2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follows: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0344" y="3932417"/>
            <a:ext cx="7820768" cy="428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Then</a:t>
            </a:r>
            <a:r>
              <a:rPr dirty="0" sz="2700" spc="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predicted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  <a:r>
              <a:rPr dirty="0" sz="2700" spc="-1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images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and</a:t>
            </a:r>
            <a:r>
              <a:rPr dirty="0" sz="2700" spc="3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displayed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it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664" y="4344152"/>
            <a:ext cx="1248544" cy="428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shown: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6544" y="674994"/>
            <a:ext cx="3158458" cy="428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Predicted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Images: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70555" y="280291"/>
            <a:ext cx="2948647" cy="469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 u="sng">
                <a:solidFill>
                  <a:srgbClr val="7b9899"/>
                </a:solidFill>
                <a:latin typeface="OCPOQN+Georgia Bold"/>
                <a:cs typeface="OCPOQN+Georgia Bold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496" y="1593077"/>
            <a:ext cx="8413965" cy="428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Our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model</a:t>
            </a:r>
            <a:r>
              <a:rPr dirty="0" sz="2700" spc="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is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working</a:t>
            </a:r>
            <a:r>
              <a:rPr dirty="0" sz="2700" spc="2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well</a:t>
            </a:r>
            <a:r>
              <a:rPr dirty="0" sz="2700" spc="2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and</a:t>
            </a:r>
            <a:r>
              <a:rPr dirty="0" sz="2700" spc="1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gave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accuracy</a:t>
            </a:r>
            <a:r>
              <a:rPr dirty="0" sz="2700" spc="-4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5">
                <a:solidFill>
                  <a:srgbClr val="000000"/>
                </a:solidFill>
                <a:latin typeface="JPLABP+Georgia"/>
                <a:cs typeface="JPLABP+Georgia"/>
              </a:rPr>
              <a:t>of</a:t>
            </a:r>
            <a:r>
              <a:rPr dirty="0" sz="2700" spc="3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97%.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3496" y="2087107"/>
            <a:ext cx="7286398" cy="428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It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was</a:t>
            </a:r>
            <a:r>
              <a:rPr dirty="0" sz="2700" spc="2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able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to</a:t>
            </a:r>
            <a:r>
              <a:rPr dirty="0" sz="2700" spc="1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classify</a:t>
            </a:r>
            <a:r>
              <a:rPr dirty="0" sz="2700" spc="4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three</a:t>
            </a:r>
            <a:r>
              <a:rPr dirty="0" sz="2700" spc="-5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clothing</a:t>
            </a:r>
            <a:r>
              <a:rPr dirty="0" sz="2700" spc="2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7816" y="2498842"/>
            <a:ext cx="1654088" cy="428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distinctly.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3496" y="2992999"/>
            <a:ext cx="8308150" cy="2075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Since</a:t>
            </a:r>
            <a:r>
              <a:rPr dirty="0" sz="2700" spc="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in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all</a:t>
            </a:r>
            <a:r>
              <a:rPr dirty="0" sz="2700" spc="2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three</a:t>
            </a:r>
            <a:r>
              <a:rPr dirty="0" sz="2700" spc="-5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categories</a:t>
            </a:r>
            <a:r>
              <a:rPr dirty="0" sz="2700" spc="1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there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were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some</a:t>
            </a:r>
          </a:p>
          <a:p>
            <a:pPr marL="274320" marR="0">
              <a:lnSpc>
                <a:spcPts val="3070"/>
              </a:lnSpc>
              <a:spcBef>
                <a:spcPts val="121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extra/unnecessary</a:t>
            </a:r>
            <a:r>
              <a:rPr dirty="0" sz="2700" spc="3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items</a:t>
            </a:r>
            <a:r>
              <a:rPr dirty="0" sz="2700" spc="-2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other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than</a:t>
            </a:r>
            <a:r>
              <a:rPr dirty="0" sz="2700" spc="-1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main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items</a:t>
            </a:r>
          </a:p>
          <a:p>
            <a:pPr marL="274320" marR="0">
              <a:lnSpc>
                <a:spcPts val="3070"/>
              </a:lnSpc>
              <a:spcBef>
                <a:spcPts val="172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hence,</a:t>
            </a:r>
            <a:r>
              <a:rPr dirty="0" sz="2700" spc="2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it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could</a:t>
            </a:r>
            <a:r>
              <a:rPr dirty="0" sz="2700" spc="3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have</a:t>
            </a:r>
            <a:r>
              <a:rPr dirty="0" sz="2700" spc="-1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been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removed</a:t>
            </a:r>
            <a:r>
              <a:rPr dirty="0" sz="2700" spc="3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and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could</a:t>
            </a:r>
          </a:p>
          <a:p>
            <a:pPr marL="274320" marR="0">
              <a:lnSpc>
                <a:spcPts val="3070"/>
              </a:lnSpc>
              <a:spcBef>
                <a:spcPts val="121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have</a:t>
            </a:r>
            <a:r>
              <a:rPr dirty="0" sz="2700" spc="-1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got</a:t>
            </a:r>
            <a:r>
              <a:rPr dirty="0" sz="2700" spc="1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better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result.</a:t>
            </a:r>
            <a:r>
              <a:rPr dirty="0" sz="2700" spc="3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Moreover,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training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data</a:t>
            </a:r>
            <a:r>
              <a:rPr dirty="0" sz="2700" spc="1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could</a:t>
            </a:r>
          </a:p>
          <a:p>
            <a:pPr marL="274320" marR="0">
              <a:lnSpc>
                <a:spcPts val="3070"/>
              </a:lnSpc>
              <a:spcBef>
                <a:spcPts val="121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have</a:t>
            </a:r>
            <a:r>
              <a:rPr dirty="0" sz="2700" spc="-1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been</a:t>
            </a:r>
            <a:r>
              <a:rPr dirty="0" sz="2700" spc="2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increased.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4522" y="550852"/>
            <a:ext cx="7947126" cy="443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 u="sng">
                <a:solidFill>
                  <a:srgbClr val="7b9899"/>
                </a:solidFill>
                <a:latin typeface="OCPOQN+Georgia Bold"/>
                <a:cs typeface="OCPOQN+Georgia Bold"/>
              </a:rPr>
              <a:t>Conceptual</a:t>
            </a:r>
            <a:r>
              <a:rPr dirty="0" sz="2800" spc="-77" b="1" u="sng">
                <a:solidFill>
                  <a:srgbClr val="7b9899"/>
                </a:solidFill>
                <a:latin typeface="OCPOQN+Georgia Bold"/>
                <a:cs typeface="OCPOQN+Georgia Bold"/>
              </a:rPr>
              <a:t> </a:t>
            </a:r>
            <a:r>
              <a:rPr dirty="0" sz="2400" b="1" u="sng">
                <a:solidFill>
                  <a:srgbClr val="7b9899"/>
                </a:solidFill>
                <a:latin typeface="OCPOQN+Georgia Bold"/>
                <a:cs typeface="OCPOQN+Georgia Bold"/>
              </a:rPr>
              <a:t>Background</a:t>
            </a:r>
            <a:r>
              <a:rPr dirty="0" sz="2400" spc="-40" b="1" u="sng">
                <a:solidFill>
                  <a:srgbClr val="7b9899"/>
                </a:solidFill>
                <a:latin typeface="OCPOQN+Georgia Bold"/>
                <a:cs typeface="OCPOQN+Georgia Bold"/>
              </a:rPr>
              <a:t> </a:t>
            </a:r>
            <a:r>
              <a:rPr dirty="0" sz="2400" spc="19" b="1" u="sng">
                <a:solidFill>
                  <a:srgbClr val="7b9899"/>
                </a:solidFill>
                <a:latin typeface="OCPOQN+Georgia Bold"/>
                <a:cs typeface="OCPOQN+Georgia Bold"/>
              </a:rPr>
              <a:t>of</a:t>
            </a:r>
            <a:r>
              <a:rPr dirty="0" sz="2400" spc="59" b="1" u="sng">
                <a:solidFill>
                  <a:srgbClr val="7b9899"/>
                </a:solidFill>
                <a:latin typeface="OCPOQN+Georgia Bold"/>
                <a:cs typeface="OCPOQN+Georgia Bold"/>
              </a:rPr>
              <a:t> </a:t>
            </a:r>
            <a:r>
              <a:rPr dirty="0" sz="2400" spc="18" b="1" u="sng">
                <a:solidFill>
                  <a:srgbClr val="7b9899"/>
                </a:solidFill>
                <a:latin typeface="OCPOQN+Georgia Bold"/>
                <a:cs typeface="OCPOQN+Georgia Bold"/>
              </a:rPr>
              <a:t>the</a:t>
            </a:r>
            <a:r>
              <a:rPr dirty="0" sz="2400" spc="27" b="1" u="sng">
                <a:solidFill>
                  <a:srgbClr val="7b9899"/>
                </a:solidFill>
                <a:latin typeface="OCPOQN+Georgia Bold"/>
                <a:cs typeface="OCPOQN+Georgia Bold"/>
              </a:rPr>
              <a:t> </a:t>
            </a:r>
            <a:r>
              <a:rPr dirty="0" sz="2400" spc="13" b="1" u="sng">
                <a:solidFill>
                  <a:srgbClr val="7b9899"/>
                </a:solidFill>
                <a:latin typeface="OCPOQN+Georgia Bold"/>
                <a:cs typeface="OCPOQN+Georgia Bold"/>
              </a:rPr>
              <a:t>Domain</a:t>
            </a:r>
            <a:r>
              <a:rPr dirty="0" sz="2400" spc="-31" b="1" u="sng">
                <a:solidFill>
                  <a:srgbClr val="7b9899"/>
                </a:solidFill>
                <a:latin typeface="OCPOQN+Georgia Bold"/>
                <a:cs typeface="OCPOQN+Georgia Bold"/>
              </a:rPr>
              <a:t> </a:t>
            </a:r>
            <a:r>
              <a:rPr dirty="0" sz="2400" b="1" u="sng">
                <a:solidFill>
                  <a:srgbClr val="7b9899"/>
                </a:solidFill>
                <a:latin typeface="OCPOQN+Georgia Bold"/>
                <a:cs typeface="OCPOQN+Georgia Bold"/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344" y="1361709"/>
            <a:ext cx="8487662" cy="16627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Images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are</a:t>
            </a:r>
            <a:r>
              <a:rPr dirty="0" sz="2700" spc="-5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one</a:t>
            </a:r>
            <a:r>
              <a:rPr dirty="0" sz="2700" spc="3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of</a:t>
            </a:r>
            <a:r>
              <a:rPr dirty="0" sz="2700" spc="3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  <a:r>
              <a:rPr dirty="0" sz="2700" spc="-19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major</a:t>
            </a:r>
            <a:r>
              <a:rPr dirty="0" sz="2700" spc="-3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sources</a:t>
            </a:r>
            <a:r>
              <a:rPr dirty="0" sz="2700" spc="1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of</a:t>
            </a:r>
            <a:r>
              <a:rPr dirty="0" sz="2700" spc="3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data</a:t>
            </a:r>
            <a:r>
              <a:rPr dirty="0" sz="2700" spc="-3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in</a:t>
            </a:r>
            <a:r>
              <a:rPr dirty="0" sz="2700" spc="19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</a:p>
          <a:p>
            <a:pPr marL="274320" marR="0">
              <a:lnSpc>
                <a:spcPts val="3067"/>
              </a:lnSpc>
              <a:spcBef>
                <a:spcPts val="124"/>
              </a:spcBef>
              <a:spcAft>
                <a:spcPts val="0"/>
              </a:spcAft>
            </a:pP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field</a:t>
            </a:r>
            <a:r>
              <a:rPr dirty="0" sz="2700" spc="3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of</a:t>
            </a:r>
            <a:r>
              <a:rPr dirty="0" sz="2700" spc="3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data</a:t>
            </a:r>
            <a:r>
              <a:rPr dirty="0" sz="2700" spc="-3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science</a:t>
            </a:r>
            <a:r>
              <a:rPr dirty="0" sz="2700" spc="2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and</a:t>
            </a:r>
            <a:r>
              <a:rPr dirty="0" sz="2700" spc="2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AI.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This</a:t>
            </a:r>
            <a:r>
              <a:rPr dirty="0" sz="2700" spc="1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field</a:t>
            </a:r>
            <a:r>
              <a:rPr dirty="0" sz="2700" spc="3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is</a:t>
            </a:r>
            <a:r>
              <a:rPr dirty="0" sz="2700" spc="-1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making</a:t>
            </a:r>
          </a:p>
          <a:p>
            <a:pPr marL="274320" marR="0">
              <a:lnSpc>
                <a:spcPts val="3067"/>
              </a:lnSpc>
              <a:spcBef>
                <a:spcPts val="174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appropriate</a:t>
            </a:r>
            <a:r>
              <a:rPr dirty="0" sz="2700" spc="-89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use</a:t>
            </a:r>
            <a:r>
              <a:rPr dirty="0" sz="2700" spc="3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of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information</a:t>
            </a:r>
            <a:r>
              <a:rPr dirty="0" sz="2700" spc="2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that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can</a:t>
            </a:r>
            <a:r>
              <a:rPr dirty="0" sz="2700" spc="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be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gathered</a:t>
            </a:r>
          </a:p>
          <a:p>
            <a:pPr marL="274320" marR="0">
              <a:lnSpc>
                <a:spcPts val="3070"/>
              </a:lnSpc>
              <a:spcBef>
                <a:spcPts val="119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through</a:t>
            </a:r>
            <a:r>
              <a:rPr dirty="0" sz="2700" spc="1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images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by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examining</a:t>
            </a:r>
            <a:r>
              <a:rPr dirty="0" sz="2700" spc="2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its</a:t>
            </a:r>
            <a:r>
              <a:rPr dirty="0" sz="2700" spc="-1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features</a:t>
            </a:r>
            <a:r>
              <a:rPr dirty="0" sz="2700" spc="-19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and</a:t>
            </a:r>
            <a:r>
              <a:rPr dirty="0" sz="2700" spc="3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details.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344" y="3091068"/>
            <a:ext cx="8481366" cy="1662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idea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behind</a:t>
            </a:r>
            <a:r>
              <a:rPr dirty="0" sz="2700" spc="3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this</a:t>
            </a:r>
            <a:r>
              <a:rPr dirty="0" sz="2700" spc="-19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project</a:t>
            </a:r>
            <a:r>
              <a:rPr dirty="0" sz="2700" spc="-4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is</a:t>
            </a:r>
            <a:r>
              <a:rPr dirty="0" sz="2700" spc="1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to</a:t>
            </a:r>
            <a:r>
              <a:rPr dirty="0" sz="2700" spc="-1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build</a:t>
            </a:r>
            <a:r>
              <a:rPr dirty="0" sz="2700" spc="3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</a:t>
            </a:r>
            <a:r>
              <a:rPr dirty="0" sz="2700" spc="-3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deep</a:t>
            </a:r>
          </a:p>
          <a:p>
            <a:pPr marL="274320" marR="0">
              <a:lnSpc>
                <a:spcPts val="3070"/>
              </a:lnSpc>
              <a:spcBef>
                <a:spcPts val="119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learning-based</a:t>
            </a:r>
            <a:r>
              <a:rPr dirty="0" sz="2700" spc="2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</a:t>
            </a:r>
            <a:r>
              <a:rPr dirty="0" sz="2700" spc="2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Classification</a:t>
            </a:r>
            <a:r>
              <a:rPr dirty="0" sz="2700" spc="6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model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on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images</a:t>
            </a:r>
          </a:p>
          <a:p>
            <a:pPr marL="274320" marR="0">
              <a:lnSpc>
                <a:spcPts val="3070"/>
              </a:lnSpc>
              <a:spcBef>
                <a:spcPts val="172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that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will</a:t>
            </a:r>
            <a:r>
              <a:rPr dirty="0" sz="2700" spc="2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be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scraped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from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e-commerce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portal.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This</a:t>
            </a:r>
            <a:r>
              <a:rPr dirty="0" sz="2700" spc="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is</a:t>
            </a:r>
          </a:p>
          <a:p>
            <a:pPr marL="274320" marR="0">
              <a:lnSpc>
                <a:spcPts val="3070"/>
              </a:lnSpc>
              <a:spcBef>
                <a:spcPts val="121"/>
              </a:spcBef>
              <a:spcAft>
                <a:spcPts val="0"/>
              </a:spcAft>
            </a:pP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done</a:t>
            </a:r>
            <a:r>
              <a:rPr dirty="0" sz="2700" spc="3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to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make</a:t>
            </a:r>
            <a:r>
              <a:rPr dirty="0" sz="2700" spc="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model</a:t>
            </a:r>
            <a:r>
              <a:rPr dirty="0" sz="2700" spc="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more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and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more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robust.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76779" y="280291"/>
            <a:ext cx="3936710" cy="469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 u="sng">
                <a:solidFill>
                  <a:srgbClr val="7b9899"/>
                </a:solidFill>
                <a:latin typeface="OCPOQN+Georgia Bold"/>
                <a:cs typeface="OCPOQN+Georgia Bold"/>
              </a:rPr>
              <a:t>Problem</a:t>
            </a:r>
            <a:r>
              <a:rPr dirty="0" sz="3000" spc="147" b="1" u="sng">
                <a:solidFill>
                  <a:srgbClr val="7b9899"/>
                </a:solidFill>
                <a:latin typeface="OCPOQN+Georgia Bold"/>
                <a:cs typeface="OCPOQN+Georgia Bold"/>
              </a:rPr>
              <a:t> </a:t>
            </a:r>
            <a:r>
              <a:rPr dirty="0" sz="3000" spc="-15" b="1" u="sng">
                <a:solidFill>
                  <a:srgbClr val="7b9899"/>
                </a:solidFill>
                <a:latin typeface="OCPOQN+Georgia Bold"/>
                <a:cs typeface="OCPOQN+Georgia Bold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544" y="1361709"/>
            <a:ext cx="8155868" cy="12511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have</a:t>
            </a:r>
            <a:r>
              <a:rPr dirty="0" sz="2700" spc="-1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to</a:t>
            </a:r>
            <a:r>
              <a:rPr dirty="0" sz="2700" spc="2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scrape</a:t>
            </a:r>
            <a:r>
              <a:rPr dirty="0" sz="2700" spc="-4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images</a:t>
            </a:r>
            <a:r>
              <a:rPr dirty="0" sz="2700" spc="2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from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e-commerce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portal,</a:t>
            </a:r>
          </a:p>
          <a:p>
            <a:pPr marL="274320" marR="0">
              <a:lnSpc>
                <a:spcPts val="3067"/>
              </a:lnSpc>
              <a:spcBef>
                <a:spcPts val="124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Amazon.com.</a:t>
            </a:r>
            <a:r>
              <a:rPr dirty="0" sz="2700" spc="6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clothing</a:t>
            </a:r>
            <a:r>
              <a:rPr dirty="0" sz="2700" spc="2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categories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used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7">
                <a:solidFill>
                  <a:srgbClr val="000000"/>
                </a:solidFill>
                <a:latin typeface="JPLABP+Georgia"/>
                <a:cs typeface="JPLABP+Georgia"/>
              </a:rPr>
              <a:t>for</a:t>
            </a:r>
          </a:p>
          <a:p>
            <a:pPr marL="274320" marR="0">
              <a:lnSpc>
                <a:spcPts val="3067"/>
              </a:lnSpc>
              <a:spcBef>
                <a:spcPts val="174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scraping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will</a:t>
            </a:r>
            <a:r>
              <a:rPr dirty="0" sz="2700" spc="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be: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44" y="2679334"/>
            <a:ext cx="2851150" cy="14159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Sarees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(women)</a:t>
            </a:r>
          </a:p>
          <a:p>
            <a:pPr marL="0" marR="0">
              <a:lnSpc>
                <a:spcPts val="3067"/>
              </a:lnSpc>
              <a:spcBef>
                <a:spcPts val="822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Trousers</a:t>
            </a:r>
            <a:r>
              <a:rPr dirty="0" sz="2700" spc="2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(men)</a:t>
            </a:r>
          </a:p>
          <a:p>
            <a:pPr marL="0" marR="0">
              <a:lnSpc>
                <a:spcPts val="3070"/>
              </a:lnSpc>
              <a:spcBef>
                <a:spcPts val="77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Jeans</a:t>
            </a:r>
            <a:r>
              <a:rPr dirty="0" sz="2700" spc="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(men)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6544" y="4655302"/>
            <a:ext cx="8458183" cy="12516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After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data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collection</a:t>
            </a:r>
            <a:r>
              <a:rPr dirty="0" sz="2700" spc="6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and</a:t>
            </a:r>
            <a:r>
              <a:rPr dirty="0" sz="2700" spc="1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preparation</a:t>
            </a:r>
            <a:r>
              <a:rPr dirty="0" sz="2700" spc="-5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is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1">
                <a:solidFill>
                  <a:srgbClr val="000000"/>
                </a:solidFill>
                <a:latin typeface="JPLABP+Georgia"/>
                <a:cs typeface="JPLABP+Georgia"/>
              </a:rPr>
              <a:t>done,</a:t>
            </a:r>
            <a:r>
              <a:rPr dirty="0" sz="2700" spc="3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you</a:t>
            </a:r>
          </a:p>
          <a:p>
            <a:pPr marL="274320" marR="0">
              <a:lnSpc>
                <a:spcPts val="3070"/>
              </a:lnSpc>
              <a:spcBef>
                <a:spcPts val="122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need</a:t>
            </a:r>
            <a:r>
              <a:rPr dirty="0" sz="2700" spc="3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to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build</a:t>
            </a:r>
            <a:r>
              <a:rPr dirty="0" sz="2700" spc="3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</a:t>
            </a:r>
            <a:r>
              <a:rPr dirty="0" sz="2700" spc="-1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classification</a:t>
            </a:r>
            <a:r>
              <a:rPr dirty="0" sz="2700" spc="5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model</a:t>
            </a:r>
            <a:r>
              <a:rPr dirty="0" sz="2700" spc="2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that</a:t>
            </a:r>
            <a:r>
              <a:rPr dirty="0" sz="2700" spc="-3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will</a:t>
            </a:r>
          </a:p>
          <a:p>
            <a:pPr marL="274320" marR="0">
              <a:lnSpc>
                <a:spcPts val="3067"/>
              </a:lnSpc>
              <a:spcBef>
                <a:spcPts val="173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classify</a:t>
            </a:r>
            <a:r>
              <a:rPr dirty="0" sz="2700" spc="4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between</a:t>
            </a:r>
            <a:r>
              <a:rPr dirty="0" sz="2700" spc="2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these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3</a:t>
            </a:r>
            <a:r>
              <a:rPr dirty="0" sz="2700" spc="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categories</a:t>
            </a:r>
            <a:r>
              <a:rPr dirty="0" sz="2700" spc="-2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mentioned</a:t>
            </a:r>
            <a:r>
              <a:rPr dirty="0" sz="2700" spc="6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above.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15440" y="325961"/>
            <a:ext cx="6058532" cy="500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 u="sng">
                <a:solidFill>
                  <a:srgbClr val="7b9899"/>
                </a:solidFill>
                <a:latin typeface="OCPOQN+Georgia Bold"/>
                <a:cs typeface="OCPOQN+Georgia Bold"/>
              </a:rPr>
              <a:t>Analytical</a:t>
            </a:r>
            <a:r>
              <a:rPr dirty="0" sz="3200" spc="173" b="1" u="sng">
                <a:solidFill>
                  <a:srgbClr val="7b9899"/>
                </a:solidFill>
                <a:latin typeface="OCPOQN+Georgia Bold"/>
                <a:cs typeface="OCPOQN+Georgia Bold"/>
              </a:rPr>
              <a:t> </a:t>
            </a:r>
            <a:r>
              <a:rPr dirty="0" sz="3200" b="1" u="sng">
                <a:solidFill>
                  <a:srgbClr val="7b9899"/>
                </a:solidFill>
                <a:latin typeface="OCPOQN+Georgia Bold"/>
                <a:cs typeface="OCPOQN+Georgia Bold"/>
              </a:rPr>
              <a:t>Problem</a:t>
            </a:r>
            <a:r>
              <a:rPr dirty="0" sz="3200" spc="116" b="1" u="sng">
                <a:solidFill>
                  <a:srgbClr val="7b9899"/>
                </a:solidFill>
                <a:latin typeface="OCPOQN+Georgia Bold"/>
                <a:cs typeface="OCPOQN+Georgia Bold"/>
              </a:rPr>
              <a:t> </a:t>
            </a:r>
            <a:r>
              <a:rPr dirty="0" sz="3200" b="1" u="sng">
                <a:solidFill>
                  <a:srgbClr val="7b9899"/>
                </a:solidFill>
                <a:latin typeface="OCPOQN+Georgia Bold"/>
                <a:cs typeface="OCPOQN+Georgia Bold"/>
              </a:rPr>
              <a:t>Framing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40" y="904128"/>
            <a:ext cx="4399230" cy="4277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82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 b="1">
                <a:solidFill>
                  <a:srgbClr val="000000"/>
                </a:solidFill>
                <a:latin typeface="OCPOQN+Georgia Bold"/>
                <a:cs typeface="OCPOQN+Georgia Bold"/>
              </a:rPr>
              <a:t>Data</a:t>
            </a:r>
            <a:r>
              <a:rPr dirty="0" sz="2700" spc="-17" b="1">
                <a:solidFill>
                  <a:srgbClr val="000000"/>
                </a:solidFill>
                <a:latin typeface="OCPOQN+Georgia Bold"/>
                <a:cs typeface="OCPOQN+Georgia Bold"/>
              </a:rPr>
              <a:t> </a:t>
            </a:r>
            <a:r>
              <a:rPr dirty="0" sz="2700" spc="10" b="1">
                <a:solidFill>
                  <a:srgbClr val="000000"/>
                </a:solidFill>
                <a:latin typeface="OCPOQN+Georgia Bold"/>
                <a:cs typeface="OCPOQN+Georgia Bold"/>
              </a:rPr>
              <a:t>Collection</a:t>
            </a:r>
            <a:r>
              <a:rPr dirty="0" sz="2700" spc="-109" b="1">
                <a:solidFill>
                  <a:srgbClr val="000000"/>
                </a:solidFill>
                <a:latin typeface="OCPOQN+Georgia Bold"/>
                <a:cs typeface="OCPOQN+Georgia Bold"/>
              </a:rPr>
              <a:t> </a:t>
            </a:r>
            <a:r>
              <a:rPr dirty="0" sz="2700" b="1">
                <a:solidFill>
                  <a:srgbClr val="000000"/>
                </a:solidFill>
                <a:latin typeface="OCPOQN+Georgia Bold"/>
                <a:cs typeface="OCPOQN+Georgia Bold"/>
              </a:rPr>
              <a:t>Phase: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3840" y="1398005"/>
            <a:ext cx="8391230" cy="428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82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have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collected/scraped</a:t>
            </a:r>
            <a:r>
              <a:rPr dirty="0" sz="2700" spc="6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data</a:t>
            </a:r>
            <a:r>
              <a:rPr dirty="0" sz="2700" spc="1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from</a:t>
            </a:r>
            <a:r>
              <a:rPr dirty="0" sz="2700" spc="1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amazon</a:t>
            </a:r>
            <a:r>
              <a:rPr dirty="0" sz="2700" spc="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4">
                <a:solidFill>
                  <a:srgbClr val="000000"/>
                </a:solidFill>
                <a:latin typeface="JPLABP+Georgia"/>
                <a:cs typeface="JPLABP+Georgia"/>
              </a:rPr>
              <a:t>for</a:t>
            </a:r>
            <a:r>
              <a:rPr dirty="0" sz="2700" spc="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464" y="1810019"/>
            <a:ext cx="6925455" cy="4277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three</a:t>
            </a:r>
            <a:r>
              <a:rPr dirty="0" sz="2700" spc="-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categories:</a:t>
            </a:r>
            <a:r>
              <a:rPr dirty="0" sz="2700" spc="4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Sarees,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Jeans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and</a:t>
            </a:r>
            <a:r>
              <a:rPr dirty="0" sz="2700" spc="2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Trousers.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3840" y="2303769"/>
            <a:ext cx="7989586" cy="428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82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In</a:t>
            </a:r>
            <a:r>
              <a:rPr dirty="0" sz="2700" spc="2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total</a:t>
            </a:r>
            <a:r>
              <a:rPr dirty="0" sz="2700" spc="-1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there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are</a:t>
            </a:r>
            <a:r>
              <a:rPr dirty="0" sz="2700" spc="-1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4">
                <a:solidFill>
                  <a:srgbClr val="000000"/>
                </a:solidFill>
                <a:latin typeface="JPLABP+Georgia"/>
                <a:cs typeface="JPLABP+Georgia"/>
              </a:rPr>
              <a:t>343</a:t>
            </a:r>
            <a:r>
              <a:rPr dirty="0" sz="2700" spc="3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rows</a:t>
            </a:r>
            <a:r>
              <a:rPr dirty="0" sz="2700" spc="-1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for</a:t>
            </a:r>
            <a:r>
              <a:rPr dirty="0" sz="2700" spc="1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each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8">
                <a:solidFill>
                  <a:srgbClr val="000000"/>
                </a:solidFill>
                <a:latin typeface="JPLABP+Georgia"/>
                <a:cs typeface="JPLABP+Georgia"/>
              </a:rPr>
              <a:t>of</a:t>
            </a:r>
            <a:r>
              <a:rPr dirty="0" sz="2700" spc="3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items</a:t>
            </a:r>
            <a:r>
              <a:rPr dirty="0" sz="2700" spc="-1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8464" y="2715910"/>
            <a:ext cx="2215457" cy="4277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shown</a:t>
            </a:r>
            <a:r>
              <a:rPr dirty="0" sz="2700" spc="2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1">
                <a:solidFill>
                  <a:srgbClr val="000000"/>
                </a:solidFill>
                <a:latin typeface="JPLABP+Georgia"/>
                <a:cs typeface="JPLABP+Georgia"/>
              </a:rPr>
              <a:t>below: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3840" y="217413"/>
            <a:ext cx="8196195" cy="166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82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Next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 spc="-1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created</a:t>
            </a:r>
            <a:r>
              <a:rPr dirty="0" sz="2700" spc="-1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directories</a:t>
            </a:r>
            <a:r>
              <a:rPr dirty="0" sz="2700" spc="-1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to</a:t>
            </a:r>
            <a:r>
              <a:rPr dirty="0" sz="2700" spc="-1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store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images</a:t>
            </a:r>
            <a:r>
              <a:rPr dirty="0" sz="2700" spc="1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5">
                <a:solidFill>
                  <a:srgbClr val="000000"/>
                </a:solidFill>
                <a:latin typeface="JPLABP+Georgia"/>
                <a:cs typeface="JPLABP+Georgia"/>
              </a:rPr>
              <a:t>of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each</a:t>
            </a:r>
          </a:p>
          <a:p>
            <a:pPr marL="274624" marR="0">
              <a:lnSpc>
                <a:spcPts val="3070"/>
              </a:lnSpc>
              <a:spcBef>
                <a:spcPts val="122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clothing</a:t>
            </a:r>
            <a:r>
              <a:rPr dirty="0" sz="2700" spc="2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item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scraped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above.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Further</a:t>
            </a:r>
            <a:r>
              <a:rPr dirty="0" sz="2700" spc="-3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 spc="3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will</a:t>
            </a:r>
            <a:r>
              <a:rPr dirty="0" sz="2700" spc="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be</a:t>
            </a:r>
          </a:p>
          <a:p>
            <a:pPr marL="274624" marR="0">
              <a:lnSpc>
                <a:spcPts val="3070"/>
              </a:lnSpc>
              <a:spcBef>
                <a:spcPts val="171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downloading</a:t>
            </a:r>
            <a:r>
              <a:rPr dirty="0" sz="2700" spc="6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images</a:t>
            </a:r>
            <a:r>
              <a:rPr dirty="0" sz="2700" spc="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to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required</a:t>
            </a:r>
            <a:r>
              <a:rPr dirty="0" sz="2700" spc="-4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folders/directories</a:t>
            </a:r>
          </a:p>
          <a:p>
            <a:pPr marL="274624" marR="0">
              <a:lnSpc>
                <a:spcPts val="3070"/>
              </a:lnSpc>
              <a:spcBef>
                <a:spcPts val="122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along</a:t>
            </a:r>
            <a:r>
              <a:rPr dirty="0" sz="2700" spc="3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with</a:t>
            </a:r>
            <a:r>
              <a:rPr dirty="0" sz="2700" spc="1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download</a:t>
            </a:r>
            <a:r>
              <a:rPr dirty="0" sz="2700" spc="79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status</a:t>
            </a:r>
            <a:r>
              <a:rPr dirty="0" sz="2700" spc="1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message.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3615" y="204091"/>
            <a:ext cx="7520125" cy="469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 u="sng">
                <a:solidFill>
                  <a:srgbClr val="7b9899"/>
                </a:solidFill>
                <a:latin typeface="OCPOQN+Georgia Bold"/>
                <a:cs typeface="OCPOQN+Georgia Bold"/>
              </a:rPr>
              <a:t>Model/s</a:t>
            </a:r>
            <a:r>
              <a:rPr dirty="0" sz="3000" spc="137" b="1" u="sng">
                <a:solidFill>
                  <a:srgbClr val="7b9899"/>
                </a:solidFill>
                <a:latin typeface="OCPOQN+Georgia Bold"/>
                <a:cs typeface="OCPOQN+Georgia Bold"/>
              </a:rPr>
              <a:t> </a:t>
            </a:r>
            <a:r>
              <a:rPr dirty="0" sz="3000" spc="-12" b="1" u="sng">
                <a:solidFill>
                  <a:srgbClr val="7b9899"/>
                </a:solidFill>
                <a:latin typeface="OCPOQN+Georgia Bold"/>
                <a:cs typeface="OCPOQN+Georgia Bold"/>
              </a:rPr>
              <a:t>Development</a:t>
            </a:r>
            <a:r>
              <a:rPr dirty="0" sz="3000" spc="244" b="1" u="sng">
                <a:solidFill>
                  <a:srgbClr val="7b9899"/>
                </a:solidFill>
                <a:latin typeface="OCPOQN+Georgia Bold"/>
                <a:cs typeface="OCPOQN+Georgia Bold"/>
              </a:rPr>
              <a:t> </a:t>
            </a:r>
            <a:r>
              <a:rPr dirty="0" sz="3000" spc="-21" b="1" u="sng">
                <a:solidFill>
                  <a:srgbClr val="7b9899"/>
                </a:solidFill>
                <a:latin typeface="OCPOQN+Georgia Bold"/>
                <a:cs typeface="OCPOQN+Georgia Bold"/>
              </a:rPr>
              <a:t>and</a:t>
            </a:r>
            <a:r>
              <a:rPr dirty="0" sz="3000" spc="176" b="1" u="sng">
                <a:solidFill>
                  <a:srgbClr val="7b9899"/>
                </a:solidFill>
                <a:latin typeface="OCPOQN+Georgia Bold"/>
                <a:cs typeface="OCPOQN+Georgia Bold"/>
              </a:rPr>
              <a:t> </a:t>
            </a:r>
            <a:r>
              <a:rPr dirty="0" sz="3000" spc="-10" b="1" u="sng">
                <a:solidFill>
                  <a:srgbClr val="7b9899"/>
                </a:solidFill>
                <a:latin typeface="OCPOQN+Georgia Bold"/>
                <a:cs typeface="OCPOQN+Georgia Bold"/>
              </a:rPr>
              <a:t>Evaluation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344" y="1892036"/>
            <a:ext cx="8401083" cy="1663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After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collecting</a:t>
            </a:r>
            <a:r>
              <a:rPr dirty="0" sz="2700" spc="10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  <a:r>
              <a:rPr dirty="0" sz="2700" spc="-5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data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 spc="3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next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do</a:t>
            </a:r>
            <a:r>
              <a:rPr dirty="0" sz="2700" spc="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training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8">
                <a:solidFill>
                  <a:srgbClr val="000000"/>
                </a:solidFill>
                <a:latin typeface="JPLABP+Georgia"/>
                <a:cs typeface="JPLABP+Georgia"/>
              </a:rPr>
              <a:t>of</a:t>
            </a:r>
            <a:r>
              <a:rPr dirty="0" sz="2700" spc="4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</a:p>
          <a:p>
            <a:pPr marL="274320" marR="0">
              <a:lnSpc>
                <a:spcPts val="3070"/>
              </a:lnSpc>
              <a:spcBef>
                <a:spcPts val="121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data.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For</a:t>
            </a:r>
            <a:r>
              <a:rPr dirty="0" sz="2700" spc="1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that</a:t>
            </a:r>
            <a:r>
              <a:rPr dirty="0" sz="2700" spc="-3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firstly,</a:t>
            </a:r>
            <a:r>
              <a:rPr dirty="0" sz="2700" spc="2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created</a:t>
            </a:r>
            <a:r>
              <a:rPr dirty="0" sz="2700" spc="-1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main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folder</a:t>
            </a:r>
            <a:r>
              <a:rPr dirty="0" sz="2700" spc="5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called</a:t>
            </a:r>
          </a:p>
          <a:p>
            <a:pPr marL="274320" marR="0">
              <a:lnSpc>
                <a:spcPts val="3067"/>
              </a:lnSpc>
              <a:spcBef>
                <a:spcPts val="174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“Clothes”</a:t>
            </a:r>
            <a:r>
              <a:rPr dirty="0" sz="2700" spc="40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in</a:t>
            </a:r>
            <a:r>
              <a:rPr dirty="0" sz="2700" spc="-11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current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working</a:t>
            </a:r>
            <a:r>
              <a:rPr dirty="0" sz="2700" spc="29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directory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inside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which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I</a:t>
            </a:r>
          </a:p>
          <a:p>
            <a:pPr marL="274320" marR="0">
              <a:lnSpc>
                <a:spcPts val="3067"/>
              </a:lnSpc>
              <a:spcBef>
                <a:spcPts val="124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further</a:t>
            </a:r>
            <a:r>
              <a:rPr dirty="0" sz="2700" spc="-38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created</a:t>
            </a:r>
            <a:r>
              <a:rPr dirty="0" sz="2700" spc="-13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two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folders</a:t>
            </a:r>
            <a:r>
              <a:rPr dirty="0" sz="2700" spc="24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called</a:t>
            </a:r>
            <a:r>
              <a:rPr dirty="0" sz="2700" spc="24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“Train”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and</a:t>
            </a:r>
            <a:r>
              <a:rPr dirty="0" sz="2700" spc="30">
                <a:solidFill>
                  <a:srgbClr val="000000"/>
                </a:solidFill>
                <a:latin typeface="PWAPAG+Georgia"/>
                <a:cs typeface="PWAPAG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PWAPAG+Georgia"/>
                <a:cs typeface="PWAPAG+Georgia"/>
              </a:rPr>
              <a:t>“Test”.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344" y="3621801"/>
            <a:ext cx="8220974" cy="16627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In</a:t>
            </a:r>
            <a:r>
              <a:rPr dirty="0" sz="2700" spc="2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Train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folder</a:t>
            </a:r>
            <a:r>
              <a:rPr dirty="0" sz="2700" spc="4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have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kept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300</a:t>
            </a:r>
            <a:r>
              <a:rPr dirty="0" sz="2700" spc="3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images</a:t>
            </a:r>
            <a:r>
              <a:rPr dirty="0" sz="2700" spc="-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from</a:t>
            </a:r>
            <a:r>
              <a:rPr dirty="0" sz="2700" spc="3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each</a:t>
            </a:r>
          </a:p>
          <a:p>
            <a:pPr marL="274320" marR="0">
              <a:lnSpc>
                <a:spcPts val="3067"/>
              </a:lnSpc>
              <a:spcBef>
                <a:spcPts val="124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clothing</a:t>
            </a:r>
            <a:r>
              <a:rPr dirty="0" sz="2700" spc="2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category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and</a:t>
            </a:r>
            <a:r>
              <a:rPr dirty="0" sz="2700" spc="3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remaining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43</a:t>
            </a:r>
            <a:r>
              <a:rPr dirty="0" sz="2700" spc="3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images</a:t>
            </a:r>
            <a:r>
              <a:rPr dirty="0" sz="2700" spc="-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4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have</a:t>
            </a:r>
          </a:p>
          <a:p>
            <a:pPr marL="274320" marR="0">
              <a:lnSpc>
                <a:spcPts val="3070"/>
              </a:lnSpc>
              <a:spcBef>
                <a:spcPts val="169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kept</a:t>
            </a:r>
            <a:r>
              <a:rPr dirty="0" sz="2700" spc="1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in</a:t>
            </a:r>
            <a:r>
              <a:rPr dirty="0" sz="2700" spc="1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Test</a:t>
            </a:r>
            <a:r>
              <a:rPr dirty="0" sz="2700" spc="4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1">
                <a:solidFill>
                  <a:srgbClr val="000000"/>
                </a:solidFill>
                <a:latin typeface="JPLABP+Georgia"/>
                <a:cs typeface="JPLABP+Georgia"/>
              </a:rPr>
              <a:t>folder</a:t>
            </a:r>
            <a:r>
              <a:rPr dirty="0" sz="2700" spc="1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for</a:t>
            </a:r>
            <a:r>
              <a:rPr dirty="0" sz="2700" spc="5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each</a:t>
            </a:r>
            <a:r>
              <a:rPr dirty="0" sz="2700" spc="-2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category.</a:t>
            </a:r>
            <a:r>
              <a:rPr dirty="0" sz="2700" spc="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Hence,</a:t>
            </a:r>
            <a:r>
              <a:rPr dirty="0" sz="2700" spc="2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3">
                <a:solidFill>
                  <a:srgbClr val="000000"/>
                </a:solidFill>
                <a:latin typeface="JPLABP+Georgia"/>
                <a:cs typeface="JPLABP+Georgia"/>
              </a:rPr>
              <a:t>got</a:t>
            </a:r>
          </a:p>
          <a:p>
            <a:pPr marL="274320" marR="0">
              <a:lnSpc>
                <a:spcPts val="3070"/>
              </a:lnSpc>
              <a:spcBef>
                <a:spcPts val="121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900</a:t>
            </a:r>
            <a:r>
              <a:rPr dirty="0" sz="2700" spc="3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images</a:t>
            </a:r>
            <a:r>
              <a:rPr dirty="0" sz="2700" spc="-14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6">
                <a:solidFill>
                  <a:srgbClr val="000000"/>
                </a:solidFill>
                <a:latin typeface="JPLABP+Georgia"/>
                <a:cs typeface="JPLABP+Georgia"/>
              </a:rPr>
              <a:t>for</a:t>
            </a:r>
            <a:r>
              <a:rPr dirty="0" sz="2700" spc="1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training</a:t>
            </a:r>
            <a:r>
              <a:rPr dirty="0" sz="2700" spc="2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and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129</a:t>
            </a:r>
            <a:r>
              <a:rPr dirty="0" sz="2700" spc="2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4">
                <a:solidFill>
                  <a:srgbClr val="000000"/>
                </a:solidFill>
                <a:latin typeface="JPLABP+Georgia"/>
                <a:cs typeface="JPLABP+Georgia"/>
              </a:rPr>
              <a:t>for</a:t>
            </a:r>
            <a:r>
              <a:rPr dirty="0" sz="2700" spc="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testing.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75834" y="2192809"/>
            <a:ext cx="3927985" cy="5728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PLABP+Georgia"/>
                <a:cs typeface="JPLABP+Georgia"/>
              </a:rPr>
              <a:t>printing</a:t>
            </a:r>
            <a:r>
              <a:rPr dirty="0" sz="1800" spc="-6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JPLABP+Georgia"/>
                <a:cs typeface="JPLABP+Georgia"/>
              </a:rPr>
              <a:t>some</a:t>
            </a:r>
            <a:r>
              <a:rPr dirty="0" sz="1800" spc="-1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JPLABP+Georgia"/>
                <a:cs typeface="JPLABP+Georgia"/>
              </a:rPr>
              <a:t>of</a:t>
            </a:r>
            <a:r>
              <a:rPr dirty="0" sz="1800" spc="2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1800" spc="11">
                <a:solidFill>
                  <a:srgbClr val="000000"/>
                </a:solidFill>
                <a:latin typeface="JPLABP+Georgia"/>
                <a:cs typeface="JPLABP+Georgia"/>
              </a:rPr>
              <a:t>the</a:t>
            </a:r>
            <a:r>
              <a:rPr dirty="0" sz="1800" spc="-1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JPLABP+Georgia"/>
                <a:cs typeface="JPLABP+Georgia"/>
              </a:rPr>
              <a:t>scrapped</a:t>
            </a:r>
            <a:r>
              <a:rPr dirty="0" sz="1800" spc="-3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JPLABP+Georgia"/>
                <a:cs typeface="JPLABP+Georgia"/>
              </a:rPr>
              <a:t>images</a:t>
            </a:r>
          </a:p>
          <a:p>
            <a:pPr marL="0" marR="0">
              <a:lnSpc>
                <a:spcPts val="2045"/>
              </a:lnSpc>
              <a:spcBef>
                <a:spcPts val="16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PLABP+Georgia"/>
                <a:cs typeface="JPLABP+Georgia"/>
              </a:rPr>
              <a:t>from</a:t>
            </a:r>
            <a:r>
              <a:rPr dirty="0" sz="1800" spc="4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JPLABP+Georgia"/>
                <a:cs typeface="JPLABP+Georgia"/>
              </a:rPr>
              <a:t>each</a:t>
            </a:r>
            <a:r>
              <a:rPr dirty="0" sz="1800" spc="32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1800">
                <a:solidFill>
                  <a:srgbClr val="000000"/>
                </a:solidFill>
                <a:latin typeface="JPLABP+Georgia"/>
                <a:cs typeface="JPLABP+Georgia"/>
              </a:rPr>
              <a:t>category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3496" y="2087107"/>
            <a:ext cx="7779955" cy="1251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d16349"/>
                </a:solidFill>
                <a:latin typeface="FCJOTS+Wingdings 2"/>
                <a:cs typeface="FCJOTS+Wingdings 2"/>
              </a:rPr>
              <a:t></a:t>
            </a:r>
            <a:r>
              <a:rPr dirty="0" sz="2300" spc="379">
                <a:solidFill>
                  <a:srgbClr val="d16349"/>
                </a:solidFill>
                <a:latin typeface="Caladea"/>
                <a:cs typeface="Calade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Next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defined</a:t>
            </a:r>
            <a:r>
              <a:rPr dirty="0" sz="2700" spc="3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dimensions</a:t>
            </a:r>
            <a:r>
              <a:rPr dirty="0" sz="2700" spc="6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2">
                <a:solidFill>
                  <a:srgbClr val="000000"/>
                </a:solidFill>
                <a:latin typeface="JPLABP+Georgia"/>
                <a:cs typeface="JPLABP+Georgia"/>
              </a:rPr>
              <a:t>of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images</a:t>
            </a:r>
            <a:r>
              <a:rPr dirty="0" sz="2700" spc="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and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other</a:t>
            </a:r>
          </a:p>
          <a:p>
            <a:pPr marL="274320" marR="0">
              <a:lnSpc>
                <a:spcPts val="3070"/>
              </a:lnSpc>
              <a:spcBef>
                <a:spcPts val="121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parametrs</a:t>
            </a:r>
            <a:r>
              <a:rPr dirty="0" sz="2700" spc="-43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also.</a:t>
            </a:r>
            <a:r>
              <a:rPr dirty="0" sz="2700" spc="3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Then,</a:t>
            </a:r>
            <a:r>
              <a:rPr dirty="0" sz="2700" spc="27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4">
                <a:solidFill>
                  <a:srgbClr val="000000"/>
                </a:solidFill>
                <a:latin typeface="JPLABP+Georgia"/>
                <a:cs typeface="JPLABP+Georgia"/>
              </a:rPr>
              <a:t>for</a:t>
            </a:r>
            <a:r>
              <a:rPr dirty="0" sz="2700" spc="1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data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augmentation</a:t>
            </a:r>
            <a:r>
              <a:rPr dirty="0" sz="2700" spc="21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we</a:t>
            </a:r>
          </a:p>
          <a:p>
            <a:pPr marL="274320" marR="0">
              <a:lnSpc>
                <a:spcPts val="3070"/>
              </a:lnSpc>
              <a:spcBef>
                <a:spcPts val="172"/>
              </a:spcBef>
              <a:spcAft>
                <a:spcPts val="0"/>
              </a:spcAft>
            </a:pP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defined</a:t>
            </a:r>
            <a:r>
              <a:rPr dirty="0" sz="2700" spc="35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training</a:t>
            </a:r>
            <a:r>
              <a:rPr dirty="0" sz="2700" spc="-10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and</a:t>
            </a:r>
            <a:r>
              <a:rPr dirty="0" sz="2700" spc="18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testing</a:t>
            </a:r>
            <a:r>
              <a:rPr dirty="0" sz="2700" spc="26">
                <a:solidFill>
                  <a:srgbClr val="000000"/>
                </a:solidFill>
                <a:latin typeface="JPLABP+Georgia"/>
                <a:cs typeface="JPLABP+Georgia"/>
              </a:rPr>
              <a:t> </a:t>
            </a:r>
            <a:r>
              <a:rPr dirty="0" sz="2700">
                <a:solidFill>
                  <a:srgbClr val="000000"/>
                </a:solidFill>
                <a:latin typeface="JPLABP+Georgia"/>
                <a:cs typeface="JPLABP+Georgia"/>
              </a:rPr>
              <a:t>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sejda</dc:creator>
  <cp:lastModifiedBy>sejda</cp:lastModifiedBy>
  <cp:revision>1</cp:revision>
  <dcterms:modified xsi:type="dcterms:W3CDTF">2021-06-18T10:09:59+02:00</dcterms:modified>
</cp:coreProperties>
</file>