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284" r:id="rId4"/>
    <p:sldId id="257" r:id="rId5"/>
    <p:sldId id="258" r:id="rId6"/>
    <p:sldId id="259" r:id="rId7"/>
    <p:sldId id="285" r:id="rId8"/>
    <p:sldId id="260" r:id="rId9"/>
    <p:sldId id="261" r:id="rId10"/>
    <p:sldId id="262" r:id="rId11"/>
    <p:sldId id="286" r:id="rId12"/>
    <p:sldId id="287" r:id="rId13"/>
    <p:sldId id="263" r:id="rId14"/>
    <p:sldId id="288" r:id="rId15"/>
    <p:sldId id="264" r:id="rId16"/>
    <p:sldId id="265" r:id="rId17"/>
    <p:sldId id="266" r:id="rId18"/>
    <p:sldId id="267" r:id="rId19"/>
    <p:sldId id="289" r:id="rId20"/>
    <p:sldId id="290" r:id="rId21"/>
    <p:sldId id="291" r:id="rId22"/>
    <p:sldId id="292" r:id="rId23"/>
    <p:sldId id="268" r:id="rId24"/>
    <p:sldId id="269" r:id="rId25"/>
    <p:sldId id="270" r:id="rId26"/>
    <p:sldId id="271" r:id="rId27"/>
    <p:sldId id="274" r:id="rId28"/>
    <p:sldId id="276" r:id="rId29"/>
    <p:sldId id="293" r:id="rId31"/>
    <p:sldId id="294" r:id="rId32"/>
    <p:sldId id="278" r:id="rId33"/>
    <p:sldId id="27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66810-D459-4963-99AA-D9BE04D2CC4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7853D-9B9F-4AEE-BEC3-FDCCEA9C2F9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7853D-9B9F-4AEE-BEC3-FDCCEA9C2F9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C51508-5DE3-49CC-9426-D1E5ABC7ED60}"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4B8DC3D-02BE-417E-B870-36D7D0E8E732}"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AC51508-5DE3-49CC-9426-D1E5ABC7ED60}"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4B8DC3D-02BE-417E-B870-36D7D0E8E732}"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AC51508-5DE3-49CC-9426-D1E5ABC7ED60}"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4B8DC3D-02BE-417E-B870-36D7D0E8E732}"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3AC51508-5DE3-49CC-9426-D1E5ABC7ED60}"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4B8DC3D-02BE-417E-B870-36D7D0E8E732}"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3AC51508-5DE3-49CC-9426-D1E5ABC7ED60}"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14B8DC3D-02BE-417E-B870-36D7D0E8E732}"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3AC51508-5DE3-49CC-9426-D1E5ABC7ED60}"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14B8DC3D-02BE-417E-B870-36D7D0E8E732}"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3AC51508-5DE3-49CC-9426-D1E5ABC7ED60}"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14B8DC3D-02BE-417E-B870-36D7D0E8E732}"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3AC51508-5DE3-49CC-9426-D1E5ABC7ED60}"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14B8DC3D-02BE-417E-B870-36D7D0E8E732}"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AC51508-5DE3-49CC-9426-D1E5ABC7ED60}"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14B8DC3D-02BE-417E-B870-36D7D0E8E732}"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AC51508-5DE3-49CC-9426-D1E5ABC7ED60}"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14B8DC3D-02BE-417E-B870-36D7D0E8E732}"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3AC51508-5DE3-49CC-9426-D1E5ABC7ED60}"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14B8DC3D-02BE-417E-B870-36D7D0E8E732}"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AC51508-5DE3-49CC-9426-D1E5ABC7ED60}"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4B8DC3D-02BE-417E-B870-36D7D0E8E7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9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9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9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9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9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9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9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9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5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97175"/>
            <a:ext cx="7772400" cy="1470025"/>
          </a:xfrm>
        </p:spPr>
        <p:txBody>
          <a:bodyPr>
            <a:noAutofit/>
          </a:bodyPr>
          <a:lstStyle/>
          <a:p>
            <a:r>
              <a:rPr lang="en-IN" b="1" u="sng" dirty="0">
                <a:latin typeface="Arial Black" panose="020B0A04020102020204" pitchFamily="34" charset="0"/>
              </a:rPr>
              <a:t>HOUSING: PRICE PREDICTION </a:t>
            </a:r>
            <a:br>
              <a:rPr lang="en-IN" b="1" u="sng" dirty="0">
                <a:latin typeface="Arial Black" panose="020B0A04020102020204" pitchFamily="34" charset="0"/>
              </a:rPr>
            </a:br>
            <a:r>
              <a:rPr lang="en-IN" b="1" u="sng" dirty="0">
                <a:latin typeface="Arial Black" panose="020B0A04020102020204" pitchFamily="34" charset="0"/>
              </a:rPr>
              <a:t> </a:t>
            </a:r>
            <a:endParaRPr lang="en-US" dirty="0">
              <a:latin typeface="Arial Black" panose="020B0A04020102020204" pitchFamily="34"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2895600" y="34118"/>
            <a:ext cx="3048000" cy="240428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0415" y="54108"/>
            <a:ext cx="5943600" cy="3679692"/>
          </a:xfr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78" y="3733803"/>
            <a:ext cx="5943600" cy="303767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458200" cy="5592763"/>
          </a:xfrm>
        </p:spPr>
        <p:txBody>
          <a:bodyPr>
            <a:normAutofit/>
          </a:bodyPr>
          <a:lstStyle/>
          <a:p>
            <a:r>
              <a:rPr lang="en-US" sz="2200" dirty="0"/>
              <a:t>We will be imputing the columns with </a:t>
            </a:r>
            <a:r>
              <a:rPr lang="en-US" sz="2200" dirty="0" err="1"/>
              <a:t>int</a:t>
            </a:r>
            <a:r>
              <a:rPr lang="en-US" sz="2200" dirty="0"/>
              <a:t> data types having null values with </a:t>
            </a:r>
            <a:r>
              <a:rPr lang="en-US" sz="2200" dirty="0" smtClean="0"/>
              <a:t>Simple </a:t>
            </a:r>
            <a:r>
              <a:rPr lang="en-US" sz="2200" dirty="0"/>
              <a:t>Imputer and using mean of that particular </a:t>
            </a:r>
            <a:r>
              <a:rPr lang="en-US" sz="2200" dirty="0" smtClean="0"/>
              <a:t>column and check again if there are any null values left</a:t>
            </a:r>
            <a:endParaRPr lang="en-US" sz="2200" dirty="0" smtClean="0"/>
          </a:p>
          <a:p>
            <a:pPr marL="0" indent="0">
              <a:buNone/>
            </a:pPr>
            <a:endParaRPr lang="en-US" sz="2200" dirty="0" smtClean="0"/>
          </a:p>
          <a:p>
            <a:endParaRPr lang="en-US" sz="2200" dirty="0"/>
          </a:p>
          <a:p>
            <a:pPr marL="0" indent="0">
              <a:buNone/>
            </a:pPr>
            <a:endParaRPr lang="en-US" sz="2200" dirty="0"/>
          </a:p>
        </p:txBody>
      </p:sp>
      <p:pic>
        <p:nvPicPr>
          <p:cNvPr id="4" name="Picture 3"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2701" y="1905001"/>
            <a:ext cx="7553593" cy="32766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0"/>
            <a:ext cx="8991600" cy="6858000"/>
          </a:xfrm>
        </p:spPr>
        <p:txBody>
          <a:bodyPr/>
          <a:lstStyle/>
          <a:p>
            <a:r>
              <a:rPr lang="en-US" sz="2200" dirty="0" smtClean="0"/>
              <a:t>Next, we will be checking </a:t>
            </a:r>
            <a:r>
              <a:rPr lang="en-US" sz="2200" dirty="0"/>
              <a:t>unique values for categorical columns and their </a:t>
            </a:r>
            <a:r>
              <a:rPr lang="en-US" sz="2200" dirty="0" err="1"/>
              <a:t>value_counts</a:t>
            </a:r>
            <a:r>
              <a:rPr lang="en-US" sz="2200" dirty="0"/>
              <a:t> and also the count of nan values if present in that </a:t>
            </a:r>
            <a:r>
              <a:rPr lang="en-US" sz="2200" dirty="0" smtClean="0"/>
              <a:t>column</a:t>
            </a:r>
            <a:endParaRPr lang="en-US" sz="2200" dirty="0" smtClean="0"/>
          </a:p>
          <a:p>
            <a:pPr marL="0" indent="0">
              <a:buNone/>
            </a:pPr>
            <a:endParaRPr lang="en-US" sz="2200" dirty="0"/>
          </a:p>
          <a:p>
            <a:pPr marL="0" indent="0">
              <a:buNone/>
            </a:pPr>
            <a:endParaRPr lang="en-US" sz="2200" dirty="0" smtClean="0"/>
          </a:p>
          <a:p>
            <a:pPr marL="0" indent="0">
              <a:buNone/>
            </a:pPr>
            <a:endParaRPr lang="en-US" sz="2200" dirty="0"/>
          </a:p>
          <a:p>
            <a:pPr marL="0" indent="0">
              <a:buNone/>
            </a:pPr>
            <a:endParaRPr lang="en-US" sz="2200" dirty="0" smtClean="0"/>
          </a:p>
          <a:p>
            <a:r>
              <a:rPr lang="en-US" sz="2200" dirty="0"/>
              <a:t>We are having </a:t>
            </a:r>
            <a:r>
              <a:rPr lang="en-US" sz="2200" dirty="0" err="1"/>
              <a:t>NaN</a:t>
            </a:r>
            <a:r>
              <a:rPr lang="en-US" sz="2200" dirty="0"/>
              <a:t> values in:'Alley','PoolQC','MiscFeature','Fence','MasVnrType','BsmtQual','BsmtCond', '</a:t>
            </a:r>
            <a:r>
              <a:rPr lang="en-US" sz="2200" dirty="0" err="1"/>
              <a:t>BsmtExposure</a:t>
            </a:r>
            <a:r>
              <a:rPr lang="en-US" sz="2200" dirty="0"/>
              <a:t>', 'BsmtFinType1','BsmtFinType2', '</a:t>
            </a:r>
            <a:r>
              <a:rPr lang="en-US" sz="2200" dirty="0" err="1"/>
              <a:t>FireplaceQu</a:t>
            </a:r>
            <a:r>
              <a:rPr lang="en-US" sz="2200" dirty="0"/>
              <a:t>', '</a:t>
            </a:r>
            <a:r>
              <a:rPr lang="en-US" sz="2200" dirty="0" err="1"/>
              <a:t>GarageType</a:t>
            </a:r>
            <a:r>
              <a:rPr lang="en-US" sz="2200" dirty="0"/>
              <a:t>', '</a:t>
            </a:r>
            <a:r>
              <a:rPr lang="en-US" sz="2200" dirty="0" err="1"/>
              <a:t>GarageFinish</a:t>
            </a:r>
            <a:r>
              <a:rPr lang="en-US" sz="2200" dirty="0"/>
              <a:t>', '</a:t>
            </a:r>
            <a:r>
              <a:rPr lang="en-US" sz="2200" dirty="0" err="1"/>
              <a:t>GarageQual</a:t>
            </a:r>
            <a:r>
              <a:rPr lang="en-US" sz="2200" dirty="0"/>
              <a:t>','</a:t>
            </a:r>
            <a:r>
              <a:rPr lang="en-US" sz="2200" dirty="0" err="1"/>
              <a:t>GarageCond</a:t>
            </a:r>
            <a:r>
              <a:rPr lang="en-US" sz="2200" dirty="0"/>
              <a:t>' but we are dropping 'Alley','</a:t>
            </a:r>
            <a:r>
              <a:rPr lang="en-US" sz="2200" dirty="0" err="1"/>
              <a:t>PoolQC</a:t>
            </a:r>
            <a:r>
              <a:rPr lang="en-US" sz="2200" dirty="0"/>
              <a:t>','</a:t>
            </a:r>
            <a:r>
              <a:rPr lang="en-US" sz="2200" dirty="0" err="1"/>
              <a:t>MiscFeature</a:t>
            </a:r>
            <a:r>
              <a:rPr lang="en-US" sz="2200" dirty="0"/>
              <a:t>','Fence' because it has </a:t>
            </a:r>
            <a:r>
              <a:rPr lang="en-US" sz="2200" dirty="0" err="1"/>
              <a:t>NaN</a:t>
            </a:r>
            <a:r>
              <a:rPr lang="en-US" sz="2200" dirty="0"/>
              <a:t> values more than 50% and we will be imputing rest of the attributes.</a:t>
            </a:r>
            <a:endParaRPr lang="en-US" sz="2200" dirty="0"/>
          </a:p>
          <a:p>
            <a:pPr marL="0" indent="0">
              <a:buNone/>
            </a:pPr>
            <a:endParaRPr lang="en-US" sz="2200" dirty="0" smtClean="0"/>
          </a:p>
          <a:p>
            <a:r>
              <a:rPr lang="en-US" sz="2200" dirty="0"/>
              <a:t>I</a:t>
            </a:r>
            <a:r>
              <a:rPr lang="en-US" sz="2200" dirty="0" smtClean="0"/>
              <a:t>mputing </a:t>
            </a:r>
            <a:r>
              <a:rPr lang="en-US" sz="2200" dirty="0"/>
              <a:t>the columns with object data types having nan values with Simple Imputer and using mode of that particular </a:t>
            </a:r>
            <a:r>
              <a:rPr lang="en-US" sz="2200" dirty="0" smtClean="0"/>
              <a:t>column</a:t>
            </a:r>
            <a:endParaRPr lang="en-US" sz="2200" dirty="0" smtClean="0"/>
          </a:p>
          <a:p>
            <a:pPr marL="0" indent="0">
              <a:buNone/>
            </a:pPr>
            <a:endParaRPr lang="en-US" sz="2200" dirty="0"/>
          </a:p>
          <a:p>
            <a:pPr marL="0" indent="0">
              <a:buNone/>
            </a:pPr>
            <a:endParaRPr lang="en-US" dirty="0"/>
          </a:p>
        </p:txBody>
      </p:sp>
      <p:pic>
        <p:nvPicPr>
          <p:cNvPr id="3" name="Picture 2"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800" y="990600"/>
            <a:ext cx="7716327" cy="1428949"/>
          </a:xfrm>
          <a:prstGeom prst="rect">
            <a:avLst/>
          </a:prstGeom>
        </p:spPr>
      </p:pic>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60" y="4419600"/>
            <a:ext cx="4420217" cy="476316"/>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71988"/>
            <a:ext cx="8738718" cy="113361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5821363"/>
          </a:xfrm>
        </p:spPr>
        <p:txBody>
          <a:bodyPr/>
          <a:lstStyle/>
          <a:p>
            <a:r>
              <a:rPr lang="en-US" sz="2200" dirty="0" smtClean="0"/>
              <a:t>Encoding </a:t>
            </a:r>
            <a:r>
              <a:rPr lang="en-US" sz="2200" dirty="0"/>
              <a:t>the columns with object data type using label </a:t>
            </a:r>
            <a:r>
              <a:rPr lang="en-US" sz="2200" dirty="0" smtClean="0"/>
              <a:t>encoder</a:t>
            </a:r>
            <a:endParaRPr lang="en-US" sz="2200" dirty="0" smtClean="0"/>
          </a:p>
          <a:p>
            <a:endParaRPr lang="en-US" sz="2200" dirty="0"/>
          </a:p>
          <a:p>
            <a:endParaRPr lang="en-US" sz="2200" dirty="0" smtClean="0"/>
          </a:p>
          <a:p>
            <a:endParaRPr lang="en-US" sz="2200" dirty="0"/>
          </a:p>
          <a:p>
            <a:endParaRPr lang="en-US" sz="2200" dirty="0" smtClean="0"/>
          </a:p>
          <a:p>
            <a:r>
              <a:rPr lang="en-US" sz="2200" dirty="0" smtClean="0"/>
              <a:t>It can be observed that all the </a:t>
            </a:r>
            <a:r>
              <a:rPr lang="en-US" sz="2200" dirty="0"/>
              <a:t>columns with object data </a:t>
            </a:r>
            <a:r>
              <a:rPr lang="en-US" sz="2200" dirty="0" smtClean="0"/>
              <a:t>type has been converted to </a:t>
            </a:r>
            <a:r>
              <a:rPr lang="en-US" sz="2200" dirty="0" err="1" smtClean="0"/>
              <a:t>int</a:t>
            </a:r>
            <a:r>
              <a:rPr lang="en-US" sz="2200" dirty="0" smtClean="0"/>
              <a:t>/float</a:t>
            </a:r>
            <a:endParaRPr lang="en-US" sz="2200" dirty="0" smtClean="0"/>
          </a:p>
          <a:p>
            <a:pPr marL="0" indent="0">
              <a:buNone/>
            </a:pPr>
            <a:endParaRPr lang="en-US" dirty="0"/>
          </a:p>
        </p:txBody>
      </p:sp>
      <p:pic>
        <p:nvPicPr>
          <p:cNvPr id="4" name="Picture 3"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3400" y="762000"/>
            <a:ext cx="5668166" cy="1581371"/>
          </a:xfrm>
          <a:prstGeom prst="rect">
            <a:avLst/>
          </a:prstGeo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75062"/>
            <a:ext cx="9144000" cy="347813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1143000"/>
          </a:xfrm>
        </p:spPr>
        <p:txBody>
          <a:bodyPr/>
          <a:lstStyle/>
          <a:p>
            <a:r>
              <a:rPr lang="en-US" b="1" u="sng" dirty="0" smtClean="0"/>
              <a:t>Data Visualization</a:t>
            </a:r>
            <a:endParaRPr lang="en-US" b="1" u="sng" dirty="0"/>
          </a:p>
        </p:txBody>
      </p:sp>
      <p:sp>
        <p:nvSpPr>
          <p:cNvPr id="3" name="Content Placeholder 2"/>
          <p:cNvSpPr>
            <a:spLocks noGrp="1"/>
          </p:cNvSpPr>
          <p:nvPr>
            <p:ph idx="1"/>
          </p:nvPr>
        </p:nvSpPr>
        <p:spPr>
          <a:xfrm>
            <a:off x="0" y="990600"/>
            <a:ext cx="9144000" cy="5791200"/>
          </a:xfrm>
        </p:spPr>
        <p:txBody>
          <a:bodyPr>
            <a:normAutofit/>
          </a:bodyPr>
          <a:lstStyle/>
          <a:p>
            <a:r>
              <a:rPr lang="en-US" sz="2000" dirty="0"/>
              <a:t>BIVARIATE ANALYSIS--we'll be checking the impact of each attribute on the '</a:t>
            </a:r>
            <a:r>
              <a:rPr lang="en-US" sz="2000" dirty="0" err="1"/>
              <a:t>SalePrice</a:t>
            </a:r>
            <a:r>
              <a:rPr lang="en-US" sz="2000" dirty="0"/>
              <a:t>' using </a:t>
            </a:r>
            <a:r>
              <a:rPr lang="en-US" sz="2000" dirty="0" err="1" smtClean="0"/>
              <a:t>catplot</a:t>
            </a:r>
            <a:r>
              <a:rPr lang="en-US" sz="2000" dirty="0" smtClean="0"/>
              <a:t>.</a:t>
            </a:r>
            <a:endParaRPr lang="en-US" sz="2000" dirty="0"/>
          </a:p>
        </p:txBody>
      </p:sp>
      <p:pic>
        <p:nvPicPr>
          <p:cNvPr id="9" name="Picture 8"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1676400"/>
            <a:ext cx="2625807" cy="5096618"/>
          </a:xfrm>
          <a:prstGeom prst="rect">
            <a:avLst/>
          </a:prstGeom>
        </p:spPr>
      </p:pic>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552573"/>
            <a:ext cx="2857899" cy="5344271"/>
          </a:xfrm>
          <a:prstGeom prst="rect">
            <a:avLst/>
          </a:prstGeom>
        </p:spPr>
      </p:pic>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185" y="1608992"/>
            <a:ext cx="2791215" cy="52490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4800" y="485024"/>
            <a:ext cx="2867425" cy="5382376"/>
          </a:xfrm>
        </p:spPr>
      </p:pic>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609600"/>
            <a:ext cx="2810267" cy="5382376"/>
          </a:xfrm>
          <a:prstGeom prst="rect">
            <a:avLst/>
          </a:prstGeom>
        </p:spPr>
      </p:pic>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8438" y="609600"/>
            <a:ext cx="2953162" cy="529663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5796" y="828301"/>
            <a:ext cx="2896004" cy="5353797"/>
          </a:xfrm>
        </p:spPr>
      </p:pic>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761" y="932719"/>
            <a:ext cx="2886478" cy="5239481"/>
          </a:xfrm>
          <a:prstGeom prst="rect">
            <a:avLst/>
          </a:prstGeom>
        </p:spPr>
      </p:pic>
      <p:pic>
        <p:nvPicPr>
          <p:cNvPr id="14" name="Picture 1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8933" y="790206"/>
            <a:ext cx="2810267" cy="527758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2400" y="761628"/>
            <a:ext cx="2848373" cy="5334744"/>
          </a:xfrm>
        </p:spPr>
      </p:pic>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771154"/>
            <a:ext cx="2819794" cy="5315692"/>
          </a:xfrm>
          <a:prstGeom prst="rect">
            <a:avLst/>
          </a:prstGeom>
        </p:spPr>
      </p:pic>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8901" y="842601"/>
            <a:ext cx="2857899" cy="517279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6200" y="728285"/>
            <a:ext cx="2734057" cy="5401429"/>
          </a:xfr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780680"/>
            <a:ext cx="2686425" cy="5296639"/>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1743" y="837838"/>
            <a:ext cx="2734057" cy="518232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2400" y="899754"/>
            <a:ext cx="2800741" cy="5134692"/>
          </a:xfr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024" y="861654"/>
            <a:ext cx="2695951" cy="5134692"/>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901" y="713996"/>
            <a:ext cx="2676899" cy="54300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t>Problem Statement</a:t>
            </a:r>
            <a:endParaRPr lang="en-US" b="1" u="sng" dirty="0"/>
          </a:p>
        </p:txBody>
      </p:sp>
      <p:sp>
        <p:nvSpPr>
          <p:cNvPr id="3" name="Content Placeholder 2"/>
          <p:cNvSpPr>
            <a:spLocks noGrp="1"/>
          </p:cNvSpPr>
          <p:nvPr>
            <p:ph idx="1"/>
          </p:nvPr>
        </p:nvSpPr>
        <p:spPr>
          <a:xfrm>
            <a:off x="0" y="838200"/>
            <a:ext cx="8991600" cy="6019800"/>
          </a:xfrm>
        </p:spPr>
        <p:txBody>
          <a:bodyPr>
            <a:normAutofit fontScale="25000" lnSpcReduction="20000"/>
          </a:bodyPr>
          <a:lstStyle/>
          <a:p>
            <a:pPr lvl="0"/>
            <a:endParaRPr lang="en-US" sz="8000" dirty="0" smtClean="0"/>
          </a:p>
          <a:p>
            <a:pPr lvl="0"/>
            <a:r>
              <a:rPr lang="en-US" sz="8000" dirty="0" smtClean="0"/>
              <a:t>Houses </a:t>
            </a:r>
            <a:r>
              <a:rPr lang="en-US" sz="8000" dirty="0"/>
              <a:t>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endParaRPr lang="en-US" sz="8000" dirty="0" smtClean="0"/>
          </a:p>
          <a:p>
            <a:pPr lvl="0"/>
            <a:endParaRPr lang="en-US" sz="8000" dirty="0"/>
          </a:p>
          <a:p>
            <a:pPr lvl="0"/>
            <a:r>
              <a:rPr lang="en-US" sz="8000" dirty="0" smtClean="0"/>
              <a:t>Data </a:t>
            </a:r>
            <a:r>
              <a:rPr lang="en-US" sz="8000" dirty="0"/>
              <a:t>science comes as a very important tool to solve problems in the domain to help the companies increase their overall revenue, profits, improving their marketing strategies and focusing on changing trends in house sales and purchases. Predictive </a:t>
            </a:r>
            <a:r>
              <a:rPr lang="en-US" sz="8000" dirty="0" err="1"/>
              <a:t>modelling</a:t>
            </a:r>
            <a:r>
              <a:rPr lang="en-US" sz="8000" dirty="0"/>
              <a:t>, Market mix </a:t>
            </a:r>
            <a:r>
              <a:rPr lang="en-US" sz="8000" dirty="0" err="1"/>
              <a:t>modelling</a:t>
            </a:r>
            <a:r>
              <a:rPr lang="en-US" sz="8000" dirty="0"/>
              <a:t>, recommendation systems are some of the machine learning techniques used for achieving the business goals for housing companies. Our problem is related to one such housing company.</a:t>
            </a:r>
            <a:r>
              <a:rPr lang="en-IN" sz="8000" dirty="0"/>
              <a:t> </a:t>
            </a:r>
            <a:endParaRPr lang="en-IN" sz="8000" dirty="0" smtClean="0"/>
          </a:p>
          <a:p>
            <a:pPr marL="0" lvl="0" indent="0">
              <a:buNone/>
            </a:pPr>
            <a:endParaRPr lang="en-US" sz="8000" dirty="0"/>
          </a:p>
          <a:p>
            <a:pPr lvl="0"/>
            <a:r>
              <a:rPr lang="en-US" sz="8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endParaRPr lang="en-IN" sz="8000" dirty="0" smtClean="0"/>
          </a:p>
          <a:p>
            <a:pPr lvl="0"/>
            <a:endParaRPr lang="en-IN" sz="8000" dirty="0"/>
          </a:p>
          <a:p>
            <a:pPr marL="0" lvl="0" indent="0">
              <a:buNone/>
            </a:pPr>
            <a:endParaRPr lang="en-US" sz="8000" dirty="0"/>
          </a:p>
          <a:p>
            <a:pPr marL="0" indent="0">
              <a:buNone/>
            </a:pPr>
            <a:endParaRPr lang="en-US" sz="8000" dirty="0"/>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6200" y="771154"/>
            <a:ext cx="2657846" cy="5315692"/>
          </a:xfr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175" y="838200"/>
            <a:ext cx="2686425" cy="5249008"/>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122" y="685800"/>
            <a:ext cx="2705478" cy="52871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8600" y="838200"/>
            <a:ext cx="2695951" cy="5287113"/>
          </a:xfr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603" y="838200"/>
            <a:ext cx="2638793" cy="253400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b="1" u="sng" dirty="0" smtClean="0"/>
              <a:t>Checking Distribution/</a:t>
            </a:r>
            <a:r>
              <a:rPr lang="en-US" sz="4000" b="1" u="sng" dirty="0" err="1" smtClean="0"/>
              <a:t>skewness</a:t>
            </a:r>
            <a:endParaRPr lang="en-US" sz="4000" b="1" u="sng" dirty="0"/>
          </a:p>
        </p:txBody>
      </p:sp>
      <p:sp>
        <p:nvSpPr>
          <p:cNvPr id="3" name="Content Placeholder 2"/>
          <p:cNvSpPr>
            <a:spLocks noGrp="1"/>
          </p:cNvSpPr>
          <p:nvPr>
            <p:ph idx="1"/>
          </p:nvPr>
        </p:nvSpPr>
        <p:spPr>
          <a:xfrm>
            <a:off x="76200" y="914400"/>
            <a:ext cx="8915400" cy="5791200"/>
          </a:xfrm>
        </p:spPr>
        <p:txBody>
          <a:bodyPr>
            <a:normAutofit/>
          </a:bodyPr>
          <a:lstStyle/>
          <a:p>
            <a:pPr marL="0" indent="0">
              <a:buNone/>
            </a:pPr>
            <a:endParaRPr lang="en-US" sz="2000" dirty="0" smtClean="0"/>
          </a:p>
          <a:p>
            <a:pPr marL="0" indent="0">
              <a:buNone/>
            </a:pPr>
            <a:r>
              <a:rPr lang="en-US" sz="2000" dirty="0" smtClean="0"/>
              <a:t>It </a:t>
            </a:r>
            <a:r>
              <a:rPr lang="en-US" sz="2000" dirty="0"/>
              <a:t>can be observed that there is </a:t>
            </a:r>
            <a:r>
              <a:rPr lang="en-US" sz="2000" dirty="0" err="1"/>
              <a:t>skewness</a:t>
            </a:r>
            <a:r>
              <a:rPr lang="en-US" sz="2000" dirty="0"/>
              <a:t> present </a:t>
            </a:r>
            <a:r>
              <a:rPr lang="en-US" sz="2000" dirty="0" smtClean="0"/>
              <a:t>in : </a:t>
            </a:r>
            <a:r>
              <a:rPr lang="en-US" sz="2000" dirty="0"/>
              <a:t>'</a:t>
            </a:r>
            <a:r>
              <a:rPr lang="en-US" sz="2000" dirty="0" err="1"/>
              <a:t>MSSubClass</a:t>
            </a:r>
            <a:r>
              <a:rPr lang="en-US" sz="2000" dirty="0"/>
              <a:t>', '</a:t>
            </a:r>
            <a:r>
              <a:rPr lang="en-US" sz="2000" dirty="0" err="1"/>
              <a:t>OverallCond</a:t>
            </a:r>
            <a:r>
              <a:rPr lang="en-US" sz="2000" dirty="0"/>
              <a:t>', 'YearBuilt','YearRemodAdd','Exterior1st','Exterior2nd','MasVnrType','ExterQual','BsmtQual','BsmtExposure','2ndFlrSF','KitchenQual','Fireplaces','GarageType','GarageYrBlt','WoodDeckSF'and '</a:t>
            </a:r>
            <a:r>
              <a:rPr lang="en-US" sz="2000" dirty="0" err="1"/>
              <a:t>OpenPorchSF</a:t>
            </a:r>
            <a:r>
              <a:rPr lang="en-US" sz="2000" dirty="0" smtClean="0"/>
              <a:t>'.</a:t>
            </a:r>
            <a:endParaRPr lang="en-US" sz="2000" dirty="0" smtClean="0"/>
          </a:p>
          <a:p>
            <a:pPr marL="0" indent="0">
              <a:buNone/>
            </a:pPr>
            <a:endParaRPr lang="en-US" sz="2000" dirty="0"/>
          </a:p>
          <a:p>
            <a:pPr marL="0" indent="0">
              <a:buNone/>
            </a:pPr>
            <a:endParaRPr lang="en-US" sz="2000" dirty="0"/>
          </a:p>
        </p:txBody>
      </p:sp>
      <p:pic>
        <p:nvPicPr>
          <p:cNvPr id="4" name="Picture 3"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800" y="2590800"/>
            <a:ext cx="3724795" cy="134321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032968" y="2666415"/>
            <a:ext cx="7078063" cy="4191585"/>
          </a:xfrm>
        </p:spPr>
      </p:pic>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74" y="0"/>
            <a:ext cx="7354326" cy="282932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600" b="1" u="sng" dirty="0"/>
              <a:t>Plotting the outliers using boxplot</a:t>
            </a:r>
            <a:endParaRPr lang="en-US" sz="3600" u="sng" dirty="0"/>
          </a:p>
        </p:txBody>
      </p:sp>
      <p:pic>
        <p:nvPicPr>
          <p:cNvPr id="4" name="Content Placeholder 3" descr="Screen Clipping"/>
          <p:cNvPicPr>
            <a:picLocks noGrp="1" noChangeAspect="1"/>
          </p:cNvPicPr>
          <p:nvPr>
            <p:ph idx="1"/>
          </p:nvPr>
        </p:nvPicPr>
        <p:blipFill rotWithShape="1">
          <a:blip r:embed="rId1">
            <a:extLst>
              <a:ext uri="{28A0092B-C50C-407E-A947-70E740481C1C}">
                <a14:useLocalDpi xmlns:a14="http://schemas.microsoft.com/office/drawing/2010/main" val="0"/>
              </a:ext>
            </a:extLst>
          </a:blip>
          <a:srcRect b="86697"/>
          <a:stretch>
            <a:fillRect/>
          </a:stretch>
        </p:blipFill>
        <p:spPr>
          <a:xfrm>
            <a:off x="304800" y="401472"/>
            <a:ext cx="6934200" cy="628950"/>
          </a:xfrm>
        </p:spPr>
      </p:pic>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883" y="914400"/>
            <a:ext cx="6020317" cy="3581400"/>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1" y="4537662"/>
            <a:ext cx="5867400" cy="234216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u="sng" dirty="0"/>
              <a:t>Removing the Outliers using Z-score</a:t>
            </a:r>
            <a:endParaRPr lang="en-US" u="sng" dirty="0"/>
          </a:p>
        </p:txBody>
      </p:sp>
      <p:pic>
        <p:nvPicPr>
          <p:cNvPr id="6" name="Content Placeholder 5"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1000" y="609600"/>
            <a:ext cx="7373379" cy="3362794"/>
          </a:xfrm>
        </p:spPr>
      </p:pic>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114800"/>
            <a:ext cx="2362530" cy="213389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u="sng" dirty="0"/>
              <a:t>Model Training</a:t>
            </a:r>
            <a:endParaRPr lang="en-US" u="sng" dirty="0"/>
          </a:p>
        </p:txBody>
      </p:sp>
      <p:sp>
        <p:nvSpPr>
          <p:cNvPr id="3" name="Content Placeholder 2"/>
          <p:cNvSpPr>
            <a:spLocks noGrp="1"/>
          </p:cNvSpPr>
          <p:nvPr>
            <p:ph idx="1"/>
          </p:nvPr>
        </p:nvSpPr>
        <p:spPr>
          <a:xfrm>
            <a:off x="152400" y="838200"/>
            <a:ext cx="8915400" cy="6019800"/>
          </a:xfrm>
        </p:spPr>
        <p:txBody>
          <a:bodyPr/>
          <a:lstStyle/>
          <a:p>
            <a:r>
              <a:rPr lang="en-US" sz="2000" dirty="0" smtClean="0"/>
              <a:t>Firstly, we will be splitting our dataset into input and output variable as x and y respectively. </a:t>
            </a:r>
            <a:endParaRPr lang="en-US" sz="2000" dirty="0" smtClean="0"/>
          </a:p>
          <a:p>
            <a:r>
              <a:rPr lang="en-US" sz="2000" dirty="0" smtClean="0"/>
              <a:t>Then, we will be scaling all our input variables using standard scalar.</a:t>
            </a:r>
            <a:endParaRPr lang="en-US" sz="2000" dirty="0" smtClean="0"/>
          </a:p>
          <a:p>
            <a:pPr marL="0" indent="0">
              <a:buNone/>
            </a:pPr>
            <a:endParaRPr lang="en-US" sz="2000" dirty="0" smtClean="0"/>
          </a:p>
          <a:p>
            <a:pPr marL="0" indent="0">
              <a:buNone/>
            </a:pPr>
            <a:endParaRPr lang="en-US" dirty="0"/>
          </a:p>
        </p:txBody>
      </p:sp>
      <p:pic>
        <p:nvPicPr>
          <p:cNvPr id="5" name="Picture 4"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7099" y="1882652"/>
            <a:ext cx="7934901" cy="497534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3733800"/>
            <a:ext cx="8991600" cy="3477875"/>
          </a:xfrm>
          <a:prstGeom prst="rect">
            <a:avLst/>
          </a:prstGeom>
        </p:spPr>
        <p:txBody>
          <a:bodyPr wrap="square">
            <a:spAutoFit/>
          </a:bodyPr>
          <a:lstStyle/>
          <a:p>
            <a:pPr marL="285750" indent="-285750">
              <a:buFont typeface="Arial" panose="020B0604020202090204" pitchFamily="34" charset="0"/>
              <a:buChar char="•"/>
            </a:pPr>
            <a:endParaRPr lang="en-IN" sz="2000" dirty="0" smtClean="0"/>
          </a:p>
          <a:p>
            <a:pPr marL="285750" indent="-285750">
              <a:buFont typeface="Arial" panose="020B0604020202090204" pitchFamily="34" charset="0"/>
              <a:buChar char="•"/>
            </a:pPr>
            <a:r>
              <a:rPr lang="en-IN" sz="2000" dirty="0" smtClean="0"/>
              <a:t>Lastly</a:t>
            </a:r>
            <a:r>
              <a:rPr lang="en-IN" sz="2000" dirty="0"/>
              <a:t>, to develop the model we have used various libraries and metrics from </a:t>
            </a:r>
            <a:r>
              <a:rPr lang="en-IN" sz="2000" dirty="0" err="1"/>
              <a:t>sklearn</a:t>
            </a:r>
            <a:r>
              <a:rPr lang="en-IN" sz="2000" dirty="0"/>
              <a:t> such as </a:t>
            </a:r>
            <a:r>
              <a:rPr lang="en-IN" sz="2000" dirty="0" err="1" smtClean="0"/>
              <a:t>train_test_split</a:t>
            </a:r>
            <a:r>
              <a:rPr lang="en-IN" sz="2000" dirty="0" smtClean="0"/>
              <a:t>, </a:t>
            </a:r>
            <a:r>
              <a:rPr lang="en-IN" sz="2000" dirty="0" err="1" smtClean="0"/>
              <a:t>LinearRegression,Lasso,Ridge,ElasticNet</a:t>
            </a:r>
            <a:r>
              <a:rPr lang="en-IN" sz="2000" dirty="0"/>
              <a:t>, SVR, </a:t>
            </a:r>
            <a:r>
              <a:rPr lang="en-IN" sz="2000" dirty="0" err="1" smtClean="0"/>
              <a:t>DecisionTreeRegressor</a:t>
            </a:r>
            <a:r>
              <a:rPr lang="en-IN" sz="2000" dirty="0"/>
              <a:t>, </a:t>
            </a:r>
            <a:r>
              <a:rPr lang="en-IN" sz="2000" dirty="0" err="1" smtClean="0"/>
              <a:t>KNeighborsRegressor</a:t>
            </a:r>
            <a:r>
              <a:rPr lang="en-IN" sz="2000" dirty="0"/>
              <a:t>, </a:t>
            </a:r>
            <a:r>
              <a:rPr lang="en-IN" sz="2000" dirty="0" err="1" smtClean="0"/>
              <a:t>RandomForestRegressor</a:t>
            </a:r>
            <a:r>
              <a:rPr lang="en-IN" sz="2000" dirty="0"/>
              <a:t>, </a:t>
            </a:r>
            <a:r>
              <a:rPr lang="en-IN" sz="2000" dirty="0" err="1" smtClean="0"/>
              <a:t>AdaBoostRegressor</a:t>
            </a:r>
            <a:r>
              <a:rPr lang="en-IN" sz="2000" dirty="0"/>
              <a:t>, </a:t>
            </a:r>
            <a:r>
              <a:rPr lang="en-IN" sz="2000" dirty="0" err="1" smtClean="0"/>
              <a:t>GradientBoostingRegressor</a:t>
            </a:r>
            <a:r>
              <a:rPr lang="en-IN" sz="2000" dirty="0" smtClean="0"/>
              <a:t>, </a:t>
            </a:r>
            <a:r>
              <a:rPr lang="en-IN" sz="2000" dirty="0" err="1" smtClean="0"/>
              <a:t>mean_squared_error</a:t>
            </a:r>
            <a:r>
              <a:rPr lang="en-IN" sz="2000" dirty="0" smtClean="0"/>
              <a:t>, </a:t>
            </a:r>
            <a:r>
              <a:rPr lang="en-IN" sz="2000" dirty="0" err="1" smtClean="0"/>
              <a:t>mean_absolute_error</a:t>
            </a:r>
            <a:r>
              <a:rPr lang="en-IN" sz="2000" dirty="0" smtClean="0"/>
              <a:t> and r2_score</a:t>
            </a:r>
            <a:endParaRPr lang="en-IN" sz="2000" dirty="0" smtClean="0"/>
          </a:p>
          <a:p>
            <a:pPr marL="285750" indent="-285750">
              <a:buFont typeface="Arial" panose="020B0604020202090204" pitchFamily="34" charset="0"/>
              <a:buChar char="•"/>
            </a:pPr>
            <a:endParaRPr lang="en-IN" sz="2000" dirty="0"/>
          </a:p>
          <a:p>
            <a:pPr marL="342900" indent="-342900">
              <a:buFont typeface="Arial" panose="020B0604020202090204" pitchFamily="34" charset="0"/>
              <a:buChar char="•"/>
            </a:pPr>
            <a:r>
              <a:rPr lang="en-US" sz="2000" dirty="0"/>
              <a:t>Next, we will be splitting our data into training and testing with </a:t>
            </a:r>
            <a:r>
              <a:rPr lang="en-US" sz="2000" dirty="0" err="1"/>
              <a:t>random_state</a:t>
            </a:r>
            <a:r>
              <a:rPr lang="en-US" sz="2000" dirty="0"/>
              <a:t>=44 and </a:t>
            </a:r>
            <a:r>
              <a:rPr lang="en-US" sz="2000" dirty="0" err="1" smtClean="0"/>
              <a:t>test_size</a:t>
            </a:r>
            <a:r>
              <a:rPr lang="en-US" sz="2000" dirty="0" smtClean="0"/>
              <a:t>=0.33. Then </a:t>
            </a:r>
            <a:r>
              <a:rPr lang="en-US" sz="2000" dirty="0"/>
              <a:t>we will be checking the shape of train and test data as follows:</a:t>
            </a:r>
            <a:endParaRPr lang="en-US" sz="2000" dirty="0"/>
          </a:p>
          <a:p>
            <a:pPr marL="285750" indent="-285750">
              <a:buFont typeface="Arial" panose="020B0604020202090204" pitchFamily="34" charset="0"/>
              <a:buChar char="•"/>
            </a:pPr>
            <a:endParaRPr lang="en-US" sz="2000" dirty="0"/>
          </a:p>
        </p:txBody>
      </p:sp>
      <p:pic>
        <p:nvPicPr>
          <p:cNvPr id="3" name="Content Placeholder 2"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3246" y="0"/>
            <a:ext cx="4356354" cy="3962399"/>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8308" y="152400"/>
            <a:ext cx="5496692" cy="3162741"/>
          </a:xfrm>
        </p:spPr>
      </p:pic>
      <p:sp>
        <p:nvSpPr>
          <p:cNvPr id="5" name="Rectangle 4"/>
          <p:cNvSpPr/>
          <p:nvPr/>
        </p:nvSpPr>
        <p:spPr>
          <a:xfrm>
            <a:off x="23884" y="3466110"/>
            <a:ext cx="9120116" cy="923330"/>
          </a:xfrm>
          <a:prstGeom prst="rect">
            <a:avLst/>
          </a:prstGeom>
        </p:spPr>
        <p:txBody>
          <a:bodyPr wrap="square">
            <a:spAutoFit/>
          </a:bodyPr>
          <a:lstStyle/>
          <a:p>
            <a:r>
              <a:rPr lang="en-US" dirty="0" smtClean="0"/>
              <a:t>Now we will be using a  loop where all the algorithms will be used one by one and their corresponding  Score, Mean Absolute Error, </a:t>
            </a:r>
            <a:r>
              <a:rPr lang="en-US" dirty="0"/>
              <a:t>Mean </a:t>
            </a:r>
            <a:r>
              <a:rPr lang="en-US" dirty="0" smtClean="0"/>
              <a:t>Squared Error, RMSE and r2_score will be evaluated.</a:t>
            </a:r>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05039"/>
            <a:ext cx="6706536" cy="204816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8600" y="152400"/>
            <a:ext cx="3019846" cy="4810796"/>
          </a:xfrm>
        </p:spPr>
      </p:pic>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100" y="76200"/>
            <a:ext cx="3581900" cy="4839375"/>
          </a:xfrm>
          <a:prstGeom prst="rect">
            <a:avLst/>
          </a:prstGeom>
        </p:spPr>
      </p:pic>
      <p:sp>
        <p:nvSpPr>
          <p:cNvPr id="6" name="Rectangle 5"/>
          <p:cNvSpPr/>
          <p:nvPr/>
        </p:nvSpPr>
        <p:spPr>
          <a:xfrm>
            <a:off x="152400" y="4999672"/>
            <a:ext cx="8701585" cy="1477328"/>
          </a:xfrm>
          <a:prstGeom prst="rect">
            <a:avLst/>
          </a:prstGeom>
        </p:spPr>
        <p:txBody>
          <a:bodyPr wrap="square">
            <a:spAutoFit/>
          </a:bodyPr>
          <a:lstStyle/>
          <a:p>
            <a:pPr marL="285750" indent="-285750">
              <a:buFont typeface="Arial" panose="020B0604020202090204" pitchFamily="34" charset="0"/>
              <a:buChar char="•"/>
            </a:pPr>
            <a:r>
              <a:rPr lang="en-US" dirty="0"/>
              <a:t>I am choosing </a:t>
            </a:r>
            <a:r>
              <a:rPr lang="en-US" dirty="0" err="1"/>
              <a:t>GradientBoostingRegressor</a:t>
            </a:r>
            <a:r>
              <a:rPr lang="en-US" dirty="0"/>
              <a:t> as our best model since it's giving us best score and it's performing </a:t>
            </a:r>
            <a:r>
              <a:rPr lang="en-US" dirty="0" smtClean="0"/>
              <a:t>well. It's </a:t>
            </a:r>
            <a:r>
              <a:rPr lang="en-US" dirty="0"/>
              <a:t>r2_score is also satisfactory and it shows that our model is neither </a:t>
            </a:r>
            <a:r>
              <a:rPr lang="en-US" dirty="0" err="1"/>
              <a:t>underfitting</a:t>
            </a:r>
            <a:r>
              <a:rPr lang="en-US" dirty="0"/>
              <a:t>/</a:t>
            </a:r>
            <a:r>
              <a:rPr lang="en-US" dirty="0" err="1"/>
              <a:t>overfitting</a:t>
            </a:r>
            <a:r>
              <a:rPr lang="en-US" dirty="0"/>
              <a:t>.</a:t>
            </a:r>
            <a:endParaRPr lang="en-US" dirty="0"/>
          </a:p>
          <a:p>
            <a:pPr marL="285750" indent="-285750">
              <a:buFont typeface="Arial" panose="020B0604020202090204" pitchFamily="34" charset="0"/>
              <a:buChar char="•"/>
            </a:pPr>
            <a:r>
              <a:rPr lang="en-US" dirty="0"/>
              <a:t>We are performing </a:t>
            </a:r>
            <a:r>
              <a:rPr lang="en-US" dirty="0" err="1"/>
              <a:t>hyperparamter</a:t>
            </a:r>
            <a:r>
              <a:rPr lang="en-US" dirty="0"/>
              <a:t> tuning using </a:t>
            </a:r>
            <a:r>
              <a:rPr lang="en-US" dirty="0" err="1"/>
              <a:t>GridSearchCV</a:t>
            </a:r>
            <a:r>
              <a:rPr lang="en-US" dirty="0"/>
              <a:t> on </a:t>
            </a:r>
            <a:r>
              <a:rPr lang="en-US" dirty="0" err="1"/>
              <a:t>GradientBoostingRegressor</a:t>
            </a:r>
            <a:r>
              <a:rPr lang="en-US" dirty="0"/>
              <a:t> as follows: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Autofit/>
          </a:bodyPr>
          <a:lstStyle/>
          <a:p>
            <a:pPr marL="0" indent="0">
              <a:buNone/>
            </a:pPr>
            <a:endParaRPr lang="en-US" sz="2000" dirty="0"/>
          </a:p>
          <a:p>
            <a:r>
              <a:rPr lang="en-US" sz="2000" dirty="0"/>
              <a:t>The company is looking at prospective properties to buy houses to enter the market. </a:t>
            </a:r>
            <a:r>
              <a:rPr lang="en-US" sz="2000" dirty="0" smtClean="0"/>
              <a:t>We have to </a:t>
            </a:r>
            <a:r>
              <a:rPr lang="en-US" sz="2000" dirty="0"/>
              <a:t>build a model using Machine Learning in order to predict the actual value of the prospective properties and decide whether to invest in them or not. For this company wants to know: </a:t>
            </a:r>
            <a:endParaRPr lang="en-US" sz="2000" dirty="0" smtClean="0"/>
          </a:p>
          <a:p>
            <a:pPr marL="0" indent="0">
              <a:buNone/>
            </a:pPr>
            <a:r>
              <a:rPr lang="en-US" sz="2000" dirty="0" smtClean="0"/>
              <a:t>       • </a:t>
            </a:r>
            <a:r>
              <a:rPr lang="en-US" sz="2000" dirty="0"/>
              <a:t>Which variables are important to predict the price of variable? </a:t>
            </a:r>
            <a:endParaRPr lang="en-US" sz="2000" dirty="0" smtClean="0"/>
          </a:p>
          <a:p>
            <a:pPr marL="0" indent="0">
              <a:buNone/>
            </a:pPr>
            <a:r>
              <a:rPr lang="en-US" sz="2000" dirty="0" smtClean="0"/>
              <a:t>       • </a:t>
            </a:r>
            <a:r>
              <a:rPr lang="en-US" sz="2000" dirty="0"/>
              <a:t>How do these variables describe the price of the house? </a:t>
            </a:r>
            <a:endParaRPr lang="en-IN" sz="2000" dirty="0" smtClean="0"/>
          </a:p>
          <a:p>
            <a:pPr marL="0" lvl="0" indent="0">
              <a:buNone/>
            </a:pPr>
            <a:r>
              <a:rPr lang="en-US" sz="2400" b="1" dirty="0" smtClean="0"/>
              <a:t>   </a:t>
            </a:r>
            <a:r>
              <a:rPr lang="en-US" sz="2400" b="1" u="sng" dirty="0" smtClean="0"/>
              <a:t>Business </a:t>
            </a:r>
            <a:r>
              <a:rPr lang="en-US" sz="2400" b="1" u="sng" dirty="0"/>
              <a:t>Goal: </a:t>
            </a:r>
            <a:endParaRPr lang="en-US" sz="2400" b="1" u="sng" dirty="0"/>
          </a:p>
          <a:p>
            <a:pPr lvl="0"/>
            <a:r>
              <a:rPr lang="en-US" sz="2000" dirty="0" smtClean="0"/>
              <a:t>We </a:t>
            </a:r>
            <a:r>
              <a:rPr lang="en-US" sz="2000" dirty="0"/>
              <a:t>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81000" y="361788"/>
            <a:ext cx="6849431" cy="1162212"/>
          </a:xfrm>
        </p:spPr>
      </p:pic>
      <p:sp>
        <p:nvSpPr>
          <p:cNvPr id="6" name="Rectangle 5"/>
          <p:cNvSpPr/>
          <p:nvPr/>
        </p:nvSpPr>
        <p:spPr>
          <a:xfrm>
            <a:off x="228600" y="1752600"/>
            <a:ext cx="8077200" cy="369332"/>
          </a:xfrm>
          <a:prstGeom prst="rect">
            <a:avLst/>
          </a:prstGeom>
        </p:spPr>
        <p:txBody>
          <a:bodyPr wrap="square">
            <a:spAutoFit/>
          </a:bodyPr>
          <a:lstStyle/>
          <a:p>
            <a:pPr marL="285750" indent="-285750">
              <a:buFont typeface="Arial" panose="020B0604020202090204" pitchFamily="34" charset="0"/>
              <a:buChar char="•"/>
            </a:pPr>
            <a:r>
              <a:rPr lang="en-US" dirty="0"/>
              <a:t>We have got '</a:t>
            </a:r>
            <a:r>
              <a:rPr lang="en-US" dirty="0" err="1"/>
              <a:t>learning_rate</a:t>
            </a:r>
            <a:r>
              <a:rPr lang="en-US" dirty="0"/>
              <a:t>': 0.1, '</a:t>
            </a:r>
            <a:r>
              <a:rPr lang="en-US" dirty="0" err="1"/>
              <a:t>n_estimators</a:t>
            </a:r>
            <a:r>
              <a:rPr lang="en-US" dirty="0"/>
              <a:t>': 500 as best parameters</a:t>
            </a:r>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86000"/>
            <a:ext cx="4972744" cy="1971950"/>
          </a:xfrm>
          <a:prstGeom prst="rect">
            <a:avLst/>
          </a:prstGeom>
        </p:spPr>
      </p:pic>
      <p:sp>
        <p:nvSpPr>
          <p:cNvPr id="9" name="Rectangle 8"/>
          <p:cNvSpPr/>
          <p:nvPr/>
        </p:nvSpPr>
        <p:spPr>
          <a:xfrm>
            <a:off x="228600" y="4362271"/>
            <a:ext cx="8534399" cy="1200329"/>
          </a:xfrm>
          <a:prstGeom prst="rect">
            <a:avLst/>
          </a:prstGeom>
        </p:spPr>
        <p:txBody>
          <a:bodyPr wrap="square">
            <a:spAutoFit/>
          </a:bodyPr>
          <a:lstStyle/>
          <a:p>
            <a:pPr marL="285750" indent="-285750">
              <a:buFont typeface="Arial" panose="020B0604020202090204" pitchFamily="34" charset="0"/>
              <a:buChar char="•"/>
            </a:pPr>
            <a:r>
              <a:rPr lang="en-US" dirty="0"/>
              <a:t>We are getting score : 0.999517991577412 after performing </a:t>
            </a:r>
            <a:r>
              <a:rPr lang="en-US" dirty="0" err="1"/>
              <a:t>hyperparameter</a:t>
            </a:r>
            <a:r>
              <a:rPr lang="en-US" dirty="0"/>
              <a:t> tuning and earlier it was 0.9846658425719441</a:t>
            </a:r>
            <a:endParaRPr lang="en-US" dirty="0"/>
          </a:p>
          <a:p>
            <a:pPr marL="285750" indent="-285750">
              <a:buFont typeface="Arial" panose="020B0604020202090204" pitchFamily="34" charset="0"/>
              <a:buChar char="•"/>
            </a:pPr>
            <a:r>
              <a:rPr lang="en-US" dirty="0"/>
              <a:t>Its r2_score is also satisfactory.</a:t>
            </a:r>
            <a:endParaRPr lang="en-US" dirty="0"/>
          </a:p>
          <a:p>
            <a:pPr marL="285750" indent="-285750">
              <a:buFont typeface="Arial" panose="020B0604020202090204" pitchFamily="34" charset="0"/>
              <a:buChar char="•"/>
            </a:pPr>
            <a:r>
              <a:rPr lang="en-US" dirty="0"/>
              <a:t>Hence we will be saving </a:t>
            </a:r>
            <a:r>
              <a:rPr lang="en-US" dirty="0" err="1"/>
              <a:t>GradientBoostingRegressor</a:t>
            </a:r>
            <a:r>
              <a:rPr lang="en-US" dirty="0"/>
              <a:t> as our final model using </a:t>
            </a:r>
            <a:r>
              <a:rPr lang="en-US" dirty="0" err="1"/>
              <a:t>joblib</a:t>
            </a:r>
            <a:r>
              <a:rPr lang="en-US" dirty="0"/>
              <a:t>.</a:t>
            </a:r>
            <a:endParaRPr lang="en-US" dirty="0"/>
          </a:p>
        </p:txBody>
      </p:sp>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5619641"/>
            <a:ext cx="2905530" cy="78115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t>Conclusion</a:t>
            </a:r>
            <a:endParaRPr lang="en-US" b="1" u="sng" dirty="0"/>
          </a:p>
        </p:txBody>
      </p:sp>
      <p:sp>
        <p:nvSpPr>
          <p:cNvPr id="3" name="Content Placeholder 2"/>
          <p:cNvSpPr>
            <a:spLocks noGrp="1"/>
          </p:cNvSpPr>
          <p:nvPr>
            <p:ph idx="1"/>
          </p:nvPr>
        </p:nvSpPr>
        <p:spPr>
          <a:xfrm>
            <a:off x="0" y="990600"/>
            <a:ext cx="9144000" cy="6019800"/>
          </a:xfrm>
        </p:spPr>
        <p:txBody>
          <a:bodyPr>
            <a:noAutofit/>
          </a:bodyPr>
          <a:lstStyle/>
          <a:p>
            <a:pPr lvl="0"/>
            <a:endParaRPr lang="en-IN" sz="1800" b="0" strike="noStrike" spc="-1">
              <a:latin typeface="Arial" panose="020B0604020202090204"/>
            </a:endParaRPr>
          </a:p>
          <a:p>
            <a:pPr lvl="0"/>
            <a:endParaRPr lang="en-IN" sz="1800" b="0" strike="noStrike" spc="-1">
              <a:latin typeface="Arial" panose="020B0604020202090204"/>
            </a:endParaRPr>
          </a:p>
          <a:p>
            <a:pPr lvl="0"/>
            <a:endParaRPr lang="en-US" sz="1800" dirty="0"/>
          </a:p>
          <a:p>
            <a:pPr>
              <a:lnSpc>
                <a:spcPct val="100000"/>
              </a:lnSpc>
            </a:pPr>
            <a:r>
              <a:rPr lang="en-US" sz="1800" spc="-1">
                <a:solidFill>
                  <a:srgbClr val="000000"/>
                </a:solidFill>
                <a:latin typeface="Constantia" panose="02030702060306030303"/>
                <a:ea typeface="Constantia" panose="02030702060306030303"/>
                <a:sym typeface="+mn-ea"/>
              </a:rPr>
              <a:t>We make a machine learning model in order to improve the selection of of place and decide price. </a:t>
            </a:r>
            <a:endParaRPr lang="en-IN" sz="1800" b="0" strike="noStrike" spc="-1">
              <a:latin typeface="Arial" panose="020B0604020202090204"/>
            </a:endParaRPr>
          </a:p>
          <a:p>
            <a:pPr>
              <a:lnSpc>
                <a:spcPct val="100000"/>
              </a:lnSpc>
            </a:pPr>
            <a:endParaRPr lang="en-IN" sz="1800" b="0" strike="noStrike" spc="-1">
              <a:latin typeface="Arial" panose="020B0604020202090204"/>
            </a:endParaRPr>
          </a:p>
          <a:p>
            <a:pPr>
              <a:lnSpc>
                <a:spcPct val="100000"/>
              </a:lnSpc>
            </a:pPr>
            <a:r>
              <a:rPr lang="en-US" sz="1800" spc="-1">
                <a:solidFill>
                  <a:srgbClr val="000000"/>
                </a:solidFill>
                <a:latin typeface="Constantia" panose="02030702060306030303"/>
                <a:ea typeface="Constantia" panose="02030702060306030303"/>
                <a:sym typeface="+mn-ea"/>
              </a:rPr>
              <a:t>Our Visualization also help them to decide how price can change with particular feature. </a:t>
            </a:r>
            <a:endParaRPr lang="en-IN" sz="1800" b="0" strike="noStrike" spc="-1">
              <a:latin typeface="Arial" panose="020B0604020202090204"/>
            </a:endParaRPr>
          </a:p>
          <a:p>
            <a:pPr>
              <a:lnSpc>
                <a:spcPct val="100000"/>
              </a:lnSpc>
            </a:pPr>
            <a:endParaRPr lang="en-IN" sz="1800" b="0" strike="noStrike" spc="-1">
              <a:latin typeface="Arial" panose="020B0604020202090204"/>
            </a:endParaRPr>
          </a:p>
          <a:p>
            <a:pPr>
              <a:lnSpc>
                <a:spcPct val="100000"/>
              </a:lnSpc>
            </a:pPr>
            <a:r>
              <a:rPr lang="en-US" sz="1800" spc="-1">
                <a:solidFill>
                  <a:srgbClr val="000000"/>
                </a:solidFill>
                <a:latin typeface="Constantia" panose="02030702060306030303"/>
                <a:ea typeface="Constantia" panose="02030702060306030303"/>
                <a:sym typeface="+mn-ea"/>
              </a:rPr>
              <a:t>The client wants some predictions that could help them in further  selection of price strategies and our ML model helps them to do same with more effectively.</a:t>
            </a:r>
            <a:endParaRPr lang="en-IN" sz="1800" b="0" strike="noStrike" spc="-1">
              <a:latin typeface="Arial" panose="020B0604020202090204"/>
            </a:endParaRPr>
          </a:p>
          <a:p>
            <a:pPr lvl="0"/>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u="sng" dirty="0" smtClean="0"/>
              <a:t>Exploratory Data Analysis</a:t>
            </a:r>
            <a:endParaRPr lang="en-US" b="1" u="sng" dirty="0"/>
          </a:p>
        </p:txBody>
      </p:sp>
      <p:sp>
        <p:nvSpPr>
          <p:cNvPr id="3" name="Content Placeholder 2"/>
          <p:cNvSpPr>
            <a:spLocks noGrp="1"/>
          </p:cNvSpPr>
          <p:nvPr>
            <p:ph idx="1"/>
          </p:nvPr>
        </p:nvSpPr>
        <p:spPr>
          <a:xfrm>
            <a:off x="0" y="1096010"/>
            <a:ext cx="9067800" cy="5761990"/>
          </a:xfrm>
        </p:spPr>
        <p:txBody>
          <a:bodyPr>
            <a:normAutofit/>
          </a:bodyPr>
          <a:lstStyle/>
          <a:p>
            <a:r>
              <a:rPr lang="en-US" sz="2000" dirty="0" smtClean="0"/>
              <a:t>Firstly, we will import all the libraries and then load both the </a:t>
            </a:r>
            <a:r>
              <a:rPr lang="en-US" sz="2000" dirty="0"/>
              <a:t>dataset </a:t>
            </a:r>
            <a:r>
              <a:rPr lang="en-US" sz="2000" dirty="0" smtClean="0"/>
              <a:t>-train and test (</a:t>
            </a:r>
            <a:r>
              <a:rPr lang="en-US" sz="2000" dirty="0" err="1" smtClean="0"/>
              <a:t>csv</a:t>
            </a:r>
            <a:r>
              <a:rPr lang="en-US" sz="2000" dirty="0" smtClean="0"/>
              <a:t> file) using pandas. We will also check </a:t>
            </a:r>
            <a:r>
              <a:rPr lang="en-IN" sz="2000" dirty="0"/>
              <a:t>first five rows using </a:t>
            </a:r>
            <a:r>
              <a:rPr lang="en-IN" sz="2000" b="1" dirty="0"/>
              <a:t>.</a:t>
            </a:r>
            <a:r>
              <a:rPr lang="en-IN" sz="2000" b="1" dirty="0" smtClean="0"/>
              <a:t>head </a:t>
            </a:r>
            <a:endParaRPr lang="en-US" sz="2000" dirty="0"/>
          </a:p>
        </p:txBody>
      </p:sp>
      <p:pic>
        <p:nvPicPr>
          <p:cNvPr id="6" name="Picture 5" descr="503998CB-96D6-4E1C-ADDA-AF8323E54BF6_1_105_c"/>
          <p:cNvPicPr>
            <a:picLocks noChangeAspect="1"/>
          </p:cNvPicPr>
          <p:nvPr/>
        </p:nvPicPr>
        <p:blipFill>
          <a:blip r:embed="rId1"/>
          <a:stretch>
            <a:fillRect/>
          </a:stretch>
        </p:blipFill>
        <p:spPr>
          <a:xfrm>
            <a:off x="12065" y="2098040"/>
            <a:ext cx="9055735" cy="39071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91600" cy="6705600"/>
          </a:xfrm>
        </p:spPr>
        <p:txBody>
          <a:bodyPr/>
          <a:lstStyle/>
          <a:p>
            <a:r>
              <a:rPr lang="en-IN" sz="2000" dirty="0"/>
              <a:t>Then we further checked more about data using </a:t>
            </a:r>
            <a:r>
              <a:rPr lang="en-IN" sz="2000" b="1" dirty="0"/>
              <a:t>info</a:t>
            </a:r>
            <a:r>
              <a:rPr lang="en-IN" sz="2000" dirty="0"/>
              <a:t>, checked </a:t>
            </a:r>
            <a:r>
              <a:rPr lang="en-IN" sz="2000" dirty="0" err="1"/>
              <a:t>datatypes</a:t>
            </a:r>
            <a:r>
              <a:rPr lang="en-IN" sz="2000" dirty="0"/>
              <a:t> using </a:t>
            </a:r>
            <a:r>
              <a:rPr lang="en-IN" sz="2000" b="1" dirty="0" err="1"/>
              <a:t>dtypes</a:t>
            </a:r>
            <a:r>
              <a:rPr lang="en-IN" sz="2000" dirty="0"/>
              <a:t>, shapes using .</a:t>
            </a:r>
            <a:r>
              <a:rPr lang="en-IN" sz="2000" b="1" dirty="0"/>
              <a:t>shape</a:t>
            </a:r>
            <a:r>
              <a:rPr lang="en-IN" sz="2000" dirty="0"/>
              <a:t>, columns using </a:t>
            </a:r>
            <a:r>
              <a:rPr lang="en-IN" sz="2000" b="1" dirty="0"/>
              <a:t>.</a:t>
            </a:r>
            <a:r>
              <a:rPr lang="en-IN" sz="2000" b="1" dirty="0" smtClean="0"/>
              <a:t>columns,</a:t>
            </a:r>
            <a:r>
              <a:rPr lang="en-IN" sz="2000" dirty="0" smtClean="0"/>
              <a:t> </a:t>
            </a:r>
            <a:r>
              <a:rPr lang="en-IN" sz="2000" dirty="0"/>
              <a:t>null values using </a:t>
            </a:r>
            <a:r>
              <a:rPr lang="en-IN" sz="2000" b="1" dirty="0"/>
              <a:t>.</a:t>
            </a:r>
            <a:r>
              <a:rPr lang="en-IN" sz="2000" b="1" dirty="0" err="1" smtClean="0"/>
              <a:t>isnull.sum</a:t>
            </a:r>
            <a:r>
              <a:rPr lang="en-IN" sz="2000" b="1" dirty="0" smtClean="0"/>
              <a:t> </a:t>
            </a:r>
            <a:r>
              <a:rPr lang="en-IN" sz="2000" dirty="0" smtClean="0"/>
              <a:t>and further visualize it through </a:t>
            </a:r>
            <a:r>
              <a:rPr lang="en-IN" sz="2000" dirty="0" err="1" smtClean="0"/>
              <a:t>heatmap</a:t>
            </a:r>
            <a:r>
              <a:rPr lang="en-IN" sz="2000" dirty="0" smtClean="0"/>
              <a:t> </a:t>
            </a:r>
            <a:r>
              <a:rPr lang="en-IN" sz="2000" dirty="0"/>
              <a:t>as follows</a:t>
            </a:r>
            <a:r>
              <a:rPr lang="en-IN" sz="2000" dirty="0" smtClean="0"/>
              <a:t>:</a:t>
            </a:r>
            <a:endParaRPr lang="en-IN" sz="2000" dirty="0" smtClean="0"/>
          </a:p>
          <a:p>
            <a:pPr marL="0" indent="0">
              <a:buNone/>
            </a:pPr>
            <a:endParaRPr lang="en-US" sz="2400" dirty="0"/>
          </a:p>
          <a:p>
            <a:endParaRPr lang="en-US" dirty="0"/>
          </a:p>
        </p:txBody>
      </p:sp>
      <p:pic>
        <p:nvPicPr>
          <p:cNvPr id="2" name="Picture 1"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 y="1295400"/>
            <a:ext cx="3172268" cy="5439534"/>
          </a:xfrm>
          <a:prstGeom prst="rect">
            <a:avLst/>
          </a:prstGeom>
        </p:spPr>
      </p:pic>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705032"/>
            <a:ext cx="2343477" cy="5029902"/>
          </a:xfrm>
          <a:prstGeom prst="rect">
            <a:avLst/>
          </a:prstGeom>
        </p:spPr>
      </p:pic>
      <p:pic>
        <p:nvPicPr>
          <p:cNvPr id="9"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741426"/>
            <a:ext cx="2543530" cy="6096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04800" y="228600"/>
            <a:ext cx="4867954" cy="2448267"/>
          </a:xfrm>
        </p:spPr>
      </p:pic>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895600"/>
            <a:ext cx="2553056" cy="1819529"/>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2895600"/>
            <a:ext cx="3915321" cy="302937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8600" y="151698"/>
            <a:ext cx="7602011" cy="502990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200" dirty="0" smtClean="0"/>
              <a:t>Then we will check the statistical summary of the dataset using </a:t>
            </a:r>
            <a:r>
              <a:rPr lang="en-US" sz="2200" b="1" dirty="0" smtClean="0"/>
              <a:t>.describe</a:t>
            </a:r>
            <a:r>
              <a:rPr lang="en-US" sz="2200" dirty="0"/>
              <a:t> </a:t>
            </a:r>
            <a:r>
              <a:rPr lang="en-US" sz="2200" dirty="0" smtClean="0"/>
              <a:t>from which we have observed that:</a:t>
            </a:r>
            <a:endParaRPr lang="en-US" sz="2200" dirty="0" smtClean="0"/>
          </a:p>
          <a:p>
            <a:r>
              <a:rPr lang="en-US" sz="2200" dirty="0"/>
              <a:t>Total </a:t>
            </a:r>
            <a:r>
              <a:rPr lang="en-US" sz="2200" dirty="0" smtClean="0"/>
              <a:t>entries:1168</a:t>
            </a:r>
            <a:endParaRPr lang="en-US" sz="2200" dirty="0"/>
          </a:p>
          <a:p>
            <a:r>
              <a:rPr lang="en-US" sz="2200" dirty="0"/>
              <a:t>outliers are there in : 'MSSubClass','LotFrontage','LotArea','MasVnrArea','BsmtFinSF1','WoodDeckSF','OpenPorchSF','EnclosedPorch','3SsnPorch','ScreenPorch','PoolArea','MiscVal' and '</a:t>
            </a:r>
            <a:r>
              <a:rPr lang="en-US" sz="2200" dirty="0" err="1"/>
              <a:t>SalePrice</a:t>
            </a:r>
            <a:r>
              <a:rPr lang="en-US" sz="2200" dirty="0"/>
              <a:t>'</a:t>
            </a:r>
            <a:endParaRPr lang="en-US" sz="2200" dirty="0"/>
          </a:p>
          <a:p>
            <a:r>
              <a:rPr lang="en-US" sz="2200" dirty="0"/>
              <a:t>Mean is greater than median in : 'MasVnrArea','BsmtFinSF1','WoodDeckSF', '</a:t>
            </a:r>
            <a:r>
              <a:rPr lang="en-US" sz="2200" dirty="0" err="1"/>
              <a:t>EnclosedPorch</a:t>
            </a:r>
            <a:r>
              <a:rPr lang="en-US" sz="2200" dirty="0"/>
              <a:t>','</a:t>
            </a:r>
            <a:r>
              <a:rPr lang="en-US" sz="2200" dirty="0" err="1"/>
              <a:t>MiscVal</a:t>
            </a:r>
            <a:r>
              <a:rPr lang="en-US" sz="2200" dirty="0"/>
              <a:t>' and '</a:t>
            </a:r>
            <a:r>
              <a:rPr lang="en-US" sz="2200" dirty="0" err="1"/>
              <a:t>SalePrice</a:t>
            </a:r>
            <a:r>
              <a:rPr lang="en-US" sz="2200" dirty="0" smtClean="0"/>
              <a:t>'.</a:t>
            </a:r>
            <a:endParaRPr lang="en-US" sz="2200" dirty="0" smtClean="0"/>
          </a:p>
          <a:p>
            <a:pPr marL="0" indent="0">
              <a:buNone/>
            </a:pPr>
            <a:endParaRPr lang="en-US" sz="2200" b="1" dirty="0"/>
          </a:p>
        </p:txBody>
      </p:sp>
      <p:pic>
        <p:nvPicPr>
          <p:cNvPr id="2" name="Picture 1"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 y="3581400"/>
            <a:ext cx="8301252" cy="2743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dirty="0" smtClean="0"/>
              <a:t>Next we will be checking the correlation using </a:t>
            </a:r>
            <a:r>
              <a:rPr lang="en-US" sz="2000" b="1" dirty="0" smtClean="0"/>
              <a:t>.</a:t>
            </a:r>
            <a:r>
              <a:rPr lang="en-US" sz="2000" b="1" dirty="0" err="1" smtClean="0"/>
              <a:t>corr</a:t>
            </a:r>
            <a:r>
              <a:rPr lang="en-US" sz="2000" b="1" dirty="0" smtClean="0"/>
              <a:t> </a:t>
            </a:r>
            <a:r>
              <a:rPr lang="en-US" sz="2000" dirty="0" smtClean="0"/>
              <a:t> and visualize the same using a </a:t>
            </a:r>
            <a:r>
              <a:rPr lang="en-US" sz="2000" dirty="0" err="1" smtClean="0"/>
              <a:t>heatmap</a:t>
            </a:r>
            <a:r>
              <a:rPr lang="en-US" sz="2000" dirty="0" smtClean="0"/>
              <a:t>. Also we can check the correlation of all the attributes with the target variable. From this we observe that:</a:t>
            </a:r>
            <a:endParaRPr lang="en-US" sz="2000" dirty="0" smtClean="0"/>
          </a:p>
          <a:p>
            <a:r>
              <a:rPr lang="en-US" sz="2000" dirty="0" err="1"/>
              <a:t>MSSubClass,OverallCond,KitchenAbvGr,EnclosedPorch</a:t>
            </a:r>
            <a:r>
              <a:rPr lang="en-US" sz="2000" dirty="0"/>
              <a:t> and </a:t>
            </a:r>
            <a:r>
              <a:rPr lang="en-US" sz="2000" dirty="0" err="1"/>
              <a:t>Yr</a:t>
            </a:r>
            <a:r>
              <a:rPr lang="en-US" sz="2000" dirty="0"/>
              <a:t> Sold are the least/negatively correlated column with target('</a:t>
            </a:r>
            <a:r>
              <a:rPr lang="en-US" sz="2000" dirty="0" err="1"/>
              <a:t>SalePrice</a:t>
            </a:r>
            <a:r>
              <a:rPr lang="en-US" sz="2000" dirty="0"/>
              <a:t>') variable</a:t>
            </a:r>
            <a:endParaRPr lang="en-US" sz="2000" dirty="0"/>
          </a:p>
          <a:p>
            <a:r>
              <a:rPr lang="en-US" sz="2000" dirty="0" err="1"/>
              <a:t>OverallQual</a:t>
            </a:r>
            <a:r>
              <a:rPr lang="en-US" sz="2000" dirty="0"/>
              <a:t> is highly correlated column with target variable followed by </a:t>
            </a:r>
            <a:r>
              <a:rPr lang="en-US" sz="2000" dirty="0" err="1"/>
              <a:t>GrLivArea</a:t>
            </a:r>
            <a:r>
              <a:rPr lang="en-US" sz="2000" dirty="0"/>
              <a:t> and other attributes.</a:t>
            </a:r>
            <a:endParaRPr lang="en-US" sz="2000" dirty="0"/>
          </a:p>
          <a:p>
            <a:pPr marL="0" indent="0">
              <a:buNone/>
            </a:pPr>
            <a:endParaRPr lang="en-US" dirty="0"/>
          </a:p>
        </p:txBody>
      </p:sp>
      <p:pic>
        <p:nvPicPr>
          <p:cNvPr id="6" name="Picture 5"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09507" y="2044838"/>
            <a:ext cx="4681893" cy="481316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6543</Words>
  <Application>WPS Writer</Application>
  <PresentationFormat>On-screen Show (4:3)</PresentationFormat>
  <Paragraphs>111</Paragraphs>
  <Slides>31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Arial Black</vt:lpstr>
      <vt:lpstr>Arial</vt:lpstr>
      <vt:lpstr>Constantia</vt:lpstr>
      <vt:lpstr>微软雅黑</vt:lpstr>
      <vt:lpstr>汉仪旗黑</vt:lpstr>
      <vt:lpstr>Arial Unicode MS</vt:lpstr>
      <vt:lpstr>Calibri</vt:lpstr>
      <vt:lpstr>Orange Waves</vt:lpstr>
      <vt:lpstr>HOUSING: PRICE PREDICTION   </vt:lpstr>
      <vt:lpstr>Problem Statement</vt:lpstr>
      <vt:lpstr>PowerPoint 演示文稿</vt:lpstr>
      <vt:lpstr>Exploratory Data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 Visualization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Checking Distribution/skewness</vt:lpstr>
      <vt:lpstr>PowerPoint 演示文稿</vt:lpstr>
      <vt:lpstr>Plotting the outliers using boxplot</vt:lpstr>
      <vt:lpstr>Removing the Outliers using Z-score</vt:lpstr>
      <vt:lpstr>Model Training</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nlohith</cp:lastModifiedBy>
  <cp:revision>49</cp:revision>
  <dcterms:created xsi:type="dcterms:W3CDTF">2021-03-05T12:27:08Z</dcterms:created>
  <dcterms:modified xsi:type="dcterms:W3CDTF">2021-03-05T12:27:08Z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1033-3.1.0.4974</vt:lpwstr>
  </property>
</Properties>
</file>