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57" r:id="rId3"/>
    <p:sldId id="258" r:id="rId4"/>
    <p:sldId id="286" r:id="rId5"/>
    <p:sldId id="259" r:id="rId6"/>
    <p:sldId id="264" r:id="rId7"/>
    <p:sldId id="265" r:id="rId8"/>
    <p:sldId id="287" r:id="rId9"/>
    <p:sldId id="288" r:id="rId10"/>
    <p:sldId id="266"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extLst>
      <p:ext uri="{19B8F6BF-5375-455C-9EA6-DF929625EA0E}">
        <p15:presenceInfo xmlns:p15="http://schemas.microsoft.com/office/powerpoint/2012/main" userId="Kumar Gourab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16846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525910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99714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970795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51154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6370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6206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06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450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03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784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437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389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944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515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732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5/24/2021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3093120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1076-5145-4E4B-84FF-FB619130AF8E}"/>
              </a:ext>
            </a:extLst>
          </p:cNvPr>
          <p:cNvSpPr>
            <a:spLocks noGrp="1"/>
          </p:cNvSpPr>
          <p:nvPr>
            <p:ph type="ctrTitle"/>
          </p:nvPr>
        </p:nvSpPr>
        <p:spPr>
          <a:xfrm>
            <a:off x="3048" y="4876800"/>
            <a:ext cx="11714470" cy="1219200"/>
          </a:xfrm>
        </p:spPr>
        <p:txBody>
          <a:bodyPr vert="horz" lIns="91440" tIns="45720" rIns="91440" bIns="45720" rtlCol="0" anchor="ctr">
            <a:normAutofit/>
          </a:bodyPr>
          <a:lstStyle/>
          <a:p>
            <a:pPr algn="l">
              <a:lnSpc>
                <a:spcPct val="90000"/>
              </a:lnSpc>
            </a:pPr>
            <a:r>
              <a:rPr lang="en-US" sz="2400" cap="all" spc="120" baseline="0" dirty="0">
                <a:effectLst/>
              </a:rPr>
              <a:t>Data science</a:t>
            </a:r>
            <a:br>
              <a:rPr lang="en-US" sz="2400" cap="all" spc="120" baseline="0" dirty="0">
                <a:effectLst/>
              </a:rPr>
            </a:br>
            <a:br>
              <a:rPr lang="en-US" sz="2400" cap="all" spc="120" baseline="0" dirty="0">
                <a:effectLst/>
              </a:rPr>
            </a:br>
            <a:r>
              <a:rPr lang="en-US" sz="2400" cap="all" spc="120" baseline="0" dirty="0">
                <a:effectLst/>
              </a:rPr>
              <a:t>Malignant Comments classification</a:t>
            </a:r>
            <a:endParaRPr lang="en-US" sz="2400" cap="all" spc="120" baseline="0" dirty="0"/>
          </a:p>
        </p:txBody>
      </p:sp>
      <p:sp>
        <p:nvSpPr>
          <p:cNvPr id="3" name="Subtitle 2">
            <a:extLst>
              <a:ext uri="{FF2B5EF4-FFF2-40B4-BE49-F238E27FC236}">
                <a16:creationId xmlns:a16="http://schemas.microsoft.com/office/drawing/2014/main" id="{199D18B7-D775-4F1A-852D-0CDA9D99AFD8}"/>
              </a:ext>
            </a:extLst>
          </p:cNvPr>
          <p:cNvSpPr>
            <a:spLocks noGrp="1"/>
          </p:cNvSpPr>
          <p:nvPr>
            <p:ph type="subTitle" idx="1"/>
          </p:nvPr>
        </p:nvSpPr>
        <p:spPr>
          <a:xfrm>
            <a:off x="6553200" y="399684"/>
            <a:ext cx="4800600" cy="3867516"/>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sz="1800" dirty="0">
                <a:solidFill>
                  <a:schemeClr val="tx2"/>
                </a:solidFill>
                <a:effectLst/>
              </a:rPr>
              <a:t>Submitted by:</a:t>
            </a:r>
          </a:p>
          <a:p>
            <a:pPr indent="-228600" algn="l">
              <a:spcAft>
                <a:spcPts val="800"/>
              </a:spcAft>
              <a:buFont typeface="Arial" panose="020B0604020202020204" pitchFamily="34" charset="0"/>
              <a:buChar char="•"/>
            </a:pPr>
            <a:r>
              <a:rPr lang="en-US" dirty="0">
                <a:solidFill>
                  <a:schemeClr val="tx2"/>
                </a:solidFill>
              </a:rPr>
              <a:t>NARA LOHITH</a:t>
            </a:r>
            <a:endParaRPr lang="en-US" sz="1800" dirty="0">
              <a:solidFill>
                <a:schemeClr val="tx2"/>
              </a:solidFill>
              <a:effectLst/>
            </a:endParaRP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257733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B41B-033D-4A35-B89A-23B82A456509}"/>
              </a:ext>
            </a:extLst>
          </p:cNvPr>
          <p:cNvSpPr>
            <a:spLocks noGrp="1"/>
          </p:cNvSpPr>
          <p:nvPr>
            <p:ph type="title"/>
          </p:nvPr>
        </p:nvSpPr>
        <p:spPr>
          <a:xfrm>
            <a:off x="0" y="106136"/>
            <a:ext cx="10217090" cy="418114"/>
          </a:xfrm>
        </p:spPr>
        <p:txBody>
          <a:bodyPr vert="horz" lIns="91440" tIns="45720" rIns="91440" bIns="45720" rtlCol="0" anchor="b">
            <a:noAutofit/>
          </a:bodyPr>
          <a:lstStyle/>
          <a:p>
            <a:r>
              <a:rPr lang="en-US" sz="2400" dirty="0"/>
              <a:t>Pre-processing the comments for faster and accurate predictions</a:t>
            </a:r>
          </a:p>
        </p:txBody>
      </p:sp>
      <p:pic>
        <p:nvPicPr>
          <p:cNvPr id="6" name="Picture 5">
            <a:extLst>
              <a:ext uri="{FF2B5EF4-FFF2-40B4-BE49-F238E27FC236}">
                <a16:creationId xmlns:a16="http://schemas.microsoft.com/office/drawing/2014/main" id="{82351F88-17C7-4649-8C26-59FB1DC96479}"/>
              </a:ext>
            </a:extLst>
          </p:cNvPr>
          <p:cNvPicPr>
            <a:picLocks noChangeAspect="1"/>
          </p:cNvPicPr>
          <p:nvPr/>
        </p:nvPicPr>
        <p:blipFill>
          <a:blip r:embed="rId2"/>
          <a:stretch>
            <a:fillRect/>
          </a:stretch>
        </p:blipFill>
        <p:spPr>
          <a:xfrm>
            <a:off x="124319" y="2005390"/>
            <a:ext cx="4131543" cy="3282045"/>
          </a:xfrm>
          <a:prstGeom prst="rect">
            <a:avLst/>
          </a:prstGeom>
        </p:spPr>
      </p:pic>
      <p:pic>
        <p:nvPicPr>
          <p:cNvPr id="17" name="Picture 16">
            <a:extLst>
              <a:ext uri="{FF2B5EF4-FFF2-40B4-BE49-F238E27FC236}">
                <a16:creationId xmlns:a16="http://schemas.microsoft.com/office/drawing/2014/main" id="{8752BBD3-887A-45A3-8330-11E75831568C}"/>
              </a:ext>
            </a:extLst>
          </p:cNvPr>
          <p:cNvPicPr>
            <a:picLocks noChangeAspect="1"/>
          </p:cNvPicPr>
          <p:nvPr/>
        </p:nvPicPr>
        <p:blipFill>
          <a:blip r:embed="rId3"/>
          <a:stretch>
            <a:fillRect/>
          </a:stretch>
        </p:blipFill>
        <p:spPr>
          <a:xfrm>
            <a:off x="124319" y="5377021"/>
            <a:ext cx="5409127" cy="1374843"/>
          </a:xfrm>
          <a:prstGeom prst="rect">
            <a:avLst/>
          </a:prstGeom>
        </p:spPr>
      </p:pic>
      <p:pic>
        <p:nvPicPr>
          <p:cNvPr id="21" name="Picture 20">
            <a:extLst>
              <a:ext uri="{FF2B5EF4-FFF2-40B4-BE49-F238E27FC236}">
                <a16:creationId xmlns:a16="http://schemas.microsoft.com/office/drawing/2014/main" id="{ACCC92F3-D682-4640-8E92-913149BEBFAA}"/>
              </a:ext>
            </a:extLst>
          </p:cNvPr>
          <p:cNvPicPr>
            <a:picLocks noChangeAspect="1"/>
          </p:cNvPicPr>
          <p:nvPr/>
        </p:nvPicPr>
        <p:blipFill>
          <a:blip r:embed="rId4"/>
          <a:stretch>
            <a:fillRect/>
          </a:stretch>
        </p:blipFill>
        <p:spPr>
          <a:xfrm>
            <a:off x="5198596" y="613836"/>
            <a:ext cx="6980349" cy="2600528"/>
          </a:xfrm>
          <a:prstGeom prst="rect">
            <a:avLst/>
          </a:prstGeom>
        </p:spPr>
      </p:pic>
      <p:pic>
        <p:nvPicPr>
          <p:cNvPr id="23" name="Picture 22">
            <a:extLst>
              <a:ext uri="{FF2B5EF4-FFF2-40B4-BE49-F238E27FC236}">
                <a16:creationId xmlns:a16="http://schemas.microsoft.com/office/drawing/2014/main" id="{B18CCCA0-116A-4649-B16F-F1AE90270EB8}"/>
              </a:ext>
            </a:extLst>
          </p:cNvPr>
          <p:cNvPicPr>
            <a:picLocks noChangeAspect="1"/>
          </p:cNvPicPr>
          <p:nvPr/>
        </p:nvPicPr>
        <p:blipFill>
          <a:blip r:embed="rId5"/>
          <a:stretch>
            <a:fillRect/>
          </a:stretch>
        </p:blipFill>
        <p:spPr>
          <a:xfrm>
            <a:off x="5198595" y="3244659"/>
            <a:ext cx="6980349" cy="3583046"/>
          </a:xfrm>
          <a:prstGeom prst="rect">
            <a:avLst/>
          </a:prstGeom>
        </p:spPr>
      </p:pic>
    </p:spTree>
    <p:extLst>
      <p:ext uri="{BB962C8B-B14F-4D97-AF65-F5344CB8AC3E}">
        <p14:creationId xmlns:p14="http://schemas.microsoft.com/office/powerpoint/2010/main" val="143025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lstStyle/>
          <a:p>
            <a:r>
              <a:rPr lang="en-US" dirty="0"/>
              <a:t>Final Processed Data</a:t>
            </a:r>
            <a:endParaRPr lang="en-IN" dirty="0"/>
          </a:p>
        </p:txBody>
      </p:sp>
      <p:pic>
        <p:nvPicPr>
          <p:cNvPr id="5" name="Content Placeholder 4">
            <a:extLst>
              <a:ext uri="{FF2B5EF4-FFF2-40B4-BE49-F238E27FC236}">
                <a16:creationId xmlns:a16="http://schemas.microsoft.com/office/drawing/2014/main" id="{B8256C82-A3B8-4AFA-A61E-6248E424F2A4}"/>
              </a:ext>
            </a:extLst>
          </p:cNvPr>
          <p:cNvPicPr>
            <a:picLocks noGrp="1" noChangeAspect="1"/>
          </p:cNvPicPr>
          <p:nvPr>
            <p:ph idx="1"/>
          </p:nvPr>
        </p:nvPicPr>
        <p:blipFill>
          <a:blip r:embed="rId2"/>
          <a:stretch>
            <a:fillRect/>
          </a:stretch>
        </p:blipFill>
        <p:spPr>
          <a:xfrm>
            <a:off x="1022205" y="2885349"/>
            <a:ext cx="7907628" cy="2431915"/>
          </a:xfrm>
        </p:spPr>
      </p:pic>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Tree>
    <p:extLst>
      <p:ext uri="{BB962C8B-B14F-4D97-AF65-F5344CB8AC3E}">
        <p14:creationId xmlns:p14="http://schemas.microsoft.com/office/powerpoint/2010/main" val="294268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6B7D-81A1-4AA4-94B7-2379BC4A5107}"/>
              </a:ext>
            </a:extLst>
          </p:cNvPr>
          <p:cNvSpPr>
            <a:spLocks noGrp="1"/>
          </p:cNvSpPr>
          <p:nvPr>
            <p:ph type="title"/>
          </p:nvPr>
        </p:nvSpPr>
        <p:spPr>
          <a:xfrm>
            <a:off x="7616759" y="1103384"/>
            <a:ext cx="3521412" cy="1158199"/>
          </a:xfrm>
        </p:spPr>
        <p:txBody>
          <a:bodyPr vert="horz" lIns="91440" tIns="45720" rIns="91440" bIns="45720" rtlCol="0" anchor="ctr">
            <a:normAutofit/>
          </a:bodyPr>
          <a:lstStyle/>
          <a:p>
            <a:pPr>
              <a:lnSpc>
                <a:spcPct val="90000"/>
              </a:lnSpc>
            </a:pPr>
            <a:r>
              <a:rPr lang="en-US" dirty="0">
                <a:solidFill>
                  <a:schemeClr val="tx2"/>
                </a:solidFill>
              </a:rPr>
              <a:t>Word-Clouds</a:t>
            </a:r>
          </a:p>
        </p:txBody>
      </p:sp>
      <p:pic>
        <p:nvPicPr>
          <p:cNvPr id="12" name="Picture 11">
            <a:extLst>
              <a:ext uri="{FF2B5EF4-FFF2-40B4-BE49-F238E27FC236}">
                <a16:creationId xmlns:a16="http://schemas.microsoft.com/office/drawing/2014/main" id="{B222D712-AE08-49C1-95A9-A5EADC3DD2E2}"/>
              </a:ext>
            </a:extLst>
          </p:cNvPr>
          <p:cNvPicPr>
            <a:picLocks noChangeAspect="1"/>
          </p:cNvPicPr>
          <p:nvPr/>
        </p:nvPicPr>
        <p:blipFill>
          <a:blip r:embed="rId2"/>
          <a:stretch>
            <a:fillRect/>
          </a:stretch>
        </p:blipFill>
        <p:spPr>
          <a:xfrm>
            <a:off x="5099302" y="2987417"/>
            <a:ext cx="7212672" cy="3795757"/>
          </a:xfrm>
          <a:prstGeom prst="rect">
            <a:avLst/>
          </a:prstGeom>
        </p:spPr>
      </p:pic>
      <p:pic>
        <p:nvPicPr>
          <p:cNvPr id="8" name="Picture 7">
            <a:extLst>
              <a:ext uri="{FF2B5EF4-FFF2-40B4-BE49-F238E27FC236}">
                <a16:creationId xmlns:a16="http://schemas.microsoft.com/office/drawing/2014/main" id="{FE355BBE-4C4A-4107-810C-A84FC92C61FF}"/>
              </a:ext>
            </a:extLst>
          </p:cNvPr>
          <p:cNvPicPr>
            <a:picLocks noChangeAspect="1"/>
          </p:cNvPicPr>
          <p:nvPr/>
        </p:nvPicPr>
        <p:blipFill>
          <a:blip r:embed="rId3"/>
          <a:stretch>
            <a:fillRect/>
          </a:stretch>
        </p:blipFill>
        <p:spPr>
          <a:xfrm>
            <a:off x="154717" y="74826"/>
            <a:ext cx="6022347" cy="3185859"/>
          </a:xfrm>
          <a:prstGeom prst="rect">
            <a:avLst/>
          </a:prstGeom>
        </p:spPr>
      </p:pic>
      <p:sp>
        <p:nvSpPr>
          <p:cNvPr id="14" name="TextBox 13">
            <a:extLst>
              <a:ext uri="{FF2B5EF4-FFF2-40B4-BE49-F238E27FC236}">
                <a16:creationId xmlns:a16="http://schemas.microsoft.com/office/drawing/2014/main" id="{A9E0F795-E673-44FE-BAA2-2ED2DBD773F9}"/>
              </a:ext>
            </a:extLst>
          </p:cNvPr>
          <p:cNvSpPr txBox="1"/>
          <p:nvPr/>
        </p:nvSpPr>
        <p:spPr>
          <a:xfrm>
            <a:off x="6177064" y="87497"/>
            <a:ext cx="4492944" cy="646331"/>
          </a:xfrm>
          <a:prstGeom prst="rect">
            <a:avLst/>
          </a:prstGeom>
          <a:noFill/>
        </p:spPr>
        <p:txBody>
          <a:bodyPr wrap="square" rtlCol="0">
            <a:spAutoFit/>
          </a:bodyPr>
          <a:lstStyle/>
          <a:p>
            <a:r>
              <a:rPr lang="en-US" dirty="0"/>
              <a:t>Most Frequent Words in Positive/Neutral Comments</a:t>
            </a:r>
            <a:endParaRPr lang="en-IN" dirty="0"/>
          </a:p>
        </p:txBody>
      </p:sp>
      <p:sp>
        <p:nvSpPr>
          <p:cNvPr id="22" name="TextBox 21">
            <a:extLst>
              <a:ext uri="{FF2B5EF4-FFF2-40B4-BE49-F238E27FC236}">
                <a16:creationId xmlns:a16="http://schemas.microsoft.com/office/drawing/2014/main" id="{E6DEC89E-C917-4B84-8012-3440566608D2}"/>
              </a:ext>
            </a:extLst>
          </p:cNvPr>
          <p:cNvSpPr txBox="1"/>
          <p:nvPr/>
        </p:nvSpPr>
        <p:spPr>
          <a:xfrm>
            <a:off x="154717" y="6136843"/>
            <a:ext cx="4941537" cy="369332"/>
          </a:xfrm>
          <a:prstGeom prst="rect">
            <a:avLst/>
          </a:prstGeom>
          <a:noFill/>
        </p:spPr>
        <p:txBody>
          <a:bodyPr wrap="square" rtlCol="0">
            <a:spAutoFit/>
          </a:bodyPr>
          <a:lstStyle/>
          <a:p>
            <a:r>
              <a:rPr lang="en-US" dirty="0"/>
              <a:t>Most Frequent Words in Negative Comments</a:t>
            </a:r>
            <a:endParaRPr lang="en-IN" dirty="0"/>
          </a:p>
        </p:txBody>
      </p:sp>
    </p:spTree>
    <p:extLst>
      <p:ext uri="{BB962C8B-B14F-4D97-AF65-F5344CB8AC3E}">
        <p14:creationId xmlns:p14="http://schemas.microsoft.com/office/powerpoint/2010/main" val="38332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FD06-A7B9-41D0-8FF1-579C687DF83F}"/>
              </a:ext>
            </a:extLst>
          </p:cNvPr>
          <p:cNvSpPr>
            <a:spLocks noGrp="1"/>
          </p:cNvSpPr>
          <p:nvPr>
            <p:ph type="title"/>
          </p:nvPr>
        </p:nvSpPr>
        <p:spPr>
          <a:xfrm>
            <a:off x="116835" y="188835"/>
            <a:ext cx="3803906" cy="5198691"/>
          </a:xfrm>
        </p:spPr>
        <p:txBody>
          <a:bodyPr vert="horz" lIns="91440" tIns="45720" rIns="91440" bIns="45720" rtlCol="0" anchor="b">
            <a:normAutofit/>
          </a:bodyPr>
          <a:lstStyle/>
          <a:p>
            <a:r>
              <a:rPr lang="en-US" dirty="0">
                <a:solidFill>
                  <a:schemeClr val="tx2"/>
                </a:solidFill>
              </a:rPr>
              <a:t>Preparing Dictionary </a:t>
            </a:r>
            <a:br>
              <a:rPr lang="en-US" dirty="0">
                <a:solidFill>
                  <a:schemeClr val="tx2"/>
                </a:solidFill>
              </a:rPr>
            </a:br>
            <a:br>
              <a:rPr lang="en-US" dirty="0">
                <a:solidFill>
                  <a:schemeClr val="tx2"/>
                </a:solidFill>
              </a:rPr>
            </a:br>
            <a:r>
              <a:rPr lang="en-US" dirty="0">
                <a:solidFill>
                  <a:schemeClr val="tx2"/>
                </a:solidFill>
              </a:rPr>
              <a:t>&amp; </a:t>
            </a:r>
            <a:br>
              <a:rPr lang="en-US" dirty="0">
                <a:solidFill>
                  <a:schemeClr val="tx2"/>
                </a:solidFill>
              </a:rPr>
            </a:br>
            <a:br>
              <a:rPr lang="en-US" dirty="0">
                <a:solidFill>
                  <a:schemeClr val="tx2"/>
                </a:solidFill>
              </a:rPr>
            </a:br>
            <a:r>
              <a:rPr lang="en-US" dirty="0">
                <a:solidFill>
                  <a:schemeClr val="tx2"/>
                </a:solidFill>
              </a:rPr>
              <a:t>Vectorization</a:t>
            </a:r>
          </a:p>
        </p:txBody>
      </p:sp>
      <p:pic>
        <p:nvPicPr>
          <p:cNvPr id="5" name="Content Placeholder 4">
            <a:extLst>
              <a:ext uri="{FF2B5EF4-FFF2-40B4-BE49-F238E27FC236}">
                <a16:creationId xmlns:a16="http://schemas.microsoft.com/office/drawing/2014/main" id="{28AFBB1A-E2B6-4E1E-BDC4-7DB3064B66A9}"/>
              </a:ext>
            </a:extLst>
          </p:cNvPr>
          <p:cNvPicPr>
            <a:picLocks noGrp="1" noChangeAspect="1"/>
          </p:cNvPicPr>
          <p:nvPr>
            <p:ph idx="1"/>
          </p:nvPr>
        </p:nvPicPr>
        <p:blipFill>
          <a:blip r:embed="rId2"/>
          <a:stretch>
            <a:fillRect/>
          </a:stretch>
        </p:blipFill>
        <p:spPr>
          <a:xfrm>
            <a:off x="3950304" y="-6"/>
            <a:ext cx="8245263" cy="3155419"/>
          </a:xfrm>
          <a:prstGeom prst="rect">
            <a:avLst/>
          </a:prstGeom>
        </p:spPr>
      </p:pic>
      <p:pic>
        <p:nvPicPr>
          <p:cNvPr id="7" name="Picture 6">
            <a:extLst>
              <a:ext uri="{FF2B5EF4-FFF2-40B4-BE49-F238E27FC236}">
                <a16:creationId xmlns:a16="http://schemas.microsoft.com/office/drawing/2014/main" id="{EEC50119-ABB7-490C-B9F4-02F821476E6A}"/>
              </a:ext>
            </a:extLst>
          </p:cNvPr>
          <p:cNvPicPr>
            <a:picLocks noChangeAspect="1"/>
          </p:cNvPicPr>
          <p:nvPr/>
        </p:nvPicPr>
        <p:blipFill>
          <a:blip r:embed="rId3"/>
          <a:stretch>
            <a:fillRect/>
          </a:stretch>
        </p:blipFill>
        <p:spPr>
          <a:xfrm>
            <a:off x="5824153" y="3155413"/>
            <a:ext cx="6400977" cy="3702586"/>
          </a:xfrm>
          <a:prstGeom prst="rect">
            <a:avLst/>
          </a:prstGeom>
        </p:spPr>
      </p:pic>
    </p:spTree>
    <p:extLst>
      <p:ext uri="{BB962C8B-B14F-4D97-AF65-F5344CB8AC3E}">
        <p14:creationId xmlns:p14="http://schemas.microsoft.com/office/powerpoint/2010/main" val="11929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93CE-6BA6-4CF4-9B74-BD4AB4B83578}"/>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Model Building</a:t>
            </a:r>
          </a:p>
        </p:txBody>
      </p:sp>
      <p:pic>
        <p:nvPicPr>
          <p:cNvPr id="5" name="Content Placeholder 4">
            <a:extLst>
              <a:ext uri="{FF2B5EF4-FFF2-40B4-BE49-F238E27FC236}">
                <a16:creationId xmlns:a16="http://schemas.microsoft.com/office/drawing/2014/main" id="{5332ADE3-821B-43AA-9963-172C33906C56}"/>
              </a:ext>
            </a:extLst>
          </p:cNvPr>
          <p:cNvPicPr>
            <a:picLocks noGrp="1" noChangeAspect="1"/>
          </p:cNvPicPr>
          <p:nvPr>
            <p:ph idx="1"/>
          </p:nvPr>
        </p:nvPicPr>
        <p:blipFill>
          <a:blip r:embed="rId2"/>
          <a:stretch>
            <a:fillRect/>
          </a:stretch>
        </p:blipFill>
        <p:spPr>
          <a:xfrm>
            <a:off x="388643" y="3129269"/>
            <a:ext cx="6754768" cy="1754829"/>
          </a:xfrm>
          <a:prstGeom prst="rect">
            <a:avLst/>
          </a:prstGeom>
        </p:spPr>
      </p:pic>
      <p:pic>
        <p:nvPicPr>
          <p:cNvPr id="7" name="Picture 6">
            <a:extLst>
              <a:ext uri="{FF2B5EF4-FFF2-40B4-BE49-F238E27FC236}">
                <a16:creationId xmlns:a16="http://schemas.microsoft.com/office/drawing/2014/main" id="{36F9ED63-FFE8-44AE-8410-8FE96DD02551}"/>
              </a:ext>
            </a:extLst>
          </p:cNvPr>
          <p:cNvPicPr>
            <a:picLocks noChangeAspect="1"/>
          </p:cNvPicPr>
          <p:nvPr/>
        </p:nvPicPr>
        <p:blipFill>
          <a:blip r:embed="rId3"/>
          <a:stretch>
            <a:fillRect/>
          </a:stretch>
        </p:blipFill>
        <p:spPr>
          <a:xfrm>
            <a:off x="302918" y="6083232"/>
            <a:ext cx="10204174" cy="536663"/>
          </a:xfrm>
          <a:prstGeom prst="rect">
            <a:avLst/>
          </a:prstGeom>
        </p:spPr>
      </p:pic>
      <p:sp>
        <p:nvSpPr>
          <p:cNvPr id="8" name="TextBox 7">
            <a:extLst>
              <a:ext uri="{FF2B5EF4-FFF2-40B4-BE49-F238E27FC236}">
                <a16:creationId xmlns:a16="http://schemas.microsoft.com/office/drawing/2014/main" id="{CB7517E2-6CD9-425C-9F51-12AEEA00A919}"/>
              </a:ext>
            </a:extLst>
          </p:cNvPr>
          <p:cNvSpPr txBox="1"/>
          <p:nvPr/>
        </p:nvSpPr>
        <p:spPr>
          <a:xfrm>
            <a:off x="302918" y="2653748"/>
            <a:ext cx="8841082" cy="369332"/>
          </a:xfrm>
          <a:prstGeom prst="rect">
            <a:avLst/>
          </a:prstGeom>
          <a:noFill/>
        </p:spPr>
        <p:txBody>
          <a:bodyPr wrap="square" rtlCol="0">
            <a:spAutoFit/>
          </a:bodyPr>
          <a:lstStyle/>
          <a:p>
            <a:r>
              <a:rPr lang="en-US" dirty="0">
                <a:solidFill>
                  <a:schemeClr val="bg1"/>
                </a:solidFill>
              </a:rPr>
              <a:t>I have used 5 Classifier Algorithms.</a:t>
            </a:r>
            <a:endParaRPr lang="en-IN" dirty="0">
              <a:solidFill>
                <a:schemeClr val="bg1"/>
              </a:solidFill>
            </a:endParaRPr>
          </a:p>
        </p:txBody>
      </p:sp>
      <p:sp>
        <p:nvSpPr>
          <p:cNvPr id="21" name="TextBox 20">
            <a:extLst>
              <a:ext uri="{FF2B5EF4-FFF2-40B4-BE49-F238E27FC236}">
                <a16:creationId xmlns:a16="http://schemas.microsoft.com/office/drawing/2014/main" id="{5087DB02-BB9D-4EA7-92B8-B949861DC7B0}"/>
              </a:ext>
            </a:extLst>
          </p:cNvPr>
          <p:cNvSpPr txBox="1"/>
          <p:nvPr/>
        </p:nvSpPr>
        <p:spPr>
          <a:xfrm>
            <a:off x="207668" y="5426377"/>
            <a:ext cx="8841082" cy="646331"/>
          </a:xfrm>
          <a:prstGeom prst="rect">
            <a:avLst/>
          </a:prstGeom>
          <a:noFill/>
        </p:spPr>
        <p:txBody>
          <a:bodyPr wrap="square" rtlCol="0">
            <a:spAutoFit/>
          </a:bodyPr>
          <a:lstStyle/>
          <a:p>
            <a:r>
              <a:rPr lang="en-US" dirty="0">
                <a:solidFill>
                  <a:schemeClr val="bg1"/>
                </a:solidFill>
              </a:rPr>
              <a:t>Using train test split to set 30 percent data for testing and 70 percent for training.</a:t>
            </a:r>
          </a:p>
          <a:p>
            <a:endParaRPr lang="en-IN" dirty="0">
              <a:solidFill>
                <a:schemeClr val="bg1"/>
              </a:solidFill>
            </a:endParaRPr>
          </a:p>
        </p:txBody>
      </p:sp>
    </p:spTree>
    <p:extLst>
      <p:ext uri="{BB962C8B-B14F-4D97-AF65-F5344CB8AC3E}">
        <p14:creationId xmlns:p14="http://schemas.microsoft.com/office/powerpoint/2010/main" val="395509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71E35-3C9F-410F-9797-A3DC3F3C2244}"/>
              </a:ext>
            </a:extLst>
          </p:cNvPr>
          <p:cNvPicPr>
            <a:picLocks noChangeAspect="1"/>
          </p:cNvPicPr>
          <p:nvPr/>
        </p:nvPicPr>
        <p:blipFill>
          <a:blip r:embed="rId2"/>
          <a:stretch>
            <a:fillRect/>
          </a:stretch>
        </p:blipFill>
        <p:spPr>
          <a:xfrm>
            <a:off x="2605737" y="190219"/>
            <a:ext cx="6980525" cy="6477561"/>
          </a:xfrm>
          <a:prstGeom prst="rect">
            <a:avLst/>
          </a:prstGeom>
        </p:spPr>
      </p:pic>
    </p:spTree>
    <p:extLst>
      <p:ext uri="{BB962C8B-B14F-4D97-AF65-F5344CB8AC3E}">
        <p14:creationId xmlns:p14="http://schemas.microsoft.com/office/powerpoint/2010/main" val="23660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08043-4EFF-4B68-9439-9B8DF792B3EC}"/>
              </a:ext>
            </a:extLst>
          </p:cNvPr>
          <p:cNvPicPr>
            <a:picLocks noChangeAspect="1"/>
          </p:cNvPicPr>
          <p:nvPr/>
        </p:nvPicPr>
        <p:blipFill>
          <a:blip r:embed="rId2"/>
          <a:stretch>
            <a:fillRect/>
          </a:stretch>
        </p:blipFill>
        <p:spPr>
          <a:xfrm>
            <a:off x="1453988" y="208723"/>
            <a:ext cx="8353944" cy="6495268"/>
          </a:xfrm>
          <a:prstGeom prst="rect">
            <a:avLst/>
          </a:prstGeom>
        </p:spPr>
      </p:pic>
    </p:spTree>
    <p:extLst>
      <p:ext uri="{BB962C8B-B14F-4D97-AF65-F5344CB8AC3E}">
        <p14:creationId xmlns:p14="http://schemas.microsoft.com/office/powerpoint/2010/main" val="287361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51B53D-B9AD-43F9-8599-0BD670615B82}"/>
              </a:ext>
            </a:extLst>
          </p:cNvPr>
          <p:cNvPicPr>
            <a:picLocks noChangeAspect="1"/>
          </p:cNvPicPr>
          <p:nvPr/>
        </p:nvPicPr>
        <p:blipFill>
          <a:blip r:embed="rId2"/>
          <a:stretch>
            <a:fillRect/>
          </a:stretch>
        </p:blipFill>
        <p:spPr>
          <a:xfrm>
            <a:off x="1600201" y="344363"/>
            <a:ext cx="8328990" cy="6169274"/>
          </a:xfrm>
          <a:prstGeom prst="rect">
            <a:avLst/>
          </a:prstGeom>
        </p:spPr>
      </p:pic>
    </p:spTree>
    <p:extLst>
      <p:ext uri="{BB962C8B-B14F-4D97-AF65-F5344CB8AC3E}">
        <p14:creationId xmlns:p14="http://schemas.microsoft.com/office/powerpoint/2010/main" val="11125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B3F13-5F8B-48EF-8827-5687DC3F8645}"/>
              </a:ext>
            </a:extLst>
          </p:cNvPr>
          <p:cNvPicPr>
            <a:picLocks noChangeAspect="1"/>
          </p:cNvPicPr>
          <p:nvPr/>
        </p:nvPicPr>
        <p:blipFill>
          <a:blip r:embed="rId2"/>
          <a:stretch>
            <a:fillRect/>
          </a:stretch>
        </p:blipFill>
        <p:spPr>
          <a:xfrm>
            <a:off x="1535436" y="139148"/>
            <a:ext cx="9024681" cy="6510130"/>
          </a:xfrm>
          <a:prstGeom prst="rect">
            <a:avLst/>
          </a:prstGeom>
        </p:spPr>
      </p:pic>
    </p:spTree>
    <p:extLst>
      <p:ext uri="{BB962C8B-B14F-4D97-AF65-F5344CB8AC3E}">
        <p14:creationId xmlns:p14="http://schemas.microsoft.com/office/powerpoint/2010/main" val="199514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AFB9E-E264-49B0-8CD4-CD67A639C8B1}"/>
              </a:ext>
            </a:extLst>
          </p:cNvPr>
          <p:cNvPicPr>
            <a:picLocks noChangeAspect="1"/>
          </p:cNvPicPr>
          <p:nvPr/>
        </p:nvPicPr>
        <p:blipFill>
          <a:blip r:embed="rId2"/>
          <a:stretch>
            <a:fillRect/>
          </a:stretch>
        </p:blipFill>
        <p:spPr>
          <a:xfrm>
            <a:off x="1516908" y="175479"/>
            <a:ext cx="8679246" cy="6507042"/>
          </a:xfrm>
          <a:prstGeom prst="rect">
            <a:avLst/>
          </a:prstGeom>
        </p:spPr>
      </p:pic>
    </p:spTree>
    <p:extLst>
      <p:ext uri="{BB962C8B-B14F-4D97-AF65-F5344CB8AC3E}">
        <p14:creationId xmlns:p14="http://schemas.microsoft.com/office/powerpoint/2010/main" val="359705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dirty="0"/>
              <a:t>Business Problem Framing &amp; </a:t>
            </a:r>
            <a:r>
              <a:rPr lang="en-US" dirty="0"/>
              <a:t>Conceptual Background of the Domain Problem</a:t>
            </a:r>
            <a:endParaRPr lang="en-IN" dirty="0"/>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Multilabel Classification: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multi-label classification, data can belong to more than one label simultaneously.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C0FD-DAF5-493D-AB9B-86ED66ECA369}"/>
              </a:ext>
            </a:extLst>
          </p:cNvPr>
          <p:cNvSpPr>
            <a:spLocks noGrp="1"/>
          </p:cNvSpPr>
          <p:nvPr>
            <p:ph type="title"/>
          </p:nvPr>
        </p:nvSpPr>
        <p:spPr/>
        <p:txBody>
          <a:bodyPr/>
          <a:lstStyle/>
          <a:p>
            <a:r>
              <a:rPr lang="en-IN" dirty="0"/>
              <a:t>Summary of all Models:</a:t>
            </a:r>
          </a:p>
        </p:txBody>
      </p:sp>
      <p:pic>
        <p:nvPicPr>
          <p:cNvPr id="5" name="Content Placeholder 4">
            <a:extLst>
              <a:ext uri="{FF2B5EF4-FFF2-40B4-BE49-F238E27FC236}">
                <a16:creationId xmlns:a16="http://schemas.microsoft.com/office/drawing/2014/main" id="{90BF3729-3DE3-48FF-A497-FE3A88C6C965}"/>
              </a:ext>
            </a:extLst>
          </p:cNvPr>
          <p:cNvPicPr>
            <a:picLocks noGrp="1" noChangeAspect="1"/>
          </p:cNvPicPr>
          <p:nvPr>
            <p:ph idx="1"/>
          </p:nvPr>
        </p:nvPicPr>
        <p:blipFill>
          <a:blip r:embed="rId2"/>
          <a:stretch>
            <a:fillRect/>
          </a:stretch>
        </p:blipFill>
        <p:spPr>
          <a:xfrm>
            <a:off x="924573" y="1691323"/>
            <a:ext cx="10718492" cy="2725613"/>
          </a:xfrm>
        </p:spPr>
      </p:pic>
      <p:sp>
        <p:nvSpPr>
          <p:cNvPr id="6" name="TextBox 5">
            <a:extLst>
              <a:ext uri="{FF2B5EF4-FFF2-40B4-BE49-F238E27FC236}">
                <a16:creationId xmlns:a16="http://schemas.microsoft.com/office/drawing/2014/main" id="{C0A38B83-08C0-4B8E-ABA3-2703A9D9A0DA}"/>
              </a:ext>
            </a:extLst>
          </p:cNvPr>
          <p:cNvSpPr txBox="1"/>
          <p:nvPr/>
        </p:nvSpPr>
        <p:spPr>
          <a:xfrm>
            <a:off x="838200" y="5049078"/>
            <a:ext cx="10718492" cy="923330"/>
          </a:xfrm>
          <a:prstGeom prst="rect">
            <a:avLst/>
          </a:prstGeom>
          <a:noFill/>
        </p:spPr>
        <p:txBody>
          <a:bodyPr wrap="square" rtlCol="0">
            <a:spAutoFit/>
          </a:bodyPr>
          <a:lstStyle/>
          <a:p>
            <a:r>
              <a:rPr lang="en-US" sz="1800" b="0" i="0" u="none" strike="noStrike" baseline="0" dirty="0">
                <a:solidFill>
                  <a:schemeClr val="bg1"/>
                </a:solidFill>
                <a:latin typeface="Calibri" panose="020F0502020204030204" pitchFamily="34" charset="0"/>
              </a:rPr>
              <a:t>After having a look at all the 5-model performance, I have selected Random Forest Classifier as the final model as it has the minimum log loss and highest accuracy score. All other metrics are also good for Random Forest Classifier. </a:t>
            </a:r>
            <a:endParaRPr lang="en-IN" dirty="0">
              <a:solidFill>
                <a:schemeClr val="bg1"/>
              </a:solidFill>
            </a:endParaRPr>
          </a:p>
        </p:txBody>
      </p:sp>
    </p:spTree>
    <p:extLst>
      <p:ext uri="{BB962C8B-B14F-4D97-AF65-F5344CB8AC3E}">
        <p14:creationId xmlns:p14="http://schemas.microsoft.com/office/powerpoint/2010/main" val="117282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4A7B-DECE-46D1-BD69-39321BA933FA}"/>
              </a:ext>
            </a:extLst>
          </p:cNvPr>
          <p:cNvSpPr>
            <a:spLocks noGrp="1"/>
          </p:cNvSpPr>
          <p:nvPr>
            <p:ph type="title"/>
          </p:nvPr>
        </p:nvSpPr>
        <p:spPr>
          <a:xfrm>
            <a:off x="389988" y="-116251"/>
            <a:ext cx="10791534" cy="1095611"/>
          </a:xfrm>
        </p:spPr>
        <p:txBody>
          <a:bodyPr vert="horz" lIns="91440" tIns="45720" rIns="91440" bIns="45720" rtlCol="0" anchor="ctr">
            <a:normAutofit/>
          </a:bodyPr>
          <a:lstStyle/>
          <a:p>
            <a:r>
              <a:rPr lang="en-US" dirty="0">
                <a:solidFill>
                  <a:schemeClr val="tx2"/>
                </a:solidFill>
              </a:rPr>
              <a:t>Final Model &lt;Random Forest&gt;</a:t>
            </a:r>
          </a:p>
        </p:txBody>
      </p:sp>
      <p:pic>
        <p:nvPicPr>
          <p:cNvPr id="5" name="Content Placeholder 4">
            <a:extLst>
              <a:ext uri="{FF2B5EF4-FFF2-40B4-BE49-F238E27FC236}">
                <a16:creationId xmlns:a16="http://schemas.microsoft.com/office/drawing/2014/main" id="{20A5BD50-BDA4-4667-AEC9-6F8FFB7F01EB}"/>
              </a:ext>
            </a:extLst>
          </p:cNvPr>
          <p:cNvPicPr>
            <a:picLocks noGrp="1" noChangeAspect="1"/>
          </p:cNvPicPr>
          <p:nvPr>
            <p:ph idx="1"/>
          </p:nvPr>
        </p:nvPicPr>
        <p:blipFill>
          <a:blip r:embed="rId2"/>
          <a:stretch>
            <a:fillRect/>
          </a:stretch>
        </p:blipFill>
        <p:spPr>
          <a:xfrm>
            <a:off x="71773" y="2364586"/>
            <a:ext cx="9634100" cy="3638410"/>
          </a:xfrm>
          <a:prstGeom prst="rect">
            <a:avLst/>
          </a:prstGeom>
        </p:spPr>
      </p:pic>
      <p:pic>
        <p:nvPicPr>
          <p:cNvPr id="7" name="Picture 6">
            <a:extLst>
              <a:ext uri="{FF2B5EF4-FFF2-40B4-BE49-F238E27FC236}">
                <a16:creationId xmlns:a16="http://schemas.microsoft.com/office/drawing/2014/main" id="{FFF6F760-0924-4F0A-A012-2DE49A82E98F}"/>
              </a:ext>
            </a:extLst>
          </p:cNvPr>
          <p:cNvPicPr>
            <a:picLocks noChangeAspect="1"/>
          </p:cNvPicPr>
          <p:nvPr/>
        </p:nvPicPr>
        <p:blipFill>
          <a:blip r:embed="rId3"/>
          <a:stretch>
            <a:fillRect/>
          </a:stretch>
        </p:blipFill>
        <p:spPr>
          <a:xfrm>
            <a:off x="71773" y="6108866"/>
            <a:ext cx="9634100" cy="729008"/>
          </a:xfrm>
          <a:prstGeom prst="rect">
            <a:avLst/>
          </a:prstGeom>
        </p:spPr>
      </p:pic>
      <p:pic>
        <p:nvPicPr>
          <p:cNvPr id="9" name="Picture 8">
            <a:extLst>
              <a:ext uri="{FF2B5EF4-FFF2-40B4-BE49-F238E27FC236}">
                <a16:creationId xmlns:a16="http://schemas.microsoft.com/office/drawing/2014/main" id="{34A61496-78B1-4F9B-870B-176BDE2E73A0}"/>
              </a:ext>
            </a:extLst>
          </p:cNvPr>
          <p:cNvPicPr>
            <a:picLocks noChangeAspect="1"/>
          </p:cNvPicPr>
          <p:nvPr/>
        </p:nvPicPr>
        <p:blipFill>
          <a:blip r:embed="rId4"/>
          <a:stretch>
            <a:fillRect/>
          </a:stretch>
        </p:blipFill>
        <p:spPr>
          <a:xfrm>
            <a:off x="9777646" y="2385471"/>
            <a:ext cx="2270799" cy="1016402"/>
          </a:xfrm>
          <a:prstGeom prst="rect">
            <a:avLst/>
          </a:prstGeom>
        </p:spPr>
      </p:pic>
      <p:sp>
        <p:nvSpPr>
          <p:cNvPr id="17" name="Title 1">
            <a:extLst>
              <a:ext uri="{FF2B5EF4-FFF2-40B4-BE49-F238E27FC236}">
                <a16:creationId xmlns:a16="http://schemas.microsoft.com/office/drawing/2014/main" id="{547ABBF4-8351-4711-B3C0-5ADD796EBEC6}"/>
              </a:ext>
            </a:extLst>
          </p:cNvPr>
          <p:cNvSpPr txBox="1">
            <a:spLocks/>
          </p:cNvSpPr>
          <p:nvPr/>
        </p:nvSpPr>
        <p:spPr>
          <a:xfrm>
            <a:off x="389988" y="971286"/>
            <a:ext cx="10791534" cy="109561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endParaRPr lang="en-US" sz="2400" b="0" dirty="0">
              <a:solidFill>
                <a:schemeClr val="tx2"/>
              </a:solidFill>
            </a:endParaRPr>
          </a:p>
        </p:txBody>
      </p:sp>
      <p:sp>
        <p:nvSpPr>
          <p:cNvPr id="19" name="Title 1">
            <a:extLst>
              <a:ext uri="{FF2B5EF4-FFF2-40B4-BE49-F238E27FC236}">
                <a16:creationId xmlns:a16="http://schemas.microsoft.com/office/drawing/2014/main" id="{FC041094-5A52-4B5E-98C8-BFD8C5200C9D}"/>
              </a:ext>
            </a:extLst>
          </p:cNvPr>
          <p:cNvSpPr txBox="1">
            <a:spLocks/>
          </p:cNvSpPr>
          <p:nvPr/>
        </p:nvSpPr>
        <p:spPr>
          <a:xfrm>
            <a:off x="389988" y="719536"/>
            <a:ext cx="10791534" cy="109561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2400" b="0" dirty="0">
                <a:solidFill>
                  <a:schemeClr val="tx2"/>
                </a:solidFill>
              </a:rPr>
              <a:t>Used Randomized Search CV to tune Hyperparameters, although there wasn’t significant improvement</a:t>
            </a:r>
          </a:p>
        </p:txBody>
      </p:sp>
    </p:spTree>
    <p:extLst>
      <p:ext uri="{BB962C8B-B14F-4D97-AF65-F5344CB8AC3E}">
        <p14:creationId xmlns:p14="http://schemas.microsoft.com/office/powerpoint/2010/main" val="149229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9AB4-7379-42BA-8137-FEEA02D700B8}"/>
              </a:ext>
            </a:extLst>
          </p:cNvPr>
          <p:cNvSpPr>
            <a:spLocks noGrp="1"/>
          </p:cNvSpPr>
          <p:nvPr>
            <p:ph type="title"/>
          </p:nvPr>
        </p:nvSpPr>
        <p:spPr>
          <a:xfrm>
            <a:off x="0" y="95135"/>
            <a:ext cx="4785546" cy="3155419"/>
          </a:xfrm>
        </p:spPr>
        <p:txBody>
          <a:bodyPr vert="horz" lIns="91440" tIns="45720" rIns="91440" bIns="45720" rtlCol="0" anchor="b">
            <a:normAutofit/>
          </a:bodyPr>
          <a:lstStyle/>
          <a:p>
            <a:r>
              <a:rPr lang="en-US" dirty="0">
                <a:solidFill>
                  <a:schemeClr val="tx2"/>
                </a:solidFill>
              </a:rPr>
              <a:t>Model Performance</a:t>
            </a:r>
          </a:p>
        </p:txBody>
      </p:sp>
      <p:pic>
        <p:nvPicPr>
          <p:cNvPr id="5" name="Content Placeholder 4">
            <a:extLst>
              <a:ext uri="{FF2B5EF4-FFF2-40B4-BE49-F238E27FC236}">
                <a16:creationId xmlns:a16="http://schemas.microsoft.com/office/drawing/2014/main" id="{EA44EE3B-76D8-46A7-B42D-F6C961974489}"/>
              </a:ext>
            </a:extLst>
          </p:cNvPr>
          <p:cNvPicPr>
            <a:picLocks noGrp="1" noChangeAspect="1"/>
          </p:cNvPicPr>
          <p:nvPr>
            <p:ph idx="1"/>
          </p:nvPr>
        </p:nvPicPr>
        <p:blipFill>
          <a:blip r:embed="rId2"/>
          <a:stretch>
            <a:fillRect/>
          </a:stretch>
        </p:blipFill>
        <p:spPr>
          <a:xfrm>
            <a:off x="6539947" y="131465"/>
            <a:ext cx="4929809" cy="6595064"/>
          </a:xfrm>
          <a:prstGeom prst="rect">
            <a:avLst/>
          </a:prstGeom>
        </p:spPr>
      </p:pic>
      <p:pic>
        <p:nvPicPr>
          <p:cNvPr id="7" name="Picture 6">
            <a:extLst>
              <a:ext uri="{FF2B5EF4-FFF2-40B4-BE49-F238E27FC236}">
                <a16:creationId xmlns:a16="http://schemas.microsoft.com/office/drawing/2014/main" id="{709E0D8F-72B9-4CE3-88AD-B72B8C2AA9A9}"/>
              </a:ext>
            </a:extLst>
          </p:cNvPr>
          <p:cNvPicPr>
            <a:picLocks noChangeAspect="1"/>
          </p:cNvPicPr>
          <p:nvPr/>
        </p:nvPicPr>
        <p:blipFill>
          <a:blip r:embed="rId3"/>
          <a:stretch>
            <a:fillRect/>
          </a:stretch>
        </p:blipFill>
        <p:spPr>
          <a:xfrm>
            <a:off x="79824" y="4084831"/>
            <a:ext cx="5838634" cy="2558764"/>
          </a:xfrm>
          <a:prstGeom prst="rect">
            <a:avLst/>
          </a:prstGeom>
        </p:spPr>
      </p:pic>
    </p:spTree>
    <p:extLst>
      <p:ext uri="{BB962C8B-B14F-4D97-AF65-F5344CB8AC3E}">
        <p14:creationId xmlns:p14="http://schemas.microsoft.com/office/powerpoint/2010/main" val="28301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005E-3611-46A9-B49A-4AF23A4A5D3B}"/>
              </a:ext>
            </a:extLst>
          </p:cNvPr>
          <p:cNvSpPr>
            <a:spLocks noGrp="1"/>
          </p:cNvSpPr>
          <p:nvPr>
            <p:ph type="title"/>
          </p:nvPr>
        </p:nvSpPr>
        <p:spPr>
          <a:xfrm>
            <a:off x="132522" y="0"/>
            <a:ext cx="10515600" cy="836558"/>
          </a:xfrm>
        </p:spPr>
        <p:txBody>
          <a:bodyPr/>
          <a:lstStyle/>
          <a:p>
            <a:r>
              <a:rPr lang="en-US" dirty="0"/>
              <a:t>Prediction</a:t>
            </a:r>
            <a:endParaRPr lang="en-IN" dirty="0"/>
          </a:p>
        </p:txBody>
      </p:sp>
      <p:pic>
        <p:nvPicPr>
          <p:cNvPr id="5" name="Content Placeholder 4">
            <a:extLst>
              <a:ext uri="{FF2B5EF4-FFF2-40B4-BE49-F238E27FC236}">
                <a16:creationId xmlns:a16="http://schemas.microsoft.com/office/drawing/2014/main" id="{F6FA7111-8ED3-4ECD-9B72-0AC9CC987746}"/>
              </a:ext>
            </a:extLst>
          </p:cNvPr>
          <p:cNvPicPr>
            <a:picLocks noGrp="1" noChangeAspect="1"/>
          </p:cNvPicPr>
          <p:nvPr>
            <p:ph idx="1"/>
          </p:nvPr>
        </p:nvPicPr>
        <p:blipFill>
          <a:blip r:embed="rId2"/>
          <a:stretch>
            <a:fillRect/>
          </a:stretch>
        </p:blipFill>
        <p:spPr>
          <a:xfrm>
            <a:off x="8167781" y="496817"/>
            <a:ext cx="3891697" cy="1581716"/>
          </a:xfrm>
        </p:spPr>
      </p:pic>
      <p:pic>
        <p:nvPicPr>
          <p:cNvPr id="7" name="Picture 6">
            <a:extLst>
              <a:ext uri="{FF2B5EF4-FFF2-40B4-BE49-F238E27FC236}">
                <a16:creationId xmlns:a16="http://schemas.microsoft.com/office/drawing/2014/main" id="{85B98480-B3DB-439E-8A71-986EA9D94B44}"/>
              </a:ext>
            </a:extLst>
          </p:cNvPr>
          <p:cNvPicPr>
            <a:picLocks noChangeAspect="1"/>
          </p:cNvPicPr>
          <p:nvPr/>
        </p:nvPicPr>
        <p:blipFill>
          <a:blip r:embed="rId3"/>
          <a:stretch>
            <a:fillRect/>
          </a:stretch>
        </p:blipFill>
        <p:spPr>
          <a:xfrm>
            <a:off x="2862470" y="2244074"/>
            <a:ext cx="9245953" cy="4464326"/>
          </a:xfrm>
          <a:prstGeom prst="rect">
            <a:avLst/>
          </a:prstGeom>
        </p:spPr>
      </p:pic>
      <p:sp>
        <p:nvSpPr>
          <p:cNvPr id="8" name="TextBox 7">
            <a:extLst>
              <a:ext uri="{FF2B5EF4-FFF2-40B4-BE49-F238E27FC236}">
                <a16:creationId xmlns:a16="http://schemas.microsoft.com/office/drawing/2014/main" id="{DDCE59FE-88BF-4D22-8786-E7D8B72078DC}"/>
              </a:ext>
            </a:extLst>
          </p:cNvPr>
          <p:cNvSpPr txBox="1"/>
          <p:nvPr/>
        </p:nvSpPr>
        <p:spPr>
          <a:xfrm>
            <a:off x="132521" y="964510"/>
            <a:ext cx="8182803" cy="646331"/>
          </a:xfrm>
          <a:prstGeom prst="rect">
            <a:avLst/>
          </a:prstGeom>
          <a:noFill/>
        </p:spPr>
        <p:txBody>
          <a:bodyPr wrap="square" rtlCol="0">
            <a:spAutoFit/>
          </a:bodyPr>
          <a:lstStyle/>
          <a:p>
            <a:r>
              <a:rPr lang="en-US" sz="1800" b="1" i="0" u="none" strike="noStrike" baseline="0" dirty="0">
                <a:solidFill>
                  <a:schemeClr val="bg1"/>
                </a:solidFill>
                <a:latin typeface="Calibri" panose="020F0502020204030204" pitchFamily="34" charset="0"/>
              </a:rPr>
              <a:t>The below snapshot shows some of the Comments that were identified as Negative comments by the model. </a:t>
            </a:r>
            <a:endParaRPr lang="en-IN" dirty="0">
              <a:solidFill>
                <a:schemeClr val="bg1"/>
              </a:solidFill>
            </a:endParaRPr>
          </a:p>
        </p:txBody>
      </p:sp>
    </p:spTree>
    <p:extLst>
      <p:ext uri="{BB962C8B-B14F-4D97-AF65-F5344CB8AC3E}">
        <p14:creationId xmlns:p14="http://schemas.microsoft.com/office/powerpoint/2010/main" val="252063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rmAutofit/>
          </a:bodyPr>
          <a:lstStyle/>
          <a:p>
            <a:r>
              <a:rPr lang="en-US" dirty="0"/>
              <a:t>Using a Random Forest Model, I have successfully predicted the comments given in the test data to be Negative vs Non-Negative (Positive and Neutral).</a:t>
            </a:r>
          </a:p>
          <a:p>
            <a:endParaRPr lang="en-US" dirty="0"/>
          </a:p>
          <a:p>
            <a:r>
              <a:rPr lang="en-US" dirty="0"/>
              <a:t>Limitations:</a:t>
            </a:r>
          </a:p>
          <a:p>
            <a:pPr marL="0" indent="0">
              <a:buNone/>
            </a:pPr>
            <a:r>
              <a:rPr lang="en-US" dirty="0"/>
              <a:t>Some of the limitations can be:</a:t>
            </a:r>
          </a:p>
          <a:p>
            <a:r>
              <a:rPr lang="en-US" dirty="0"/>
              <a:t>The model might not be able to understand sarcasm.</a:t>
            </a:r>
          </a:p>
          <a:p>
            <a:r>
              <a:rPr lang="en-US" dirty="0"/>
              <a:t>Sometimes non-negative comments can be wrongly classified as negative ones, leading to loss of constructive feedback or comments.</a:t>
            </a:r>
            <a:endParaRPr lang="en-IN" dirty="0"/>
          </a:p>
        </p:txBody>
      </p:sp>
    </p:spTree>
    <p:extLst>
      <p:ext uri="{BB962C8B-B14F-4D97-AF65-F5344CB8AC3E}">
        <p14:creationId xmlns:p14="http://schemas.microsoft.com/office/powerpoint/2010/main" val="379446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850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I have used the TF-IDF to vectorize the words so that machine can understand the words.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1. TF – Term Frequency (the number of times the words/terms appear in a document.)</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2. IDF - Inverse Document Frequency. (If a word appears in all documents, then it may not play such a big part in differentiating between the documents. IDF is a way of identifying such words)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Document Frequency(term t) = number of documents with the term t/ total number of documents = d(t)/n</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Inverse Document Frequency = total number of documents / number of documents with the term t = n / d(t)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62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lnSpcReduction="10000"/>
          </a:bodyPr>
          <a:lstStyle/>
          <a:p>
            <a:r>
              <a:rPr lang="en-US" dirty="0"/>
              <a:t>The data set includes:</a:t>
            </a:r>
          </a:p>
          <a:p>
            <a:pPr lvl="1"/>
            <a:r>
              <a:rPr lang="en-US" dirty="0"/>
              <a:t>Malignant: It is the Label column, which includes values 0 and 1, denoting if the comment is malignant or not.</a:t>
            </a:r>
          </a:p>
          <a:p>
            <a:pPr lvl="1"/>
            <a:r>
              <a:rPr lang="en-US" dirty="0"/>
              <a:t>Highly Malignant: It denotes comments that are highly malignant and hurtful.</a:t>
            </a:r>
          </a:p>
          <a:p>
            <a:pPr lvl="1"/>
            <a:r>
              <a:rPr lang="en-US" dirty="0"/>
              <a:t>Rude: It denotes comments that are very rude and offensive.</a:t>
            </a:r>
          </a:p>
          <a:p>
            <a:pPr lvl="1"/>
            <a:r>
              <a:rPr lang="en-US" dirty="0"/>
              <a:t>Threat: It contains indication of the comments that are giving any threat to someone.</a:t>
            </a:r>
          </a:p>
          <a:p>
            <a:pPr lvl="1"/>
            <a:r>
              <a:rPr lang="en-US" dirty="0"/>
              <a:t>Abuse: It is for comments that are abusive in nature.</a:t>
            </a:r>
          </a:p>
          <a:p>
            <a:pPr lvl="1"/>
            <a:r>
              <a:rPr lang="en-US" dirty="0"/>
              <a:t>Loathe: It describes the comments which are hateful and loathing in nature.</a:t>
            </a:r>
          </a:p>
          <a:p>
            <a:pPr lvl="1"/>
            <a:r>
              <a:rPr lang="en-US" dirty="0"/>
              <a:t>ID: It includes unique Ids associated with each comment text given.</a:t>
            </a:r>
          </a:p>
          <a:p>
            <a:pPr lvl="1"/>
            <a:r>
              <a:rPr lang="en-US" dirty="0"/>
              <a:t>Comment text: This column contains the comments extracted from various social media platforms.</a:t>
            </a:r>
            <a:endParaRPr lang="en-IN" dirty="0"/>
          </a:p>
        </p:txBody>
      </p:sp>
    </p:spTree>
    <p:extLst>
      <p:ext uri="{BB962C8B-B14F-4D97-AF65-F5344CB8AC3E}">
        <p14:creationId xmlns:p14="http://schemas.microsoft.com/office/powerpoint/2010/main" val="311711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BBC4-A5DB-42FD-9836-88487EA1CDA2}"/>
              </a:ext>
            </a:extLst>
          </p:cNvPr>
          <p:cNvSpPr>
            <a:spLocks noGrp="1"/>
          </p:cNvSpPr>
          <p:nvPr>
            <p:ph type="title"/>
          </p:nvPr>
        </p:nvSpPr>
        <p:spPr>
          <a:xfrm>
            <a:off x="303179" y="300011"/>
            <a:ext cx="10003218" cy="1600124"/>
          </a:xfrm>
        </p:spPr>
        <p:txBody>
          <a:bodyPr>
            <a:normAutofit/>
          </a:bodyPr>
          <a:lstStyle/>
          <a:p>
            <a:r>
              <a:rPr lang="en-US" dirty="0"/>
              <a:t>Data Set</a:t>
            </a:r>
            <a:endParaRPr lang="en-IN" dirty="0"/>
          </a:p>
        </p:txBody>
      </p:sp>
      <p:sp>
        <p:nvSpPr>
          <p:cNvPr id="3" name="Content Placeholder 2">
            <a:extLst>
              <a:ext uri="{FF2B5EF4-FFF2-40B4-BE49-F238E27FC236}">
                <a16:creationId xmlns:a16="http://schemas.microsoft.com/office/drawing/2014/main" id="{84EDCD30-9F38-4AA6-B9A4-ED857D824AA8}"/>
              </a:ext>
            </a:extLst>
          </p:cNvPr>
          <p:cNvSpPr>
            <a:spLocks noGrp="1"/>
          </p:cNvSpPr>
          <p:nvPr>
            <p:ph idx="1"/>
          </p:nvPr>
        </p:nvSpPr>
        <p:spPr>
          <a:xfrm>
            <a:off x="3104449" y="399631"/>
            <a:ext cx="9266548" cy="1400883"/>
          </a:xfrm>
        </p:spPr>
        <p:txBody>
          <a:bodyPr anchor="ctr">
            <a:normAutofit/>
          </a:bodyPr>
          <a:lstStyle/>
          <a:p>
            <a:pPr>
              <a:spcAft>
                <a:spcPts val="800"/>
              </a:spcAft>
            </a:pPr>
            <a:r>
              <a:rPr lang="en-US" sz="1800" dirty="0"/>
              <a:t>This is a snapshot of the first 15 rows of the training set. </a:t>
            </a:r>
          </a:p>
          <a:p>
            <a:pPr>
              <a:spcAft>
                <a:spcPts val="800"/>
              </a:spcAft>
            </a:pPr>
            <a:r>
              <a:rPr lang="en-US" sz="1800" dirty="0"/>
              <a:t>There are 159571 such rows.</a:t>
            </a:r>
            <a:endParaRPr lang="en-IN" sz="1800" dirty="0"/>
          </a:p>
        </p:txBody>
      </p:sp>
      <p:pic>
        <p:nvPicPr>
          <p:cNvPr id="6" name="Picture 5">
            <a:extLst>
              <a:ext uri="{FF2B5EF4-FFF2-40B4-BE49-F238E27FC236}">
                <a16:creationId xmlns:a16="http://schemas.microsoft.com/office/drawing/2014/main" id="{211618B6-B008-443C-936F-BBB46620AABD}"/>
              </a:ext>
            </a:extLst>
          </p:cNvPr>
          <p:cNvPicPr>
            <a:picLocks noChangeAspect="1"/>
          </p:cNvPicPr>
          <p:nvPr/>
        </p:nvPicPr>
        <p:blipFill>
          <a:blip r:embed="rId2"/>
          <a:stretch>
            <a:fillRect/>
          </a:stretch>
        </p:blipFill>
        <p:spPr>
          <a:xfrm>
            <a:off x="485234" y="1599543"/>
            <a:ext cx="10949479" cy="5161197"/>
          </a:xfrm>
          <a:prstGeom prst="rect">
            <a:avLst/>
          </a:prstGeom>
        </p:spPr>
      </p:pic>
    </p:spTree>
    <p:extLst>
      <p:ext uri="{BB962C8B-B14F-4D97-AF65-F5344CB8AC3E}">
        <p14:creationId xmlns:p14="http://schemas.microsoft.com/office/powerpoint/2010/main" val="38228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9F1E-FD81-4E7D-AB31-01135770A280}"/>
              </a:ext>
            </a:extLst>
          </p:cNvPr>
          <p:cNvSpPr>
            <a:spLocks noGrp="1"/>
          </p:cNvSpPr>
          <p:nvPr>
            <p:ph type="title"/>
          </p:nvPr>
        </p:nvSpPr>
        <p:spPr>
          <a:xfrm>
            <a:off x="838200" y="586992"/>
            <a:ext cx="4953000" cy="1664573"/>
          </a:xfrm>
        </p:spPr>
        <p:txBody>
          <a:bodyPr vert="horz" lIns="91440" tIns="45720" rIns="91440" bIns="45720" rtlCol="0" anchor="ctr">
            <a:normAutofit/>
          </a:bodyPr>
          <a:lstStyle/>
          <a:p>
            <a:pPr>
              <a:lnSpc>
                <a:spcPct val="90000"/>
              </a:lnSpc>
            </a:pPr>
            <a:r>
              <a:rPr lang="en-US" sz="3700">
                <a:solidFill>
                  <a:schemeClr val="tx2"/>
                </a:solidFill>
              </a:rPr>
              <a:t>Checking for Null Values in the dataset</a:t>
            </a:r>
          </a:p>
        </p:txBody>
      </p:sp>
      <p:sp>
        <p:nvSpPr>
          <p:cNvPr id="8" name="Content Placeholder 7">
            <a:extLst>
              <a:ext uri="{FF2B5EF4-FFF2-40B4-BE49-F238E27FC236}">
                <a16:creationId xmlns:a16="http://schemas.microsoft.com/office/drawing/2014/main" id="{8F62F31B-D0A4-4217-B393-572EE564929E}"/>
              </a:ext>
            </a:extLst>
          </p:cNvPr>
          <p:cNvSpPr>
            <a:spLocks noGrp="1"/>
          </p:cNvSpPr>
          <p:nvPr>
            <p:ph idx="1"/>
          </p:nvPr>
        </p:nvSpPr>
        <p:spPr>
          <a:xfrm>
            <a:off x="838200" y="2411653"/>
            <a:ext cx="4952681" cy="3728613"/>
          </a:xfrm>
        </p:spPr>
        <p:txBody>
          <a:bodyPr vert="horz" lIns="91440" tIns="45720" rIns="91440" bIns="45720" rtlCol="0">
            <a:normAutofit/>
          </a:bodyPr>
          <a:lstStyle/>
          <a:p>
            <a:r>
              <a:rPr lang="en-US" sz="1800">
                <a:solidFill>
                  <a:schemeClr val="tx2"/>
                </a:solidFill>
              </a:rPr>
              <a:t>The  heatmap shows there are no null values in the collected dataset.</a:t>
            </a:r>
          </a:p>
        </p:txBody>
      </p:sp>
      <p:pic>
        <p:nvPicPr>
          <p:cNvPr id="6" name="Picture 5">
            <a:extLst>
              <a:ext uri="{FF2B5EF4-FFF2-40B4-BE49-F238E27FC236}">
                <a16:creationId xmlns:a16="http://schemas.microsoft.com/office/drawing/2014/main" id="{A8E13B9C-5519-4345-AD20-A124B8C84233}"/>
              </a:ext>
            </a:extLst>
          </p:cNvPr>
          <p:cNvPicPr>
            <a:picLocks noChangeAspect="1"/>
          </p:cNvPicPr>
          <p:nvPr/>
        </p:nvPicPr>
        <p:blipFill>
          <a:blip r:embed="rId2"/>
          <a:stretch>
            <a:fillRect/>
          </a:stretch>
        </p:blipFill>
        <p:spPr>
          <a:xfrm>
            <a:off x="6858001" y="661431"/>
            <a:ext cx="4724400" cy="5529884"/>
          </a:xfrm>
          <a:prstGeom prst="rect">
            <a:avLst/>
          </a:prstGeom>
        </p:spPr>
      </p:pic>
    </p:spTree>
    <p:extLst>
      <p:ext uri="{BB962C8B-B14F-4D97-AF65-F5344CB8AC3E}">
        <p14:creationId xmlns:p14="http://schemas.microsoft.com/office/powerpoint/2010/main" val="345561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28081" y="-217899"/>
            <a:ext cx="10515600" cy="1325563"/>
          </a:xfrm>
        </p:spPr>
        <p:txBody>
          <a:bodyPr/>
          <a:lstStyle/>
          <a:p>
            <a:r>
              <a:rPr lang="en-IN" dirty="0"/>
              <a:t>Exploratory Data Analysis (EDA)</a:t>
            </a:r>
          </a:p>
        </p:txBody>
      </p:sp>
      <p:pic>
        <p:nvPicPr>
          <p:cNvPr id="7" name="Picture 6">
            <a:extLst>
              <a:ext uri="{FF2B5EF4-FFF2-40B4-BE49-F238E27FC236}">
                <a16:creationId xmlns:a16="http://schemas.microsoft.com/office/drawing/2014/main" id="{C065FCE6-E73B-46CB-8ED8-5F604732A6B5}"/>
              </a:ext>
            </a:extLst>
          </p:cNvPr>
          <p:cNvPicPr>
            <a:picLocks noChangeAspect="1"/>
          </p:cNvPicPr>
          <p:nvPr/>
        </p:nvPicPr>
        <p:blipFill>
          <a:blip r:embed="rId2"/>
          <a:stretch>
            <a:fillRect/>
          </a:stretch>
        </p:blipFill>
        <p:spPr>
          <a:xfrm>
            <a:off x="6194780" y="907800"/>
            <a:ext cx="5869139" cy="5847267"/>
          </a:xfrm>
          <a:prstGeom prst="rect">
            <a:avLst/>
          </a:prstGeom>
        </p:spPr>
      </p:pic>
      <p:pic>
        <p:nvPicPr>
          <p:cNvPr id="9" name="Picture 8">
            <a:extLst>
              <a:ext uri="{FF2B5EF4-FFF2-40B4-BE49-F238E27FC236}">
                <a16:creationId xmlns:a16="http://schemas.microsoft.com/office/drawing/2014/main" id="{CB3A7D77-A30D-4C65-A3D5-75B745D71039}"/>
              </a:ext>
            </a:extLst>
          </p:cNvPr>
          <p:cNvPicPr>
            <a:picLocks noChangeAspect="1"/>
          </p:cNvPicPr>
          <p:nvPr/>
        </p:nvPicPr>
        <p:blipFill>
          <a:blip r:embed="rId3"/>
          <a:stretch>
            <a:fillRect/>
          </a:stretch>
        </p:blipFill>
        <p:spPr>
          <a:xfrm>
            <a:off x="109336" y="917527"/>
            <a:ext cx="5986664" cy="5847268"/>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54C6-CF0D-479D-B04D-3E9910465806}"/>
              </a:ext>
            </a:extLst>
          </p:cNvPr>
          <p:cNvSpPr>
            <a:spLocks noGrp="1"/>
          </p:cNvSpPr>
          <p:nvPr>
            <p:ph type="title"/>
          </p:nvPr>
        </p:nvSpPr>
        <p:spPr>
          <a:xfrm>
            <a:off x="323903" y="148156"/>
            <a:ext cx="10515600" cy="894961"/>
          </a:xfrm>
        </p:spPr>
        <p:txBody>
          <a:bodyPr/>
          <a:lstStyle/>
          <a:p>
            <a:r>
              <a:rPr lang="en-US" dirty="0"/>
              <a:t>EDA</a:t>
            </a:r>
            <a:endParaRPr lang="en-IN" dirty="0"/>
          </a:p>
        </p:txBody>
      </p:sp>
      <p:pic>
        <p:nvPicPr>
          <p:cNvPr id="30" name="Content Placeholder 4">
            <a:extLst>
              <a:ext uri="{FF2B5EF4-FFF2-40B4-BE49-F238E27FC236}">
                <a16:creationId xmlns:a16="http://schemas.microsoft.com/office/drawing/2014/main" id="{449850FB-C76D-435A-B6A0-C72375A9FF39}"/>
              </a:ext>
            </a:extLst>
          </p:cNvPr>
          <p:cNvPicPr>
            <a:picLocks noGrp="1" noChangeAspect="1"/>
          </p:cNvPicPr>
          <p:nvPr>
            <p:ph idx="1"/>
          </p:nvPr>
        </p:nvPicPr>
        <p:blipFill>
          <a:blip r:embed="rId2"/>
          <a:stretch>
            <a:fillRect/>
          </a:stretch>
        </p:blipFill>
        <p:spPr>
          <a:xfrm>
            <a:off x="144611" y="1215341"/>
            <a:ext cx="3552501" cy="3001533"/>
          </a:xfrm>
        </p:spPr>
      </p:pic>
      <p:pic>
        <p:nvPicPr>
          <p:cNvPr id="5" name="Picture 4">
            <a:extLst>
              <a:ext uri="{FF2B5EF4-FFF2-40B4-BE49-F238E27FC236}">
                <a16:creationId xmlns:a16="http://schemas.microsoft.com/office/drawing/2014/main" id="{493F5726-74DD-46B5-9745-DCABF737675F}"/>
              </a:ext>
            </a:extLst>
          </p:cNvPr>
          <p:cNvPicPr>
            <a:picLocks noChangeAspect="1"/>
          </p:cNvPicPr>
          <p:nvPr/>
        </p:nvPicPr>
        <p:blipFill>
          <a:blip r:embed="rId3"/>
          <a:stretch>
            <a:fillRect/>
          </a:stretch>
        </p:blipFill>
        <p:spPr>
          <a:xfrm>
            <a:off x="6936170" y="1336450"/>
            <a:ext cx="5174767" cy="2533938"/>
          </a:xfrm>
          <a:prstGeom prst="rect">
            <a:avLst/>
          </a:prstGeom>
        </p:spPr>
      </p:pic>
      <p:pic>
        <p:nvPicPr>
          <p:cNvPr id="7" name="Picture 6">
            <a:extLst>
              <a:ext uri="{FF2B5EF4-FFF2-40B4-BE49-F238E27FC236}">
                <a16:creationId xmlns:a16="http://schemas.microsoft.com/office/drawing/2014/main" id="{2A45AFD6-2E8F-4CD3-95B1-702393646CB0}"/>
              </a:ext>
            </a:extLst>
          </p:cNvPr>
          <p:cNvPicPr>
            <a:picLocks noChangeAspect="1"/>
          </p:cNvPicPr>
          <p:nvPr/>
        </p:nvPicPr>
        <p:blipFill>
          <a:blip r:embed="rId4"/>
          <a:stretch>
            <a:fillRect/>
          </a:stretch>
        </p:blipFill>
        <p:spPr>
          <a:xfrm>
            <a:off x="6936170" y="4206923"/>
            <a:ext cx="5174767" cy="2495318"/>
          </a:xfrm>
          <a:prstGeom prst="rect">
            <a:avLst/>
          </a:prstGeom>
        </p:spPr>
      </p:pic>
      <p:sp>
        <p:nvSpPr>
          <p:cNvPr id="8" name="TextBox 7">
            <a:extLst>
              <a:ext uri="{FF2B5EF4-FFF2-40B4-BE49-F238E27FC236}">
                <a16:creationId xmlns:a16="http://schemas.microsoft.com/office/drawing/2014/main" id="{67F6C789-F47F-45A6-811C-8B98D955A9E4}"/>
              </a:ext>
            </a:extLst>
          </p:cNvPr>
          <p:cNvSpPr txBox="1"/>
          <p:nvPr/>
        </p:nvSpPr>
        <p:spPr>
          <a:xfrm>
            <a:off x="2055425" y="119787"/>
            <a:ext cx="9812671" cy="954107"/>
          </a:xfrm>
          <a:prstGeom prst="rect">
            <a:avLst/>
          </a:prstGeom>
          <a:noFill/>
        </p:spPr>
        <p:txBody>
          <a:bodyPr wrap="square" rtlCol="0">
            <a:spAutoFit/>
          </a:bodyPr>
          <a:lstStyle/>
          <a:p>
            <a:pPr marL="285750" indent="-285750">
              <a:buFont typeface="Arial" panose="020B0604020202020204" pitchFamily="34" charset="0"/>
              <a:buChar char="•"/>
            </a:pPr>
            <a:r>
              <a:rPr lang="en-US" sz="1400" b="1" i="0" u="none" strike="noStrike" baseline="0" dirty="0">
                <a:solidFill>
                  <a:schemeClr val="bg1"/>
                </a:solidFill>
                <a:latin typeface="Arial" panose="020B0604020202020204" pitchFamily="34" charset="0"/>
              </a:rPr>
              <a:t>While maximum Categories belong to Malignant, a lot of comments are abusive and rude as well; while threat comments are the minimum .</a:t>
            </a:r>
          </a:p>
          <a:p>
            <a:pPr marL="285750" indent="-285750">
              <a:buFont typeface="Arial" panose="020B0604020202020204" pitchFamily="34" charset="0"/>
              <a:buChar char="•"/>
            </a:pPr>
            <a:endParaRPr lang="en-US" sz="1400" b="1" i="0" u="none" strike="noStrike" baseline="0" dirty="0">
              <a:solidFill>
                <a:schemeClr val="bg1"/>
              </a:solidFill>
              <a:latin typeface="Arial" panose="020B0604020202020204" pitchFamily="34" charset="0"/>
            </a:endParaRPr>
          </a:p>
          <a:p>
            <a:pPr marL="285750" indent="-285750">
              <a:buFont typeface="Arial" panose="020B0604020202020204" pitchFamily="34" charset="0"/>
              <a:buChar char="•"/>
            </a:pPr>
            <a:r>
              <a:rPr lang="en-US" sz="1400" b="1" i="0" u="none" strike="noStrike" baseline="0" dirty="0">
                <a:solidFill>
                  <a:schemeClr val="bg1"/>
                </a:solidFill>
                <a:latin typeface="Arial" panose="020B0604020202020204" pitchFamily="34" charset="0"/>
              </a:rPr>
              <a:t>Also, the heatmap shows that threat comments are least correlated with other features.</a:t>
            </a:r>
            <a:endParaRPr lang="en-IN" sz="1400" dirty="0">
              <a:solidFill>
                <a:schemeClr val="bg1"/>
              </a:solidFill>
            </a:endParaRPr>
          </a:p>
        </p:txBody>
      </p:sp>
      <p:pic>
        <p:nvPicPr>
          <p:cNvPr id="10" name="Picture 9">
            <a:extLst>
              <a:ext uri="{FF2B5EF4-FFF2-40B4-BE49-F238E27FC236}">
                <a16:creationId xmlns:a16="http://schemas.microsoft.com/office/drawing/2014/main" id="{E211785A-838C-40D5-A70C-8D2A1DF53A78}"/>
              </a:ext>
            </a:extLst>
          </p:cNvPr>
          <p:cNvPicPr>
            <a:picLocks noChangeAspect="1"/>
          </p:cNvPicPr>
          <p:nvPr/>
        </p:nvPicPr>
        <p:blipFill>
          <a:blip r:embed="rId5"/>
          <a:stretch>
            <a:fillRect/>
          </a:stretch>
        </p:blipFill>
        <p:spPr>
          <a:xfrm>
            <a:off x="163465" y="4254582"/>
            <a:ext cx="6553768" cy="2491956"/>
          </a:xfrm>
          <a:prstGeom prst="rect">
            <a:avLst/>
          </a:prstGeom>
        </p:spPr>
      </p:pic>
    </p:spTree>
    <p:extLst>
      <p:ext uri="{BB962C8B-B14F-4D97-AF65-F5344CB8AC3E}">
        <p14:creationId xmlns:p14="http://schemas.microsoft.com/office/powerpoint/2010/main" val="102530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p:txBody>
          <a:bodyPr/>
          <a:lstStyle/>
          <a:p>
            <a:r>
              <a:rPr lang="en-US" dirty="0"/>
              <a:t>Added New Feature – Comment Label</a:t>
            </a:r>
            <a:endParaRPr lang="en-IN" dirty="0"/>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154965"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TM03328908[[fn=Circle Process]]</Template>
  <TotalTime>344</TotalTime>
  <Words>739</Words>
  <Application>Microsoft Office PowerPoint</Application>
  <PresentationFormat>Widescreen</PresentationFormat>
  <Paragraphs>58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Data science  Malignant Comments classification</vt:lpstr>
      <vt:lpstr>Business Problem Framing &amp; Conceptual Background of the Domain Problem</vt:lpstr>
      <vt:lpstr>Analytical Problem Framing</vt:lpstr>
      <vt:lpstr>Data Set</vt:lpstr>
      <vt:lpstr>Data Set</vt:lpstr>
      <vt:lpstr>Checking for Null Values in the dataset</vt:lpstr>
      <vt:lpstr>Exploratory Data Analysis (EDA)</vt:lpstr>
      <vt:lpstr>EDA</vt:lpstr>
      <vt:lpstr>Added New Feature – Comment Label</vt:lpstr>
      <vt:lpstr>Pre-processing the comments for faster and accurate predictions</vt:lpstr>
      <vt:lpstr>Final Processed Data</vt:lpstr>
      <vt:lpstr>Word-Clouds</vt:lpstr>
      <vt:lpstr>Preparing Dictionary   &amp;   Vectorization</vt:lpstr>
      <vt:lpstr>Model Building</vt:lpstr>
      <vt:lpstr>PowerPoint Presentation</vt:lpstr>
      <vt:lpstr>PowerPoint Presentation</vt:lpstr>
      <vt:lpstr>PowerPoint Presentation</vt:lpstr>
      <vt:lpstr>PowerPoint Presentation</vt:lpstr>
      <vt:lpstr>PowerPoint Presentation</vt:lpstr>
      <vt:lpstr>Summary of all Models:</vt:lpstr>
      <vt:lpstr>Final Model &lt;Random Forest&gt;</vt:lpstr>
      <vt:lpstr>Model Performance</vt:lpstr>
      <vt:lpstr>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 </dc:title>
  <dc:creator>Kumar Gourabh</dc:creator>
  <cp:lastModifiedBy>Homakiran Narrala</cp:lastModifiedBy>
  <cp:revision>38</cp:revision>
  <dcterms:created xsi:type="dcterms:W3CDTF">2021-02-20T08:27:27Z</dcterms:created>
  <dcterms:modified xsi:type="dcterms:W3CDTF">2021-05-24T10:05:58Z</dcterms:modified>
</cp:coreProperties>
</file>