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3-->
<p:presentation xmlns:r="http://schemas.openxmlformats.org/officeDocument/2006/relationships" xmlns:a="http://schemas.openxmlformats.org/drawingml/2006/main" xmlns:p="http://schemas.openxmlformats.org/presentationml/2006/main" saveSubsetFonts="1">
  <p:sldMasterIdLst>
    <p:sldMasterId id="2147483756" r:id="rId1"/>
  </p:sldMasterIdLst>
  <p:sldIdLst>
    <p:sldId id="313"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tags" Target="tags/tag1.xml" /><Relationship Id="rId17" Type="http://schemas.openxmlformats.org/officeDocument/2006/relationships/presProps" Target="presProps.xml" /><Relationship Id="rId18" Type="http://schemas.openxmlformats.org/officeDocument/2006/relationships/viewProps" Target="viewProps.xml" /><Relationship Id="rId19" Type="http://schemas.openxmlformats.org/officeDocument/2006/relationships/theme" Target="theme/theme1.xml" /><Relationship Id="rId2" Type="http://schemas.openxmlformats.org/officeDocument/2006/relationships/slide" Target="slides/slide1.xml" /><Relationship Id="rId20"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1"/>
      </p:bgRef>
    </p:bg>
    <p:spTree>
      <p:nvGrpSpPr>
        <p:cNvPr id="1" name=""/>
        <p:cNvGrpSpPr/>
        <p:nvPr/>
      </p:nvGrpSpPr>
      <p:grpSpPr>
        <a:xfrm>
          <a:off x="0" y="0"/>
          <a:ext cx="0" cy="0"/>
        </a:xfrm>
      </p:grpSpPr>
      <p:sp>
        <p:nvSpPr>
          <p:cNvPr id="8" name="Title 7"/>
          <p:cNvSpPr>
            <a:spLocks noGrp="1"/>
          </p:cNvSpPr>
          <p:nvPr>
            <p:ph type="ctrTitle"/>
          </p:nvPr>
        </p:nvSpPr>
        <p:spPr>
          <a:xfrm>
            <a:off x="2286000" y="3124200"/>
            <a:ext cx="6172200" cy="1894362"/>
          </a:xfrm>
        </p:spPr>
        <p:txBody>
          <a:bodyPr/>
          <a:lstStyle>
            <a:lvl1pPr>
              <a:defRPr b="1"/>
            </a:lvl1pPr>
          </a:lstStyle>
          <a:p>
            <a:pPr/>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defPPr/>
          </a:lstStyle>
          <a:p>
            <a:pPr/>
            <a:fld id="{4EDA1F08-3CC4-4F0A-8472-59842B8293A4}" type="datetimeFigureOut">
              <a:rPr lang="en-US" smtClean="0"/>
              <a:pPr/>
              <a:t>5/6/2021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defPPr/>
          </a:lstStyle>
          <a:p>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1" name="Straight Connector 10"/>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18" name="Straight Connector 17"/>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20" name="Straight Connector 19"/>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15" name="Straight Connector 14"/>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22" name="Straight Connector 21"/>
          <p:cNvSpPr>
            <a:spLocks noChangeShapeType="1"/>
          </p:cNvSpPr>
          <p:nvPr/>
        </p:nvSpPr>
        <p:spPr bwMode="auto">
          <a:xfrm flipH="1">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defPPr/>
          </a:lstStyle>
          <a:p>
            <a:pPr/>
            <a:fld id="{EA8514EA-EEE4-4B32-8E77-2926250D09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4EDA1F08-3CC4-4F0A-8472-59842B8293A4}" type="datetimeFigureOut">
              <a:rPr lang="en-US" smtClean="0"/>
              <a:pPr/>
              <a:t>5/6/2021</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A8514EA-EEE4-4B32-8E77-2926250D09EA}" type="slidenum">
              <a:rPr lang="en-US" smtClean="0"/>
              <a:pPr/>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9"/>
            <a:ext cx="1676400" cy="5851525"/>
          </a:xfrm>
        </p:spPr>
        <p:txBody>
          <a:bodyPr vert="eaVert"/>
          <a:lstStyle>
            <a:defPPr/>
          </a:lstStyle>
          <a:p>
            <a:pPr/>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defPPr/>
          </a:lstStyle>
          <a:p>
            <a:pPr/>
            <a:fld id="{4EDA1F08-3CC4-4F0A-8472-59842B8293A4}" type="datetimeFigureOut">
              <a:rPr lang="en-US" smtClean="0"/>
              <a:pPr/>
              <a:t>5/6/2021</a:t>
            </a:fld>
            <a:endParaRPr lang="en-US"/>
          </a:p>
        </p:txBody>
      </p:sp>
      <p:sp>
        <p:nvSpPr>
          <p:cNvPr id="5" name="Footer Placeholder 4"/>
          <p:cNvSpPr>
            <a:spLocks noGrp="1"/>
          </p:cNvSpPr>
          <p:nvPr>
            <p:ph type="ftr" sz="quarter" idx="11"/>
          </p:nvPr>
        </p:nvSpPr>
        <p:spPr/>
        <p:txBody>
          <a:bodyPr/>
          <a:lstStyle>
            <a:defPPr/>
          </a:lstStyle>
          <a:p>
            <a:pPr/>
            <a:endParaRPr lang="en-US"/>
          </a:p>
        </p:txBody>
      </p:sp>
      <p:sp>
        <p:nvSpPr>
          <p:cNvPr id="6" name="Slide Number Placeholder 5"/>
          <p:cNvSpPr>
            <a:spLocks noGrp="1"/>
          </p:cNvSpPr>
          <p:nvPr>
            <p:ph type="sldNum" sz="quarter" idx="12"/>
          </p:nvPr>
        </p:nvSpPr>
        <p:spPr/>
        <p:txBody>
          <a:bodyPr/>
          <a:lstStyle>
            <a:defPPr/>
          </a:lstStyle>
          <a:p>
            <a:pPr/>
            <a:fld id="{EA8514EA-EEE4-4B32-8E77-2926250D09EA}" type="slidenum">
              <a:rPr lang="en-US" smtClean="0"/>
              <a:pPr/>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defPPr/>
          </a:lstStyle>
          <a:p>
            <a:pPr/>
            <a:fld id="{4EDA1F08-3CC4-4F0A-8472-59842B8293A4}" type="datetimeFigureOut">
              <a:rPr lang="en-US" smtClean="0"/>
              <a:pPr/>
              <a:t>5/6/2021</a:t>
            </a:fld>
            <a:endParaRPr lang="en-US"/>
          </a:p>
        </p:txBody>
      </p:sp>
      <p:sp>
        <p:nvSpPr>
          <p:cNvPr id="9" name="Slide Number Placeholder 8"/>
          <p:cNvSpPr>
            <a:spLocks noGrp="1"/>
          </p:cNvSpPr>
          <p:nvPr>
            <p:ph type="sldNum" sz="quarter" idx="15"/>
          </p:nvPr>
        </p:nvSpPr>
        <p:spPr/>
        <p:txBody>
          <a:bodyPr rtlCol="0"/>
          <a:lstStyle>
            <a:defPPr/>
          </a:lstStyle>
          <a:p>
            <a:pPr/>
            <a:fld id="{EA8514EA-EEE4-4B32-8E77-2926250D09EA}" type="slidenum">
              <a:rPr lang="en-US" smtClean="0"/>
              <a:pPr/>
              <a:t>‹#›</a:t>
            </a:fld>
            <a:endParaRPr lang="en-US"/>
          </a:p>
        </p:txBody>
      </p:sp>
      <p:sp>
        <p:nvSpPr>
          <p:cNvPr id="10" name="Footer Placeholder 9"/>
          <p:cNvSpPr>
            <a:spLocks noGrp="1"/>
          </p:cNvSpPr>
          <p:nvPr>
            <p:ph type="ftr" sz="quarter" idx="16"/>
          </p:nvPr>
        </p:nvSpPr>
        <p:spPr/>
        <p:txBody>
          <a:bodyPr rtlCol="0"/>
          <a:lstStyle>
            <a:defPPr/>
          </a:lstStyle>
          <a:p>
            <a:pPr/>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2286000" y="2895600"/>
            <a:ext cx="6172200" cy="2053590"/>
          </a:xfrm>
        </p:spPr>
        <p:txBody>
          <a:bodyPr/>
          <a:lstStyle>
            <a:defPPr/>
            <a:lvl1pPr algn="l">
              <a:buNone/>
              <a:defRPr sz="3000" b="1" cap="small" baseline="0"/>
            </a:lvl1pPr>
          </a:lstStyle>
          <a:p>
            <a:pPr/>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defPPr/>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defPPr/>
          </a:lstStyle>
          <a:p>
            <a:pPr/>
            <a:fld id="{4EDA1F08-3CC4-4F0A-8472-59842B8293A4}" type="datetimeFigureOut">
              <a:rPr lang="en-US" smtClean="0"/>
              <a:pPr/>
              <a:t>5/6/2021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defPPr/>
          </a:lstStyle>
          <a:p>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3" name="Straight Connector 12"/>
          <p:cNvSpPr>
            <a:spLocks noChangeShapeType="1"/>
          </p:cNvSpPr>
          <p:nvPr/>
        </p:nvSpPr>
        <p:spPr bwMode="auto">
          <a:xfrm flipH="1">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4" name="Straight Connector 13"/>
          <p:cNvSpPr>
            <a:spLocks noChangeShapeType="1"/>
          </p:cNvSpPr>
          <p:nvPr/>
        </p:nvSpPr>
        <p:spPr bwMode="auto">
          <a:xfrm flipH="1">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5" name="Straight Connector 14"/>
          <p:cNvSpPr>
            <a:spLocks noChangeShapeType="1"/>
          </p:cNvSpPr>
          <p:nvPr/>
        </p:nvSpPr>
        <p:spPr bwMode="auto">
          <a:xfrm flipH="1">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6" name="Straight Connector 15"/>
          <p:cNvSpPr>
            <a:spLocks noChangeShapeType="1"/>
          </p:cNvSpPr>
          <p:nvPr/>
        </p:nvSpPr>
        <p:spPr bwMode="auto">
          <a:xfrm flipH="1">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7" name="Straight Connector 16"/>
          <p:cNvSpPr>
            <a:spLocks noChangeShapeType="1"/>
          </p:cNvSpPr>
          <p:nvPr/>
        </p:nvSpPr>
        <p:spPr bwMode="auto">
          <a:xfrm flipH="1">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6" name="Straight Connector 25"/>
          <p:cNvSpPr>
            <a:spLocks noChangeShapeType="1"/>
          </p:cNvSpPr>
          <p:nvPr/>
        </p:nvSpPr>
        <p:spPr bwMode="auto">
          <a:xfrm flipH="1">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defPPr/>
          </a:lstStyle>
          <a:p>
            <a:pPr/>
            <a:fld id="{EA8514EA-EEE4-4B32-8E77-2926250D09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defPPr/>
          </a:lstStyle>
          <a:p>
            <a:pPr/>
            <a:fld id="{4EDA1F08-3CC4-4F0A-8472-59842B8293A4}" type="datetimeFigureOut">
              <a:rPr lang="en-US" smtClean="0"/>
              <a:pPr/>
              <a:t>5/6/2021</a:t>
            </a:fld>
            <a:endParaRPr lang="en-US"/>
          </a:p>
        </p:txBody>
      </p:sp>
      <p:sp>
        <p:nvSpPr>
          <p:cNvPr id="6" name="Footer Placeholder 5"/>
          <p:cNvSpPr>
            <a:spLocks noGrp="1"/>
          </p:cNvSpPr>
          <p:nvPr>
            <p:ph type="ftr" sz="quarter" idx="11"/>
          </p:nvPr>
        </p:nvSpPr>
        <p:spPr/>
        <p:txBody>
          <a:bodyPr/>
          <a:lstStyle>
            <a:defPPr/>
          </a:lstStyle>
          <a:p>
            <a:pPr/>
            <a:endParaRPr lang="en-US"/>
          </a:p>
        </p:txBody>
      </p:sp>
      <p:sp>
        <p:nvSpPr>
          <p:cNvPr id="7" name="Slide Number Placeholder 6"/>
          <p:cNvSpPr>
            <a:spLocks noGrp="1"/>
          </p:cNvSpPr>
          <p:nvPr>
            <p:ph type="sldNum" sz="quarter" idx="12"/>
          </p:nvPr>
        </p:nvSpPr>
        <p:spPr/>
        <p:txBody>
          <a:bodyPr/>
          <a:lstStyle>
            <a:defPPr/>
          </a:lstStyle>
          <a:p>
            <a:pPr/>
            <a:fld id="{EA8514EA-EEE4-4B32-8E77-2926250D09E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3050"/>
            <a:ext cx="7543800" cy="1143000"/>
          </a:xfrm>
        </p:spPr>
        <p:txBody>
          <a:bodyPr anchor="b"/>
          <a:lstStyle>
            <a:defPPr/>
            <a:lvl1pPr>
              <a:defRPr/>
            </a:lvl1pPr>
          </a:lstStyle>
          <a:p>
            <a:pPr/>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defPPr/>
          </a:lstStyle>
          <a:p>
            <a:pPr/>
            <a:fld id="{4EDA1F08-3CC4-4F0A-8472-59842B8293A4}" type="datetimeFigureOut">
              <a:rPr lang="en-US" smtClean="0"/>
              <a:pPr/>
              <a:t>5/6/2021</a:t>
            </a:fld>
            <a:endParaRPr lang="en-US"/>
          </a:p>
        </p:txBody>
      </p:sp>
      <p:sp>
        <p:nvSpPr>
          <p:cNvPr id="8" name="Footer Placeholder 7"/>
          <p:cNvSpPr>
            <a:spLocks noGrp="1"/>
          </p:cNvSpPr>
          <p:nvPr>
            <p:ph type="ftr" sz="quarter" idx="11"/>
          </p:nvPr>
        </p:nvSpPr>
        <p:spPr/>
        <p:txBody>
          <a:bodyPr/>
          <a:lstStyle>
            <a:defPPr/>
          </a:lstStyle>
          <a:p>
            <a:pPr/>
            <a:endParaRPr lang="en-US"/>
          </a:p>
        </p:txBody>
      </p:sp>
      <p:sp>
        <p:nvSpPr>
          <p:cNvPr id="9" name="Slide Number Placeholder 8"/>
          <p:cNvSpPr>
            <a:spLocks noGrp="1"/>
          </p:cNvSpPr>
          <p:nvPr>
            <p:ph type="sldNum" sz="quarter" idx="12"/>
          </p:nvPr>
        </p:nvSpPr>
        <p:spPr/>
        <p:txBody>
          <a:bodyPr/>
          <a:lstStyle>
            <a:defPPr/>
          </a:lstStyle>
          <a:p>
            <a:pPr/>
            <a:fld id="{EA8514EA-EEE4-4B32-8E77-2926250D09E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defPPr/>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defPPr/>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lstStyle>
          <a:p>
            <a:pPr/>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defPPr/>
          </a:lstStyle>
          <a:p>
            <a:pPr/>
            <a:fld id="{4EDA1F08-3CC4-4F0A-8472-59842B8293A4}" type="datetimeFigureOut">
              <a:rPr lang="en-US" smtClean="0"/>
              <a:pPr/>
              <a:t>5/6/2021</a:t>
            </a:fld>
            <a:endParaRPr lang="en-US"/>
          </a:p>
        </p:txBody>
      </p:sp>
      <p:sp>
        <p:nvSpPr>
          <p:cNvPr id="7" name="Slide Number Placeholder 6"/>
          <p:cNvSpPr>
            <a:spLocks noGrp="1"/>
          </p:cNvSpPr>
          <p:nvPr>
            <p:ph type="sldNum" sz="quarter" idx="11"/>
          </p:nvPr>
        </p:nvSpPr>
        <p:spPr/>
        <p:txBody>
          <a:bodyPr rtlCol="0"/>
          <a:lstStyle>
            <a:defPPr/>
          </a:lstStyle>
          <a:p>
            <a:pPr/>
            <a:fld id="{EA8514EA-EEE4-4B32-8E77-2926250D09EA}" type="slidenum">
              <a:rPr lang="en-US" smtClean="0"/>
              <a:pPr/>
              <a:t>‹#›</a:t>
            </a:fld>
            <a:endParaRPr lang="en-US"/>
          </a:p>
        </p:txBody>
      </p:sp>
      <p:sp>
        <p:nvSpPr>
          <p:cNvPr id="8" name="Footer Placeholder 7"/>
          <p:cNvSpPr>
            <a:spLocks noGrp="1"/>
          </p:cNvSpPr>
          <p:nvPr>
            <p:ph type="ftr" sz="quarter" idx="12"/>
          </p:nvPr>
        </p:nvSpPr>
        <p:spPr/>
        <p:txBody>
          <a:bodyPr rtlCol="0"/>
          <a:lstStyle>
            <a:defPPr/>
          </a:lstStyle>
          <a:p>
            <a:pPr/>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defPPr/>
          </a:lstStyle>
          <a:p>
            <a:pPr/>
            <a:fld id="{4EDA1F08-3CC4-4F0A-8472-59842B8293A4}" type="datetimeFigureOut">
              <a:rPr lang="en-US" smtClean="0"/>
              <a:pPr/>
              <a:t>5/6/2021</a:t>
            </a:fld>
            <a:endParaRPr lang="en-US"/>
          </a:p>
        </p:txBody>
      </p:sp>
      <p:sp>
        <p:nvSpPr>
          <p:cNvPr id="3" name="Footer Placeholder 2"/>
          <p:cNvSpPr>
            <a:spLocks noGrp="1"/>
          </p:cNvSpPr>
          <p:nvPr>
            <p:ph type="ftr" sz="quarter" idx="11"/>
          </p:nvPr>
        </p:nvSpPr>
        <p:spPr/>
        <p:txBody>
          <a:bodyPr/>
          <a:lstStyle>
            <a:defPPr/>
          </a:lstStyle>
          <a:p>
            <a:pPr/>
            <a:endParaRPr lang="en-US"/>
          </a:p>
        </p:txBody>
      </p:sp>
      <p:sp>
        <p:nvSpPr>
          <p:cNvPr id="4" name="Slide Number Placeholder 3"/>
          <p:cNvSpPr>
            <a:spLocks noGrp="1"/>
          </p:cNvSpPr>
          <p:nvPr>
            <p:ph type="sldNum" sz="quarter" idx="12"/>
          </p:nvPr>
        </p:nvSpPr>
        <p:spPr/>
        <p:txBody>
          <a:bodyPr/>
          <a:lstStyle>
            <a:defPPr/>
          </a:lstStyle>
          <a:p>
            <a:pPr/>
            <a:fld id="{EA8514EA-EEE4-4B32-8E77-2926250D09EA}" type="slidenum">
              <a:rPr lang="en-US" smtClean="0"/>
              <a:pPr/>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bg>
      <p:bgRef idx="1001">
        <a:schemeClr val="bg1"/>
      </p:bgRef>
    </p:bg>
    <p:spTree>
      <p:nvGrpSpPr>
        <p:cNvPr id="1" name=""/>
        <p:cNvGrpSpPr/>
        <p:nvPr/>
      </p:nvGrpSpPr>
      <p:grpSpPr>
        <a:xfrm>
          <a:off x="0" y="0"/>
          <a:ext cx="0" cy="0"/>
        </a:xfrm>
      </p:grpSpPr>
      <p:sp>
        <p:nvSpPr>
          <p:cNvPr id="10" name="Straight Connector 9"/>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2" name="Title 1"/>
          <p:cNvSpPr>
            <a:spLocks noGrp="1"/>
          </p:cNvSpPr>
          <p:nvPr>
            <p:ph type="title"/>
          </p:nvPr>
        </p:nvSpPr>
        <p:spPr>
          <a:xfrm rot="5400000">
            <a:off x="3371850" y="3200400"/>
            <a:ext cx="6309360" cy="457200"/>
          </a:xfrm>
        </p:spPr>
        <p:txBody>
          <a:bodyPr anchor="b"/>
          <a:lstStyle>
            <a:defPPr/>
            <a:lvl1pPr algn="l">
              <a:buNone/>
              <a:defRPr sz="2000" b="1" cap="small" baseline="0"/>
            </a:lvl1pPr>
          </a:lstStyle>
          <a:p>
            <a:pPr/>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defPPr/>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9" name="Straight Connector 8"/>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1" name="Straight Connector 10"/>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3" name="Straight Connector 12"/>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def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defPPr/>
          </a:lstStyle>
          <a:p>
            <a:pPr/>
            <a:fld id="{4EDA1F08-3CC4-4F0A-8472-59842B8293A4}" type="datetimeFigureOut">
              <a:rPr lang="en-US" smtClean="0"/>
              <a:pPr/>
              <a:t>5/6/2021</a:t>
            </a:fld>
            <a:endParaRPr lang="en-US"/>
          </a:p>
        </p:txBody>
      </p:sp>
      <p:sp>
        <p:nvSpPr>
          <p:cNvPr id="22" name="Slide Number Placeholder 21"/>
          <p:cNvSpPr>
            <a:spLocks noGrp="1"/>
          </p:cNvSpPr>
          <p:nvPr>
            <p:ph type="sldNum" sz="quarter" idx="15"/>
          </p:nvPr>
        </p:nvSpPr>
        <p:spPr/>
        <p:txBody>
          <a:bodyPr rtlCol="0"/>
          <a:lstStyle>
            <a:defPPr/>
          </a:lstStyle>
          <a:p>
            <a:pPr/>
            <a:fld id="{EA8514EA-EEE4-4B32-8E77-2926250D09EA}" type="slidenum">
              <a:rPr lang="en-US" smtClean="0"/>
              <a:pPr/>
              <a:t>‹#›</a:t>
            </a:fld>
            <a:endParaRPr lang="en-US"/>
          </a:p>
        </p:txBody>
      </p:sp>
      <p:sp>
        <p:nvSpPr>
          <p:cNvPr id="23" name="Footer Placeholder 22"/>
          <p:cNvSpPr>
            <a:spLocks noGrp="1"/>
          </p:cNvSpPr>
          <p:nvPr>
            <p:ph type="ftr" sz="quarter" idx="16"/>
          </p:nvPr>
        </p:nvSpPr>
        <p:spPr/>
        <p:txBody>
          <a:bodyPr rtlCol="0"/>
          <a:lstStyle>
            <a:defPPr/>
          </a:lstStyle>
          <a:p>
            <a:pPr/>
            <a:endParaRPr lang="en-US"/>
          </a:p>
        </p:txBody>
      </p:sp>
    </p:spTree>
  </p:cSld>
  <p:clrMapOvr>
    <a:overrideClrMapping bg1="lt1" tx1="dk1" bg2="lt2" tx2="dk2" accent1="accent1" accent2="accent2" accent3="accent3" accent4="accent4" accent5="accent5" accent6="accent6" hlink="hlink" folHlink="folHlink"/>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traight Connector 8"/>
          <p:cNvSpPr>
            <a:spLocks noChangeShapeType="1"/>
          </p:cNvSpPr>
          <p:nvPr/>
        </p:nvSpPr>
        <p:spPr bwMode="auto">
          <a:xfrm flipH="1">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defPPr/>
            <a:lvl1pPr algn="l">
              <a:buNone/>
              <a:defRPr sz="2000" b="1"/>
            </a:lvl1pPr>
          </a:lstStyle>
          <a:p>
            <a:pPr/>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defPPr/>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flipH="1">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2" name="Straight Connector 11"/>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9" name="Straight Connector 18"/>
          <p:cNvSpPr>
            <a:spLocks noChangeShapeType="1"/>
          </p:cNvSpPr>
          <p:nvPr/>
        </p:nvSpPr>
        <p:spPr bwMode="auto">
          <a:xfrm flipH="1">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20" name="Straight Connector 19"/>
          <p:cNvSpPr>
            <a:spLocks noChangeShapeType="1"/>
          </p:cNvSpPr>
          <p:nvPr/>
        </p:nvSpPr>
        <p:spPr bwMode="auto">
          <a:xfrm flipH="1">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7" name="Date Placeholder 16"/>
          <p:cNvSpPr>
            <a:spLocks noGrp="1"/>
          </p:cNvSpPr>
          <p:nvPr>
            <p:ph type="dt" sz="half" idx="10"/>
          </p:nvPr>
        </p:nvSpPr>
        <p:spPr/>
        <p:txBody>
          <a:bodyPr rtlCol="0"/>
          <a:lstStyle>
            <a:defPPr/>
          </a:lstStyle>
          <a:p>
            <a:pPr/>
            <a:fld id="{4EDA1F08-3CC4-4F0A-8472-59842B8293A4}" type="datetimeFigureOut">
              <a:rPr lang="en-US" smtClean="0"/>
              <a:pPr/>
              <a:t>5/6/2021</a:t>
            </a:fld>
            <a:endParaRPr lang="en-US"/>
          </a:p>
        </p:txBody>
      </p:sp>
      <p:sp>
        <p:nvSpPr>
          <p:cNvPr id="18" name="Slide Number Placeholder 17"/>
          <p:cNvSpPr>
            <a:spLocks noGrp="1"/>
          </p:cNvSpPr>
          <p:nvPr>
            <p:ph type="sldNum" sz="quarter" idx="11"/>
          </p:nvPr>
        </p:nvSpPr>
        <p:spPr/>
        <p:txBody>
          <a:bodyPr rtlCol="0"/>
          <a:lstStyle>
            <a:defPPr/>
          </a:lstStyle>
          <a:p>
            <a:pPr/>
            <a:fld id="{EA8514EA-EEE4-4B32-8E77-2926250D09EA}" type="slidenum">
              <a:rPr lang="en-US" smtClean="0"/>
              <a:pPr/>
              <a:t>‹#›</a:t>
            </a:fld>
            <a:endParaRPr lang="en-US"/>
          </a:p>
        </p:txBody>
      </p:sp>
      <p:sp>
        <p:nvSpPr>
          <p:cNvPr id="21" name="Footer Placeholder 20"/>
          <p:cNvSpPr>
            <a:spLocks noGrp="1"/>
          </p:cNvSpPr>
          <p:nvPr>
            <p:ph type="ftr" sz="quarter" idx="12"/>
          </p:nvPr>
        </p:nvSpPr>
        <p:spPr/>
        <p:txBody>
          <a:bodyPr rtlCol="0"/>
          <a:lstStyle>
            <a:defPPr/>
          </a:lstStyle>
          <a:p>
            <a:pPr/>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6" name="Straight Connector 15"/>
          <p:cNvSpPr>
            <a:spLocks noChangeShapeType="1"/>
          </p:cNvSpPr>
          <p:nvPr/>
        </p:nvSpPr>
        <p:spPr bwMode="auto">
          <a:xfrm flipH="1">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defP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def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defPPr/>
            <a:lvl1pPr algn="r" eaLnBrk="1" latinLnBrk="0" hangingPunct="1">
              <a:defRPr kumimoji="0" sz="1200">
                <a:solidFill>
                  <a:schemeClr val="tx2"/>
                </a:solidFill>
              </a:defRPr>
            </a:lvl1pPr>
          </a:lstStyle>
          <a:p>
            <a:pPr/>
            <a:fld id="{4EDA1F08-3CC4-4F0A-8472-59842B8293A4}" type="datetimeFigureOut">
              <a:rPr lang="en-US" smtClean="0"/>
              <a:pPr/>
              <a:t>5/6/2021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defPPr/>
            <a:lvl1pPr algn="l" eaLnBrk="1" latinLnBrk="0" hangingPunct="1">
              <a:defRPr kumimoji="0" sz="1200">
                <a:solidFill>
                  <a:schemeClr val="tx2"/>
                </a:solidFill>
              </a:defRPr>
            </a:lvl1pPr>
          </a:lstStyle>
          <a:p>
            <a:pPr/>
            <a:endParaRPr lang="en-US"/>
          </a:p>
        </p:txBody>
      </p:sp>
      <p:sp>
        <p:nvSpPr>
          <p:cNvPr id="7" name="Straight Connector 6"/>
          <p:cNvSpPr>
            <a:spLocks noChangeShapeType="1"/>
          </p:cNvSpPr>
          <p:nvPr/>
        </p:nvSpPr>
        <p:spPr bwMode="auto">
          <a:xfrm flipH="1">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9" name="Straight Connector 8"/>
          <p:cNvSpPr>
            <a:spLocks noChangeShapeType="1"/>
          </p:cNvSpPr>
          <p:nvPr/>
        </p:nvSpPr>
        <p:spPr bwMode="auto">
          <a:xfrm flipH="1">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11" name="Straight Connector 10"/>
          <p:cNvSpPr>
            <a:spLocks noChangeShapeType="1"/>
          </p:cNvSpPr>
          <p:nvPr/>
        </p:nvSpPr>
        <p:spPr bwMode="auto">
          <a:xfrm flipH="1">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defPPr/>
          </a:lstStyle>
          <a:p>
            <a:pPr/>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defPPr/>
            <a:lvl1pPr algn="ctr" eaLnBrk="1" latinLnBrk="0" hangingPunct="1">
              <a:defRPr kumimoji="0" sz="1400" b="1">
                <a:solidFill>
                  <a:srgbClr val="FFFFFF"/>
                </a:solidFill>
              </a:defRPr>
            </a:lvl1pPr>
          </a:lstStyle>
          <a:p>
            <a:pPr/>
            <a:fld id="{EA8514EA-EEE4-4B32-8E77-2926250D09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defPPr/>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2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 Id="rId3" Type="http://schemas.openxmlformats.org/officeDocument/2006/relationships/image" Target="../media/image27.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image" Target="../media/image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 Id="rId3" Type="http://schemas.openxmlformats.org/officeDocument/2006/relationships/image" Target="../media/image10.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 Id="rId6" Type="http://schemas.openxmlformats.org/officeDocument/2006/relationships/image" Target="../media/image18.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7"/>
          <p:cNvSpPr>
            <a:spLocks noGrp="1"/>
          </p:cNvSpPr>
          <p:nvPr>
            <p:ph type="ctrTitle"/>
          </p:nvPr>
        </p:nvSpPr>
        <p:spPr/>
        <p:txBody>
          <a:bodyPr/>
          <a:lstStyle>
            <a:lvl1pPr>
              <a:defRPr b="1"/>
            </a:lvl1pPr>
          </a:lstStyle>
          <a:p>
            <a:r>
              <a:rPr kumimoji="0" lang="en-US" smtClean="0"/>
              <a:t>Click to edit Master title style</a:t>
            </a:r>
          </a:p>
        </p:txBody>
      </p:sp>
      <p:sp>
        <p:nvSpPr>
          <p:cNvPr id="3" name="Subtitle 8"/>
          <p:cNvSpPr>
            <a:spLocks noGrp="1"/>
          </p:cNvSpPr>
          <p:nvPr>
            <p:ph type="subTitle" idx="1"/>
          </p:nvPr>
        </p:nvSpPr>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p>
        </p:txBody>
      </p:sp>
      <p:grpSp>
        <p:nvGrpSpPr>
          <p:cNvPr id="4" name=""/>
          <p:cNvGrpSpPr/>
          <p:nvPr/>
        </p:nvGrpSpPr>
        <p:grpSpPr>
          <a:xfrm>
            <a:off x="0" y="0"/>
            <a:ext cx="9144000" cy="6858000"/>
            <a:chOff x="-635000" y="-635000"/>
            <a:chExt cx="9144000" cy="6858000"/>
          </a:xfrm>
        </p:grpSpPr>
        <p:sp>
          <p:nvSpPr>
            <p:cNvPr id="5" name="New shape"/>
            <p:cNvSpPr/>
            <p:nvPr/>
          </p:nvSpPr>
          <p:spPr>
            <a:xfrm>
              <a:off x="-635000" y="-635000"/>
              <a:ext cx="9144000" cy="6858000"/>
            </a:xfrm>
            <a:custGeom>
              <a:rect l="l" t="t" r="r" b="b"/>
              <a:pathLst>
                <a:path w="9144000" h="6858000">
                  <a:moveTo>
                    <a:pt x="0" y="0"/>
                  </a:moveTo>
                  <a:lnTo>
                    <a:pt x="9144000" y="0"/>
                  </a:lnTo>
                  <a:lnTo>
                    <a:pt x="9144000" y="6858000"/>
                  </a:lnTo>
                  <a:lnTo>
                    <a:pt x="0" y="6858000"/>
                  </a:lnTo>
                  <a:close/>
                </a:path>
              </a:pathLst>
            </a:custGeom>
            <a:solidFill>
              <a:srgbClr val="FFFFFF">
                <a:alpha val="100000"/>
              </a:srgbClr>
            </a:solidFill>
          </p:spPr>
          <p:txBody>
            <a:bodyPr rtlCol="0" anchor="ctr"/>
            <a:lstStyle>
              <a:defPPr/>
            </a:lstStyle>
            <a:p>
              <a:pPr algn="ctr"/>
            </a:p>
          </p:txBody>
        </p:sp>
        <p:sp>
          <p:nvSpPr>
            <p:cNvPr id="6" name="New shape"/>
            <p:cNvSpPr/>
            <p:nvPr/>
          </p:nvSpPr>
          <p:spPr>
            <a:xfrm>
              <a:off x="-254000" y="-635000"/>
              <a:ext cx="609600" cy="6858000"/>
            </a:xfrm>
            <a:custGeom>
              <a:rect l="l" t="t" r="r" b="b"/>
              <a:pathLst>
                <a:path w="609600" h="6858000">
                  <a:moveTo>
                    <a:pt x="0" y="0"/>
                  </a:moveTo>
                  <a:lnTo>
                    <a:pt x="609600" y="0"/>
                  </a:lnTo>
                  <a:lnTo>
                    <a:pt x="609600" y="6858000"/>
                  </a:lnTo>
                  <a:lnTo>
                    <a:pt x="0" y="6858000"/>
                  </a:lnTo>
                  <a:close/>
                </a:path>
              </a:pathLst>
            </a:custGeom>
            <a:solidFill>
              <a:srgbClr val="FEC3AE">
                <a:alpha val="54000"/>
                <a:alpha val="54000"/>
              </a:srgbClr>
            </a:solidFill>
          </p:spPr>
          <p:txBody>
            <a:bodyPr rtlCol="0" anchor="ctr"/>
            <a:lstStyle>
              <a:defPPr/>
            </a:lstStyle>
            <a:p>
              <a:pPr algn="ctr"/>
            </a:p>
          </p:txBody>
        </p:sp>
        <p:sp>
          <p:nvSpPr>
            <p:cNvPr id="7" name="New shape"/>
            <p:cNvSpPr/>
            <p:nvPr/>
          </p:nvSpPr>
          <p:spPr>
            <a:xfrm>
              <a:off x="-358648" y="-635000"/>
              <a:ext cx="104648" cy="6858000"/>
            </a:xfrm>
            <a:custGeom>
              <a:rect l="l" t="t" r="r" b="b"/>
              <a:pathLst>
                <a:path w="104648" h="6858000">
                  <a:moveTo>
                    <a:pt x="0" y="0"/>
                  </a:moveTo>
                  <a:lnTo>
                    <a:pt x="104648" y="0"/>
                  </a:lnTo>
                  <a:lnTo>
                    <a:pt x="104648" y="6858000"/>
                  </a:lnTo>
                  <a:lnTo>
                    <a:pt x="0" y="6858000"/>
                  </a:lnTo>
                  <a:close/>
                </a:path>
              </a:pathLst>
            </a:custGeom>
            <a:solidFill>
              <a:srgbClr val="FFD9CE">
                <a:alpha val="36000"/>
                <a:alpha val="36000"/>
              </a:srgbClr>
            </a:solidFill>
          </p:spPr>
          <p:txBody>
            <a:bodyPr rtlCol="0" anchor="ctr"/>
            <a:lstStyle>
              <a:defPPr/>
            </a:lstStyle>
            <a:p>
              <a:pPr algn="ctr"/>
            </a:p>
          </p:txBody>
        </p:sp>
        <p:sp>
          <p:nvSpPr>
            <p:cNvPr id="8" name="New shape"/>
            <p:cNvSpPr/>
            <p:nvPr/>
          </p:nvSpPr>
          <p:spPr>
            <a:xfrm>
              <a:off x="355600" y="-635000"/>
              <a:ext cx="181864" cy="6858000"/>
            </a:xfrm>
            <a:custGeom>
              <a:rect l="l" t="t" r="r" b="b"/>
              <a:pathLst>
                <a:path w="181864" h="6858000">
                  <a:moveTo>
                    <a:pt x="0" y="0"/>
                  </a:moveTo>
                  <a:lnTo>
                    <a:pt x="181864" y="0"/>
                  </a:lnTo>
                  <a:lnTo>
                    <a:pt x="181864" y="6858000"/>
                  </a:lnTo>
                  <a:lnTo>
                    <a:pt x="0" y="6858000"/>
                  </a:lnTo>
                  <a:close/>
                </a:path>
              </a:pathLst>
            </a:custGeom>
            <a:solidFill>
              <a:srgbClr val="FFD9CE">
                <a:alpha val="70000"/>
                <a:alpha val="70000"/>
              </a:srgbClr>
            </a:solidFill>
          </p:spPr>
          <p:txBody>
            <a:bodyPr rtlCol="0" anchor="ctr"/>
            <a:lstStyle>
              <a:defPPr/>
            </a:lstStyle>
            <a:p>
              <a:pPr algn="ctr"/>
            </a:p>
          </p:txBody>
        </p:sp>
        <p:sp>
          <p:nvSpPr>
            <p:cNvPr id="9" name="New shape"/>
            <p:cNvSpPr/>
            <p:nvPr/>
          </p:nvSpPr>
          <p:spPr>
            <a:xfrm>
              <a:off x="506349" y="-635000"/>
              <a:ext cx="230251" cy="6858000"/>
            </a:xfrm>
            <a:custGeom>
              <a:rect l="l" t="t" r="r" b="b"/>
              <a:pathLst>
                <a:path w="230250" h="6858000">
                  <a:moveTo>
                    <a:pt x="0" y="0"/>
                  </a:moveTo>
                  <a:lnTo>
                    <a:pt x="230250" y="0"/>
                  </a:lnTo>
                  <a:lnTo>
                    <a:pt x="230250" y="6858000"/>
                  </a:lnTo>
                  <a:lnTo>
                    <a:pt x="0" y="6858000"/>
                  </a:lnTo>
                  <a:close/>
                </a:path>
              </a:pathLst>
            </a:custGeom>
            <a:solidFill>
              <a:srgbClr val="FFEDE8">
                <a:alpha val="71000"/>
                <a:alpha val="71000"/>
              </a:srgbClr>
            </a:solidFill>
          </p:spPr>
          <p:txBody>
            <a:bodyPr rtlCol="0" anchor="ctr"/>
            <a:lstStyle>
              <a:defPPr/>
            </a:lstStyle>
            <a:p>
              <a:pPr algn="ctr"/>
            </a:p>
          </p:txBody>
        </p:sp>
        <p:sp>
          <p:nvSpPr>
            <p:cNvPr id="10" name="New shape"/>
            <p:cNvSpPr/>
            <p:nvPr/>
          </p:nvSpPr>
          <p:spPr>
            <a:xfrm flipH="1">
              <a:off x="-528611" y="-635000"/>
              <a:ext cx="0" cy="6858000"/>
            </a:xfrm>
            <a:custGeom>
              <a:rect l="l" t="t" r="r" b="b"/>
              <a:pathLst>
                <a:path h="6858000">
                  <a:moveTo>
                    <a:pt x="0" y="0"/>
                  </a:moveTo>
                  <a:lnTo>
                    <a:pt x="0" y="6858000"/>
                  </a:lnTo>
                </a:path>
              </a:pathLst>
            </a:custGeom>
            <a:ln w="0">
              <a:solidFill>
                <a:srgbClr val="FEC3AE">
                  <a:alpha val="73000"/>
                </a:srgbClr>
              </a:solidFill>
            </a:ln>
          </p:spPr>
          <p:txBody>
            <a:bodyPr rtlCol="0" anchor="ctr"/>
            <a:lstStyle>
              <a:defPPr/>
            </a:lstStyle>
            <a:p>
              <a:pPr algn="ctr"/>
            </a:p>
          </p:txBody>
        </p:sp>
        <p:sp>
          <p:nvSpPr>
            <p:cNvPr id="11" name="New shape"/>
            <p:cNvSpPr/>
            <p:nvPr/>
          </p:nvSpPr>
          <p:spPr>
            <a:xfrm flipH="1">
              <a:off x="279400" y="-635000"/>
              <a:ext cx="0" cy="6858000"/>
            </a:xfrm>
            <a:custGeom>
              <a:rect l="l" t="t" r="r" b="b"/>
              <a:pathLst>
                <a:path h="6858000">
                  <a:moveTo>
                    <a:pt x="0" y="0"/>
                  </a:moveTo>
                  <a:lnTo>
                    <a:pt x="0" y="6858000"/>
                  </a:lnTo>
                </a:path>
              </a:pathLst>
            </a:custGeom>
            <a:ln w="0">
              <a:solidFill>
                <a:srgbClr val="FFEDE8">
                  <a:alpha val="83000"/>
                </a:srgbClr>
              </a:solidFill>
            </a:ln>
          </p:spPr>
          <p:txBody>
            <a:bodyPr rtlCol="0" anchor="ctr"/>
            <a:lstStyle>
              <a:defPPr/>
            </a:lstStyle>
            <a:p>
              <a:pPr algn="ctr"/>
            </a:p>
          </p:txBody>
        </p:sp>
        <p:sp>
          <p:nvSpPr>
            <p:cNvPr id="12" name="New shape"/>
            <p:cNvSpPr/>
            <p:nvPr/>
          </p:nvSpPr>
          <p:spPr>
            <a:xfrm flipH="1">
              <a:off x="219149" y="-635000"/>
              <a:ext cx="0" cy="6858000"/>
            </a:xfrm>
            <a:custGeom>
              <a:rect l="l" t="t" r="r" b="b"/>
              <a:pathLst>
                <a:path h="6858000">
                  <a:moveTo>
                    <a:pt x="0" y="0"/>
                  </a:moveTo>
                  <a:lnTo>
                    <a:pt x="0" y="6858000"/>
                  </a:lnTo>
                </a:path>
              </a:pathLst>
            </a:custGeom>
            <a:ln w="0">
              <a:solidFill>
                <a:srgbClr val="FEC3AE">
                  <a:alpha val="100000"/>
                </a:srgbClr>
              </a:solidFill>
            </a:ln>
          </p:spPr>
          <p:txBody>
            <a:bodyPr rtlCol="0" anchor="ctr"/>
            <a:lstStyle>
              <a:defPPr/>
            </a:lstStyle>
            <a:p>
              <a:pPr algn="ctr"/>
            </a:p>
          </p:txBody>
        </p:sp>
        <p:sp>
          <p:nvSpPr>
            <p:cNvPr id="13" name="New shape"/>
            <p:cNvSpPr/>
            <p:nvPr/>
          </p:nvSpPr>
          <p:spPr>
            <a:xfrm flipH="1">
              <a:off x="1091588" y="-635000"/>
              <a:ext cx="0" cy="6858000"/>
            </a:xfrm>
            <a:custGeom>
              <a:rect l="l" t="t" r="r" b="b"/>
              <a:pathLst>
                <a:path h="6858000">
                  <a:moveTo>
                    <a:pt x="0" y="0"/>
                  </a:moveTo>
                  <a:lnTo>
                    <a:pt x="0" y="6858000"/>
                  </a:lnTo>
                </a:path>
              </a:pathLst>
            </a:custGeom>
            <a:ln w="0">
              <a:solidFill>
                <a:srgbClr val="FEC3AE">
                  <a:alpha val="82000"/>
                </a:srgbClr>
              </a:solidFill>
            </a:ln>
          </p:spPr>
          <p:txBody>
            <a:bodyPr rtlCol="0" anchor="ctr"/>
            <a:lstStyle>
              <a:defPPr/>
            </a:lstStyle>
            <a:p>
              <a:pPr algn="ctr"/>
            </a:p>
          </p:txBody>
        </p:sp>
        <p:sp>
          <p:nvSpPr>
            <p:cNvPr id="14" name="New shape"/>
            <p:cNvSpPr/>
            <p:nvPr/>
          </p:nvSpPr>
          <p:spPr>
            <a:xfrm flipH="1">
              <a:off x="431800" y="-635000"/>
              <a:ext cx="0" cy="6858000"/>
            </a:xfrm>
            <a:custGeom>
              <a:rect l="l" t="t" r="r" b="b"/>
              <a:pathLst>
                <a:path h="6858000">
                  <a:moveTo>
                    <a:pt x="0" y="0"/>
                  </a:moveTo>
                  <a:lnTo>
                    <a:pt x="0" y="6858000"/>
                  </a:lnTo>
                </a:path>
              </a:pathLst>
            </a:custGeom>
            <a:ln w="0">
              <a:solidFill>
                <a:srgbClr val="FEC3AE">
                  <a:alpha val="100000"/>
                </a:srgbClr>
              </a:solidFill>
            </a:ln>
          </p:spPr>
          <p:txBody>
            <a:bodyPr rtlCol="0" anchor="ctr"/>
            <a:lstStyle>
              <a:defPPr/>
            </a:lstStyle>
            <a:p>
              <a:pPr algn="ctr"/>
            </a:p>
          </p:txBody>
        </p:sp>
        <p:sp>
          <p:nvSpPr>
            <p:cNvPr id="15" name="New shape"/>
            <p:cNvSpPr/>
            <p:nvPr/>
          </p:nvSpPr>
          <p:spPr>
            <a:xfrm>
              <a:off x="8450235" y="-635000"/>
              <a:ext cx="57150" cy="6858000"/>
            </a:xfrm>
            <a:custGeom>
              <a:rect l="l" t="t" r="r" b="b"/>
              <a:pathLst>
                <a:path w="57150" h="6858000">
                  <a:moveTo>
                    <a:pt x="0" y="0"/>
                  </a:moveTo>
                  <a:lnTo>
                    <a:pt x="0" y="6858000"/>
                  </a:lnTo>
                  <a:lnTo>
                    <a:pt x="34290" y="6858000"/>
                  </a:lnTo>
                  <a:lnTo>
                    <a:pt x="34290" y="0"/>
                  </a:lnTo>
                  <a:close/>
                  <a:moveTo>
                    <a:pt x="45720" y="0"/>
                  </a:moveTo>
                  <a:lnTo>
                    <a:pt x="45720" y="6858000"/>
                  </a:lnTo>
                  <a:lnTo>
                    <a:pt x="57150" y="6858000"/>
                  </a:lnTo>
                  <a:lnTo>
                    <a:pt x="57150" y="0"/>
                  </a:lnTo>
                  <a:close/>
                </a:path>
              </a:pathLst>
            </a:custGeom>
            <a:solidFill>
              <a:srgbClr val="FEC3AE">
                <a:alpha val="100000"/>
              </a:srgbClr>
            </a:solidFill>
          </p:spPr>
          <p:txBody>
            <a:bodyPr rtlCol="0" anchor="ctr"/>
            <a:lstStyle>
              <a:defPPr/>
            </a:lstStyle>
            <a:p>
              <a:pPr algn="ctr"/>
            </a:p>
          </p:txBody>
        </p:sp>
        <p:sp>
          <p:nvSpPr>
            <p:cNvPr id="16" name="New shape"/>
            <p:cNvSpPr/>
            <p:nvPr/>
          </p:nvSpPr>
          <p:spPr>
            <a:xfrm>
              <a:off x="584200" y="-635000"/>
              <a:ext cx="76200" cy="6858000"/>
            </a:xfrm>
            <a:custGeom>
              <a:rect l="l" t="t" r="r" b="b"/>
              <a:pathLst>
                <a:path w="76200" h="6858000">
                  <a:moveTo>
                    <a:pt x="0" y="0"/>
                  </a:moveTo>
                  <a:lnTo>
                    <a:pt x="76200" y="0"/>
                  </a:lnTo>
                  <a:lnTo>
                    <a:pt x="76200" y="6858000"/>
                  </a:lnTo>
                  <a:lnTo>
                    <a:pt x="0" y="6858000"/>
                  </a:lnTo>
                  <a:close/>
                </a:path>
              </a:pathLst>
            </a:custGeom>
            <a:solidFill>
              <a:srgbClr val="FEC3AE">
                <a:alpha val="51000"/>
                <a:alpha val="51000"/>
              </a:srgbClr>
            </a:solidFill>
          </p:spPr>
          <p:txBody>
            <a:bodyPr rtlCol="0" anchor="ctr"/>
            <a:lstStyle>
              <a:defPPr/>
            </a:lstStyle>
            <a:p>
              <a:pPr algn="ctr"/>
            </a:p>
          </p:txBody>
        </p:sp>
        <p:sp>
          <p:nvSpPr>
            <p:cNvPr id="17" name="New shape"/>
            <p:cNvSpPr/>
            <p:nvPr/>
          </p:nvSpPr>
          <p:spPr>
            <a:xfrm>
              <a:off x="-25400" y="2794000"/>
              <a:ext cx="1295400" cy="1295400"/>
            </a:xfrm>
            <a:custGeom>
              <a:rect l="l" t="t" r="r" b="b"/>
              <a:pathLst>
                <a:path w="1295400" h="1295400">
                  <a:moveTo>
                    <a:pt x="0" y="647700"/>
                  </a:moveTo>
                  <a:cubicBezTo>
                    <a:pt x="0" y="289940"/>
                    <a:pt x="289941" y="0"/>
                    <a:pt x="647700" y="0"/>
                  </a:cubicBezTo>
                  <a:lnTo>
                    <a:pt x="647700" y="0"/>
                  </a:lnTo>
                  <a:cubicBezTo>
                    <a:pt x="1005459" y="0"/>
                    <a:pt x="1295400" y="289940"/>
                    <a:pt x="1295400" y="647700"/>
                  </a:cubicBezTo>
                  <a:cubicBezTo>
                    <a:pt x="1295400" y="647700"/>
                    <a:pt x="1295400" y="647700"/>
                    <a:pt x="1295400" y="647700"/>
                  </a:cubicBezTo>
                  <a:lnTo>
                    <a:pt x="1295400" y="647700"/>
                  </a:lnTo>
                  <a:cubicBezTo>
                    <a:pt x="1295400" y="1005459"/>
                    <a:pt x="1005459" y="1295400"/>
                    <a:pt x="647700" y="1295400"/>
                  </a:cubicBezTo>
                  <a:lnTo>
                    <a:pt x="647700" y="1295400"/>
                  </a:lnTo>
                  <a:cubicBezTo>
                    <a:pt x="289941" y="1295400"/>
                    <a:pt x="0" y="1005459"/>
                    <a:pt x="0" y="647700"/>
                  </a:cubicBezTo>
                  <a:close/>
                </a:path>
              </a:pathLst>
            </a:custGeom>
            <a:solidFill>
              <a:srgbClr val="FE8637">
                <a:alpha val="100000"/>
              </a:srgbClr>
            </a:solidFill>
          </p:spPr>
          <p:txBody>
            <a:bodyPr rtlCol="0" anchor="ctr"/>
            <a:lstStyle>
              <a:defPPr/>
            </a:lstStyle>
            <a:p>
              <a:pPr algn="ctr"/>
            </a:p>
          </p:txBody>
        </p:sp>
        <p:sp>
          <p:nvSpPr>
            <p:cNvPr id="18" name="New shape"/>
            <p:cNvSpPr/>
            <p:nvPr/>
          </p:nvSpPr>
          <p:spPr>
            <a:xfrm>
              <a:off x="674624" y="4231767"/>
              <a:ext cx="641477" cy="641350"/>
            </a:xfrm>
            <a:custGeom>
              <a:rect l="l" t="t" r="r" b="b"/>
              <a:pathLst>
                <a:path w="641477" h="641350">
                  <a:moveTo>
                    <a:pt x="0" y="320675"/>
                  </a:moveTo>
                  <a:cubicBezTo>
                    <a:pt x="0" y="143510"/>
                    <a:pt x="143636" y="0"/>
                    <a:pt x="320674" y="0"/>
                  </a:cubicBezTo>
                  <a:lnTo>
                    <a:pt x="320674" y="0"/>
                  </a:lnTo>
                  <a:cubicBezTo>
                    <a:pt x="497840" y="0"/>
                    <a:pt x="641477" y="143510"/>
                    <a:pt x="641477" y="320675"/>
                  </a:cubicBezTo>
                  <a:cubicBezTo>
                    <a:pt x="641477" y="320675"/>
                    <a:pt x="641477" y="320675"/>
                    <a:pt x="641477" y="320675"/>
                  </a:cubicBezTo>
                  <a:lnTo>
                    <a:pt x="641477" y="320675"/>
                  </a:lnTo>
                  <a:cubicBezTo>
                    <a:pt x="641477" y="497840"/>
                    <a:pt x="497840" y="641350"/>
                    <a:pt x="320674" y="641350"/>
                  </a:cubicBezTo>
                  <a:lnTo>
                    <a:pt x="320674" y="641350"/>
                  </a:lnTo>
                  <a:cubicBezTo>
                    <a:pt x="143636" y="641350"/>
                    <a:pt x="0" y="497840"/>
                    <a:pt x="0" y="320675"/>
                  </a:cubicBezTo>
                  <a:close/>
                </a:path>
              </a:pathLst>
            </a:custGeom>
            <a:solidFill>
              <a:srgbClr val="FE8637">
                <a:alpha val="100000"/>
              </a:srgbClr>
            </a:solidFill>
          </p:spPr>
          <p:txBody>
            <a:bodyPr rtlCol="0" anchor="ctr"/>
            <a:lstStyle>
              <a:defPPr/>
            </a:lstStyle>
            <a:p>
              <a:pPr algn="ctr"/>
            </a:p>
          </p:txBody>
        </p:sp>
        <p:sp>
          <p:nvSpPr>
            <p:cNvPr id="19" name="New shape"/>
            <p:cNvSpPr/>
            <p:nvPr/>
          </p:nvSpPr>
          <p:spPr>
            <a:xfrm>
              <a:off x="456057" y="4865624"/>
              <a:ext cx="137160" cy="137160"/>
            </a:xfrm>
            <a:custGeom>
              <a:rect l="l" t="t" r="r" b="b"/>
              <a:pathLst>
                <a:path w="137159" h="137160">
                  <a:moveTo>
                    <a:pt x="0" y="68579"/>
                  </a:moveTo>
                  <a:cubicBezTo>
                    <a:pt x="0" y="30734"/>
                    <a:pt x="30733" y="0"/>
                    <a:pt x="68579" y="0"/>
                  </a:cubicBezTo>
                  <a:lnTo>
                    <a:pt x="68579" y="0"/>
                  </a:lnTo>
                  <a:cubicBezTo>
                    <a:pt x="106425" y="0"/>
                    <a:pt x="137159" y="30734"/>
                    <a:pt x="137159" y="68579"/>
                  </a:cubicBezTo>
                  <a:cubicBezTo>
                    <a:pt x="137159" y="68579"/>
                    <a:pt x="137159" y="68579"/>
                    <a:pt x="137159" y="68579"/>
                  </a:cubicBezTo>
                  <a:lnTo>
                    <a:pt x="137159" y="68579"/>
                  </a:lnTo>
                  <a:cubicBezTo>
                    <a:pt x="137159" y="106426"/>
                    <a:pt x="106425" y="137160"/>
                    <a:pt x="68579" y="137160"/>
                  </a:cubicBezTo>
                  <a:lnTo>
                    <a:pt x="68579" y="137160"/>
                  </a:lnTo>
                  <a:cubicBezTo>
                    <a:pt x="30733" y="137160"/>
                    <a:pt x="0" y="106426"/>
                    <a:pt x="0" y="68579"/>
                  </a:cubicBezTo>
                  <a:close/>
                </a:path>
              </a:pathLst>
            </a:custGeom>
            <a:solidFill>
              <a:srgbClr val="FE8637">
                <a:alpha val="100000"/>
              </a:srgbClr>
            </a:solidFill>
          </p:spPr>
          <p:txBody>
            <a:bodyPr rtlCol="0" anchor="ctr"/>
            <a:lstStyle>
              <a:defPPr/>
            </a:lstStyle>
            <a:p>
              <a:pPr algn="ctr"/>
            </a:p>
          </p:txBody>
        </p:sp>
        <p:sp>
          <p:nvSpPr>
            <p:cNvPr id="20" name="New shape"/>
            <p:cNvSpPr/>
            <p:nvPr/>
          </p:nvSpPr>
          <p:spPr>
            <a:xfrm>
              <a:off x="1029208" y="5153152"/>
              <a:ext cx="274320" cy="274320"/>
            </a:xfrm>
            <a:custGeom>
              <a:rect l="l" t="t" r="r" b="b"/>
              <a:pathLst>
                <a:path w="274319" h="274319">
                  <a:moveTo>
                    <a:pt x="0" y="137159"/>
                  </a:moveTo>
                  <a:cubicBezTo>
                    <a:pt x="0" y="61467"/>
                    <a:pt x="61468" y="0"/>
                    <a:pt x="137160" y="0"/>
                  </a:cubicBezTo>
                  <a:lnTo>
                    <a:pt x="137160" y="0"/>
                  </a:lnTo>
                  <a:cubicBezTo>
                    <a:pt x="212852" y="0"/>
                    <a:pt x="274319" y="61467"/>
                    <a:pt x="274319" y="137159"/>
                  </a:cubicBezTo>
                  <a:cubicBezTo>
                    <a:pt x="274319" y="137159"/>
                    <a:pt x="274319" y="137159"/>
                    <a:pt x="274319" y="137159"/>
                  </a:cubicBezTo>
                  <a:lnTo>
                    <a:pt x="274319" y="137159"/>
                  </a:lnTo>
                  <a:cubicBezTo>
                    <a:pt x="274319" y="212851"/>
                    <a:pt x="212852" y="274319"/>
                    <a:pt x="137160" y="274319"/>
                  </a:cubicBezTo>
                  <a:lnTo>
                    <a:pt x="137160" y="274319"/>
                  </a:lnTo>
                  <a:cubicBezTo>
                    <a:pt x="61468" y="274319"/>
                    <a:pt x="0" y="212851"/>
                    <a:pt x="0" y="137159"/>
                  </a:cubicBezTo>
                  <a:close/>
                </a:path>
              </a:pathLst>
            </a:custGeom>
            <a:solidFill>
              <a:srgbClr val="FE8637">
                <a:alpha val="100000"/>
              </a:srgbClr>
            </a:solidFill>
          </p:spPr>
          <p:txBody>
            <a:bodyPr rtlCol="0" anchor="ctr"/>
            <a:lstStyle>
              <a:defPPr/>
            </a:lstStyle>
            <a:p>
              <a:pPr algn="ctr"/>
            </a:p>
          </p:txBody>
        </p:sp>
        <p:sp>
          <p:nvSpPr>
            <p:cNvPr id="21" name="New shape"/>
            <p:cNvSpPr/>
            <p:nvPr/>
          </p:nvSpPr>
          <p:spPr>
            <a:xfrm>
              <a:off x="1270000" y="3860800"/>
              <a:ext cx="365760" cy="365759"/>
            </a:xfrm>
            <a:custGeom>
              <a:rect l="l" t="t" r="r" b="b"/>
              <a:pathLst>
                <a:path w="365760" h="365759">
                  <a:moveTo>
                    <a:pt x="0" y="182879"/>
                  </a:moveTo>
                  <a:cubicBezTo>
                    <a:pt x="0" y="81915"/>
                    <a:pt x="81914" y="0"/>
                    <a:pt x="182879" y="0"/>
                  </a:cubicBezTo>
                  <a:lnTo>
                    <a:pt x="182879" y="0"/>
                  </a:lnTo>
                  <a:cubicBezTo>
                    <a:pt x="283845" y="0"/>
                    <a:pt x="365760" y="81915"/>
                    <a:pt x="365760" y="182879"/>
                  </a:cubicBezTo>
                  <a:cubicBezTo>
                    <a:pt x="365760" y="182879"/>
                    <a:pt x="365760" y="182879"/>
                    <a:pt x="365760" y="182879"/>
                  </a:cubicBezTo>
                  <a:lnTo>
                    <a:pt x="365760" y="182879"/>
                  </a:lnTo>
                  <a:cubicBezTo>
                    <a:pt x="365760" y="283845"/>
                    <a:pt x="283845" y="365759"/>
                    <a:pt x="182879" y="365759"/>
                  </a:cubicBezTo>
                  <a:cubicBezTo>
                    <a:pt x="81914" y="365759"/>
                    <a:pt x="0" y="283845"/>
                    <a:pt x="0" y="182879"/>
                  </a:cubicBezTo>
                  <a:close/>
                </a:path>
              </a:pathLst>
            </a:custGeom>
            <a:solidFill>
              <a:srgbClr val="FE8637">
                <a:alpha val="100000"/>
              </a:srgbClr>
            </a:solidFill>
          </p:spPr>
          <p:txBody>
            <a:bodyPr rtlCol="0" anchor="ctr"/>
            <a:lstStyle>
              <a:defPPr/>
            </a:lstStyle>
            <a:p>
              <a:pPr algn="ctr"/>
            </a:p>
          </p:txBody>
        </p:sp>
        <p:sp>
          <p:nvSpPr>
            <p:cNvPr id="22" name="New shape"/>
            <p:cNvSpPr/>
            <p:nvPr/>
          </p:nvSpPr>
          <p:spPr>
            <a:xfrm>
              <a:off x="1757426" y="3291205"/>
              <a:ext cx="2127123" cy="21336"/>
            </a:xfrm>
            <a:custGeom>
              <a:rect l="l" t="t" r="r" b="b"/>
              <a:pathLst>
                <a:path w="2127122" h="21335">
                  <a:moveTo>
                    <a:pt x="0" y="0"/>
                  </a:moveTo>
                  <a:lnTo>
                    <a:pt x="2127123" y="0"/>
                  </a:lnTo>
                  <a:lnTo>
                    <a:pt x="2127123" y="21335"/>
                  </a:lnTo>
                  <a:lnTo>
                    <a:pt x="0" y="21335"/>
                  </a:lnTo>
                  <a:close/>
                </a:path>
              </a:pathLst>
            </a:custGeom>
            <a:solidFill>
              <a:srgbClr val="575F6D">
                <a:alpha val="100000"/>
              </a:srgbClr>
            </a:solidFill>
          </p:spPr>
          <p:txBody>
            <a:bodyPr rtlCol="0" anchor="ctr"/>
            <a:lstStyle>
              <a:defPPr/>
            </a:lstStyle>
            <a:p>
              <a:pPr algn="ctr"/>
            </a:p>
          </p:txBody>
        </p:sp>
        <p:sp>
          <p:nvSpPr>
            <p:cNvPr id="23" name="New shape"/>
            <p:cNvSpPr/>
            <p:nvPr/>
          </p:nvSpPr>
          <p:spPr>
            <a:xfrm>
              <a:off x="3884549" y="3291205"/>
              <a:ext cx="3832225" cy="21336"/>
            </a:xfrm>
            <a:custGeom>
              <a:rect l="l" t="t" r="r" b="b"/>
              <a:pathLst>
                <a:path w="3832225" h="21335">
                  <a:moveTo>
                    <a:pt x="0" y="0"/>
                  </a:moveTo>
                  <a:lnTo>
                    <a:pt x="3832225" y="0"/>
                  </a:lnTo>
                  <a:lnTo>
                    <a:pt x="3832225" y="21335"/>
                  </a:lnTo>
                  <a:lnTo>
                    <a:pt x="0" y="21335"/>
                  </a:lnTo>
                  <a:close/>
                </a:path>
              </a:pathLst>
            </a:custGeom>
            <a:solidFill>
              <a:srgbClr val="575F6D">
                <a:alpha val="100000"/>
              </a:srgbClr>
            </a:solidFill>
          </p:spPr>
          <p:txBody>
            <a:bodyPr rtlCol="0" anchor="ctr"/>
            <a:lstStyle>
              <a:defPPr/>
            </a:lstStyle>
            <a:p>
              <a:pPr algn="ctr"/>
            </a:p>
          </p:txBody>
        </p:sp>
        <p:sp>
          <p:nvSpPr>
            <p:cNvPr id="24" name="New shape"/>
            <p:cNvSpPr/>
            <p:nvPr/>
          </p:nvSpPr>
          <p:spPr>
            <a:xfrm>
              <a:off x="3580638" y="4571364"/>
              <a:ext cx="236474" cy="21336"/>
            </a:xfrm>
            <a:custGeom>
              <a:rect l="l" t="t" r="r" b="b"/>
              <a:pathLst>
                <a:path w="236473" h="21336">
                  <a:moveTo>
                    <a:pt x="0" y="0"/>
                  </a:moveTo>
                  <a:lnTo>
                    <a:pt x="236473" y="0"/>
                  </a:lnTo>
                  <a:lnTo>
                    <a:pt x="236473" y="21336"/>
                  </a:lnTo>
                  <a:lnTo>
                    <a:pt x="0" y="21336"/>
                  </a:lnTo>
                  <a:close/>
                </a:path>
              </a:pathLst>
            </a:custGeom>
            <a:solidFill>
              <a:srgbClr val="575F6D">
                <a:alpha val="100000"/>
              </a:srgbClr>
            </a:solidFill>
          </p:spPr>
          <p:txBody>
            <a:bodyPr rtlCol="0" anchor="ctr"/>
            <a:lstStyle>
              <a:defPPr/>
            </a:lstStyle>
            <a:p>
              <a:pPr algn="ctr"/>
            </a:p>
          </p:txBody>
        </p:sp>
        <p:sp>
          <p:nvSpPr>
            <p:cNvPr id="25" name="New shape"/>
            <p:cNvSpPr/>
            <p:nvPr/>
          </p:nvSpPr>
          <p:spPr>
            <a:xfrm>
              <a:off x="3580638" y="4571364"/>
              <a:ext cx="1701800" cy="21336"/>
            </a:xfrm>
            <a:custGeom>
              <a:rect l="l" t="t" r="r" b="b"/>
              <a:pathLst>
                <a:path w="1701799" h="21336">
                  <a:moveTo>
                    <a:pt x="0" y="0"/>
                  </a:moveTo>
                  <a:lnTo>
                    <a:pt x="1701799" y="0"/>
                  </a:lnTo>
                  <a:lnTo>
                    <a:pt x="1701799" y="21336"/>
                  </a:lnTo>
                  <a:lnTo>
                    <a:pt x="0" y="21336"/>
                  </a:lnTo>
                  <a:close/>
                </a:path>
              </a:pathLst>
            </a:custGeom>
            <a:solidFill>
              <a:srgbClr val="575F6D">
                <a:alpha val="100000"/>
              </a:srgbClr>
            </a:solidFill>
          </p:spPr>
          <p:txBody>
            <a:bodyPr rtlCol="0" anchor="ctr"/>
            <a:lstStyle>
              <a:defPPr/>
            </a:lstStyle>
            <a:p>
              <a:pPr algn="ctr"/>
            </a:p>
          </p:txBody>
        </p:sp>
        <p:sp>
          <p:nvSpPr>
            <p:cNvPr id="26" name="New shape"/>
            <p:cNvSpPr/>
            <p:nvPr/>
          </p:nvSpPr>
          <p:spPr>
            <a:xfrm>
              <a:off x="3580638" y="4571364"/>
              <a:ext cx="1800225" cy="21336"/>
            </a:xfrm>
            <a:custGeom>
              <a:rect l="l" t="t" r="r" b="b"/>
              <a:pathLst>
                <a:path w="1800224" h="21336">
                  <a:moveTo>
                    <a:pt x="0" y="0"/>
                  </a:moveTo>
                  <a:lnTo>
                    <a:pt x="1800224" y="0"/>
                  </a:lnTo>
                  <a:lnTo>
                    <a:pt x="1800224" y="21336"/>
                  </a:lnTo>
                  <a:lnTo>
                    <a:pt x="0" y="21336"/>
                  </a:lnTo>
                  <a:close/>
                </a:path>
              </a:pathLst>
            </a:custGeom>
            <a:solidFill>
              <a:srgbClr val="575F6D">
                <a:alpha val="100000"/>
              </a:srgbClr>
            </a:solidFill>
          </p:spPr>
          <p:txBody>
            <a:bodyPr rtlCol="0" anchor="ctr"/>
            <a:lstStyle>
              <a:defPPr/>
            </a:lstStyle>
            <a:p>
              <a:pPr algn="ctr"/>
            </a:p>
          </p:txBody>
        </p:sp>
        <p:sp>
          <p:nvSpPr>
            <p:cNvPr id="27" name="New shape"/>
            <p:cNvSpPr/>
            <p:nvPr/>
          </p:nvSpPr>
          <p:spPr>
            <a:xfrm>
              <a:off x="5380863" y="4571364"/>
              <a:ext cx="393700" cy="21336"/>
            </a:xfrm>
            <a:custGeom>
              <a:rect l="l" t="t" r="r" b="b"/>
              <a:pathLst>
                <a:path w="393700" h="21336">
                  <a:moveTo>
                    <a:pt x="0" y="0"/>
                  </a:moveTo>
                  <a:lnTo>
                    <a:pt x="393700" y="0"/>
                  </a:lnTo>
                  <a:lnTo>
                    <a:pt x="393700" y="21336"/>
                  </a:lnTo>
                  <a:lnTo>
                    <a:pt x="0" y="21336"/>
                  </a:lnTo>
                  <a:close/>
                </a:path>
              </a:pathLst>
            </a:custGeom>
            <a:solidFill>
              <a:srgbClr val="575F6D">
                <a:alpha val="100000"/>
              </a:srgbClr>
            </a:solidFill>
          </p:spPr>
          <p:txBody>
            <a:bodyPr rtlCol="0" anchor="ctr"/>
            <a:lstStyle>
              <a:defPPr/>
            </a:lstStyle>
            <a:p>
              <a:pPr algn="ctr"/>
            </a:p>
          </p:txBody>
        </p:sp>
        <p:sp>
          <p:nvSpPr>
            <p:cNvPr id="28" name="New shape"/>
            <p:cNvSpPr/>
            <p:nvPr/>
          </p:nvSpPr>
          <p:spPr>
            <a:xfrm>
              <a:off x="5380862" y="4571364"/>
              <a:ext cx="512699" cy="21336"/>
            </a:xfrm>
            <a:custGeom>
              <a:rect l="l" t="t" r="r" b="b"/>
              <a:pathLst>
                <a:path w="512698" h="21336">
                  <a:moveTo>
                    <a:pt x="0" y="0"/>
                  </a:moveTo>
                  <a:lnTo>
                    <a:pt x="512698" y="0"/>
                  </a:lnTo>
                  <a:lnTo>
                    <a:pt x="512698" y="21336"/>
                  </a:lnTo>
                  <a:lnTo>
                    <a:pt x="0" y="21336"/>
                  </a:lnTo>
                  <a:close/>
                </a:path>
              </a:pathLst>
            </a:custGeom>
            <a:solidFill>
              <a:srgbClr val="575F6D">
                <a:alpha val="100000"/>
              </a:srgbClr>
            </a:solidFill>
          </p:spPr>
          <p:txBody>
            <a:bodyPr rtlCol="0" anchor="ctr"/>
            <a:lstStyle>
              <a:defPPr/>
            </a:lstStyle>
            <a:p>
              <a:pPr algn="ctr"/>
            </a:p>
          </p:txBody>
        </p:sp>
        <p:sp>
          <p:nvSpPr>
            <p:cNvPr id="29" name="New shape"/>
            <p:cNvSpPr/>
            <p:nvPr/>
          </p:nvSpPr>
          <p:spPr>
            <a:xfrm>
              <a:off x="2708783" y="4998085"/>
              <a:ext cx="4010660" cy="21336"/>
            </a:xfrm>
            <a:custGeom>
              <a:rect l="l" t="t" r="r" b="b"/>
              <a:pathLst>
                <a:path w="4010659" h="21335">
                  <a:moveTo>
                    <a:pt x="0" y="0"/>
                  </a:moveTo>
                  <a:lnTo>
                    <a:pt x="4010659" y="0"/>
                  </a:lnTo>
                  <a:lnTo>
                    <a:pt x="4010659" y="21335"/>
                  </a:lnTo>
                  <a:lnTo>
                    <a:pt x="0" y="21335"/>
                  </a:lnTo>
                  <a:close/>
                </a:path>
              </a:pathLst>
            </a:custGeom>
            <a:solidFill>
              <a:srgbClr val="575F6D">
                <a:alpha val="100000"/>
              </a:srgbClr>
            </a:solidFill>
          </p:spPr>
          <p:txBody>
            <a:bodyPr rtlCol="0" anchor="ctr"/>
            <a:lstStyle>
              <a:defPPr/>
            </a:lstStyle>
            <a:p>
              <a:pPr algn="ctr"/>
            </a:p>
          </p:txBody>
        </p:sp>
        <p:sp>
          <p:nvSpPr>
            <p:cNvPr id="30" name="New shape"/>
            <p:cNvSpPr/>
            <p:nvPr/>
          </p:nvSpPr>
          <p:spPr>
            <a:xfrm>
              <a:off x="1665960" y="2898664"/>
              <a:ext cx="6142281" cy="518160"/>
            </a:xfrm>
            <a:prstGeom prst="rect">
              <a:avLst/>
            </a:prstGeom>
          </p:spPr>
          <p:txBody>
            <a:bodyPr wrap="none" rtlCol="0" anchor="t">
              <a:spAutoFit/>
            </a:bodyPr>
            <a:lstStyle>
              <a:defPPr/>
            </a:lstStyle>
            <a:p>
              <a:pPr algn="l"/>
              <a:r>
                <a:rPr sz="2800" b="1" spc="0">
                  <a:solidFill>
                    <a:srgbClr val="575F6D"/>
                  </a:solidFill>
                  <a:latin typeface="Arial"/>
                </a:rPr>
                <a:t>CUSTOMER RETENTION PROJECT</a:t>
              </a:r>
            </a:p>
          </p:txBody>
        </p:sp>
        <p:sp>
          <p:nvSpPr>
            <p:cNvPr id="31" name="New shape"/>
            <p:cNvSpPr/>
            <p:nvPr/>
          </p:nvSpPr>
          <p:spPr>
            <a:xfrm>
              <a:off x="3489166" y="4178824"/>
              <a:ext cx="2556192" cy="518160"/>
            </a:xfrm>
            <a:prstGeom prst="rect">
              <a:avLst/>
            </a:prstGeom>
          </p:spPr>
          <p:txBody>
            <a:bodyPr wrap="none" rtlCol="0" anchor="t">
              <a:spAutoFit/>
            </a:bodyPr>
            <a:lstStyle>
              <a:defPPr/>
            </a:lstStyle>
            <a:p>
              <a:pPr algn="l"/>
              <a:r>
                <a:rPr sz="2800" b="1" spc="0">
                  <a:solidFill>
                    <a:srgbClr val="575F6D"/>
                  </a:solidFill>
                  <a:latin typeface="Arial"/>
                </a:rPr>
                <a:t>Submitted by:</a:t>
              </a:r>
            </a:p>
          </p:txBody>
        </p:sp>
        <p:sp>
          <p:nvSpPr>
            <p:cNvPr id="32" name="New shape"/>
            <p:cNvSpPr/>
            <p:nvPr/>
          </p:nvSpPr>
          <p:spPr>
            <a:xfrm>
              <a:off x="3379319" y="4605544"/>
              <a:ext cx="2633980" cy="518160"/>
            </a:xfrm>
            <a:prstGeom prst="rect">
              <a:avLst/>
            </a:prstGeom>
          </p:spPr>
          <p:txBody>
            <a:bodyPr wrap="none" rtlCol="0" anchor="t">
              <a:spAutoFit/>
            </a:bodyPr>
            <a:lstStyle>
              <a:defPPr/>
            </a:lstStyle>
            <a:p>
              <a:pPr algn="l"/>
              <a:r>
                <a:rPr sz="2800" b="1" spc="0">
                  <a:solidFill>
                    <a:srgbClr val="575F6D"/>
                  </a:solidFill>
                  <a:latin typeface="Arial"/>
                </a:rPr>
                <a:t>NARA LOHITH</a:t>
              </a:r>
            </a:p>
          </p:txBody>
        </p:sp>
        <p:sp>
          <p:nvSpPr>
            <p:cNvPr id="33" name="New shape"/>
            <p:cNvSpPr/>
            <p:nvPr/>
          </p:nvSpPr>
          <p:spPr>
            <a:xfrm>
              <a:off x="2184400" y="50800"/>
              <a:ext cx="3657600" cy="2438400"/>
            </a:xfrm>
            <a:custGeom>
              <a:rect l="l" t="t" r="r" b="b"/>
              <a:pathLst>
                <a:path w="3657600" h="2438400">
                  <a:moveTo>
                    <a:pt x="0" y="0"/>
                  </a:moveTo>
                  <a:lnTo>
                    <a:pt x="3657600" y="0"/>
                  </a:lnTo>
                  <a:lnTo>
                    <a:pt x="3657600" y="2438400"/>
                  </a:lnTo>
                  <a:lnTo>
                    <a:pt x="0" y="2438400"/>
                  </a:lnTo>
                  <a:close/>
                </a:path>
              </a:pathLst>
            </a:custGeom>
            <a:blipFill>
              <a:blip r:embed="rId2"/>
              <a:stretch>
                <a:fillRect/>
              </a:stretch>
            </a:blipFill>
          </p:spPr>
          <p:txBody>
            <a:bodyPr rtlCol="0" anchor="ctr"/>
            <a:lstStyle>
              <a:defPPr/>
            </a:lstStyle>
            <a:p>
              <a:pPr algn="ct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0"/>
            <a:ext cx="8686800" cy="6781800"/>
          </a:xfrm>
        </p:spPr>
        <p:txBody>
          <a:bodyPr/>
          <a:lstStyle>
            <a:defPPr/>
          </a:lstStyle>
          <a:p>
            <a:pPr lvl="0"/>
            <a:r>
              <a:rPr lang="en-IN"/>
              <a:t>Most people strongly agree that Amazon.in, Paytm.com and Myntra.com are easy to use and maximum shopping has been done from these websites. Also it has complete and relevant information of </a:t>
            </a:r>
            <a:r>
              <a:rPr lang="en-IN" smtClean="0"/>
              <a:t>products</a:t>
            </a:r>
          </a:p>
          <a:p>
            <a:pPr lvl="0"/>
            <a:endParaRPr lang="en-IN"/>
          </a:p>
          <a:p>
            <a:pPr lvl="0"/>
            <a:endParaRPr lang="en-IN" smtClean="0"/>
          </a:p>
          <a:p>
            <a:pPr lvl="0"/>
            <a:endParaRPr lang="en-IN"/>
          </a:p>
          <a:p>
            <a:pPr lvl="0"/>
            <a:endParaRPr lang="en-IN" smtClean="0"/>
          </a:p>
          <a:p>
            <a:pPr/>
            <a:r>
              <a:rPr lang="en-IN"/>
              <a:t>Amazon has fastest delivery followed by flipcart and myntra. Also it’s good for keeping privacy of customer's information. Moreover amazon website is best since it’s as efficient as before</a:t>
            </a:r>
            <a:endParaRPr lang="en-US"/>
          </a:p>
          <a:p>
            <a:pPr lvl="0"/>
            <a:endParaRPr lang="en-IN" smtClean="0"/>
          </a:p>
          <a:p>
            <a:pPr marL="0" lvl="0" indent="0">
              <a:buNone/>
            </a:pPr>
            <a:endParaRPr lang="en-US"/>
          </a:p>
          <a:p>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23071" t="32377" r="18508" b="22813"/>
          <a:stretch>
            <a:fillRect/>
          </a:stretch>
        </p:blipFill>
        <p:spPr bwMode="auto">
          <a:xfrm>
            <a:off x="457200" y="1520734"/>
            <a:ext cx="3772989" cy="1603466"/>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23246" t="34544" r="18333" b="20809"/>
          <a:stretch>
            <a:fillRect/>
          </a:stretch>
        </p:blipFill>
        <p:spPr bwMode="auto">
          <a:xfrm>
            <a:off x="4267200" y="1514475"/>
            <a:ext cx="3581400" cy="1609725"/>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4">
            <a:extLst>
              <a:ext uri="{28A0092B-C50C-407E-A947-70E740481C1C}">
                <a14:useLocalDpi xmlns:a14="http://schemas.microsoft.com/office/drawing/2010/main" val="0"/>
              </a:ext>
            </a:extLst>
          </a:blip>
          <a:srcRect l="23422" t="30797" r="18508" b="28793"/>
          <a:stretch>
            <a:fillRect/>
          </a:stretch>
        </p:blipFill>
        <p:spPr bwMode="auto">
          <a:xfrm>
            <a:off x="304800" y="5029200"/>
            <a:ext cx="3962399" cy="1600200"/>
          </a:xfrm>
          <a:prstGeom prst="rect">
            <a:avLst/>
          </a:prstGeom>
          <a:ln>
            <a:noFill/>
          </a:ln>
          <a:extLst>
            <a:ext uri="{53640926-AAD7-44D8-BBD7-CCE9431645EC}">
              <a14:shadowObscured xmlns:a14="http://schemas.microsoft.com/office/drawing/2010/main"/>
            </a:ext>
          </a:extLst>
        </p:spPr>
      </p:pic>
      <p:pic>
        <p:nvPicPr>
          <p:cNvPr id="7" name="Picture 6"/>
          <p:cNvPicPr/>
          <p:nvPr/>
        </p:nvPicPr>
        <p:blipFill>
          <a:blip r:embed="rId5">
            <a:extLst>
              <a:ext uri="{28A0092B-C50C-407E-A947-70E740481C1C}">
                <a14:useLocalDpi xmlns:a14="http://schemas.microsoft.com/office/drawing/2010/main" val="0"/>
              </a:ext>
            </a:extLst>
          </a:blip>
          <a:srcRect l="23772" t="30960" r="18332" b="28141"/>
          <a:stretch>
            <a:fillRect/>
          </a:stretch>
        </p:blipFill>
        <p:spPr bwMode="auto">
          <a:xfrm>
            <a:off x="4400232" y="4876800"/>
            <a:ext cx="3753168"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9456409"/>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0"/>
            <a:ext cx="8534400" cy="6705600"/>
          </a:xfrm>
        </p:spPr>
        <p:txBody>
          <a:bodyPr/>
          <a:lstStyle>
            <a:defPPr/>
          </a:lstStyle>
          <a:p>
            <a:pPr lvl="0"/>
            <a:r>
              <a:rPr lang="en-IN"/>
              <a:t>Snapdeal provides limited mode of payment and has frequent disruption on moving from one page to </a:t>
            </a:r>
            <a:r>
              <a:rPr lang="en-IN" smtClean="0"/>
              <a:t>other.</a:t>
            </a:r>
          </a:p>
          <a:p>
            <a:pPr lvl="0"/>
            <a:endParaRPr lang="en-IN" smtClean="0"/>
          </a:p>
          <a:p>
            <a:pPr lvl="0"/>
            <a:endParaRPr lang="en-IN" smtClean="0"/>
          </a:p>
          <a:p>
            <a:pPr lvl="0"/>
            <a:endParaRPr lang="en-IN" smtClean="0"/>
          </a:p>
          <a:p>
            <a:pPr marL="0" lvl="0" indent="0">
              <a:buNone/>
            </a:pPr>
            <a:endParaRPr lang="en-US" smtClean="0"/>
          </a:p>
          <a:p>
            <a:pPr/>
            <a:r>
              <a:rPr lang="en-IN" smtClean="0"/>
              <a:t>Maximum females find amazon reliable whereas males find amazon, flipcart and paytm.</a:t>
            </a:r>
          </a:p>
          <a:p>
            <a:pPr/>
            <a:endParaRPr lang="en-IN"/>
          </a:p>
          <a:p>
            <a:pPr/>
            <a:endParaRPr lang="en-IN" smtClean="0"/>
          </a:p>
          <a:p>
            <a:pPr/>
            <a:endParaRPr lang="en-IN"/>
          </a:p>
          <a:p>
            <a:pPr/>
            <a:endParaRPr lang="en-IN" smtClean="0"/>
          </a:p>
          <a:p>
            <a:pPr/>
            <a:r>
              <a:rPr lang="en-IN" smtClean="0"/>
              <a:t>Most </a:t>
            </a:r>
            <a:r>
              <a:rPr lang="en-IN"/>
              <a:t>of the People opt for cash on delivery who shop frequently</a:t>
            </a:r>
            <a:endParaRPr lang="en-US"/>
          </a:p>
          <a:p>
            <a:pPr/>
            <a:endParaRPr lang="en-IN" smtClean="0"/>
          </a:p>
          <a:p>
            <a:pPr/>
            <a:endParaRPr lang="en-IN" smtClean="0"/>
          </a:p>
          <a:p>
            <a:pPr/>
            <a:endParaRPr lang="en-US" smtClean="0"/>
          </a:p>
          <a:p>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23685" t="39759" r="18333" b="19830"/>
          <a:stretch>
            <a:fillRect/>
          </a:stretch>
        </p:blipFill>
        <p:spPr bwMode="auto">
          <a:xfrm>
            <a:off x="381000" y="838200"/>
            <a:ext cx="3320415" cy="1676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23509" t="55402" r="18684" b="5002"/>
          <a:stretch>
            <a:fillRect/>
          </a:stretch>
        </p:blipFill>
        <p:spPr bwMode="auto">
          <a:xfrm>
            <a:off x="4038600" y="838200"/>
            <a:ext cx="3886200" cy="1600200"/>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4">
            <a:extLst>
              <a:ext uri="{28A0092B-C50C-407E-A947-70E740481C1C}">
                <a14:useLocalDpi xmlns:a14="http://schemas.microsoft.com/office/drawing/2010/main" val="0"/>
              </a:ext>
            </a:extLst>
          </a:blip>
          <a:srcRect l="23071" t="39269" r="18684" b="16572"/>
          <a:stretch>
            <a:fillRect/>
          </a:stretch>
        </p:blipFill>
        <p:spPr bwMode="auto">
          <a:xfrm>
            <a:off x="702945" y="3352800"/>
            <a:ext cx="5012055" cy="1828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4706626"/>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7" name="Content Placeholder 6"/>
          <p:cNvPicPr>
            <a:picLocks noGrp="1"/>
          </p:cNvPicPr>
          <p:nvPr>
            <p:ph sz="quarter" idx="1"/>
          </p:nvPr>
        </p:nvPicPr>
        <p:blipFill>
          <a:blip r:embed="rId2">
            <a:extLst>
              <a:ext uri="{28A0092B-C50C-407E-A947-70E740481C1C}">
                <a14:useLocalDpi xmlns:a14="http://schemas.microsoft.com/office/drawing/2010/main" val="0"/>
              </a:ext>
            </a:extLst>
          </a:blip>
          <a:srcRect l="23191" t="22975" r="38509" b="5491"/>
          <a:stretch>
            <a:fillRect/>
          </a:stretch>
        </p:blipFill>
        <p:spPr bwMode="auto">
          <a:xfrm>
            <a:off x="381001" y="42041"/>
            <a:ext cx="4571999" cy="239635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52400" y="2667000"/>
            <a:ext cx="8534400" cy="369332"/>
          </a:xfrm>
          <a:prstGeom prst="rect">
            <a:avLst/>
          </a:prstGeom>
        </p:spPr>
        <p:txBody>
          <a:bodyPr wrap="square">
            <a:spAutoFit/>
          </a:bodyPr>
          <a:lstStyle>
            <a:defPPr/>
          </a:lstStyle>
          <a:p>
            <a:pPr marL="285750" lvl="0" indent="-285750">
              <a:buFont typeface="Arial" pitchFamily="34" charset="0"/>
              <a:buChar char="•"/>
            </a:pPr>
            <a:r>
              <a:rPr lang="en-IN"/>
              <a:t>Most of the people would refer Amazon to others.</a:t>
            </a:r>
            <a:endParaRPr lang="en-US"/>
          </a:p>
        </p:txBody>
      </p:sp>
      <p:pic>
        <p:nvPicPr>
          <p:cNvPr id="9" name="Picture 8"/>
          <p:cNvPicPr/>
          <p:nvPr/>
        </p:nvPicPr>
        <p:blipFill>
          <a:blip r:embed="rId3">
            <a:extLst>
              <a:ext uri="{28A0092B-C50C-407E-A947-70E740481C1C}">
                <a14:useLocalDpi xmlns:a14="http://schemas.microsoft.com/office/drawing/2010/main" val="0"/>
              </a:ext>
            </a:extLst>
          </a:blip>
          <a:srcRect l="23509" t="39433" r="18509" b="19016"/>
          <a:stretch>
            <a:fillRect/>
          </a:stretch>
        </p:blipFill>
        <p:spPr bwMode="auto">
          <a:xfrm>
            <a:off x="533400" y="3036333"/>
            <a:ext cx="3581400" cy="1673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2085361"/>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09600" y="-457200"/>
            <a:ext cx="7467600" cy="1143000"/>
          </a:xfrm>
        </p:spPr>
        <p:txBody>
          <a:bodyPr/>
          <a:lstStyle>
            <a:defPPr/>
          </a:lstStyle>
          <a:p>
            <a:pPr algn="ctr"/>
            <a:r>
              <a:rPr lang="en-US" b="1" u="sng" smtClean="0"/>
              <a:t>CONCLUSION</a:t>
            </a:r>
            <a:endParaRPr lang="en-US" b="1" u="sng"/>
          </a:p>
        </p:txBody>
      </p:sp>
      <p:sp>
        <p:nvSpPr>
          <p:cNvPr id="3" name="Content Placeholder 2"/>
          <p:cNvSpPr>
            <a:spLocks noGrp="1"/>
          </p:cNvSpPr>
          <p:nvPr>
            <p:ph sz="quarter" idx="1"/>
          </p:nvPr>
        </p:nvSpPr>
        <p:spPr>
          <a:xfrm>
            <a:off x="381000" y="685800"/>
            <a:ext cx="8382000" cy="6019800"/>
          </a:xfrm>
        </p:spPr>
        <p:txBody>
          <a:bodyPr>
            <a:normAutofit fontScale="25000" lnSpcReduction="20000"/>
          </a:bodyPr>
          <a:lstStyle>
            <a:defPPr/>
          </a:lstStyle>
          <a:p>
            <a:r>
              <a:rPr lang="en-IN" sz="8000" smtClean="0">
                <a:solidFill>
                  <a:schemeClr val="accent5">
                    <a:lumMod val="75000"/>
                  </a:schemeClr>
                </a:solidFill>
              </a:rPr>
              <a:t>Customer </a:t>
            </a:r>
            <a:r>
              <a:rPr lang="en-IN" sz="8000">
                <a:solidFill>
                  <a:schemeClr val="accent5">
                    <a:lumMod val="75000"/>
                  </a:schemeClr>
                </a:solidFill>
              </a:rPr>
              <a:t>retention doesn’t improve overnight. First, know your customers. Figure out what they want and need and where their pain points lie.</a:t>
            </a:r>
            <a:r>
              <a:rPr lang="en-US" sz="8000">
                <a:solidFill>
                  <a:schemeClr val="accent5">
                    <a:lumMod val="75000"/>
                  </a:schemeClr>
                </a:solidFill>
              </a:rPr>
              <a:t> Few ways to improve customer retention can be as follow</a:t>
            </a:r>
            <a:r>
              <a:rPr lang="en-US" sz="7200">
                <a:solidFill>
                  <a:schemeClr val="accent5">
                    <a:lumMod val="75000"/>
                  </a:schemeClr>
                </a:solidFill>
              </a:rPr>
              <a:t>s</a:t>
            </a:r>
            <a:r>
              <a:rPr lang="en-US" sz="7200" smtClean="0">
                <a:solidFill>
                  <a:schemeClr val="accent5">
                    <a:lumMod val="75000"/>
                  </a:schemeClr>
                </a:solidFill>
              </a:rPr>
              <a:t>:</a:t>
            </a:r>
          </a:p>
          <a:p>
            <a:pPr marL="0" indent="0">
              <a:buNone/>
            </a:pPr>
            <a:endParaRPr lang="en-US" sz="7200"/>
          </a:p>
          <a:p>
            <a:pPr lvl="0">
              <a:buFont typeface="Wingdings" pitchFamily="2" charset="2"/>
              <a:buChar char="v"/>
            </a:pPr>
            <a:r>
              <a:rPr lang="en-IN" sz="7200" smtClean="0"/>
              <a:t>Customer </a:t>
            </a:r>
            <a:r>
              <a:rPr lang="en-IN" sz="7200"/>
              <a:t>retention is a </a:t>
            </a:r>
            <a:r>
              <a:rPr lang="en-IN" sz="7200" smtClean="0"/>
              <a:t>by-product </a:t>
            </a:r>
            <a:r>
              <a:rPr lang="en-IN" sz="7200"/>
              <a:t>of customer service</a:t>
            </a:r>
            <a:r>
              <a:rPr lang="en-US" sz="7200"/>
              <a:t> and experience. If you create a good experience, that is consistent and predictable, </a:t>
            </a:r>
            <a:r>
              <a:rPr lang="en-US" sz="7200" smtClean="0"/>
              <a:t>then </a:t>
            </a:r>
            <a:r>
              <a:rPr lang="en-US" sz="7200"/>
              <a:t>you have a right shot at improving and setting good customer retention </a:t>
            </a:r>
            <a:r>
              <a:rPr lang="en-US" sz="7200" smtClean="0"/>
              <a:t>examples.</a:t>
            </a:r>
          </a:p>
          <a:p>
            <a:pPr lvl="0">
              <a:buFont typeface="Wingdings" pitchFamily="2" charset="2"/>
              <a:buChar char="v"/>
            </a:pPr>
            <a:r>
              <a:rPr lang="en-US" sz="7200" smtClean="0"/>
              <a:t>Businesses </a:t>
            </a:r>
            <a:r>
              <a:rPr lang="en-US" sz="7200"/>
              <a:t>that empower their customer support team with live customer engagement such as co-browsing and video chat can deliver faster solutions. </a:t>
            </a:r>
            <a:endParaRPr lang="en-US" sz="7200"/>
          </a:p>
          <a:p>
            <a:pPr lvl="0">
              <a:buFont typeface="Wingdings" pitchFamily="2" charset="2"/>
              <a:buChar char="v"/>
            </a:pPr>
            <a:r>
              <a:rPr lang="en-US" sz="7200" smtClean="0"/>
              <a:t>Respond </a:t>
            </a:r>
            <a:r>
              <a:rPr lang="en-US" sz="7200"/>
              <a:t>to customer issues </a:t>
            </a:r>
            <a:r>
              <a:rPr lang="en-US" sz="7200" smtClean="0"/>
              <a:t>instantly</a:t>
            </a:r>
          </a:p>
          <a:p>
            <a:pPr lvl="0">
              <a:buFont typeface="Wingdings" pitchFamily="2" charset="2"/>
              <a:buChar char="v"/>
            </a:pPr>
            <a:r>
              <a:rPr lang="en-US" sz="7200" smtClean="0"/>
              <a:t>Loyalty </a:t>
            </a:r>
            <a:r>
              <a:rPr lang="en-US" sz="7200"/>
              <a:t>programs help your customers feel valued and appreciated. </a:t>
            </a:r>
            <a:endParaRPr lang="en-US" sz="7200"/>
          </a:p>
          <a:p>
            <a:pPr lvl="0">
              <a:buFont typeface="Wingdings" pitchFamily="2" charset="2"/>
              <a:buChar char="v"/>
            </a:pPr>
            <a:r>
              <a:rPr lang="en-US" sz="7200" smtClean="0"/>
              <a:t>The </a:t>
            </a:r>
            <a:r>
              <a:rPr lang="en-US" sz="7200"/>
              <a:t>easy way to know your customers are happy or unhappy with your products and services is by having regular customer feedback. Customer complaints or feedback provide you the customer’s perceptions about your overall business. </a:t>
            </a:r>
            <a:endParaRPr lang="en-US" sz="7200" smtClean="0"/>
          </a:p>
          <a:p>
            <a:pPr lvl="0">
              <a:buFont typeface="Wingdings" pitchFamily="2" charset="2"/>
              <a:buChar char="v"/>
            </a:pPr>
            <a:r>
              <a:rPr lang="en-US" sz="7200" smtClean="0"/>
              <a:t>The </a:t>
            </a:r>
            <a:r>
              <a:rPr lang="en-US" sz="7200"/>
              <a:t>best time to ask feedback from customers is right after a customer service conversation. Collecting feedback becomes effective when you analyze and act upon it</a:t>
            </a:r>
            <a:r>
              <a:rPr lang="en-US" sz="7200" smtClean="0"/>
              <a:t>.</a:t>
            </a:r>
          </a:p>
          <a:p>
            <a:pPr lvl="0">
              <a:buFont typeface="Wingdings" pitchFamily="2" charset="2"/>
              <a:buChar char="v"/>
            </a:pPr>
            <a:r>
              <a:rPr lang="en-US" sz="7200"/>
              <a:t>Identify the most preferred channels </a:t>
            </a:r>
            <a:r>
              <a:rPr lang="en-IN" sz="7200"/>
              <a:t>like phone, social channels, website </a:t>
            </a:r>
            <a:r>
              <a:rPr lang="en-US" sz="7200"/>
              <a:t>by customers to connect with your business.</a:t>
            </a:r>
          </a:p>
          <a:p>
            <a:endParaRPr lang="en-US"/>
          </a:p>
        </p:txBody>
      </p:sp>
    </p:spTree>
    <p:extLst>
      <p:ext uri="{BB962C8B-B14F-4D97-AF65-F5344CB8AC3E}">
        <p14:creationId xmlns:p14="http://schemas.microsoft.com/office/powerpoint/2010/main" val="3019741843"/>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152400"/>
            <a:ext cx="8686800" cy="6553200"/>
          </a:xfrm>
        </p:spPr>
        <p:txBody>
          <a:bodyPr/>
          <a:lstStyle>
            <a:defPPr/>
          </a:lstStyle>
          <a:p>
            <a:pPr lvl="0"/>
            <a:r>
              <a:rPr lang="en-US"/>
              <a:t>Customers should be given multiple payment methods. Most importantly COD(cash on delivery) should be provided since new customers don’t trust easily. Also, fast Delivery should be provided. </a:t>
            </a:r>
          </a:p>
          <a:p>
            <a:pPr marL="0" indent="0">
              <a:buNone/>
            </a:pPr>
            <a:endParaRPr lang="en-US"/>
          </a:p>
          <a:p>
            <a:pPr/>
            <a:r>
              <a:rPr lang="en-IN"/>
              <a:t>Never miss out on any opportunity to surprise your customers. Try to deliver better service at a lower cost, do more than they were expecting. </a:t>
            </a:r>
            <a:endParaRPr lang="en-IN" smtClean="0"/>
          </a:p>
          <a:p>
            <a:pPr/>
            <a:endParaRPr lang="en-IN"/>
          </a:p>
          <a:p>
            <a:pPr lvl="0"/>
            <a:r>
              <a:rPr lang="en-US"/>
              <a:t>An empathetic statement has a good impact on customers and the feeling that you are able to understand their problem. </a:t>
            </a:r>
            <a:endParaRPr lang="en-US" smtClean="0"/>
          </a:p>
          <a:p>
            <a:pPr marL="0" lvl="0" indent="0">
              <a:buNone/>
            </a:pPr>
            <a:endParaRPr lang="en-US"/>
          </a:p>
          <a:p>
            <a:pPr lvl="0"/>
            <a:r>
              <a:rPr lang="en-US"/>
              <a:t>Emails newsletters are one of the best ways to stay connected with customers and build lasting relationships with them.</a:t>
            </a:r>
          </a:p>
          <a:p>
            <a:pPr/>
            <a:endParaRPr lang="en-US"/>
          </a:p>
        </p:txBody>
      </p:sp>
    </p:spTree>
    <p:extLst>
      <p:ext uri="{BB962C8B-B14F-4D97-AF65-F5344CB8AC3E}">
        <p14:creationId xmlns:p14="http://schemas.microsoft.com/office/powerpoint/2010/main" val="1897116546"/>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108384"/>
            <a:ext cx="7467600" cy="1143000"/>
          </a:xfrm>
        </p:spPr>
        <p:txBody>
          <a:bodyPr/>
          <a:lstStyle>
            <a:defPPr/>
          </a:lstStyle>
          <a:p>
            <a:pPr algn="ctr"/>
            <a:r>
              <a:rPr lang="en-US" b="1" u="sng" smtClean="0"/>
              <a:t>INTRODUCTION</a:t>
            </a:r>
            <a:endParaRPr lang="en-US" b="1" u="sng"/>
          </a:p>
        </p:txBody>
      </p:sp>
      <p:sp>
        <p:nvSpPr>
          <p:cNvPr id="3" name="Content Placeholder 2"/>
          <p:cNvSpPr>
            <a:spLocks noGrp="1"/>
          </p:cNvSpPr>
          <p:nvPr>
            <p:ph sz="quarter" idx="1"/>
          </p:nvPr>
        </p:nvSpPr>
        <p:spPr>
          <a:xfrm>
            <a:off x="228600" y="1295400"/>
            <a:ext cx="8610600" cy="5410200"/>
          </a:xfrm>
        </p:spPr>
        <p:txBody>
          <a:bodyPr>
            <a:normAutofit fontScale="92500" lnSpcReduction="10000"/>
          </a:bodyPr>
          <a:lstStyle>
            <a:defPPr/>
          </a:lstStyle>
          <a:p>
            <a:r>
              <a:rPr lang="en-IN"/>
              <a:t>“We do not need many customers to buy once, we need one customer to buy many times”. </a:t>
            </a:r>
            <a:r>
              <a:rPr lang="en-IN" smtClean="0"/>
              <a:t>Attracting </a:t>
            </a:r>
            <a:r>
              <a:rPr lang="en-IN"/>
              <a:t>new customers is important to businesses, but they are not necessarily the best customers. </a:t>
            </a:r>
            <a:endParaRPr lang="en-IN" smtClean="0"/>
          </a:p>
          <a:p>
            <a:r>
              <a:rPr lang="en-IN" smtClean="0"/>
              <a:t>Because </a:t>
            </a:r>
            <a:r>
              <a:rPr lang="en-IN"/>
              <a:t>if they only buy once and do not come back, the business will not be able to make much profit. That’s why businesses need to keep finding a way to hold them back, make them trust the brand and keep buying. That’s why customer retention arises.</a:t>
            </a:r>
            <a:endParaRPr lang="en-US"/>
          </a:p>
          <a:p>
            <a:r>
              <a:rPr lang="en-IN"/>
              <a:t>The customer retention definition in marketing is the process of engaging existing customers to continue buying products or services from your business. The best customer retention tactics enable you to form lasting relationships with consumers who will become loyal to your brand. </a:t>
            </a:r>
            <a:endParaRPr lang="en-US"/>
          </a:p>
          <a:p>
            <a:r>
              <a:rPr lang="en-IN"/>
              <a:t>Successful e-commerce brands are often the ones that focus on their customer retention rate and keep working to improve it. </a:t>
            </a:r>
            <a:endParaRPr lang="en-US"/>
          </a:p>
        </p:txBody>
      </p:sp>
    </p:spTree>
    <p:extLst>
      <p:ext uri="{BB962C8B-B14F-4D97-AF65-F5344CB8AC3E}">
        <p14:creationId xmlns:p14="http://schemas.microsoft.com/office/powerpoint/2010/main" val="27316499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762000" y="152400"/>
            <a:ext cx="7467600" cy="1143000"/>
          </a:xfrm>
        </p:spPr>
        <p:txBody>
          <a:bodyPr/>
          <a:lstStyle>
            <a:defPPr/>
          </a:lstStyle>
          <a:p>
            <a:pPr algn="ctr"/>
            <a:r>
              <a:rPr lang="en-US" b="1" u="sng" smtClean="0"/>
              <a:t>PROBLEM STATEMENT</a:t>
            </a:r>
            <a:endParaRPr lang="en-US" b="1" u="sng"/>
          </a:p>
        </p:txBody>
      </p:sp>
      <p:sp>
        <p:nvSpPr>
          <p:cNvPr id="3" name="Content Placeholder 2"/>
          <p:cNvSpPr>
            <a:spLocks noGrp="1"/>
          </p:cNvSpPr>
          <p:nvPr>
            <p:ph sz="quarter" idx="1"/>
          </p:nvPr>
        </p:nvSpPr>
        <p:spPr>
          <a:xfrm>
            <a:off x="228600" y="1371600"/>
            <a:ext cx="8458200" cy="5334000"/>
          </a:xfrm>
        </p:spPr>
        <p:txBody>
          <a:bodyPr>
            <a:noAutofit/>
          </a:bodyPr>
          <a:lstStyle>
            <a:defPPr/>
          </a:lstStyle>
          <a:p>
            <a:pPr/>
            <a:r>
              <a:rPr lang="en-IN" sz="2000"/>
              <a:t>Customer satisfaction has emerged as one of the most important factors that guarantee the success of online store; it has been posited as a key stimulant of purchase, repurchase intentions and customer loyalty. </a:t>
            </a:r>
            <a:endParaRPr lang="en-IN" sz="2000" smtClean="0"/>
          </a:p>
          <a:p>
            <a:pPr/>
            <a:r>
              <a:rPr lang="en-IN" sz="2000" smtClean="0"/>
              <a:t>A </a:t>
            </a:r>
            <a:r>
              <a:rPr lang="en-IN" sz="2000"/>
              <a:t>comprehensive review of the literature, theories and models have been carried out to propose the models for customer activation and customer retention. </a:t>
            </a:r>
            <a:endParaRPr lang="en-IN" sz="2000" smtClean="0"/>
          </a:p>
          <a:p>
            <a:pPr/>
            <a:r>
              <a:rPr lang="en-IN" sz="2000" smtClean="0"/>
              <a:t>Five </a:t>
            </a:r>
            <a:r>
              <a:rPr lang="en-IN" sz="2000"/>
              <a:t>major factors that contributed to the success of an e-commerce store have been identified as: service quality, system quality, information quality, trust and net benefit. </a:t>
            </a:r>
            <a:endParaRPr lang="en-IN" sz="2000" smtClean="0"/>
          </a:p>
          <a:p>
            <a:pPr/>
            <a:r>
              <a:rPr lang="en-IN" sz="2000" smtClean="0"/>
              <a:t>The </a:t>
            </a:r>
            <a:r>
              <a:rPr lang="en-IN" sz="2000"/>
              <a:t>research furthermore investigated the factors that influence the online customers repeat purchase intention. The combination of both utilitarian value and hedonistic values are needed to affect the repeat purchase intention (loyalty) positively.</a:t>
            </a:r>
            <a:endParaRPr lang="en-US" sz="2000"/>
          </a:p>
          <a:p>
            <a:pPr/>
            <a:endParaRPr lang="en-US" sz="2000"/>
          </a:p>
        </p:txBody>
      </p:sp>
    </p:spTree>
    <p:extLst>
      <p:ext uri="{BB962C8B-B14F-4D97-AF65-F5344CB8AC3E}">
        <p14:creationId xmlns:p14="http://schemas.microsoft.com/office/powerpoint/2010/main" val="394883644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533400" y="152400"/>
            <a:ext cx="7467600" cy="1143000"/>
          </a:xfrm>
        </p:spPr>
        <p:txBody>
          <a:bodyPr/>
          <a:lstStyle>
            <a:defPPr/>
          </a:lstStyle>
          <a:p>
            <a:pPr algn="ctr"/>
            <a:r>
              <a:rPr lang="en-IN" b="1" u="sng"/>
              <a:t>Analytical Problem Framing</a:t>
            </a:r>
            <a:br>
              <a:rPr lang="en-US" b="1"/>
            </a:br>
            <a:endParaRPr lang="en-US" b="1"/>
          </a:p>
        </p:txBody>
      </p:sp>
      <p:sp>
        <p:nvSpPr>
          <p:cNvPr id="3" name="Content Placeholder 2"/>
          <p:cNvSpPr>
            <a:spLocks noGrp="1"/>
          </p:cNvSpPr>
          <p:nvPr>
            <p:ph sz="quarter" idx="1"/>
          </p:nvPr>
        </p:nvSpPr>
        <p:spPr>
          <a:xfrm>
            <a:off x="304800" y="990600"/>
            <a:ext cx="8458200" cy="5638800"/>
          </a:xfrm>
        </p:spPr>
        <p:txBody>
          <a:bodyPr>
            <a:normAutofit lnSpcReduction="10000"/>
          </a:bodyPr>
          <a:lstStyle>
            <a:defPPr/>
          </a:lstStyle>
          <a:p>
            <a:pPr lvl="0"/>
            <a:r>
              <a:rPr lang="en-IN"/>
              <a:t>The sample data is provided to us in Microsoft excel format(.xlsx). The sample data for the reference is as </a:t>
            </a:r>
            <a:r>
              <a:rPr lang="en-IN" smtClean="0"/>
              <a:t>shown:</a:t>
            </a:r>
          </a:p>
          <a:p>
            <a:pPr lvl="0"/>
            <a:endParaRPr lang="en-IN"/>
          </a:p>
          <a:p>
            <a:pPr lvl="0"/>
            <a:endParaRPr lang="en-IN" smtClean="0"/>
          </a:p>
          <a:p>
            <a:pPr lvl="0"/>
            <a:endParaRPr lang="en-IN"/>
          </a:p>
          <a:p>
            <a:pPr lvl="0"/>
            <a:endParaRPr lang="en-IN" smtClean="0"/>
          </a:p>
          <a:p>
            <a:pPr lvl="0"/>
            <a:endParaRPr lang="en-IN"/>
          </a:p>
          <a:p>
            <a:pPr lvl="0"/>
            <a:endParaRPr lang="en-IN" smtClean="0"/>
          </a:p>
          <a:p>
            <a:pPr lvl="0"/>
            <a:endParaRPr lang="en-IN" smtClean="0"/>
          </a:p>
          <a:p>
            <a:r>
              <a:rPr lang="en-IN"/>
              <a:t>Then we further checked more about data using info, shapes using .shape, columns using .columns(), datatypes using .dtypes(),null values using .isnull. .sum().sum(), and further visualize it through heatmap as follows:  </a:t>
            </a:r>
            <a:endParaRPr lang="en-US"/>
          </a:p>
          <a:p>
            <a:pPr lvl="0"/>
            <a:endParaRPr lang="en-IN" smtClean="0"/>
          </a:p>
          <a:p>
            <a:pPr marL="0" lv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18277" t="22531" r="17589"/>
          <a:stretch>
            <a:fillRect/>
          </a:stretch>
        </p:blipFill>
        <p:spPr bwMode="auto">
          <a:xfrm>
            <a:off x="762000" y="2233612"/>
            <a:ext cx="3676650" cy="2390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5272273"/>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17806" t="26539" r="19043"/>
          <a:stretch>
            <a:fillRect/>
          </a:stretch>
        </p:blipFill>
        <p:spPr bwMode="auto">
          <a:xfrm>
            <a:off x="381000" y="304800"/>
            <a:ext cx="6629400" cy="3581400"/>
          </a:xfrm>
          <a:prstGeom prst="rect">
            <a:avLst/>
          </a:prstGeom>
          <a:ln>
            <a:noFill/>
          </a:ln>
          <a:extLst>
            <a:ext uri="{53640926-AAD7-44D8-BBD7-CCE9431645EC}">
              <a14:shadowObscured xmlns:a14="http://schemas.microsoft.com/office/drawing/2010/main"/>
            </a:ext>
          </a:extLst>
        </p:spPr>
      </p:pic>
      <p:pic>
        <p:nvPicPr>
          <p:cNvPr id="1026" name="Picture 4"/>
          <p:cNvPicPr>
            <a:picLocks noChangeAspect="1" noChangeArrowheads="1"/>
          </p:cNvPicPr>
          <p:nvPr/>
        </p:nvPicPr>
        <p:blipFill>
          <a:blip r:embed="rId3">
            <a:extLst>
              <a:ext uri="{28A0092B-C50C-407E-A947-70E740481C1C}">
                <a14:useLocalDpi xmlns:a14="http://schemas.microsoft.com/office/drawing/2010/main" val="0"/>
              </a:ext>
            </a:extLst>
          </a:blip>
          <a:srcRect l="17599" t="24615" r="17905" b="18077"/>
          <a:stretch>
            <a:fillRect/>
          </a:stretch>
        </p:blipFill>
        <p:spPr bwMode="auto">
          <a:xfrm>
            <a:off x="435429" y="3999411"/>
            <a:ext cx="4490474"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p:cNvPicPr>
            <a:picLocks noChangeAspect="1" noChangeArrowheads="1"/>
          </p:cNvPicPr>
          <p:nvPr/>
        </p:nvPicPr>
        <p:blipFill>
          <a:blip r:embed="rId4">
            <a:extLst>
              <a:ext uri="{28A0092B-C50C-407E-A947-70E740481C1C}">
                <a14:useLocalDpi xmlns:a14="http://schemas.microsoft.com/office/drawing/2010/main" val="0"/>
              </a:ext>
            </a:extLst>
          </a:blip>
          <a:srcRect l="19151" t="22885" r="26289"/>
          <a:stretch>
            <a:fillRect/>
          </a:stretch>
        </p:blipFill>
        <p:spPr bwMode="auto">
          <a:xfrm>
            <a:off x="4267200" y="3962400"/>
            <a:ext cx="3438525" cy="26128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lstStyle>
          <a:p>
            <a:pPr/>
            <a:endParaRPr lang="en-US"/>
          </a:p>
        </p:txBody>
      </p:sp>
      <p:sp>
        <p:nvSpPr>
          <p:cNvPr id="6" name="Rectangle 4"/>
          <p:cNvSpPr>
            <a:spLocks noChangeArrowheads="1"/>
          </p:cNvSpPr>
          <p:nvPr/>
        </p:nvSpPr>
        <p:spPr bwMode="auto">
          <a:xfrm>
            <a:off x="45720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4572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01163350"/>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304800" y="228600"/>
            <a:ext cx="8382000" cy="6477000"/>
          </a:xfrm>
        </p:spPr>
        <p:txBody>
          <a:bodyPr/>
          <a:lstStyle>
            <a:defPPr/>
          </a:lstStyle>
          <a:p>
            <a:pPr lvl="0"/>
            <a:r>
              <a:rPr lang="en-IN"/>
              <a:t>Then we check unique values for categorical columns and their value_counts and also the count of nan values if present in that column</a:t>
            </a:r>
            <a:endParaRPr lang="en-US"/>
          </a:p>
          <a:p>
            <a:pPr marL="0" indent="0">
              <a:buNone/>
            </a:pPr>
            <a:endParaRPr lang="en-US"/>
          </a:p>
          <a:p>
            <a:pPr lvl="0"/>
            <a:endParaRPr lang="en-IN" smtClean="0"/>
          </a:p>
          <a:p>
            <a:pPr lvl="0"/>
            <a:endParaRPr lang="en-IN" smtClean="0"/>
          </a:p>
          <a:p>
            <a:pPr lvl="0"/>
            <a:endParaRPr lang="en-IN"/>
          </a:p>
          <a:p>
            <a:pPr lvl="0"/>
            <a:endParaRPr lang="en-IN" smtClean="0"/>
          </a:p>
          <a:p>
            <a:pPr lvl="0"/>
            <a:r>
              <a:rPr lang="en-IN" smtClean="0"/>
              <a:t>We </a:t>
            </a:r>
            <a:r>
              <a:rPr lang="en-IN"/>
              <a:t>then create two lists to split the data according numerical and categorical features and further check the length of each of the list</a:t>
            </a:r>
            <a:r>
              <a:rPr lang="en-IN" smtClean="0"/>
              <a:t>.</a:t>
            </a:r>
          </a:p>
          <a:p>
            <a:pPr marL="0" lvl="0" indent="0">
              <a:buNone/>
            </a:pPr>
            <a:endParaRPr lang="en-US"/>
          </a:p>
          <a:p>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19256" t="26153" r="17283" b="16155"/>
          <a:stretch>
            <a:fillRect/>
          </a:stretch>
        </p:blipFill>
        <p:spPr bwMode="auto">
          <a:xfrm>
            <a:off x="685800" y="1447800"/>
            <a:ext cx="3886200" cy="2057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18609" t="26852" r="23404" b="41049"/>
          <a:stretch>
            <a:fillRect/>
          </a:stretch>
        </p:blipFill>
        <p:spPr bwMode="auto">
          <a:xfrm>
            <a:off x="609600" y="5029200"/>
            <a:ext cx="3733800" cy="137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9957948"/>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152400"/>
            <a:ext cx="8077200" cy="6705600"/>
          </a:xfrm>
        </p:spPr>
        <p:txBody>
          <a:bodyPr/>
          <a:lstStyle>
            <a:defPPr/>
          </a:lstStyle>
          <a:p>
            <a:pPr lvl="0"/>
            <a:r>
              <a:rPr lang="en-IN"/>
              <a:t>The data is then deeply analyzed by finding a relationship between each attribute and the Customer according to given details. We made following observations:</a:t>
            </a:r>
            <a:endParaRPr lang="en-US"/>
          </a:p>
          <a:p>
            <a:pPr lvl="0"/>
            <a:r>
              <a:rPr lang="en-IN"/>
              <a:t>Females(age group 21-30) do more shopping than </a:t>
            </a:r>
            <a:r>
              <a:rPr lang="en-IN" smtClean="0"/>
              <a:t>male</a:t>
            </a:r>
          </a:p>
          <a:p>
            <a:pPr lvl="0"/>
            <a:endParaRPr lang="en-IN"/>
          </a:p>
          <a:p>
            <a:pPr lvl="0"/>
            <a:endParaRPr lang="en-IN" smtClean="0"/>
          </a:p>
          <a:p>
            <a:pPr marL="0" lvl="0" indent="0">
              <a:buNone/>
            </a:pPr>
            <a:endParaRPr lang="en-IN"/>
          </a:p>
          <a:p>
            <a:pPr lvl="0"/>
            <a:r>
              <a:rPr lang="en-IN"/>
              <a:t>People in age group of 31-40 years do maximum and least is done by 51 years and above</a:t>
            </a:r>
            <a:endParaRPr lang="en-US"/>
          </a:p>
          <a:p>
            <a:pPr lvl="0"/>
            <a:r>
              <a:rPr lang="en-IN"/>
              <a:t>People in metropolitan cities do more online shopping such as Delhi, Greater Noida, Bangalore and </a:t>
            </a:r>
            <a:r>
              <a:rPr lang="en-IN" smtClean="0"/>
              <a:t>Noida</a:t>
            </a:r>
          </a:p>
          <a:p>
            <a:pPr marL="0" lvl="0" indent="0">
              <a:buNone/>
            </a:pPr>
            <a:endParaRPr lang="en-US"/>
          </a:p>
          <a:p>
            <a:pPr lvl="0"/>
            <a:endParaRPr lang="en-US"/>
          </a:p>
          <a:p>
            <a:pPr mar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22748" t="31252" r="20222" b="32799"/>
          <a:stretch>
            <a:fillRect/>
          </a:stretch>
        </p:blipFill>
        <p:spPr bwMode="auto">
          <a:xfrm>
            <a:off x="609600" y="2438400"/>
            <a:ext cx="3886200" cy="14478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16948" t="30555" r="18087" b="31483"/>
          <a:stretch>
            <a:fillRect/>
          </a:stretch>
        </p:blipFill>
        <p:spPr bwMode="auto">
          <a:xfrm>
            <a:off x="839016" y="5410201"/>
            <a:ext cx="4342584" cy="1523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2586344"/>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79248"/>
            <a:ext cx="8610600" cy="6626352"/>
          </a:xfrm>
        </p:spPr>
        <p:txBody>
          <a:bodyPr/>
          <a:lstStyle>
            <a:defPPr/>
          </a:lstStyle>
          <a:p>
            <a:pPr lvl="0"/>
            <a:r>
              <a:rPr lang="en-IN"/>
              <a:t>Most people prefer Card payment option followed by </a:t>
            </a:r>
            <a:r>
              <a:rPr lang="en-IN" smtClean="0"/>
              <a:t>COD</a:t>
            </a:r>
          </a:p>
          <a:p>
            <a:pPr lvl="0"/>
            <a:endParaRPr lang="en-IN"/>
          </a:p>
          <a:p>
            <a:pPr lvl="0"/>
            <a:endParaRPr lang="en-IN" smtClean="0"/>
          </a:p>
          <a:p>
            <a:pPr lvl="0"/>
            <a:endParaRPr lang="en-IN"/>
          </a:p>
          <a:p>
            <a:pPr lvl="0"/>
            <a:endParaRPr lang="en-IN" smtClean="0"/>
          </a:p>
          <a:p>
            <a:pPr lvl="0"/>
            <a:r>
              <a:rPr lang="en-IN"/>
              <a:t>Most of the people strongly agree that content on the website must be easy to read and understand, must have all the information on listed seller and </a:t>
            </a:r>
            <a:r>
              <a:rPr lang="en-IN" smtClean="0"/>
              <a:t>product.</a:t>
            </a:r>
          </a:p>
          <a:p>
            <a:pPr marL="0" lvl="0" indent="0">
              <a:buNone/>
            </a:pPr>
            <a:endParaRPr lang="en-US"/>
          </a:p>
          <a:p>
            <a:pPr lvl="0"/>
            <a:endParaRPr lang="en-IN" smtClean="0"/>
          </a:p>
          <a:p>
            <a:pPr lvl="0"/>
            <a:endParaRPr lang="en-IN" smtClean="0"/>
          </a:p>
          <a:p>
            <a:pPr marL="0" lvl="0" indent="0">
              <a:buNone/>
            </a:pPr>
            <a:endParaRPr lang="en-IN"/>
          </a:p>
          <a:p>
            <a:pPr lvl="0"/>
            <a:r>
              <a:rPr lang="en-IN" smtClean="0"/>
              <a:t>There </a:t>
            </a:r>
            <a:r>
              <a:rPr lang="en-IN"/>
              <a:t>must be ease of navigation in website, must have convenient payment method, must have empathy towards the customers</a:t>
            </a:r>
            <a:endParaRPr lang="en-US"/>
          </a:p>
          <a:p>
            <a:pPr marL="0" lvl="0" indent="0">
              <a:buNone/>
            </a:pPr>
            <a:endParaRPr lang="en-IN" smtClean="0"/>
          </a:p>
          <a:p>
            <a:pPr lvl="0"/>
            <a:endParaRPr lang="en-IN"/>
          </a:p>
          <a:p>
            <a:pPr marL="0" lvl="0" indent="0">
              <a:buNone/>
            </a:pPr>
            <a:endParaRPr lang="en-IN"/>
          </a:p>
          <a:p>
            <a:pPr marL="0" lvl="0" indent="0">
              <a:buNone/>
            </a:pPr>
            <a:endParaRPr lang="en-IN" smtClean="0"/>
          </a:p>
          <a:p>
            <a:pPr marL="0" lvl="0" indent="0">
              <a:buNone/>
            </a:pPr>
            <a:endParaRPr lang="en-IN"/>
          </a:p>
          <a:p>
            <a:pPr marL="0" lvl="0" indent="0">
              <a:buNone/>
            </a:pPr>
            <a:endParaRPr lang="en-US"/>
          </a:p>
          <a:p>
            <a:pPr marL="0"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22749" t="32280" r="19274" b="27223"/>
          <a:stretch>
            <a:fillRect/>
          </a:stretch>
        </p:blipFill>
        <p:spPr bwMode="auto">
          <a:xfrm>
            <a:off x="381000" y="533400"/>
            <a:ext cx="3657600" cy="1600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23880" t="27878" r="20372" b="36134"/>
          <a:stretch>
            <a:fillRect/>
          </a:stretch>
        </p:blipFill>
        <p:spPr bwMode="auto">
          <a:xfrm>
            <a:off x="381000" y="3429000"/>
            <a:ext cx="3657600" cy="1478280"/>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4">
            <a:extLst>
              <a:ext uri="{28A0092B-C50C-407E-A947-70E740481C1C}">
                <a14:useLocalDpi xmlns:a14="http://schemas.microsoft.com/office/drawing/2010/main" val="0"/>
              </a:ext>
            </a:extLst>
          </a:blip>
          <a:srcRect l="24882" t="23183" r="20932" b="39548"/>
          <a:stretch>
            <a:fillRect/>
          </a:stretch>
        </p:blipFill>
        <p:spPr bwMode="auto">
          <a:xfrm>
            <a:off x="4556758" y="3429000"/>
            <a:ext cx="3444241" cy="1478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6376196"/>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sz="quarter" idx="1"/>
          </p:nvPr>
        </p:nvSpPr>
        <p:spPr>
          <a:xfrm>
            <a:off x="228600" y="0"/>
            <a:ext cx="8458200" cy="6705600"/>
          </a:xfrm>
        </p:spPr>
        <p:txBody>
          <a:bodyPr/>
          <a:lstStyle>
            <a:defPPr/>
          </a:lstStyle>
          <a:p>
            <a:pPr/>
            <a:endParaRPr lang="en-US" smtClean="0"/>
          </a:p>
          <a:p>
            <a:pPr/>
            <a:endParaRPr lang="en-US"/>
          </a:p>
          <a:p>
            <a:pPr/>
            <a:endParaRPr lang="en-US" smtClean="0"/>
          </a:p>
          <a:p>
            <a:pPr/>
            <a:endParaRPr lang="en-US"/>
          </a:p>
        </p:txBody>
      </p:sp>
      <p:pic>
        <p:nvPicPr>
          <p:cNvPr id="4" name="Picture 3"/>
          <p:cNvPicPr/>
          <p:nvPr/>
        </p:nvPicPr>
        <p:blipFill>
          <a:blip r:embed="rId2">
            <a:extLst>
              <a:ext uri="{28A0092B-C50C-407E-A947-70E740481C1C}">
                <a14:useLocalDpi xmlns:a14="http://schemas.microsoft.com/office/drawing/2010/main" val="0"/>
              </a:ext>
            </a:extLst>
          </a:blip>
          <a:srcRect l="24669" t="23770" r="20614" b="40392"/>
          <a:stretch>
            <a:fillRect/>
          </a:stretch>
        </p:blipFill>
        <p:spPr bwMode="auto">
          <a:xfrm>
            <a:off x="3886200" y="76200"/>
            <a:ext cx="3352800" cy="1295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l="25158" t="32574" r="20096" b="30555"/>
          <a:stretch>
            <a:fillRect/>
          </a:stretch>
        </p:blipFill>
        <p:spPr bwMode="auto">
          <a:xfrm>
            <a:off x="304800" y="76200"/>
            <a:ext cx="3352800" cy="133957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04800" y="1600200"/>
            <a:ext cx="8458200" cy="923330"/>
          </a:xfrm>
          <a:prstGeom prst="rect">
            <a:avLst/>
          </a:prstGeom>
        </p:spPr>
        <p:txBody>
          <a:bodyPr wrap="square">
            <a:spAutoFit/>
          </a:bodyPr>
          <a:lstStyle>
            <a:defPPr/>
          </a:lstStyle>
          <a:p>
            <a:pPr marL="285750" lvl="0" indent="-285750">
              <a:buFont typeface="Arial" pitchFamily="34" charset="0"/>
              <a:buChar char="•"/>
            </a:pPr>
            <a:r>
              <a:rPr lang="en-IN"/>
              <a:t>Most people strongly agree that online shopping gives monetary benefit and </a:t>
            </a:r>
            <a:r>
              <a:rPr lang="en-IN" smtClean="0"/>
              <a:t>discounts.</a:t>
            </a:r>
          </a:p>
          <a:p>
            <a:pPr lvl="0"/>
            <a:endParaRPr lang="en-US"/>
          </a:p>
        </p:txBody>
      </p:sp>
      <p:pic>
        <p:nvPicPr>
          <p:cNvPr id="7" name="Picture 6"/>
          <p:cNvPicPr/>
          <p:nvPr/>
        </p:nvPicPr>
        <p:blipFill>
          <a:blip r:embed="rId4">
            <a:extLst>
              <a:ext uri="{28A0092B-C50C-407E-A947-70E740481C1C}">
                <a14:useLocalDpi xmlns:a14="http://schemas.microsoft.com/office/drawing/2010/main" val="0"/>
              </a:ext>
            </a:extLst>
          </a:blip>
          <a:srcRect l="24211" t="22974" r="20351" b="40199"/>
          <a:stretch>
            <a:fillRect/>
          </a:stretch>
        </p:blipFill>
        <p:spPr bwMode="auto">
          <a:xfrm>
            <a:off x="304800" y="2209800"/>
            <a:ext cx="4114800" cy="1287780"/>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304800" y="3505200"/>
            <a:ext cx="8458200" cy="646331"/>
          </a:xfrm>
          <a:prstGeom prst="rect">
            <a:avLst/>
          </a:prstGeom>
        </p:spPr>
        <p:txBody>
          <a:bodyPr wrap="square">
            <a:spAutoFit/>
          </a:bodyPr>
          <a:lstStyle>
            <a:defPPr/>
          </a:lstStyle>
          <a:p>
            <a:pPr marL="285750" lvl="0" indent="-285750">
              <a:buFont typeface="Arial" pitchFamily="34" charset="0"/>
              <a:buChar char="•"/>
            </a:pPr>
            <a:r>
              <a:rPr lang="en-IN"/>
              <a:t>There must be return and replacement policy of the </a:t>
            </a:r>
            <a:r>
              <a:rPr lang="en-IN" smtClean="0"/>
              <a:t>e-tailer </a:t>
            </a:r>
            <a:r>
              <a:rPr lang="en-IN"/>
              <a:t>for purchasing</a:t>
            </a:r>
            <a:r>
              <a:rPr lang="en-IN" smtClean="0"/>
              <a:t>.</a:t>
            </a:r>
          </a:p>
          <a:p>
            <a:pPr lvl="0"/>
            <a:endParaRPr lang="en-US"/>
          </a:p>
        </p:txBody>
      </p:sp>
      <p:pic>
        <p:nvPicPr>
          <p:cNvPr id="9" name="Picture 8"/>
          <p:cNvPicPr/>
          <p:nvPr/>
        </p:nvPicPr>
        <p:blipFill>
          <a:blip r:embed="rId5">
            <a:extLst>
              <a:ext uri="{28A0092B-C50C-407E-A947-70E740481C1C}">
                <a14:useLocalDpi xmlns:a14="http://schemas.microsoft.com/office/drawing/2010/main" val="0"/>
              </a:ext>
            </a:extLst>
          </a:blip>
          <a:srcRect l="24825" t="35034" r="20439" b="29770"/>
          <a:stretch>
            <a:fillRect/>
          </a:stretch>
        </p:blipFill>
        <p:spPr bwMode="auto">
          <a:xfrm>
            <a:off x="548731" y="3886200"/>
            <a:ext cx="4404269" cy="1334869"/>
          </a:xfrm>
          <a:prstGeom prst="rect">
            <a:avLst/>
          </a:prstGeom>
          <a:ln>
            <a:noFill/>
          </a:ln>
          <a:extLst>
            <a:ext uri="{53640926-AAD7-44D8-BBD7-CCE9431645EC}">
              <a14:shadowObscured xmlns:a14="http://schemas.microsoft.com/office/drawing/2010/main"/>
            </a:ext>
          </a:extLst>
        </p:spPr>
      </p:pic>
      <p:sp>
        <p:nvSpPr>
          <p:cNvPr id="10" name="Rectangle 9"/>
          <p:cNvSpPr/>
          <p:nvPr/>
        </p:nvSpPr>
        <p:spPr>
          <a:xfrm>
            <a:off x="304800" y="5257800"/>
            <a:ext cx="8458200" cy="369332"/>
          </a:xfrm>
          <a:prstGeom prst="rect">
            <a:avLst/>
          </a:prstGeom>
        </p:spPr>
        <p:txBody>
          <a:bodyPr wrap="square">
            <a:spAutoFit/>
          </a:bodyPr>
          <a:lstStyle>
            <a:defPPr/>
          </a:lstStyle>
          <a:p>
            <a:pPr marL="285750" lvl="0" indent="-285750">
              <a:buFont typeface="Arial" pitchFamily="34" charset="0"/>
              <a:buChar char="•"/>
            </a:pPr>
            <a:r>
              <a:rPr lang="en-IN"/>
              <a:t>Customers strongly agree that that are getting value for money spent </a:t>
            </a:r>
            <a:endParaRPr lang="en-US"/>
          </a:p>
        </p:txBody>
      </p:sp>
      <p:pic>
        <p:nvPicPr>
          <p:cNvPr id="11" name="Picture 10"/>
          <p:cNvPicPr/>
          <p:nvPr/>
        </p:nvPicPr>
        <p:blipFill>
          <a:blip r:embed="rId6">
            <a:extLst>
              <a:ext uri="{28A0092B-C50C-407E-A947-70E740481C1C}">
                <a14:useLocalDpi xmlns:a14="http://schemas.microsoft.com/office/drawing/2010/main" val="0"/>
              </a:ext>
            </a:extLst>
          </a:blip>
          <a:srcRect l="24780" t="32752" r="20299" b="32155"/>
          <a:stretch>
            <a:fillRect/>
          </a:stretch>
        </p:blipFill>
        <p:spPr bwMode="auto">
          <a:xfrm>
            <a:off x="517525" y="5627133"/>
            <a:ext cx="3368675" cy="1198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8587938"/>
      </p:ext>
    </p:extLst>
  </p:cSld>
  <p:clrMapOvr>
    <a:masterClrMapping/>
  </p:clrMapOvr>
  <p:transition/>
  <p:timing/>
</p:sld>
</file>

<file path=ppt/tags/tag1.xml><?xml version="1.0" encoding="utf-8"?>
<p:tagLst xmlns:p="http://schemas.openxmlformats.org/presentationml/2006/main">
  <p:tag name="AS_NET" val="5.0.3"/>
  <p:tag name="AS_OS" val="Microsoft Windows NT 10.0.17763.0"/>
  <p:tag name="AS_RELEASE_DATE" val="2021.03.14"/>
  <p:tag name="AS_TITLE" val="Aspose.Slides for .NET Standard 2.0"/>
  <p:tag name="AS_VERSION" val="21.3"/>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Arial"/>
        <a:cs typeface="Arial"/>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Arial"/>
        <a:cs typeface="Arial"/>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r:embed="rId1">
            <a:duotone>
              <a:schemeClr val="phClr">
                <a:shade val="80000"/>
              </a:schemeClr>
              <a:schemeClr val="phClr">
                <a:tint val="91000"/>
              </a:schemeClr>
            </a:duotone>
          </a:blip>
          <a:tile tx="0" ty="0" sx="40000" sy="50000" flip="y" algn="tl"/>
        </a:blipFill>
      </a:bgFillStyleLst>
    </a:fmtScheme>
  </a:themeElements>
  <a:objectDefaults/>
</a:theme>
</file>

<file path=docProps/app.xml><?xml version="1.0" encoding="utf-8"?>
<Properties xmlns:vt="http://schemas.openxmlformats.org/officeDocument/2006/docPropsVTypes" xmlns="http://schemas.openxmlformats.org/officeDocument/2006/extended-properties">
  <Template>Oriel</Template>
  <Company/>
  <PresentationFormat>On-screen Show (4:3)</PresentationFormat>
  <Paragraphs>49</Paragraphs>
  <Slides>14</Slides>
  <Notes>0</Notes>
  <TotalTime>0</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14</vt:i4>
      </vt:variant>
    </vt:vector>
  </HeadingPairs>
  <TitlesOfParts>
    <vt:vector baseType="lpstr" size="19">
      <vt:lpstr>Arial</vt:lpstr>
      <vt:lpstr>Century Schoolbook</vt:lpstr>
      <vt:lpstr>Wingdings</vt:lpstr>
      <vt:lpstr>Wingdings 2</vt:lpstr>
      <vt:lpstr>Oriel</vt:lpstr>
      <vt:lpstr>Click to edit Master title style</vt:lpstr>
      <vt:lpstr>INTRODUCTION</vt:lpstr>
      <vt:lpstr>PROBLEM STATEMENT</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0</LinksUpToDate>
  <SharedDoc>0</SharedDoc>
  <HyperlinksChanged>0</HyperlinksChanged>
  <Application>Aspose.Slides for .NET</Application>
  <AppVersion>21.0300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CUSTOMER RETENTION PROJECT   Submitted by: ASHWATHY A ARAVIND</dc:title>
  <dc:creator>HP</dc:creator>
  <cp:lastModifiedBy>HP</cp:lastModifiedBy>
  <cp:revision>6</cp:revision>
  <dcterms:created xsi:type="dcterms:W3CDTF">2021-05-06T11:27:45Z</dcterms:created>
  <dcterms:modified xsi:type="dcterms:W3CDTF">2021-05-07T15:55:03Z</dcterms:modified>
</cp:coreProperties>
</file>