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  <p:embeddedFontLst>
    <p:embeddedFont>
      <p:font typeface="RNJJUE+Gill Sans MT Bold"/>
      <p:regular r:id="rId21"/>
    </p:embeddedFont>
    <p:embeddedFont>
      <p:font typeface="VFWGTI+Arimo-Regular"/>
      <p:regular r:id="rId22"/>
    </p:embeddedFont>
    <p:embeddedFont>
      <p:font typeface="RNJJUE+Gill Sans MT Bold"/>
      <p:regular r:id="rId23"/>
    </p:embeddedFont>
    <p:embeddedFont>
      <p:font typeface="WKOMCB+Arial"/>
      <p:regular r:id="rId24"/>
    </p:embeddedFont>
    <p:embeddedFont>
      <p:font typeface="Caladea"/>
      <p:regular r:id="rId25"/>
    </p:embeddedFont>
    <p:embeddedFont>
      <p:font typeface="BLCCOS+Gill Sans MT"/>
      <p:regular r:id="rId26"/>
    </p:embeddedFont>
    <p:embeddedFont>
      <p:font typeface="WKOMCB+Arial"/>
      <p:regular r:id="rId27"/>
    </p:embeddedFont>
    <p:embeddedFont>
      <p:font typeface="BLCCOS+Gill Sans MT"/>
      <p:regular r:id="rId28"/>
    </p:embeddedFont>
    <p:embeddedFont>
      <p:font typeface="HOTTUS+Gill Sans MT"/>
      <p:regular r:id="rId29"/>
    </p:embeddedFont>
    <p:embeddedFont>
      <p:font typeface="RNJJUE+Gill Sans MT Bold"/>
      <p:regular r:id="rId30"/>
    </p:embeddedFont>
    <p:embeddedFont>
      <p:font typeface="RNJJUE+Gill Sans MT Bold"/>
      <p:regular r:id="rId31"/>
    </p:embeddedFont>
    <p:embeddedFont>
      <p:font typeface="PWITMD+Wingdings 2"/>
      <p:regular r:id="rId32"/>
    </p:embeddedFont>
    <p:embeddedFont>
      <p:font typeface="PWITMD+Wingdings 2"/>
      <p:regular r:id="rId33"/>
    </p:embeddedFont>
    <p:embeddedFont>
      <p:font typeface="PWITMD+Wingdings 2"/>
      <p:regular r:id="rId34"/>
    </p:embeddedFont>
    <p:embeddedFont>
      <p:font typeface="Caladea"/>
      <p:regular r:id="rId35"/>
    </p:embeddedFont>
    <p:embeddedFont>
      <p:font typeface="BLCCOS+Gill Sans MT"/>
      <p:regular r:id="rId36"/>
    </p:embeddedFont>
    <p:embeddedFont>
      <p:font typeface="RNJJUE+Gill Sans MT Bold"/>
      <p:regular r:id="rId37"/>
    </p:embeddedFont>
    <p:embeddedFont>
      <p:font typeface="PWITMD+Wingdings 2"/>
      <p:regular r:id="rId38"/>
    </p:embeddedFont>
    <p:embeddedFont>
      <p:font typeface="BLCCOS+Gill Sans MT"/>
      <p:regular r:id="rId39"/>
    </p:embeddedFont>
    <p:embeddedFont>
      <p:font typeface="WKOMCB+Arial"/>
      <p:regular r:id="rId40"/>
    </p:embeddedFont>
    <p:embeddedFont>
      <p:font typeface="Caladea"/>
      <p:regular r:id="rId41"/>
    </p:embeddedFont>
    <p:embeddedFont>
      <p:font typeface="BLCCOS+Gill Sans MT"/>
      <p:regular r:id="rId42"/>
    </p:embeddedFont>
    <p:embeddedFont>
      <p:font typeface="HOTTUS+Gill Sans MT"/>
      <p:regular r:id="rId4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25" Type="http://schemas.openxmlformats.org/officeDocument/2006/relationships/font" Target="fonts/font5.fntdata" /><Relationship Id="rId26" Type="http://schemas.openxmlformats.org/officeDocument/2006/relationships/font" Target="fonts/font6.fntdata" /><Relationship Id="rId27" Type="http://schemas.openxmlformats.org/officeDocument/2006/relationships/font" Target="fonts/font7.fntdata" /><Relationship Id="rId28" Type="http://schemas.openxmlformats.org/officeDocument/2006/relationships/font" Target="fonts/font8.fntdata" /><Relationship Id="rId29" Type="http://schemas.openxmlformats.org/officeDocument/2006/relationships/font" Target="fonts/font9.fntdata" /><Relationship Id="rId3" Type="http://schemas.openxmlformats.org/officeDocument/2006/relationships/viewProps" Target="viewProps.xml" /><Relationship Id="rId30" Type="http://schemas.openxmlformats.org/officeDocument/2006/relationships/font" Target="fonts/font10.fntdata" /><Relationship Id="rId31" Type="http://schemas.openxmlformats.org/officeDocument/2006/relationships/font" Target="fonts/font11.fntdata" /><Relationship Id="rId32" Type="http://schemas.openxmlformats.org/officeDocument/2006/relationships/font" Target="fonts/font12.fntdata" /><Relationship Id="rId33" Type="http://schemas.openxmlformats.org/officeDocument/2006/relationships/font" Target="fonts/font13.fntdata" /><Relationship Id="rId34" Type="http://schemas.openxmlformats.org/officeDocument/2006/relationships/font" Target="fonts/font14.fntdata" /><Relationship Id="rId35" Type="http://schemas.openxmlformats.org/officeDocument/2006/relationships/font" Target="fonts/font15.fntdata" /><Relationship Id="rId36" Type="http://schemas.openxmlformats.org/officeDocument/2006/relationships/font" Target="fonts/font16.fntdata" /><Relationship Id="rId37" Type="http://schemas.openxmlformats.org/officeDocument/2006/relationships/font" Target="fonts/font17.fntdata" /><Relationship Id="rId38" Type="http://schemas.openxmlformats.org/officeDocument/2006/relationships/font" Target="fonts/font18.fntdata" /><Relationship Id="rId39" Type="http://schemas.openxmlformats.org/officeDocument/2006/relationships/font" Target="fonts/font19.fntdata" /><Relationship Id="rId4" Type="http://schemas.openxmlformats.org/officeDocument/2006/relationships/theme" Target="theme/theme1.xml" /><Relationship Id="rId40" Type="http://schemas.openxmlformats.org/officeDocument/2006/relationships/font" Target="fonts/font20.fntdata" /><Relationship Id="rId41" Type="http://schemas.openxmlformats.org/officeDocument/2006/relationships/font" Target="fonts/font21.fntdata" /><Relationship Id="rId42" Type="http://schemas.openxmlformats.org/officeDocument/2006/relationships/font" Target="fonts/font22.fntdata" /><Relationship Id="rId43" Type="http://schemas.openxmlformats.org/officeDocument/2006/relationships/font" Target="fonts/font23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64766" y="3304342"/>
            <a:ext cx="6474560" cy="67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 spc="-76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RATINGS</a:t>
            </a:r>
            <a:r>
              <a:rPr dirty="0" sz="4300" spc="349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430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4700" y="4494486"/>
            <a:ext cx="2322736" cy="420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320e04"/>
                </a:solidFill>
                <a:latin typeface="RNJJUE+Gill Sans MT Bold"/>
                <a:cs typeface="RNJJUE+Gill Sans MT Bold"/>
              </a:rPr>
              <a:t>Submitted</a:t>
            </a:r>
            <a:r>
              <a:rPr dirty="0" sz="2600" b="1">
                <a:solidFill>
                  <a:srgbClr val="320e0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2600" b="1">
                <a:solidFill>
                  <a:srgbClr val="320e04"/>
                </a:solidFill>
                <a:latin typeface="RNJJUE+Gill Sans MT Bold"/>
                <a:cs typeface="RNJJUE+Gill Sans MT Bold"/>
              </a:rPr>
              <a:t>by: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4200" y="4571863"/>
            <a:ext cx="1945469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1579b"/>
                </a:solidFill>
                <a:latin typeface="VFWGTI+Arimo-Regular"/>
                <a:cs typeface="VFWGTI+Arimo-Regular"/>
              </a:rPr>
              <a:t>NARA</a:t>
            </a:r>
            <a:r>
              <a:rPr dirty="0" sz="2100">
                <a:solidFill>
                  <a:srgbClr val="01579b"/>
                </a:solidFill>
                <a:latin typeface="VFWGTI+Arimo-Regular"/>
                <a:cs typeface="VFWGTI+Arimo-Regular"/>
              </a:rPr>
              <a:t> </a:t>
            </a:r>
            <a:r>
              <a:rPr dirty="0" sz="2100">
                <a:solidFill>
                  <a:srgbClr val="01579b"/>
                </a:solidFill>
                <a:latin typeface="VFWGTI+Arimo-Regular"/>
                <a:cs typeface="VFWGTI+Arimo-Regular"/>
              </a:rPr>
              <a:t>LOHITH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352" y="402430"/>
            <a:ext cx="8763075" cy="6146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 b="1">
                <a:solidFill>
                  <a:srgbClr val="572314"/>
                </a:solidFill>
                <a:latin typeface="RNJJUE+Gill Sans MT Bold"/>
                <a:cs typeface="RNJJUE+Gill Sans MT Bold"/>
              </a:rPr>
              <a:t>Model/s</a:t>
            </a:r>
            <a:r>
              <a:rPr dirty="0" sz="3900" spc="-48" b="1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3900" b="1">
                <a:solidFill>
                  <a:srgbClr val="572314"/>
                </a:solidFill>
                <a:latin typeface="RNJJUE+Gill Sans MT Bold"/>
                <a:cs typeface="RNJJUE+Gill Sans MT Bold"/>
              </a:rPr>
              <a:t>Development</a:t>
            </a:r>
            <a:r>
              <a:rPr dirty="0" sz="3900" spc="-61" b="1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3900" spc="12" b="1">
                <a:solidFill>
                  <a:srgbClr val="572314"/>
                </a:solidFill>
                <a:latin typeface="RNJJUE+Gill Sans MT Bold"/>
                <a:cs typeface="RNJJUE+Gill Sans MT Bold"/>
              </a:rPr>
              <a:t>and</a:t>
            </a:r>
            <a:r>
              <a:rPr dirty="0" sz="3900" b="1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3900" b="1">
                <a:solidFill>
                  <a:srgbClr val="572314"/>
                </a:solidFill>
                <a:latin typeface="RNJJUE+Gill Sans MT Bold"/>
                <a:cs typeface="RNJJUE+Gill Sans MT Bold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36" y="1274039"/>
            <a:ext cx="8634894" cy="331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600" spc="996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000" spc="-14">
                <a:solidFill>
                  <a:srgbClr val="000000"/>
                </a:solidFill>
                <a:latin typeface="BLCCOS+Gill Sans MT"/>
                <a:cs typeface="BLCCOS+Gill Sans MT"/>
              </a:rPr>
              <a:t>Review</a:t>
            </a:r>
            <a:r>
              <a:rPr dirty="0" sz="2000" spc="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column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8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000" spc="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been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converted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tokens</a:t>
            </a:r>
            <a:r>
              <a:rPr dirty="0" sz="2000" spc="-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000" spc="-2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26">
                <a:solidFill>
                  <a:srgbClr val="000000"/>
                </a:solidFill>
                <a:latin typeface="BLCCOS+Gill Sans MT"/>
                <a:cs typeface="BLCCOS+Gill Sans MT"/>
              </a:rPr>
              <a:t>TFidfVectorizer.</a:t>
            </a:r>
            <a:r>
              <a:rPr dirty="0" sz="2000" spc="-4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Then</a:t>
            </a:r>
            <a:r>
              <a:rPr dirty="0" sz="20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704" y="1579376"/>
            <a:ext cx="6830298" cy="3314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train_test_split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4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000" spc="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split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0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000" spc="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into</a:t>
            </a:r>
            <a:r>
              <a:rPr dirty="0" sz="2000" spc="-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training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testing</a:t>
            </a:r>
            <a:r>
              <a:rPr dirty="0" sz="20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dataset.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5468" y="4855774"/>
            <a:ext cx="8490029" cy="3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WKOMCB+Arial"/>
                <a:cs typeface="WKOMCB+Arial"/>
              </a:rPr>
              <a:t>•</a:t>
            </a:r>
            <a:r>
              <a:rPr dirty="0" sz="1800" spc="1232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1800" spc="-17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1800" spc="17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 spc="-35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1800" spc="3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used</a:t>
            </a:r>
            <a:r>
              <a:rPr dirty="0" sz="1800" spc="-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BLCCOS+Gill Sans MT"/>
                <a:cs typeface="BLCCOS+Gill Sans MT"/>
              </a:rPr>
              <a:t>following</a:t>
            </a:r>
            <a:r>
              <a:rPr dirty="0" sz="1800" spc="6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algorithms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such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as:</a:t>
            </a:r>
            <a:r>
              <a:rPr dirty="0" sz="1800" spc="-16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RandomForestClassifier</a:t>
            </a:r>
            <a:r>
              <a:rPr dirty="0" sz="1800" spc="-202">
                <a:solidFill>
                  <a:srgbClr val="000000"/>
                </a:solidFill>
                <a:latin typeface="BLCCOS+Gill Sans MT"/>
                <a:cs typeface="BLCCOS+Gill Sans MT"/>
              </a:rPr>
              <a:t>,</a:t>
            </a:r>
            <a:r>
              <a:rPr dirty="0" sz="1800" spc="-13">
                <a:solidFill>
                  <a:srgbClr val="000000"/>
                </a:solidFill>
                <a:latin typeface="BLCCOS+Gill Sans MT"/>
                <a:cs typeface="BLCCOS+Gill Sans MT"/>
              </a:rPr>
              <a:t>AdaBoostClassifier,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2284" y="5130094"/>
            <a:ext cx="6145178" cy="3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MultinomialNB</a:t>
            </a:r>
            <a:r>
              <a:rPr dirty="0" sz="1800" spc="-202">
                <a:solidFill>
                  <a:srgbClr val="000000"/>
                </a:solidFill>
                <a:latin typeface="BLCCOS+Gill Sans MT"/>
                <a:cs typeface="BLCCOS+Gill Sans MT"/>
              </a:rPr>
              <a:t>,</a:t>
            </a:r>
            <a:r>
              <a:rPr dirty="0" sz="1800" spc="-12">
                <a:solidFill>
                  <a:srgbClr val="000000"/>
                </a:solidFill>
                <a:latin typeface="BLCCOS+Gill Sans MT"/>
                <a:cs typeface="BLCCOS+Gill Sans MT"/>
              </a:rPr>
              <a:t>DecisionTreeClassifier</a:t>
            </a:r>
            <a:r>
              <a:rPr dirty="0" sz="18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18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KNeighborsClassifier.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936" y="54204"/>
            <a:ext cx="8494472" cy="941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600" spc="996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000" spc="-187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000" spc="20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7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000" spc="4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formed</a:t>
            </a:r>
            <a:r>
              <a:rPr dirty="0" sz="20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0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loop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where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all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algorithms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  <a:r>
              <a:rPr dirty="0" sz="20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be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used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one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3">
                <a:solidFill>
                  <a:srgbClr val="000000"/>
                </a:solidFill>
                <a:latin typeface="BLCCOS+Gill Sans MT"/>
                <a:cs typeface="BLCCOS+Gill Sans MT"/>
              </a:rPr>
              <a:t>by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one</a:t>
            </a:r>
            <a:r>
              <a:rPr dirty="0" sz="20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</a:p>
          <a:p>
            <a:pPr marL="283768" marR="0">
              <a:lnSpc>
                <a:spcPts val="2310"/>
              </a:lnSpc>
              <a:spcBef>
                <a:spcPts val="91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their</a:t>
            </a:r>
            <a:r>
              <a:rPr dirty="0" sz="20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corresponding</a:t>
            </a:r>
            <a:r>
              <a:rPr dirty="0" sz="2000" spc="58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accuracy_score,</a:t>
            </a:r>
            <a:r>
              <a:rPr dirty="0" sz="2000" spc="-14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cross_val_score</a:t>
            </a:r>
            <a:r>
              <a:rPr dirty="0" sz="2000" spc="8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classification</a:t>
            </a:r>
            <a:r>
              <a:rPr dirty="0" sz="2000" spc="5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report</a:t>
            </a:r>
          </a:p>
          <a:p>
            <a:pPr marL="283768" marR="0">
              <a:lnSpc>
                <a:spcPts val="2312"/>
              </a:lnSpc>
              <a:spcBef>
                <a:spcPts val="8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  <a:r>
              <a:rPr dirty="0" sz="20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be</a:t>
            </a:r>
            <a:r>
              <a:rPr dirty="0" sz="20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evaluated.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36" y="3332328"/>
            <a:ext cx="8859955" cy="1246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600" spc="996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000" spc="-52">
                <a:solidFill>
                  <a:srgbClr val="000000"/>
                </a:solidFill>
                <a:latin typeface="BLCCOS+Gill Sans MT"/>
                <a:cs typeface="BLCCOS+Gill Sans MT"/>
              </a:rPr>
              <a:t>Key</a:t>
            </a:r>
            <a:r>
              <a:rPr dirty="0" sz="2000" spc="5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metrics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used</a:t>
            </a:r>
            <a:r>
              <a:rPr dirty="0" sz="20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for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finalising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000" spc="-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model</a:t>
            </a:r>
            <a:r>
              <a:rPr dirty="0" sz="2000" spc="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was</a:t>
            </a:r>
            <a:r>
              <a:rPr dirty="0" sz="2000" spc="4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accuracy_score,</a:t>
            </a:r>
            <a:r>
              <a:rPr dirty="0" sz="2000" spc="-1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cross_val_score.</a:t>
            </a:r>
          </a:p>
          <a:p>
            <a:pPr marL="283768" marR="0">
              <a:lnSpc>
                <a:spcPts val="2310"/>
              </a:lnSpc>
              <a:spcBef>
                <a:spcPts val="91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Since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0">
                <a:solidFill>
                  <a:srgbClr val="000000"/>
                </a:solidFill>
                <a:latin typeface="BLCCOS+Gill Sans MT"/>
                <a:cs typeface="BLCCOS+Gill Sans MT"/>
              </a:rPr>
              <a:t>case</a:t>
            </a:r>
            <a:r>
              <a:rPr dirty="0" sz="2000" spc="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000" spc="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RandomForestClassifier</a:t>
            </a:r>
            <a:r>
              <a:rPr dirty="0" sz="2000" spc="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was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giving</a:t>
            </a:r>
            <a:r>
              <a:rPr dirty="0" sz="2000" spc="3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</a:t>
            </a:r>
            <a:r>
              <a:rPr dirty="0" sz="20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maximum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5">
                <a:solidFill>
                  <a:srgbClr val="000000"/>
                </a:solidFill>
                <a:latin typeface="BLCCOS+Gill Sans MT"/>
                <a:cs typeface="BLCCOS+Gill Sans MT"/>
              </a:rPr>
              <a:t>score</a:t>
            </a:r>
            <a:r>
              <a:rPr dirty="0" sz="2000" spc="3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among</a:t>
            </a:r>
            <a:r>
              <a:rPr dirty="0" sz="20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all</a:t>
            </a:r>
          </a:p>
          <a:p>
            <a:pPr marL="283768" marR="0">
              <a:lnSpc>
                <a:spcPts val="2312"/>
              </a:lnSpc>
              <a:spcBef>
                <a:spcPts val="8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other</a:t>
            </a:r>
            <a:r>
              <a:rPr dirty="0" sz="2000" spc="-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models</a:t>
            </a:r>
            <a:r>
              <a:rPr dirty="0" sz="2000" spc="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it's</a:t>
            </a:r>
            <a:r>
              <a:rPr dirty="0" sz="20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performing</a:t>
            </a:r>
            <a:r>
              <a:rPr dirty="0" sz="20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4">
                <a:solidFill>
                  <a:srgbClr val="000000"/>
                </a:solidFill>
                <a:latin typeface="BLCCOS+Gill Sans MT"/>
                <a:cs typeface="BLCCOS+Gill Sans MT"/>
              </a:rPr>
              <a:t>well.</a:t>
            </a:r>
            <a:r>
              <a:rPr dirty="0" sz="2000" spc="-17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It's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cross_val_score</a:t>
            </a:r>
            <a:r>
              <a:rPr dirty="0" sz="2000" spc="6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also</a:t>
            </a:r>
            <a:r>
              <a:rPr dirty="0" sz="2000" spc="2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satisfactory</a:t>
            </a:r>
            <a:r>
              <a:rPr dirty="0" sz="2000" spc="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</a:p>
          <a:p>
            <a:pPr marL="283768" marR="0">
              <a:lnSpc>
                <a:spcPts val="2310"/>
              </a:lnSpc>
              <a:spcBef>
                <a:spcPts val="9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shows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20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our</a:t>
            </a:r>
            <a:r>
              <a:rPr dirty="0" sz="2000" spc="-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model</a:t>
            </a:r>
            <a:r>
              <a:rPr dirty="0" sz="2000" spc="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  <a:r>
              <a:rPr dirty="0" sz="20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neither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underfitting/overfitting.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136" y="1823553"/>
            <a:ext cx="8615480" cy="11238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3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Since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RandomForestClassifier</a:t>
            </a:r>
            <a:r>
              <a:rPr dirty="0" sz="2400" spc="5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was</a:t>
            </a:r>
            <a:r>
              <a:rPr dirty="0" sz="2400" spc="-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giving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maximum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score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7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</a:p>
          <a:p>
            <a:pPr marL="283768" marR="0">
              <a:lnSpc>
                <a:spcPts val="2783"/>
              </a:lnSpc>
              <a:spcBef>
                <a:spcPts val="9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applied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hyper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parameter</a:t>
            </a:r>
            <a:r>
              <a:rPr dirty="0" sz="2400" spc="-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tuning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2">
                <a:solidFill>
                  <a:srgbClr val="000000"/>
                </a:solidFill>
                <a:latin typeface="BLCCOS+Gill Sans MT"/>
                <a:cs typeface="BLCCOS+Gill Sans MT"/>
              </a:rPr>
              <a:t>improve</a:t>
            </a:r>
            <a:r>
              <a:rPr dirty="0" sz="2400" spc="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result</a:t>
            </a:r>
          </a:p>
          <a:p>
            <a:pPr marL="283768" marR="0">
              <a:lnSpc>
                <a:spcPts val="2785"/>
              </a:lnSpc>
              <a:spcBef>
                <a:spcPts val="4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7">
                <a:solidFill>
                  <a:srgbClr val="000000"/>
                </a:solidFill>
                <a:latin typeface="BLCCOS+Gill Sans MT"/>
                <a:cs typeface="BLCCOS+Gill Sans MT"/>
              </a:rPr>
              <a:t>GridSearchCV.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936" y="131562"/>
            <a:ext cx="8091274" cy="1489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3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Since</a:t>
            </a:r>
            <a:r>
              <a:rPr dirty="0" sz="2400" spc="-15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it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18">
                <a:solidFill>
                  <a:srgbClr val="000000"/>
                </a:solidFill>
                <a:latin typeface="HOTTUS+Gill Sans MT"/>
                <a:cs typeface="HOTTUS+Gill Sans MT"/>
              </a:rPr>
              <a:t>didn’t</a:t>
            </a:r>
            <a:r>
              <a:rPr dirty="0" sz="2400" spc="19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14">
                <a:solidFill>
                  <a:srgbClr val="000000"/>
                </a:solidFill>
                <a:latin typeface="HOTTUS+Gill Sans MT"/>
                <a:cs typeface="HOTTUS+Gill Sans MT"/>
              </a:rPr>
              <a:t>show</a:t>
            </a:r>
            <a:r>
              <a:rPr dirty="0" sz="2400" spc="19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HOTTUS+Gill Sans MT"/>
                <a:cs typeface="HOTTUS+Gill Sans MT"/>
              </a:rPr>
              <a:t>any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13">
                <a:solidFill>
                  <a:srgbClr val="000000"/>
                </a:solidFill>
                <a:latin typeface="HOTTUS+Gill Sans MT"/>
                <a:cs typeface="HOTTUS+Gill Sans MT"/>
              </a:rPr>
              <a:t>improvement</a:t>
            </a:r>
            <a:r>
              <a:rPr dirty="0" sz="2400" spc="14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in</a:t>
            </a:r>
            <a:r>
              <a:rPr dirty="0" sz="2400" spc="-16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HOTTUS+Gill Sans MT"/>
                <a:cs typeface="HOTTUS+Gill Sans MT"/>
              </a:rPr>
              <a:t>result</a:t>
            </a:r>
            <a:r>
              <a:rPr dirty="0" sz="2400" spc="1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30">
                <a:solidFill>
                  <a:srgbClr val="000000"/>
                </a:solidFill>
                <a:latin typeface="HOTTUS+Gill Sans MT"/>
                <a:cs typeface="HOTTUS+Gill Sans MT"/>
              </a:rPr>
              <a:t>even</a:t>
            </a:r>
            <a:r>
              <a:rPr dirty="0" sz="2400" spc="35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after</a:t>
            </a:r>
          </a:p>
          <a:p>
            <a:pPr marL="283768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hyperparameter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tuning.</a:t>
            </a:r>
            <a:r>
              <a:rPr dirty="0" sz="2400" spc="-2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Hence,</a:t>
            </a:r>
            <a:r>
              <a:rPr dirty="0" sz="2400" spc="-26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7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choosing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</a:p>
          <a:p>
            <a:pPr marL="283768" marR="0">
              <a:lnSpc>
                <a:spcPts val="2783"/>
              </a:lnSpc>
              <a:spcBef>
                <a:spcPts val="4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RandomForestClassifier</a:t>
            </a:r>
            <a:r>
              <a:rPr dirty="0" sz="2400" spc="5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Model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default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values</a:t>
            </a:r>
            <a:r>
              <a:rPr dirty="0" sz="2400" spc="-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9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got</a:t>
            </a:r>
          </a:p>
          <a:p>
            <a:pPr marL="283768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 spc="-25">
                <a:solidFill>
                  <a:srgbClr val="000000"/>
                </a:solidFill>
                <a:latin typeface="BLCCOS+Gill Sans MT"/>
                <a:cs typeface="BLCCOS+Gill Sans MT"/>
              </a:rPr>
              <a:t>earlier.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936" y="1671437"/>
            <a:ext cx="8026835" cy="391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3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2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use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model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predict</a:t>
            </a:r>
            <a:r>
              <a:rPr dirty="0" sz="2400" spc="-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our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test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set</a:t>
            </a:r>
            <a:r>
              <a:rPr dirty="0" sz="2400" spc="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704" y="2037578"/>
            <a:ext cx="1101923" cy="391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follows: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9436" y="557555"/>
            <a:ext cx="2787701" cy="628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7371" y="1350859"/>
            <a:ext cx="6005784" cy="39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got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accuracy</a:t>
            </a:r>
            <a:r>
              <a:rPr dirty="0" sz="2400" spc="-4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score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70%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0835" y="1717157"/>
            <a:ext cx="7477708" cy="391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RandomForestClassifier.</a:t>
            </a:r>
            <a:r>
              <a:rPr dirty="0" sz="2400" spc="45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Hence,</a:t>
            </a:r>
            <a:r>
              <a:rPr dirty="0" sz="2400" spc="-26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our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model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working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well.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7371" y="2159498"/>
            <a:ext cx="7485888" cy="391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Since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was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quite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imbalanced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contained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more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0835" y="2524975"/>
            <a:ext cx="2822444" cy="39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than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60%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ratings</a:t>
            </a:r>
            <a:r>
              <a:rPr dirty="0" sz="2400" spc="-2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7371" y="2967472"/>
            <a:ext cx="2595140" cy="3915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2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had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less</a:t>
            </a:r>
            <a:r>
              <a:rPr dirty="0" sz="2400" spc="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7371" y="3409686"/>
            <a:ext cx="7728276" cy="1123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included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one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more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additional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work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folder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zip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file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where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scraped</a:t>
            </a:r>
            <a:r>
              <a:rPr dirty="0" sz="2400" spc="-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from</a:t>
            </a:r>
            <a:r>
              <a:rPr dirty="0" sz="2400" spc="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amazon</a:t>
            </a:r>
            <a:r>
              <a:rPr dirty="0" sz="24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well.</a:t>
            </a:r>
            <a:r>
              <a:rPr dirty="0" sz="2400" spc="42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Hence</a:t>
            </a:r>
          </a:p>
          <a:p>
            <a:pPr marL="283464" marR="0">
              <a:lnSpc>
                <a:spcPts val="2783"/>
              </a:lnSpc>
              <a:spcBef>
                <a:spcPts val="4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contains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from</a:t>
            </a:r>
            <a:r>
              <a:rPr dirty="0" sz="2400" spc="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two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websites</a:t>
            </a:r>
            <a:r>
              <a:rPr dirty="0" sz="2400" spc="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i.e.,</a:t>
            </a:r>
            <a:r>
              <a:rPr dirty="0" sz="2400" spc="-26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amazon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flipcart.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7683" y="337114"/>
            <a:ext cx="5083590" cy="671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1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Problem</a:t>
            </a:r>
            <a:r>
              <a:rPr dirty="0" sz="4000" spc="354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430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571" y="1274659"/>
            <a:ext cx="7593560" cy="2221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WKOMCB+Arial"/>
                <a:cs typeface="WKOMCB+Arial"/>
              </a:rPr>
              <a:t>•</a:t>
            </a:r>
            <a:r>
              <a:rPr dirty="0" sz="1900" spc="1149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client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has</a:t>
            </a:r>
            <a:r>
              <a:rPr dirty="0" sz="2400" spc="-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website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where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people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write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different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for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technical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products.</a:t>
            </a:r>
            <a:r>
              <a:rPr dirty="0" sz="2400" spc="-2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Now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they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are</a:t>
            </a:r>
          </a:p>
          <a:p>
            <a:pPr marL="283464" marR="0">
              <a:lnSpc>
                <a:spcPts val="2785"/>
              </a:lnSpc>
              <a:spcBef>
                <a:spcPts val="4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adding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new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feature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their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website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i.e.</a:t>
            </a:r>
            <a:r>
              <a:rPr dirty="0" sz="2400" spc="-25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reviewer</a:t>
            </a:r>
            <a:r>
              <a:rPr dirty="0" sz="2400" spc="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</a:p>
          <a:p>
            <a:pPr marL="283464" marR="0">
              <a:lnSpc>
                <a:spcPts val="2783"/>
              </a:lnSpc>
              <a:spcBef>
                <a:spcPts val="99"/>
              </a:spcBef>
              <a:spcAft>
                <a:spcPts val="0"/>
              </a:spcAft>
            </a:pP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add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stars(rating)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well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38">
                <a:solidFill>
                  <a:srgbClr val="000000"/>
                </a:solidFill>
                <a:latin typeface="BLCCOS+Gill Sans MT"/>
                <a:cs typeface="BLCCOS+Gill Sans MT"/>
              </a:rPr>
              <a:t>review.</a:t>
            </a:r>
            <a:r>
              <a:rPr dirty="0" sz="2400" spc="-54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out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5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only</a:t>
            </a:r>
            <a:r>
              <a:rPr dirty="0" sz="24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has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5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options</a:t>
            </a:r>
            <a:r>
              <a:rPr dirty="0" sz="2400" spc="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available</a:t>
            </a:r>
            <a:r>
              <a:rPr dirty="0" sz="2400" spc="-2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1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 spc="-48">
                <a:solidFill>
                  <a:srgbClr val="000000"/>
                </a:solidFill>
                <a:latin typeface="BLCCOS+Gill Sans MT"/>
                <a:cs typeface="BLCCOS+Gill Sans MT"/>
              </a:rPr>
              <a:t>star,</a:t>
            </a:r>
            <a:r>
              <a:rPr dirty="0" sz="2400" spc="-18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2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stars,</a:t>
            </a:r>
            <a:r>
              <a:rPr dirty="0" sz="2400" spc="-23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3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stars,</a:t>
            </a:r>
            <a:r>
              <a:rPr dirty="0" sz="2400" spc="-23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4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stars,</a:t>
            </a:r>
            <a:r>
              <a:rPr dirty="0" sz="2400" spc="-23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5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stars.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3571" y="3546846"/>
            <a:ext cx="7387137" cy="1489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WKOMCB+Arial"/>
                <a:cs typeface="WKOMCB+Arial"/>
              </a:rPr>
              <a:t>•</a:t>
            </a:r>
            <a:r>
              <a:rPr dirty="0" sz="1900" spc="1149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Now</a:t>
            </a:r>
            <a:r>
              <a:rPr dirty="0" sz="2400" spc="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they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want</a:t>
            </a:r>
            <a:r>
              <a:rPr dirty="0" sz="24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predict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ratings</a:t>
            </a:r>
            <a:r>
              <a:rPr dirty="0" sz="2400" spc="-3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for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which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 spc="-28">
                <a:solidFill>
                  <a:srgbClr val="000000"/>
                </a:solidFill>
                <a:latin typeface="HOTTUS+Gill Sans MT"/>
                <a:cs typeface="HOTTUS+Gill Sans MT"/>
              </a:rPr>
              <a:t>were</a:t>
            </a:r>
            <a:r>
              <a:rPr dirty="0" sz="2400" spc="11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written</a:t>
            </a:r>
            <a:r>
              <a:rPr dirty="0" sz="2400" spc="-17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in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past</a:t>
            </a:r>
            <a:r>
              <a:rPr dirty="0" sz="2400" spc="-14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and</a:t>
            </a:r>
            <a:r>
              <a:rPr dirty="0" sz="2400" spc="-24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17">
                <a:solidFill>
                  <a:srgbClr val="000000"/>
                </a:solidFill>
                <a:latin typeface="HOTTUS+Gill Sans MT"/>
                <a:cs typeface="HOTTUS+Gill Sans MT"/>
              </a:rPr>
              <a:t>they</a:t>
            </a:r>
            <a:r>
              <a:rPr dirty="0" sz="2400" spc="24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HOTTUS+Gill Sans MT"/>
                <a:cs typeface="HOTTUS+Gill Sans MT"/>
              </a:rPr>
              <a:t>don’t</a:t>
            </a:r>
            <a:r>
              <a:rPr dirty="0" sz="2400" spc="19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HOTTUS+Gill Sans MT"/>
                <a:cs typeface="HOTTUS+Gill Sans MT"/>
              </a:rPr>
              <a:t>have</a:t>
            </a:r>
            <a:r>
              <a:rPr dirty="0" sz="2400" spc="44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a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HOTTUS+Gill Sans MT"/>
                <a:cs typeface="HOTTUS+Gill Sans MT"/>
              </a:rPr>
              <a:t>rating.</a:t>
            </a:r>
            <a:r>
              <a:rPr dirty="0" sz="2400" spc="-253">
                <a:solidFill>
                  <a:srgbClr val="000000"/>
                </a:solidFill>
                <a:latin typeface="HOTTUS+Gill Sans MT"/>
                <a:cs typeface="HOTTUS+Gill Sans MT"/>
              </a:rPr>
              <a:t> </a:t>
            </a:r>
            <a:r>
              <a:rPr dirty="0" sz="2400" spc="-36">
                <a:solidFill>
                  <a:srgbClr val="000000"/>
                </a:solidFill>
                <a:latin typeface="HOTTUS+Gill Sans MT"/>
                <a:cs typeface="HOTTUS+Gill Sans MT"/>
              </a:rPr>
              <a:t>So,</a:t>
            </a:r>
          </a:p>
          <a:p>
            <a:pPr marL="283464" marR="0">
              <a:lnSpc>
                <a:spcPts val="2783"/>
              </a:lnSpc>
              <a:spcBef>
                <a:spcPts val="49"/>
              </a:spcBef>
              <a:spcAft>
                <a:spcPts val="0"/>
              </a:spcAft>
            </a:pPr>
            <a:r>
              <a:rPr dirty="0" sz="2400" spc="-46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4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build</a:t>
            </a:r>
            <a:r>
              <a:rPr dirty="0" sz="2400" spc="-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application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which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can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predict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by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seeing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review.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3571" y="5086438"/>
            <a:ext cx="7153584" cy="1123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WKOMCB+Arial"/>
                <a:cs typeface="WKOMCB+Arial"/>
              </a:rPr>
              <a:t>•</a:t>
            </a:r>
            <a:r>
              <a:rPr dirty="0" sz="1900" spc="1149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b="1">
                <a:solidFill>
                  <a:srgbClr val="000000"/>
                </a:solidFill>
                <a:latin typeface="RNJJUE+Gill Sans MT Bold"/>
                <a:cs typeface="RNJJUE+Gill Sans MT Bold"/>
              </a:rPr>
              <a:t>Ratings</a:t>
            </a:r>
            <a:r>
              <a:rPr dirty="0" sz="2400" spc="-17" b="1">
                <a:solidFill>
                  <a:srgbClr val="000000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2400" b="1">
                <a:solidFill>
                  <a:srgbClr val="000000"/>
                </a:solidFill>
                <a:latin typeface="RNJJUE+Gill Sans MT Bold"/>
                <a:cs typeface="RNJJUE+Gill Sans MT Bold"/>
              </a:rPr>
              <a:t>Prediction:</a:t>
            </a:r>
            <a:r>
              <a:rPr dirty="0" sz="2400" spc="-194" b="1">
                <a:solidFill>
                  <a:srgbClr val="000000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0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4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predict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ratings</a:t>
            </a:r>
            <a:r>
              <a:rPr dirty="0" sz="2400" spc="-2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all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products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based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given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4">
                <a:solidFill>
                  <a:srgbClr val="000000"/>
                </a:solidFill>
                <a:latin typeface="BLCCOS+Gill Sans MT"/>
                <a:cs typeface="BLCCOS+Gill Sans MT"/>
              </a:rPr>
              <a:t>by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customers</a:t>
            </a:r>
          </a:p>
          <a:p>
            <a:pPr marL="283464" marR="0">
              <a:lnSpc>
                <a:spcPts val="2785"/>
              </a:lnSpc>
              <a:spcBef>
                <a:spcPts val="4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which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will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pre-processed</a:t>
            </a:r>
            <a:r>
              <a:rPr dirty="0" sz="2400" spc="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trained.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7683" y="38760"/>
            <a:ext cx="6839269" cy="628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Analytical</a:t>
            </a:r>
            <a:r>
              <a:rPr dirty="0" sz="4000" spc="24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4000" spc="-23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Problem</a:t>
            </a:r>
            <a:r>
              <a:rPr dirty="0" sz="4000" spc="255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4000" b="1" strike="sngStrike">
                <a:solidFill>
                  <a:srgbClr val="572314"/>
                </a:solidFill>
                <a:latin typeface="RNJJUE+Gill Sans MT Bold"/>
                <a:cs typeface="RNJJUE+Gill Sans MT Bold"/>
              </a:rPr>
              <a:t>Framing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7371" y="819307"/>
            <a:ext cx="3850064" cy="451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4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000000"/>
                </a:solidFill>
                <a:latin typeface="RNJJUE+Gill Sans MT Bold"/>
                <a:cs typeface="RNJJUE+Gill Sans MT Bold"/>
              </a:rPr>
              <a:t>Data</a:t>
            </a:r>
            <a:r>
              <a:rPr dirty="0" sz="2800" spc="150" b="1" u="sng">
                <a:solidFill>
                  <a:srgbClr val="000000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2800" b="1" u="sng">
                <a:solidFill>
                  <a:srgbClr val="000000"/>
                </a:solidFill>
                <a:latin typeface="RNJJUE+Gill Sans MT Bold"/>
                <a:cs typeface="RNJJUE+Gill Sans MT Bold"/>
              </a:rPr>
              <a:t>Collection</a:t>
            </a:r>
            <a:r>
              <a:rPr dirty="0" sz="2800" spc="96" b="1" u="sng">
                <a:solidFill>
                  <a:srgbClr val="000000"/>
                </a:solidFill>
                <a:latin typeface="RNJJUE+Gill Sans MT Bold"/>
                <a:cs typeface="RNJJUE+Gill Sans MT Bold"/>
              </a:rPr>
              <a:t> </a:t>
            </a:r>
            <a:r>
              <a:rPr dirty="0" sz="2800" b="1" u="sng">
                <a:solidFill>
                  <a:srgbClr val="000000"/>
                </a:solidFill>
                <a:latin typeface="RNJJUE+Gill Sans MT Bold"/>
                <a:cs typeface="RNJJUE+Gill Sans MT Bold"/>
              </a:rPr>
              <a:t>Phase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7371" y="1320380"/>
            <a:ext cx="7733462" cy="1489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 spc="-221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scrape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different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laptops,</a:t>
            </a:r>
            <a:r>
              <a:rPr dirty="0" sz="2400" spc="-20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Phones,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Headphones,</a:t>
            </a:r>
            <a:r>
              <a:rPr dirty="0" sz="2400" spc="-23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smart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watches,</a:t>
            </a:r>
            <a:r>
              <a:rPr dirty="0" sz="2400" spc="-25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Professional</a:t>
            </a:r>
            <a:r>
              <a:rPr dirty="0" sz="2400" spc="4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Cameras,</a:t>
            </a:r>
          </a:p>
          <a:p>
            <a:pPr marL="283464" marR="0">
              <a:lnSpc>
                <a:spcPts val="2783"/>
              </a:lnSpc>
              <a:spcBef>
                <a:spcPts val="9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Printers,</a:t>
            </a:r>
            <a:r>
              <a:rPr dirty="0" sz="2400" spc="-26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monitors,</a:t>
            </a:r>
            <a:r>
              <a:rPr dirty="0" sz="2400" spc="-20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Home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9">
                <a:solidFill>
                  <a:srgbClr val="000000"/>
                </a:solidFill>
                <a:latin typeface="BLCCOS+Gill Sans MT"/>
                <a:cs typeface="BLCCOS+Gill Sans MT"/>
              </a:rPr>
              <a:t>theater,</a:t>
            </a:r>
            <a:r>
              <a:rPr dirty="0" sz="2400" spc="-20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router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from</a:t>
            </a:r>
            <a:r>
              <a:rPr dirty="0" sz="2400" spc="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different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33">
                <a:solidFill>
                  <a:srgbClr val="000000"/>
                </a:solidFill>
                <a:latin typeface="BLCCOS+Gill Sans MT"/>
                <a:cs typeface="BLCCOS+Gill Sans MT"/>
              </a:rPr>
              <a:t>e-</a:t>
            </a:r>
          </a:p>
          <a:p>
            <a:pPr marL="283464" marR="0">
              <a:lnSpc>
                <a:spcPts val="2785"/>
              </a:lnSpc>
              <a:spcBef>
                <a:spcPts val="4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commerce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websites.</a:t>
            </a:r>
            <a:r>
              <a:rPr dirty="0" sz="2400" spc="-20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Basically,</a:t>
            </a:r>
            <a:r>
              <a:rPr dirty="0" sz="2400" spc="-23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7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need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these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columns: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7371" y="2860792"/>
            <a:ext cx="3645176" cy="391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1)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product.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7371" y="3302468"/>
            <a:ext cx="4932224" cy="39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2)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product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i.e.,</a:t>
            </a:r>
            <a:r>
              <a:rPr dirty="0" sz="2400" spc="-26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1,2,3,4,5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7371" y="131562"/>
            <a:ext cx="7593739" cy="2221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Firstly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6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5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collected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8">
                <a:solidFill>
                  <a:srgbClr val="000000"/>
                </a:solidFill>
                <a:latin typeface="BLCCOS+Gill Sans MT"/>
                <a:cs typeface="BLCCOS+Gill Sans MT"/>
              </a:rPr>
              <a:t>i.e,</a:t>
            </a:r>
            <a:r>
              <a:rPr dirty="0" sz="2400" spc="-27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5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did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web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scraping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website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Flipcart</a:t>
            </a:r>
            <a:r>
              <a:rPr dirty="0" sz="2400" spc="-3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passed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collected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all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</a:p>
          <a:p>
            <a:pPr marL="283464" marR="0">
              <a:lnSpc>
                <a:spcPts val="2783"/>
              </a:lnSpc>
              <a:spcBef>
                <a:spcPts val="4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ratings</a:t>
            </a:r>
            <a:r>
              <a:rPr dirty="0" sz="2400" spc="-3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products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9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wanted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scrape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such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: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['laptops',</a:t>
            </a:r>
            <a:r>
              <a:rPr dirty="0" sz="2400" spc="-2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'Phones',</a:t>
            </a:r>
            <a:r>
              <a:rPr dirty="0" sz="2400" spc="-2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'Headphones',</a:t>
            </a:r>
            <a:r>
              <a:rPr dirty="0" sz="2400" spc="-25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'smart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watches',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'Professional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Cameras',</a:t>
            </a:r>
            <a:r>
              <a:rPr dirty="0" sz="2400" spc="-26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'Printers',</a:t>
            </a:r>
            <a:r>
              <a:rPr dirty="0" sz="2400" spc="-25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'monitors',</a:t>
            </a:r>
            <a:r>
              <a:rPr dirty="0" sz="2400" spc="-24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'Home</a:t>
            </a:r>
          </a:p>
          <a:p>
            <a:pPr marL="283464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theater',</a:t>
            </a:r>
            <a:r>
              <a:rPr dirty="0" sz="2400" spc="-25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'router'].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7371" y="2403054"/>
            <a:ext cx="7561102" cy="1123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1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Finally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7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created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dataframe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BLCCOS+Gill Sans MT"/>
                <a:cs typeface="BLCCOS+Gill Sans MT"/>
              </a:rPr>
              <a:t>stored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ratings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</a:p>
          <a:p>
            <a:pPr marL="283464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 spc="-21">
                <a:solidFill>
                  <a:srgbClr val="000000"/>
                </a:solidFill>
                <a:latin typeface="BLCCOS+Gill Sans MT"/>
                <a:cs typeface="BLCCOS+Gill Sans MT"/>
              </a:rPr>
              <a:t>reviews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also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36">
                <a:solidFill>
                  <a:srgbClr val="000000"/>
                </a:solidFill>
                <a:latin typeface="BLCCOS+Gill Sans MT"/>
                <a:cs typeface="BLCCOS+Gill Sans MT"/>
              </a:rPr>
              <a:t>saved</a:t>
            </a:r>
            <a:r>
              <a:rPr dirty="0" sz="2400" spc="4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400" spc="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csv</a:t>
            </a:r>
            <a:r>
              <a:rPr dirty="0" sz="24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format.</a:t>
            </a:r>
            <a:r>
              <a:rPr dirty="0" sz="2400" spc="-26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Sample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</a:p>
          <a:p>
            <a:pPr marL="283464" marR="0">
              <a:lnSpc>
                <a:spcPts val="2785"/>
              </a:lnSpc>
              <a:spcBef>
                <a:spcPts val="4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shown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below: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0840" y="261103"/>
            <a:ext cx="7167932" cy="17226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6842" marR="0">
              <a:lnSpc>
                <a:spcPts val="49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572314"/>
                </a:solidFill>
                <a:latin typeface="BLCCOS+Gill Sans MT"/>
                <a:cs typeface="BLCCOS+Gill Sans MT"/>
              </a:rPr>
              <a:t>Data</a:t>
            </a:r>
            <a:r>
              <a:rPr dirty="0" sz="4300" spc="28">
                <a:solidFill>
                  <a:srgbClr val="572314"/>
                </a:solidFill>
                <a:latin typeface="BLCCOS+Gill Sans MT"/>
                <a:cs typeface="BLCCOS+Gill Sans MT"/>
              </a:rPr>
              <a:t> </a:t>
            </a:r>
            <a:r>
              <a:rPr dirty="0" sz="4300">
                <a:solidFill>
                  <a:srgbClr val="572314"/>
                </a:solidFill>
                <a:latin typeface="BLCCOS+Gill Sans MT"/>
                <a:cs typeface="BLCCOS+Gill Sans MT"/>
              </a:rPr>
              <a:t>Pr</a:t>
            </a:r>
            <a:r>
              <a:rPr dirty="0" sz="4300" spc="2166">
                <a:solidFill>
                  <a:srgbClr val="572314"/>
                </a:solidFill>
                <a:latin typeface="BLCCOS+Gill Sans MT"/>
                <a:cs typeface="BLCCOS+Gill Sans MT"/>
              </a:rPr>
              <a:t> </a:t>
            </a:r>
            <a:r>
              <a:rPr dirty="0" sz="4300" spc="-12">
                <a:solidFill>
                  <a:srgbClr val="572314"/>
                </a:solidFill>
                <a:latin typeface="BLCCOS+Gill Sans MT"/>
                <a:cs typeface="BLCCOS+Gill Sans MT"/>
              </a:rPr>
              <a:t>Processing</a:t>
            </a:r>
          </a:p>
          <a:p>
            <a:pPr marL="0" marR="0">
              <a:lnSpc>
                <a:spcPts val="2783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4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4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36">
                <a:solidFill>
                  <a:srgbClr val="000000"/>
                </a:solidFill>
                <a:latin typeface="BLCCOS+Gill Sans MT"/>
                <a:cs typeface="BLCCOS+Gill Sans MT"/>
              </a:rPr>
              <a:t>saved</a:t>
            </a:r>
            <a:r>
              <a:rPr dirty="0" sz="2400" spc="4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csv</a:t>
            </a:r>
            <a:r>
              <a:rPr dirty="0" sz="24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format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4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imported</a:t>
            </a:r>
            <a:r>
              <a:rPr dirty="0" sz="24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</a:p>
          <a:p>
            <a:pPr marL="283794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pandas</a:t>
            </a:r>
            <a:r>
              <a:rPr dirty="0" sz="2400" spc="-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proceed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pre-</a:t>
            </a:r>
          </a:p>
          <a:p>
            <a:pPr marL="283794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processing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steps.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840" y="5241886"/>
            <a:ext cx="7628048" cy="1380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900" spc="764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Then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2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checked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4">
                <a:solidFill>
                  <a:srgbClr val="000000"/>
                </a:solidFill>
                <a:latin typeface="BLCCOS+Gill Sans MT"/>
                <a:cs typeface="BLCCOS+Gill Sans MT"/>
              </a:rPr>
              <a:t>more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about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info(),</a:t>
            </a:r>
          </a:p>
          <a:p>
            <a:pPr marL="283794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shapes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.shape,</a:t>
            </a:r>
            <a:r>
              <a:rPr dirty="0" sz="2400" spc="-24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value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counts</a:t>
            </a:r>
            <a:r>
              <a:rPr dirty="0" sz="2400" spc="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4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value_counts(),</a:t>
            </a:r>
            <a:r>
              <a:rPr dirty="0" sz="2400" spc="-23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null</a:t>
            </a:r>
          </a:p>
          <a:p>
            <a:pPr marL="283794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values</a:t>
            </a:r>
            <a:r>
              <a:rPr dirty="0" sz="24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400" spc="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.isnull.</a:t>
            </a:r>
            <a:r>
              <a:rPr dirty="0" sz="2400" spc="-23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.sum().sum(),</a:t>
            </a:r>
            <a:r>
              <a:rPr dirty="0" sz="2400" spc="-20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visualize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</a:p>
          <a:p>
            <a:pPr marL="283794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through</a:t>
            </a:r>
            <a:r>
              <a:rPr dirty="0" sz="2400" spc="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heatmap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follows: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4744" y="5770504"/>
            <a:ext cx="3428874" cy="577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6">
                <a:solidFill>
                  <a:srgbClr val="000000"/>
                </a:solidFill>
                <a:latin typeface="BLCCOS+Gill Sans MT"/>
                <a:cs typeface="BLCCOS+Gill Sans MT"/>
              </a:rPr>
              <a:t>From</a:t>
            </a:r>
            <a:r>
              <a:rPr dirty="0" sz="1800" spc="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this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 spc="-40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1800" spc="4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can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observe</a:t>
            </a:r>
            <a:r>
              <a:rPr dirty="0" sz="1800" spc="-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that</a:t>
            </a:r>
            <a:r>
              <a:rPr dirty="0" sz="1800" spc="-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 spc="13">
                <a:solidFill>
                  <a:srgbClr val="000000"/>
                </a:solidFill>
                <a:latin typeface="BLCCOS+Gill Sans MT"/>
                <a:cs typeface="BLCCOS+Gill Sans MT"/>
              </a:rPr>
              <a:t>63%</a:t>
            </a:r>
          </a:p>
          <a:p>
            <a:pPr marL="0" marR="0">
              <a:lnSpc>
                <a:spcPts val="2090"/>
              </a:lnSpc>
              <a:spcBef>
                <a:spcPts val="2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18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has</a:t>
            </a:r>
            <a:r>
              <a:rPr dirty="0" sz="1800" spc="-2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>
                <a:solidFill>
                  <a:srgbClr val="000000"/>
                </a:solidFill>
                <a:latin typeface="BLCCOS+Gill Sans MT"/>
                <a:cs typeface="BLCCOS+Gill Sans MT"/>
              </a:rPr>
              <a:t>rating</a:t>
            </a:r>
            <a:r>
              <a:rPr dirty="0" sz="1800" spc="-2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1800" spc="12">
                <a:solidFill>
                  <a:srgbClr val="000000"/>
                </a:solidFill>
                <a:latin typeface="BLCCOS+Gill Sans MT"/>
                <a:cs typeface="BLCCOS+Gill Sans MT"/>
              </a:rPr>
              <a:t>5.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7371" y="131562"/>
            <a:ext cx="7440070" cy="3318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400" spc="-2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6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44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400" spc="4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performed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400" spc="-1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cleaning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such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removing</a:t>
            </a:r>
          </a:p>
          <a:p>
            <a:pPr marL="0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html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tags,</a:t>
            </a:r>
            <a:r>
              <a:rPr dirty="0" sz="2400" spc="-24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special</a:t>
            </a:r>
            <a:r>
              <a:rPr dirty="0" sz="2400" spc="-1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characters,</a:t>
            </a:r>
            <a:r>
              <a:rPr dirty="0" sz="2400" spc="-28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converting</a:t>
            </a:r>
            <a:r>
              <a:rPr dirty="0" sz="24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everything</a:t>
            </a:r>
            <a:r>
              <a:rPr dirty="0" sz="2400" spc="-4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</a:p>
          <a:p>
            <a:pPr marL="0" marR="0">
              <a:lnSpc>
                <a:spcPts val="2783"/>
              </a:lnSpc>
              <a:spcBef>
                <a:spcPts val="49"/>
              </a:spcBef>
              <a:spcAft>
                <a:spcPts val="0"/>
              </a:spcAft>
            </a:pP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lowercase,</a:t>
            </a:r>
            <a:r>
              <a:rPr dirty="0" sz="2400" spc="-24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replace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email</a:t>
            </a:r>
            <a:r>
              <a:rPr dirty="0" sz="2400" spc="-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addresses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'email',</a:t>
            </a:r>
            <a:r>
              <a:rPr dirty="0" sz="2400" spc="-27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URLs</a:t>
            </a:r>
            <a:r>
              <a:rPr dirty="0" sz="2400" spc="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</a:p>
          <a:p>
            <a:pPr marL="0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'webaddress',</a:t>
            </a:r>
            <a:r>
              <a:rPr dirty="0" sz="2400" spc="-24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money</a:t>
            </a:r>
            <a:r>
              <a:rPr dirty="0" sz="2400" spc="2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symbols</a:t>
            </a:r>
            <a:r>
              <a:rPr dirty="0" sz="2400" spc="1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'moneysymb',</a:t>
            </a:r>
            <a:r>
              <a:rPr dirty="0" sz="2400" spc="-24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10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digit</a:t>
            </a:r>
          </a:p>
          <a:p>
            <a:pPr marL="0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phone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numbers</a:t>
            </a:r>
            <a:r>
              <a:rPr dirty="0" sz="2400" spc="-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(formats</a:t>
            </a:r>
            <a:r>
              <a:rPr dirty="0" sz="24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include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paranthesis,</a:t>
            </a:r>
            <a:r>
              <a:rPr dirty="0" sz="2400" spc="-23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spaces,</a:t>
            </a:r>
            <a:r>
              <a:rPr dirty="0" sz="2400" spc="-23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no</a:t>
            </a:r>
          </a:p>
          <a:p>
            <a:pPr marL="0" marR="0">
              <a:lnSpc>
                <a:spcPts val="2785"/>
              </a:lnSpc>
              <a:spcBef>
                <a:spcPts val="94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spaces,</a:t>
            </a:r>
            <a:r>
              <a:rPr dirty="0" sz="2400" spc="-23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dashes)</a:t>
            </a:r>
            <a:r>
              <a:rPr dirty="0" sz="2400" spc="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 spc="-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'phonenumber',</a:t>
            </a:r>
            <a:r>
              <a:rPr dirty="0" sz="2400" spc="-25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numbers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 spc="-2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'numbr',</a:t>
            </a:r>
          </a:p>
          <a:p>
            <a:pPr marL="0" marR="0">
              <a:lnSpc>
                <a:spcPts val="2783"/>
              </a:lnSpc>
              <a:spcBef>
                <a:spcPts val="99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whitespace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between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terms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with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single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space,</a:t>
            </a:r>
            <a:r>
              <a:rPr dirty="0" sz="2400" spc="-26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BLCCOS+Gill Sans MT"/>
                <a:cs typeface="BLCCOS+Gill Sans MT"/>
              </a:rPr>
              <a:t>removing</a:t>
            </a:r>
          </a:p>
          <a:p>
            <a:pPr marL="0" marR="0">
              <a:lnSpc>
                <a:spcPts val="2783"/>
              </a:lnSpc>
              <a:spcBef>
                <a:spcPts val="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leading</a:t>
            </a:r>
            <a:r>
              <a:rPr dirty="0" sz="24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trailing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whitespace</a:t>
            </a:r>
            <a:r>
              <a:rPr dirty="0" sz="24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400" spc="1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punctuations.</a:t>
            </a:r>
            <a:r>
              <a:rPr dirty="0" sz="2400" spc="-54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10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400" spc="1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also</a:t>
            </a:r>
          </a:p>
          <a:p>
            <a:pPr marL="0" marR="0">
              <a:lnSpc>
                <a:spcPts val="2783"/>
              </a:lnSpc>
              <a:spcBef>
                <a:spcPts val="46"/>
              </a:spcBef>
              <a:spcAft>
                <a:spcPts val="0"/>
              </a:spcAft>
            </a:pPr>
            <a:r>
              <a:rPr dirty="0" sz="2400" spc="-18">
                <a:solidFill>
                  <a:srgbClr val="000000"/>
                </a:solidFill>
                <a:latin typeface="BLCCOS+Gill Sans MT"/>
                <a:cs typeface="BLCCOS+Gill Sans MT"/>
              </a:rPr>
              <a:t>removed</a:t>
            </a:r>
            <a:r>
              <a:rPr dirty="0" sz="24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400" spc="-11">
                <a:solidFill>
                  <a:srgbClr val="000000"/>
                </a:solidFill>
                <a:latin typeface="BLCCOS+Gill Sans MT"/>
                <a:cs typeface="BLCCOS+Gill Sans MT"/>
              </a:rPr>
              <a:t>Stopwords.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3736" y="2875411"/>
            <a:ext cx="8861135" cy="94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600" spc="996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Then</a:t>
            </a:r>
            <a:r>
              <a:rPr dirty="0" sz="20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8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000" spc="4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performed</a:t>
            </a:r>
            <a:r>
              <a:rPr dirty="0" sz="2000" spc="-1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stemming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using</a:t>
            </a:r>
            <a:r>
              <a:rPr dirty="0" sz="2000" spc="-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Snowball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Stemmer</a:t>
            </a:r>
            <a:r>
              <a:rPr dirty="0" sz="2000" spc="-2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 spc="-17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23">
                <a:solidFill>
                  <a:srgbClr val="000000"/>
                </a:solidFill>
                <a:latin typeface="BLCCOS+Gill Sans MT"/>
                <a:cs typeface="BLCCOS+Gill Sans MT"/>
              </a:rPr>
              <a:t>WordNetLemmatizer.</a:t>
            </a:r>
          </a:p>
          <a:p>
            <a:pPr marL="283768" marR="0">
              <a:lnSpc>
                <a:spcPts val="2312"/>
              </a:lnSpc>
              <a:spcBef>
                <a:spcPts val="8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Then</a:t>
            </a:r>
            <a:r>
              <a:rPr dirty="0" sz="20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8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000" spc="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10">
                <a:solidFill>
                  <a:srgbClr val="000000"/>
                </a:solidFill>
                <a:latin typeface="BLCCOS+Gill Sans MT"/>
                <a:cs typeface="BLCCOS+Gill Sans MT"/>
              </a:rPr>
              <a:t>further</a:t>
            </a:r>
            <a:r>
              <a:rPr dirty="0" sz="2000" spc="-6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pre-process</a:t>
            </a:r>
            <a:r>
              <a:rPr dirty="0" sz="2000" spc="2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000" spc="-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text</a:t>
            </a:r>
            <a:r>
              <a:rPr dirty="0" sz="2000" spc="-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50">
                <a:solidFill>
                  <a:srgbClr val="000000"/>
                </a:solidFill>
                <a:latin typeface="BLCCOS+Gill Sans MT"/>
                <a:cs typeface="BLCCOS+Gill Sans MT"/>
              </a:rPr>
              <a:t>save</a:t>
            </a:r>
            <a:r>
              <a:rPr dirty="0" sz="2000" spc="9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the</a:t>
            </a:r>
            <a:r>
              <a:rPr dirty="0" sz="2000" spc="-3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final</a:t>
            </a:r>
            <a:r>
              <a:rPr dirty="0" sz="20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processed</a:t>
            </a:r>
            <a:r>
              <a:rPr dirty="0" sz="2000" spc="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data</a:t>
            </a:r>
            <a:r>
              <a:rPr dirty="0" sz="20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</a:p>
          <a:p>
            <a:pPr marL="283768" marR="0">
              <a:lnSpc>
                <a:spcPts val="2310"/>
              </a:lnSpc>
              <a:spcBef>
                <a:spcPts val="91"/>
              </a:spcBef>
              <a:spcAft>
                <a:spcPts val="0"/>
              </a:spcAft>
            </a:pPr>
            <a:r>
              <a:rPr dirty="0" sz="2000" spc="-18">
                <a:solidFill>
                  <a:srgbClr val="000000"/>
                </a:solidFill>
                <a:latin typeface="BLCCOS+Gill Sans MT"/>
                <a:cs typeface="BLCCOS+Gill Sans MT"/>
              </a:rPr>
              <a:t>processed_review.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936" y="207141"/>
            <a:ext cx="8830118" cy="3314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91a7"/>
                </a:solidFill>
                <a:latin typeface="PWITMD+Wingdings 2"/>
                <a:cs typeface="PWITMD+Wingdings 2"/>
              </a:rPr>
              <a:t></a:t>
            </a:r>
            <a:r>
              <a:rPr dirty="0" sz="1600" spc="996">
                <a:solidFill>
                  <a:srgbClr val="3891a7"/>
                </a:solidFill>
                <a:latin typeface="Caladea"/>
                <a:cs typeface="Caladea"/>
              </a:rPr>
              <a:t> </a:t>
            </a:r>
            <a:r>
              <a:rPr dirty="0" sz="2000" spc="-32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000" spc="33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get</a:t>
            </a:r>
            <a:r>
              <a:rPr dirty="0" sz="2000" spc="1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sense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of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loud</a:t>
            </a:r>
            <a:r>
              <a:rPr dirty="0" sz="20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21">
                <a:solidFill>
                  <a:srgbClr val="000000"/>
                </a:solidFill>
                <a:latin typeface="BLCCOS+Gill Sans MT"/>
                <a:cs typeface="BLCCOS+Gill Sans MT"/>
              </a:rPr>
              <a:t>words</a:t>
            </a:r>
            <a:r>
              <a:rPr dirty="0" sz="2000" spc="38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in</a:t>
            </a:r>
            <a:r>
              <a:rPr dirty="0" sz="20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4">
                <a:solidFill>
                  <a:srgbClr val="000000"/>
                </a:solidFill>
                <a:latin typeface="BLCCOS+Gill Sans MT"/>
                <a:cs typeface="BLCCOS+Gill Sans MT"/>
              </a:rPr>
              <a:t>Review</a:t>
            </a:r>
            <a:r>
              <a:rPr dirty="0" sz="2000" spc="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corresponding</a:t>
            </a:r>
            <a:r>
              <a:rPr dirty="0" sz="2000" spc="1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to</a:t>
            </a:r>
            <a:r>
              <a:rPr dirty="0" sz="2000" spc="-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each</a:t>
            </a:r>
            <a:r>
              <a:rPr dirty="0" sz="2000" spc="32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rating</a:t>
            </a:r>
            <a:r>
              <a:rPr dirty="0" sz="2000" spc="-13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i.,</a:t>
            </a:r>
            <a:r>
              <a:rPr dirty="0" sz="2000" spc="-2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1,</a:t>
            </a:r>
            <a:r>
              <a:rPr dirty="0" sz="2000" spc="-205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2,</a:t>
            </a:r>
            <a:r>
              <a:rPr dirty="0" sz="2000" spc="-227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3,</a:t>
            </a:r>
            <a:r>
              <a:rPr dirty="0" sz="2000" spc="-20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4</a:t>
            </a:r>
            <a:r>
              <a:rPr dirty="0" sz="2000" spc="-2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704" y="511658"/>
            <a:ext cx="5712136" cy="331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5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8">
                <a:solidFill>
                  <a:srgbClr val="000000"/>
                </a:solidFill>
                <a:latin typeface="BLCCOS+Gill Sans MT"/>
                <a:cs typeface="BLCCOS+Gill Sans MT"/>
              </a:rPr>
              <a:t>we</a:t>
            </a:r>
            <a:r>
              <a:rPr dirty="0" sz="2000" spc="44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46">
                <a:solidFill>
                  <a:srgbClr val="000000"/>
                </a:solidFill>
                <a:latin typeface="BLCCOS+Gill Sans MT"/>
                <a:cs typeface="BLCCOS+Gill Sans MT"/>
              </a:rPr>
              <a:t>have</a:t>
            </a:r>
            <a:r>
              <a:rPr dirty="0" sz="2000" spc="66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used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wordcloud</a:t>
            </a:r>
            <a:r>
              <a:rPr dirty="0" sz="2000" spc="3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and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visualized</a:t>
            </a:r>
            <a:r>
              <a:rPr dirty="0" sz="2000" spc="41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it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 spc="-12">
                <a:solidFill>
                  <a:srgbClr val="000000"/>
                </a:solidFill>
                <a:latin typeface="BLCCOS+Gill Sans MT"/>
                <a:cs typeface="BLCCOS+Gill Sans MT"/>
              </a:rPr>
              <a:t>as</a:t>
            </a:r>
            <a:r>
              <a:rPr dirty="0" sz="2000" spc="29">
                <a:solidFill>
                  <a:srgbClr val="000000"/>
                </a:solidFill>
                <a:latin typeface="BLCCOS+Gill Sans MT"/>
                <a:cs typeface="BLCCOS+Gill Sans MT"/>
              </a:rPr>
              <a:t> </a:t>
            </a:r>
            <a:r>
              <a:rPr dirty="0" sz="2000">
                <a:solidFill>
                  <a:srgbClr val="000000"/>
                </a:solidFill>
                <a:latin typeface="BLCCOS+Gill Sans MT"/>
                <a:cs typeface="BLCCOS+Gill Sans MT"/>
              </a:rPr>
              <a:t>follows: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sejda</dc:creator>
  <cp:lastModifiedBy>sejda</cp:lastModifiedBy>
  <cp:revision>1</cp:revision>
  <dcterms:modified xsi:type="dcterms:W3CDTF">2021-06-08T20:14:58+02:00</dcterms:modified>
</cp:coreProperties>
</file>