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1" r:id="rId1"/>
  </p:sldMasterIdLst>
  <p:sldIdLst>
    <p:sldId id="266" r:id="rId2"/>
    <p:sldId id="258" r:id="rId3"/>
    <p:sldId id="259" r:id="rId4"/>
    <p:sldId id="260" r:id="rId5"/>
    <p:sldId id="261" r:id="rId6"/>
    <p:sldId id="262" r:id="rId7"/>
    <p:sldId id="264" r:id="rId8"/>
    <p:sldId id="267" r:id="rId9"/>
    <p:sldId id="268" r:id="rId10"/>
    <p:sldId id="269" r:id="rId11"/>
    <p:sldId id="270" r:id="rId12"/>
    <p:sldId id="271" r:id="rId13"/>
    <p:sldId id="272" r:id="rId14"/>
    <p:sldId id="273" r:id="rId15"/>
    <p:sldId id="277" r:id="rId16"/>
    <p:sldId id="276"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48A87A34-81AB-432B-8DAE-1953F412C126}" type="datetimeFigureOut">
              <a:rPr lang="en-US" smtClean="0"/>
              <a:t>1/23/2024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55871943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43308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97821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03924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48A87A34-81AB-432B-8DAE-1953F412C126}" type="datetimeFigureOut">
              <a:rPr lang="en-US" smtClean="0"/>
              <a:t>1/23/2024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5546084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3693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27528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5683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1895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8A87A34-81AB-432B-8DAE-1953F412C126}" type="datetimeFigureOut">
              <a:rPr lang="en-US" smtClean="0"/>
              <a:t>1/23/2024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6D22F896-40B5-4ADD-8801-0D06FADFA095}" type="slidenum">
              <a:rPr lang="en-US" smtClean="0"/>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86034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48A87A34-81AB-432B-8DAE-1953F412C126}" type="datetimeFigureOut">
              <a:rPr lang="en-US" smtClean="0"/>
              <a:t>1/23/2024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6D22F896-40B5-4ADD-8801-0D06FADFA095}" type="slidenum">
              <a:rPr lang="en-US" smtClean="0"/>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37778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48A87A34-81AB-432B-8DAE-1953F412C126}" type="datetimeFigureOut">
              <a:rPr lang="en-US" smtClean="0"/>
              <a:pPr/>
              <a:t>1/23/2024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52387056"/>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0D70C8A-A50E-4B41-86A2-E2F855812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11" name="Rectangle 10">
            <a:extLst>
              <a:ext uri="{FF2B5EF4-FFF2-40B4-BE49-F238E27FC236}">
                <a16:creationId xmlns:a16="http://schemas.microsoft.com/office/drawing/2014/main" id="{3E25BDA2-3F4D-4B38-90E7-989465ECD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F65EEA05-AD42-442F-B6C6-CB9FC2894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BC96869A-A70D-42F7-876F-605CB1718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7" name="Rectangle 16">
            <a:extLst>
              <a:ext uri="{FF2B5EF4-FFF2-40B4-BE49-F238E27FC236}">
                <a16:creationId xmlns:a16="http://schemas.microsoft.com/office/drawing/2014/main" id="{6CD407CC-EF5C-486F-9A14-7F681F986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sp>
      <p:sp>
        <p:nvSpPr>
          <p:cNvPr id="4" name="Rectangle 3">
            <a:extLst>
              <a:ext uri="{FF2B5EF4-FFF2-40B4-BE49-F238E27FC236}">
                <a16:creationId xmlns:a16="http://schemas.microsoft.com/office/drawing/2014/main" id="{BFDDFA89-3CBA-BF13-4B38-8D646FDA3473}"/>
              </a:ext>
            </a:extLst>
          </p:cNvPr>
          <p:cNvSpPr/>
          <p:nvPr/>
        </p:nvSpPr>
        <p:spPr>
          <a:xfrm>
            <a:off x="7532835" y="1420706"/>
            <a:ext cx="3466540" cy="4016587"/>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endParaRPr lang="en-US" sz="3600" b="1" dirty="0">
              <a:ln w="13462">
                <a:solidFill>
                  <a:schemeClr val="bg1"/>
                </a:solidFill>
                <a:prstDash val="solid"/>
              </a:ln>
              <a:solidFill>
                <a:schemeClr val="tx1">
                  <a:lumMod val="85000"/>
                  <a:lumOff val="15000"/>
                </a:schemeClr>
              </a:solidFill>
              <a:latin typeface="+mj-lt"/>
            </a:endParaRPr>
          </a:p>
        </p:txBody>
      </p:sp>
      <p:sp>
        <p:nvSpPr>
          <p:cNvPr id="3" name="TextBox 2">
            <a:extLst>
              <a:ext uri="{FF2B5EF4-FFF2-40B4-BE49-F238E27FC236}">
                <a16:creationId xmlns:a16="http://schemas.microsoft.com/office/drawing/2014/main" id="{8BE4D2FC-DBD5-C078-2C53-1BEE977D99F2}"/>
              </a:ext>
            </a:extLst>
          </p:cNvPr>
          <p:cNvSpPr txBox="1"/>
          <p:nvPr/>
        </p:nvSpPr>
        <p:spPr>
          <a:xfrm>
            <a:off x="2604793" y="960602"/>
            <a:ext cx="6606583" cy="4016587"/>
          </a:xfrm>
          <a:prstGeom prst="rect">
            <a:avLst/>
          </a:prstGeom>
        </p:spPr>
        <p:txBody>
          <a:bodyPr vert="horz" lIns="91440" tIns="45720" rIns="91440" bIns="45720" rtlCol="0" anchor="ctr">
            <a:normAutofit/>
          </a:bodyPr>
          <a:lstStyle/>
          <a:p>
            <a:pPr indent="-182880" defTabSz="914400">
              <a:lnSpc>
                <a:spcPct val="90000"/>
              </a:lnSpc>
              <a:spcAft>
                <a:spcPts val="600"/>
              </a:spcAft>
              <a:buClr>
                <a:schemeClr val="tx1">
                  <a:lumMod val="85000"/>
                  <a:lumOff val="15000"/>
                </a:schemeClr>
              </a:buClr>
              <a:buFont typeface="Garamond" pitchFamily="18" charset="0"/>
              <a:buChar char="◦"/>
            </a:pPr>
            <a:endParaRPr lang="en-US" sz="1400" dirty="0">
              <a:solidFill>
                <a:schemeClr val="tx1">
                  <a:lumMod val="75000"/>
                  <a:lumOff val="25000"/>
                </a:schemeClr>
              </a:solidFill>
            </a:endParaRPr>
          </a:p>
        </p:txBody>
      </p:sp>
      <p:cxnSp>
        <p:nvCxnSpPr>
          <p:cNvPr id="19" name="Straight Connector 18">
            <a:extLst>
              <a:ext uri="{FF2B5EF4-FFF2-40B4-BE49-F238E27FC236}">
                <a16:creationId xmlns:a16="http://schemas.microsoft.com/office/drawing/2014/main" id="{0DD76B5F-5BAA-48C6-9065-9AEF15D30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5731"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1F0031-80ED-2F0F-F461-1498C8FC282B}"/>
              </a:ext>
            </a:extLst>
          </p:cNvPr>
          <p:cNvSpPr txBox="1"/>
          <p:nvPr/>
        </p:nvSpPr>
        <p:spPr>
          <a:xfrm>
            <a:off x="1718387" y="892869"/>
            <a:ext cx="6982409" cy="1055674"/>
          </a:xfrm>
          <a:prstGeom prst="rect">
            <a:avLst/>
          </a:prstGeom>
          <a:noFill/>
        </p:spPr>
        <p:txBody>
          <a:bodyPr wrap="square">
            <a:spAutoFit/>
          </a:bodyPr>
          <a:lstStyle/>
          <a:p>
            <a:pPr algn="ctr" defTabSz="914400">
              <a:lnSpc>
                <a:spcPct val="90000"/>
              </a:lnSpc>
              <a:spcBef>
                <a:spcPct val="0"/>
              </a:spcBef>
              <a:spcAft>
                <a:spcPts val="600"/>
              </a:spcAft>
            </a:pPr>
            <a:r>
              <a:rPr lang="en-US" sz="3200" b="1" cap="all" dirty="0">
                <a:ln w="13462">
                  <a:solidFill>
                    <a:schemeClr val="bg1"/>
                  </a:solidFill>
                  <a:prstDash val="solid"/>
                </a:ln>
                <a:effectLst>
                  <a:outerShdw blurRad="50800" dist="63500" dir="2700000" algn="tl" rotWithShape="0">
                    <a:srgbClr val="000000">
                      <a:alpha val="48000"/>
                    </a:srgbClr>
                  </a:outerShdw>
                </a:effectLst>
                <a:latin typeface="+mj-lt"/>
                <a:ea typeface="+mj-ea"/>
                <a:cs typeface="+mj-cs"/>
              </a:rPr>
              <a:t>Data Science Toolbox: </a:t>
            </a:r>
          </a:p>
          <a:p>
            <a:pPr algn="ctr" defTabSz="914400">
              <a:lnSpc>
                <a:spcPct val="90000"/>
              </a:lnSpc>
              <a:spcBef>
                <a:spcPct val="0"/>
              </a:spcBef>
              <a:spcAft>
                <a:spcPts val="600"/>
              </a:spcAft>
            </a:pPr>
            <a:r>
              <a:rPr lang="en-US" sz="3200" b="1" cap="all" dirty="0">
                <a:ln w="13462">
                  <a:solidFill>
                    <a:schemeClr val="bg1"/>
                  </a:solidFill>
                  <a:prstDash val="solid"/>
                </a:ln>
                <a:effectLst>
                  <a:outerShdw blurRad="50800" dist="63500" dir="2700000" algn="tl" rotWithShape="0">
                    <a:srgbClr val="000000">
                      <a:alpha val="48000"/>
                    </a:srgbClr>
                  </a:outerShdw>
                </a:effectLst>
                <a:latin typeface="+mj-lt"/>
                <a:ea typeface="+mj-ea"/>
                <a:cs typeface="+mj-cs"/>
              </a:rPr>
              <a:t>R Programming</a:t>
            </a:r>
            <a:endParaRPr lang="en-US" sz="3200" b="1" cap="all" spc="0" dirty="0">
              <a:ln w="13462">
                <a:solidFill>
                  <a:schemeClr val="bg1"/>
                </a:solidFill>
                <a:prstDash val="solid"/>
              </a:ln>
              <a:effectLst>
                <a:outerShdw blurRad="50800" dist="63500" dir="2700000" algn="tl" rotWithShape="0">
                  <a:srgbClr val="000000">
                    <a:alpha val="48000"/>
                  </a:srgbClr>
                </a:outerShdw>
              </a:effectLst>
              <a:latin typeface="+mj-lt"/>
              <a:ea typeface="+mj-ea"/>
              <a:cs typeface="+mj-cs"/>
            </a:endParaRPr>
          </a:p>
        </p:txBody>
      </p:sp>
      <p:sp>
        <p:nvSpPr>
          <p:cNvPr id="8" name="Rectangle 7">
            <a:extLst>
              <a:ext uri="{FF2B5EF4-FFF2-40B4-BE49-F238E27FC236}">
                <a16:creationId xmlns:a16="http://schemas.microsoft.com/office/drawing/2014/main" id="{7FE3832D-D04C-7307-7DA1-E2C541D210F2}"/>
              </a:ext>
            </a:extLst>
          </p:cNvPr>
          <p:cNvSpPr/>
          <p:nvPr/>
        </p:nvSpPr>
        <p:spPr>
          <a:xfrm>
            <a:off x="1955017" y="3819169"/>
            <a:ext cx="3789819" cy="707886"/>
          </a:xfrm>
          <a:prstGeom prst="rect">
            <a:avLst/>
          </a:prstGeom>
          <a:noFill/>
        </p:spPr>
        <p:txBody>
          <a:bodyPr wrap="none" lIns="91440" tIns="45720" rIns="91440" bIns="45720">
            <a:spAutoFit/>
          </a:bodyPr>
          <a:lstStyle/>
          <a:p>
            <a:pPr algn="ctr"/>
            <a:r>
              <a:rPr lang="en-US" sz="4000" b="1" cap="none" spc="0" dirty="0">
                <a:ln w="6600">
                  <a:solidFill>
                    <a:schemeClr val="accent2"/>
                  </a:solidFill>
                  <a:prstDash val="solid"/>
                </a:ln>
                <a:solidFill>
                  <a:srgbClr val="FFFF00"/>
                </a:solidFill>
                <a:effectLst>
                  <a:outerShdw dist="38100" dir="2700000" algn="tl" rotWithShape="0">
                    <a:schemeClr val="accent2"/>
                  </a:outerShdw>
                </a:effectLst>
              </a:rPr>
              <a:t> </a:t>
            </a:r>
            <a:r>
              <a:rPr lang="en-US" sz="4000" b="1" dirty="0" err="1">
                <a:ln w="6600">
                  <a:solidFill>
                    <a:schemeClr val="accent2"/>
                  </a:solidFill>
                  <a:prstDash val="solid"/>
                </a:ln>
                <a:solidFill>
                  <a:schemeClr val="tx2">
                    <a:lumMod val="20000"/>
                    <a:lumOff val="80000"/>
                  </a:schemeClr>
                </a:solidFill>
                <a:effectLst>
                  <a:outerShdw dist="38100" dir="2700000" algn="tl" rotWithShape="0">
                    <a:schemeClr val="accent2"/>
                  </a:outerShdw>
                </a:effectLst>
              </a:rPr>
              <a:t>AirQualityUCI</a:t>
            </a:r>
            <a:endParaRPr lang="en-US" sz="4000" b="1" cap="none" spc="0" dirty="0">
              <a:ln w="6600">
                <a:solidFill>
                  <a:schemeClr val="accent2"/>
                </a:solidFill>
                <a:prstDash val="solid"/>
              </a:ln>
              <a:solidFill>
                <a:srgbClr val="FFFF00"/>
              </a:solidFill>
              <a:effectLst>
                <a:outerShdw dist="38100" dir="2700000" algn="tl" rotWithShape="0">
                  <a:schemeClr val="accent2"/>
                </a:outerShdw>
              </a:effectLst>
            </a:endParaRPr>
          </a:p>
        </p:txBody>
      </p:sp>
      <p:sp>
        <p:nvSpPr>
          <p:cNvPr id="10" name="Rectangle 9">
            <a:extLst>
              <a:ext uri="{FF2B5EF4-FFF2-40B4-BE49-F238E27FC236}">
                <a16:creationId xmlns:a16="http://schemas.microsoft.com/office/drawing/2014/main" id="{1B3D747B-E0BB-9155-E0B0-C79BDEB04B94}"/>
              </a:ext>
            </a:extLst>
          </p:cNvPr>
          <p:cNvSpPr/>
          <p:nvPr/>
        </p:nvSpPr>
        <p:spPr>
          <a:xfrm>
            <a:off x="2623627" y="2924678"/>
            <a:ext cx="2585964" cy="707886"/>
          </a:xfrm>
          <a:prstGeom prst="rect">
            <a:avLst/>
          </a:prstGeom>
          <a:noFill/>
        </p:spPr>
        <p:txBody>
          <a:bodyPr wrap="none" lIns="91440" tIns="45720" rIns="91440" bIns="45720">
            <a:spAutoFit/>
          </a:bodyPr>
          <a:lstStyle/>
          <a:p>
            <a:pPr algn="ctr"/>
            <a:r>
              <a:rPr lang="en-US" sz="4000" b="1" dirty="0">
                <a:ln w="6600">
                  <a:solidFill>
                    <a:schemeClr val="accent2"/>
                  </a:solidFill>
                  <a:prstDash val="solid"/>
                </a:ln>
                <a:solidFill>
                  <a:srgbClr val="FFFFFF"/>
                </a:solidFill>
                <a:effectLst>
                  <a:outerShdw dist="38100" dir="2700000" algn="tl" rotWithShape="0">
                    <a:schemeClr val="accent2"/>
                  </a:outerShdw>
                </a:effectLst>
              </a:rPr>
              <a:t>Dataset :-</a:t>
            </a:r>
            <a:endParaRPr lang="en-US" sz="40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25" name="TextBox 24">
            <a:extLst>
              <a:ext uri="{FF2B5EF4-FFF2-40B4-BE49-F238E27FC236}">
                <a16:creationId xmlns:a16="http://schemas.microsoft.com/office/drawing/2014/main" id="{3B20285A-48B2-39FC-D5D4-6BA0223FE403}"/>
              </a:ext>
            </a:extLst>
          </p:cNvPr>
          <p:cNvSpPr txBox="1"/>
          <p:nvPr/>
        </p:nvSpPr>
        <p:spPr>
          <a:xfrm>
            <a:off x="2801298" y="2082667"/>
            <a:ext cx="1981646" cy="707886"/>
          </a:xfrm>
          <a:prstGeom prst="rect">
            <a:avLst/>
          </a:prstGeom>
          <a:noFill/>
        </p:spPr>
        <p:txBody>
          <a:bodyPr wrap="square">
            <a:spAutoFit/>
          </a:bodyPr>
          <a:lstStyle/>
          <a:p>
            <a:r>
              <a:rPr lang="en-US" sz="4000" b="1" dirty="0">
                <a:ln w="6600">
                  <a:solidFill>
                    <a:srgbClr val="2683C6"/>
                  </a:solidFill>
                  <a:prstDash val="solid"/>
                </a:ln>
                <a:solidFill>
                  <a:schemeClr val="accent5">
                    <a:lumMod val="60000"/>
                    <a:lumOff val="40000"/>
                  </a:schemeClr>
                </a:solidFill>
                <a:effectLst>
                  <a:outerShdw dist="38100" dir="2700000" algn="tl" rotWithShape="0">
                    <a:srgbClr val="2683C6"/>
                  </a:outerShdw>
                </a:effectLst>
                <a:latin typeface="Century Gothic" panose="020B0502020202020204"/>
              </a:rPr>
              <a:t>Project</a:t>
            </a:r>
            <a:endParaRPr lang="en-IN" dirty="0">
              <a:solidFill>
                <a:schemeClr val="accent5">
                  <a:lumMod val="60000"/>
                  <a:lumOff val="40000"/>
                </a:schemeClr>
              </a:solidFill>
            </a:endParaRPr>
          </a:p>
        </p:txBody>
      </p:sp>
    </p:spTree>
    <p:extLst>
      <p:ext uri="{BB962C8B-B14F-4D97-AF65-F5344CB8AC3E}">
        <p14:creationId xmlns:p14="http://schemas.microsoft.com/office/powerpoint/2010/main" val="3360794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2E78A7-8F66-ECE3-1967-739D76D5A563}"/>
              </a:ext>
            </a:extLst>
          </p:cNvPr>
          <p:cNvSpPr txBox="1"/>
          <p:nvPr/>
        </p:nvSpPr>
        <p:spPr>
          <a:xfrm>
            <a:off x="585496" y="1510125"/>
            <a:ext cx="11012454" cy="646331"/>
          </a:xfrm>
          <a:prstGeom prst="rect">
            <a:avLst/>
          </a:prstGeom>
          <a:noFill/>
        </p:spPr>
        <p:txBody>
          <a:bodyPr wrap="square">
            <a:spAutoFit/>
          </a:bodyPr>
          <a:lstStyle/>
          <a:p>
            <a:r>
              <a:rPr lang="en-IN" dirty="0"/>
              <a:t>The function </a:t>
            </a:r>
            <a:r>
              <a:rPr lang="en-IN" dirty="0" err="1"/>
              <a:t>bwplot</a:t>
            </a:r>
            <a:r>
              <a:rPr lang="en-IN" dirty="0"/>
              <a:t> () makes box-and-whisker plots for numerical variables. It comes from the lattice package for statistical graphics, which is pre-installed with every distribution of R.</a:t>
            </a:r>
          </a:p>
        </p:txBody>
      </p:sp>
      <p:sp>
        <p:nvSpPr>
          <p:cNvPr id="5" name="TextBox 4">
            <a:extLst>
              <a:ext uri="{FF2B5EF4-FFF2-40B4-BE49-F238E27FC236}">
                <a16:creationId xmlns:a16="http://schemas.microsoft.com/office/drawing/2014/main" id="{0868AAF0-5D8E-2C7E-2E79-59E521E94836}"/>
              </a:ext>
            </a:extLst>
          </p:cNvPr>
          <p:cNvSpPr txBox="1"/>
          <p:nvPr/>
        </p:nvSpPr>
        <p:spPr>
          <a:xfrm>
            <a:off x="585496" y="3104087"/>
            <a:ext cx="10863165" cy="646331"/>
          </a:xfrm>
          <a:prstGeom prst="rect">
            <a:avLst/>
          </a:prstGeom>
          <a:noFill/>
        </p:spPr>
        <p:txBody>
          <a:bodyPr wrap="square">
            <a:spAutoFit/>
          </a:bodyPr>
          <a:lstStyle/>
          <a:p>
            <a:r>
              <a:rPr lang="en-IN" dirty="0"/>
              <a:t>A bar chart represents data in rectangular bars with </a:t>
            </a:r>
            <a:r>
              <a:rPr lang="en-IN" dirty="0" err="1"/>
              <a:t>lengthof</a:t>
            </a:r>
            <a:r>
              <a:rPr lang="en-IN" dirty="0"/>
              <a:t> the bar proportional to the value of the </a:t>
            </a:r>
            <a:r>
              <a:rPr lang="en-IN" dirty="0" err="1"/>
              <a:t>variable.R</a:t>
            </a:r>
            <a:r>
              <a:rPr lang="en-IN" dirty="0"/>
              <a:t> uses the function </a:t>
            </a:r>
            <a:r>
              <a:rPr lang="en-IN" dirty="0" err="1"/>
              <a:t>barplot</a:t>
            </a:r>
            <a:r>
              <a:rPr lang="en-IN" dirty="0"/>
              <a:t> () to create bar charts.</a:t>
            </a:r>
          </a:p>
        </p:txBody>
      </p:sp>
      <p:sp>
        <p:nvSpPr>
          <p:cNvPr id="7" name="TextBox 6">
            <a:extLst>
              <a:ext uri="{FF2B5EF4-FFF2-40B4-BE49-F238E27FC236}">
                <a16:creationId xmlns:a16="http://schemas.microsoft.com/office/drawing/2014/main" id="{E407C36C-C574-6278-4701-DA89D47708FC}"/>
              </a:ext>
            </a:extLst>
          </p:cNvPr>
          <p:cNvSpPr txBox="1"/>
          <p:nvPr/>
        </p:nvSpPr>
        <p:spPr>
          <a:xfrm>
            <a:off x="585496" y="4697875"/>
            <a:ext cx="10545924" cy="1200329"/>
          </a:xfrm>
          <a:prstGeom prst="rect">
            <a:avLst/>
          </a:prstGeom>
          <a:noFill/>
        </p:spPr>
        <p:txBody>
          <a:bodyPr wrap="square">
            <a:spAutoFit/>
          </a:bodyPr>
          <a:lstStyle/>
          <a:p>
            <a:r>
              <a:rPr lang="en-IN" dirty="0"/>
              <a:t>A density plot is a representation of the distribution of a numeric variable that uses a kernel density estimate to show the probability density function of the variable. In R Language we use the density () function which helps to compute kernel density estimates. And further with its return value, is used to build the final density plot.</a:t>
            </a:r>
          </a:p>
        </p:txBody>
      </p:sp>
      <p:sp>
        <p:nvSpPr>
          <p:cNvPr id="9" name="TextBox 8">
            <a:extLst>
              <a:ext uri="{FF2B5EF4-FFF2-40B4-BE49-F238E27FC236}">
                <a16:creationId xmlns:a16="http://schemas.microsoft.com/office/drawing/2014/main" id="{8A14758D-B360-3E47-43D5-450D14B1654B}"/>
              </a:ext>
            </a:extLst>
          </p:cNvPr>
          <p:cNvSpPr txBox="1"/>
          <p:nvPr/>
        </p:nvSpPr>
        <p:spPr>
          <a:xfrm>
            <a:off x="585496" y="946883"/>
            <a:ext cx="6097554" cy="461665"/>
          </a:xfrm>
          <a:prstGeom prst="rect">
            <a:avLst/>
          </a:prstGeom>
          <a:noFill/>
        </p:spPr>
        <p:txBody>
          <a:bodyPr wrap="square">
            <a:spAutoFit/>
          </a:bodyPr>
          <a:lstStyle/>
          <a:p>
            <a:r>
              <a:rPr lang="en-US" sz="2400" b="1" dirty="0" err="1">
                <a:ln w="13462">
                  <a:solidFill>
                    <a:prstClr val="white"/>
                  </a:solidFill>
                  <a:prstDash val="solid"/>
                </a:ln>
                <a:solidFill>
                  <a:schemeClr val="accent3"/>
                </a:solidFill>
                <a:latin typeface="Century Gothic" panose="020B0502020202020204"/>
              </a:rPr>
              <a:t>BWPlot</a:t>
            </a:r>
            <a:endParaRPr lang="en-IN" sz="2400" dirty="0">
              <a:solidFill>
                <a:schemeClr val="accent3"/>
              </a:solidFill>
            </a:endParaRPr>
          </a:p>
        </p:txBody>
      </p:sp>
      <p:sp>
        <p:nvSpPr>
          <p:cNvPr id="11" name="TextBox 10">
            <a:extLst>
              <a:ext uri="{FF2B5EF4-FFF2-40B4-BE49-F238E27FC236}">
                <a16:creationId xmlns:a16="http://schemas.microsoft.com/office/drawing/2014/main" id="{26B20E0A-97FE-2A02-C867-1A6AE0C9D72B}"/>
              </a:ext>
            </a:extLst>
          </p:cNvPr>
          <p:cNvSpPr txBox="1"/>
          <p:nvPr/>
        </p:nvSpPr>
        <p:spPr>
          <a:xfrm>
            <a:off x="585496" y="2544277"/>
            <a:ext cx="6097554" cy="461665"/>
          </a:xfrm>
          <a:prstGeom prst="rect">
            <a:avLst/>
          </a:prstGeom>
          <a:noFill/>
        </p:spPr>
        <p:txBody>
          <a:bodyPr wrap="square">
            <a:spAutoFit/>
          </a:bodyPr>
          <a:lstStyle/>
          <a:p>
            <a:r>
              <a:rPr lang="en-US" sz="2400" b="1" dirty="0" err="1">
                <a:ln w="13462">
                  <a:solidFill>
                    <a:prstClr val="white"/>
                  </a:solidFill>
                  <a:prstDash val="solid"/>
                </a:ln>
                <a:solidFill>
                  <a:schemeClr val="accent3"/>
                </a:solidFill>
                <a:latin typeface="Century Gothic" panose="020B0502020202020204"/>
              </a:rPr>
              <a:t>BarChart</a:t>
            </a:r>
            <a:endParaRPr lang="en-IN" sz="2400" dirty="0">
              <a:solidFill>
                <a:schemeClr val="accent3"/>
              </a:solidFill>
            </a:endParaRPr>
          </a:p>
        </p:txBody>
      </p:sp>
      <p:sp>
        <p:nvSpPr>
          <p:cNvPr id="13" name="TextBox 12">
            <a:extLst>
              <a:ext uri="{FF2B5EF4-FFF2-40B4-BE49-F238E27FC236}">
                <a16:creationId xmlns:a16="http://schemas.microsoft.com/office/drawing/2014/main" id="{CA415A16-D29A-15A0-A127-EABC012B401A}"/>
              </a:ext>
            </a:extLst>
          </p:cNvPr>
          <p:cNvSpPr txBox="1"/>
          <p:nvPr/>
        </p:nvSpPr>
        <p:spPr>
          <a:xfrm>
            <a:off x="585496" y="3993314"/>
            <a:ext cx="6097554" cy="461665"/>
          </a:xfrm>
          <a:prstGeom prst="rect">
            <a:avLst/>
          </a:prstGeom>
          <a:noFill/>
        </p:spPr>
        <p:txBody>
          <a:bodyPr wrap="square">
            <a:spAutoFit/>
          </a:bodyPr>
          <a:lstStyle/>
          <a:p>
            <a:r>
              <a:rPr lang="en-US" sz="2400" b="1" dirty="0" err="1">
                <a:ln w="13462">
                  <a:solidFill>
                    <a:prstClr val="white"/>
                  </a:solidFill>
                  <a:prstDash val="solid"/>
                </a:ln>
                <a:solidFill>
                  <a:schemeClr val="accent3"/>
                </a:solidFill>
                <a:latin typeface="Century Gothic" panose="020B0502020202020204"/>
              </a:rPr>
              <a:t>DensityPlot</a:t>
            </a:r>
            <a:endParaRPr lang="en-IN" sz="2400" dirty="0">
              <a:solidFill>
                <a:schemeClr val="accent3"/>
              </a:solidFill>
            </a:endParaRPr>
          </a:p>
        </p:txBody>
      </p:sp>
    </p:spTree>
    <p:extLst>
      <p:ext uri="{BB962C8B-B14F-4D97-AF65-F5344CB8AC3E}">
        <p14:creationId xmlns:p14="http://schemas.microsoft.com/office/powerpoint/2010/main" val="1530648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63E10B8-7A5C-4E1D-BE92-AAA068608C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5804"/>
            <a:ext cx="2686328" cy="3510776"/>
          </a:xfrm>
          <a:prstGeom prst="rect">
            <a:avLst/>
          </a:prstGeom>
          <a:solidFill>
            <a:srgbClr val="FFFFFF"/>
          </a:solidFill>
          <a:ln w="63500">
            <a:solidFill>
              <a:srgbClr val="1F214D"/>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30E97A9-1BE1-83F2-162A-6BF9879F45EC}"/>
              </a:ext>
            </a:extLst>
          </p:cNvPr>
          <p:cNvPicPr>
            <a:picLocks noChangeAspect="1"/>
          </p:cNvPicPr>
          <p:nvPr/>
        </p:nvPicPr>
        <p:blipFill>
          <a:blip r:embed="rId2"/>
          <a:stretch>
            <a:fillRect/>
          </a:stretch>
        </p:blipFill>
        <p:spPr>
          <a:xfrm>
            <a:off x="601134" y="1188264"/>
            <a:ext cx="2400376" cy="2074192"/>
          </a:xfrm>
          <a:prstGeom prst="rect">
            <a:avLst/>
          </a:prstGeom>
        </p:spPr>
      </p:pic>
      <p:sp>
        <p:nvSpPr>
          <p:cNvPr id="18" name="Rectangle 17">
            <a:extLst>
              <a:ext uri="{FF2B5EF4-FFF2-40B4-BE49-F238E27FC236}">
                <a16:creationId xmlns:a16="http://schemas.microsoft.com/office/drawing/2014/main" id="{25C29AA3-A1AC-448F-A505-87CEAA1D90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7949" y="485804"/>
            <a:ext cx="2686328" cy="3510776"/>
          </a:xfrm>
          <a:prstGeom prst="rect">
            <a:avLst/>
          </a:prstGeom>
          <a:solidFill>
            <a:srgbClr val="FFFFFF"/>
          </a:solidFill>
          <a:ln w="63500">
            <a:solidFill>
              <a:srgbClr val="1F214D"/>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D1E0535-45EB-0F19-43FD-4C1554019196}"/>
              </a:ext>
            </a:extLst>
          </p:cNvPr>
          <p:cNvPicPr>
            <a:picLocks noChangeAspect="1"/>
          </p:cNvPicPr>
          <p:nvPr/>
        </p:nvPicPr>
        <p:blipFill>
          <a:blip r:embed="rId3"/>
          <a:stretch>
            <a:fillRect/>
          </a:stretch>
        </p:blipFill>
        <p:spPr>
          <a:xfrm>
            <a:off x="3508169" y="1217382"/>
            <a:ext cx="2333643" cy="2018600"/>
          </a:xfrm>
          <a:prstGeom prst="rect">
            <a:avLst/>
          </a:prstGeom>
        </p:spPr>
      </p:pic>
      <p:sp>
        <p:nvSpPr>
          <p:cNvPr id="20" name="Rectangle 19">
            <a:extLst>
              <a:ext uri="{FF2B5EF4-FFF2-40B4-BE49-F238E27FC236}">
                <a16:creationId xmlns:a16="http://schemas.microsoft.com/office/drawing/2014/main" id="{E1C32068-6A8E-44A5-BE2D-65E7EC2DB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3" y="4157449"/>
            <a:ext cx="2686328" cy="2216840"/>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A7097BE-E679-A9FB-FE6D-6576DDBD9101}"/>
              </a:ext>
            </a:extLst>
          </p:cNvPr>
          <p:cNvPicPr>
            <a:picLocks noChangeAspect="1"/>
          </p:cNvPicPr>
          <p:nvPr/>
        </p:nvPicPr>
        <p:blipFill>
          <a:blip r:embed="rId4"/>
          <a:stretch>
            <a:fillRect/>
          </a:stretch>
        </p:blipFill>
        <p:spPr>
          <a:xfrm>
            <a:off x="750357" y="4328887"/>
            <a:ext cx="2168660" cy="1873965"/>
          </a:xfrm>
          <a:prstGeom prst="rect">
            <a:avLst/>
          </a:prstGeom>
        </p:spPr>
      </p:pic>
      <p:sp>
        <p:nvSpPr>
          <p:cNvPr id="22" name="Rectangle 21">
            <a:extLst>
              <a:ext uri="{FF2B5EF4-FFF2-40B4-BE49-F238E27FC236}">
                <a16:creationId xmlns:a16="http://schemas.microsoft.com/office/drawing/2014/main" id="{83940A33-AE5F-4FC1-AFFF-1BC5DD32E1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31827" y="4157449"/>
            <a:ext cx="2686328" cy="2216840"/>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E6DE865-1BFC-C77C-A3DC-2161972AE13B}"/>
              </a:ext>
            </a:extLst>
          </p:cNvPr>
          <p:cNvPicPr>
            <a:picLocks noChangeAspect="1"/>
          </p:cNvPicPr>
          <p:nvPr/>
        </p:nvPicPr>
        <p:blipFill>
          <a:blip r:embed="rId5"/>
          <a:stretch>
            <a:fillRect/>
          </a:stretch>
        </p:blipFill>
        <p:spPr>
          <a:xfrm>
            <a:off x="8213519" y="2042653"/>
            <a:ext cx="2333643" cy="869281"/>
          </a:xfrm>
          <a:prstGeom prst="rect">
            <a:avLst/>
          </a:prstGeom>
        </p:spPr>
      </p:pic>
      <p:sp>
        <p:nvSpPr>
          <p:cNvPr id="24" name="Rectangle 23">
            <a:extLst>
              <a:ext uri="{FF2B5EF4-FFF2-40B4-BE49-F238E27FC236}">
                <a16:creationId xmlns:a16="http://schemas.microsoft.com/office/drawing/2014/main" id="{9310DD53-17D0-4A12-A0E2-72F33348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6188" y="485805"/>
            <a:ext cx="5511179" cy="5888484"/>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151793C-DE6A-C109-B4CC-95D210419EF9}"/>
              </a:ext>
            </a:extLst>
          </p:cNvPr>
          <p:cNvPicPr>
            <a:picLocks noChangeAspect="1"/>
          </p:cNvPicPr>
          <p:nvPr/>
        </p:nvPicPr>
        <p:blipFill>
          <a:blip r:embed="rId6"/>
          <a:stretch>
            <a:fillRect/>
          </a:stretch>
        </p:blipFill>
        <p:spPr>
          <a:xfrm>
            <a:off x="3749429" y="4361843"/>
            <a:ext cx="2092383" cy="1808052"/>
          </a:xfrm>
          <a:prstGeom prst="rect">
            <a:avLst/>
          </a:prstGeom>
        </p:spPr>
      </p:pic>
      <p:pic>
        <p:nvPicPr>
          <p:cNvPr id="13" name="Picture 12">
            <a:extLst>
              <a:ext uri="{FF2B5EF4-FFF2-40B4-BE49-F238E27FC236}">
                <a16:creationId xmlns:a16="http://schemas.microsoft.com/office/drawing/2014/main" id="{AE0AEEF3-BE43-19C8-24F4-170D8C15511D}"/>
              </a:ext>
            </a:extLst>
          </p:cNvPr>
          <p:cNvPicPr>
            <a:picLocks noChangeAspect="1"/>
          </p:cNvPicPr>
          <p:nvPr/>
        </p:nvPicPr>
        <p:blipFill>
          <a:blip r:embed="rId7"/>
          <a:stretch>
            <a:fillRect/>
          </a:stretch>
        </p:blipFill>
        <p:spPr>
          <a:xfrm>
            <a:off x="6337522" y="892163"/>
            <a:ext cx="5253344" cy="5277732"/>
          </a:xfrm>
          <a:prstGeom prst="rect">
            <a:avLst/>
          </a:prstGeom>
        </p:spPr>
      </p:pic>
      <p:sp>
        <p:nvSpPr>
          <p:cNvPr id="23" name="TextBox 22">
            <a:extLst>
              <a:ext uri="{FF2B5EF4-FFF2-40B4-BE49-F238E27FC236}">
                <a16:creationId xmlns:a16="http://schemas.microsoft.com/office/drawing/2014/main" id="{6EC94938-E4E1-ED02-5E6A-05BADD563625}"/>
              </a:ext>
            </a:extLst>
          </p:cNvPr>
          <p:cNvSpPr txBox="1"/>
          <p:nvPr/>
        </p:nvSpPr>
        <p:spPr>
          <a:xfrm>
            <a:off x="370892" y="-7525"/>
            <a:ext cx="6097554" cy="461665"/>
          </a:xfrm>
          <a:prstGeom prst="rect">
            <a:avLst/>
          </a:prstGeom>
          <a:noFill/>
        </p:spPr>
        <p:txBody>
          <a:bodyPr wrap="square">
            <a:spAutoFit/>
          </a:bodyPr>
          <a:lstStyle/>
          <a:p>
            <a:r>
              <a:rPr kumimoji="0" lang="en-US" sz="2400" b="1" i="0" u="none" strike="noStrike" kern="1200" cap="none" spc="0" normalizeH="0" baseline="0" noProof="0" dirty="0">
                <a:ln w="13462">
                  <a:solidFill>
                    <a:prstClr val="white"/>
                  </a:solidFill>
                  <a:prstDash val="solid"/>
                </a:ln>
                <a:solidFill>
                  <a:schemeClr val="accent3"/>
                </a:solidFill>
                <a:effectLst/>
                <a:uLnTx/>
                <a:uFillTx/>
                <a:latin typeface="Century Gothic" panose="020B0502020202020204"/>
                <a:ea typeface="+mn-ea"/>
                <a:cs typeface="+mn-cs"/>
              </a:rPr>
              <a:t>Histogram</a:t>
            </a:r>
            <a:endParaRPr lang="en-IN" dirty="0">
              <a:solidFill>
                <a:schemeClr val="accent3"/>
              </a:solidFill>
            </a:endParaRPr>
          </a:p>
        </p:txBody>
      </p:sp>
    </p:spTree>
    <p:extLst>
      <p:ext uri="{BB962C8B-B14F-4D97-AF65-F5344CB8AC3E}">
        <p14:creationId xmlns:p14="http://schemas.microsoft.com/office/powerpoint/2010/main" val="2855495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527FCEA-6143-4C5E-8C45-8AC9237AD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A9F23AD-7A55-49F3-A3EC-743F47F36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7090"/>
            <a:ext cx="6741849" cy="5897880"/>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7D9F91F-72C9-4DB9-ABD0-A8180D826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480060"/>
            <a:ext cx="4180332" cy="2788074"/>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D80FA1D-CDF6-E22F-E280-4DF3A001CE9D}"/>
              </a:ext>
            </a:extLst>
          </p:cNvPr>
          <p:cNvPicPr>
            <a:picLocks noChangeAspect="1"/>
          </p:cNvPicPr>
          <p:nvPr/>
        </p:nvPicPr>
        <p:blipFill>
          <a:blip r:embed="rId2"/>
          <a:stretch>
            <a:fillRect/>
          </a:stretch>
        </p:blipFill>
        <p:spPr>
          <a:xfrm>
            <a:off x="8010543" y="643467"/>
            <a:ext cx="3225605" cy="2475653"/>
          </a:xfrm>
          <a:prstGeom prst="rect">
            <a:avLst/>
          </a:prstGeom>
        </p:spPr>
      </p:pic>
      <p:sp>
        <p:nvSpPr>
          <p:cNvPr id="17" name="Rectangle 16">
            <a:extLst>
              <a:ext uri="{FF2B5EF4-FFF2-40B4-BE49-F238E27FC236}">
                <a16:creationId xmlns:a16="http://schemas.microsoft.com/office/drawing/2014/main" id="{BE016956-CE9F-4946-8834-A8BC3529D0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603670"/>
            <a:ext cx="4180332" cy="2788074"/>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1EAAD02-A883-A607-85C9-571AF50C4E8B}"/>
              </a:ext>
            </a:extLst>
          </p:cNvPr>
          <p:cNvPicPr>
            <a:picLocks noChangeAspect="1"/>
          </p:cNvPicPr>
          <p:nvPr/>
        </p:nvPicPr>
        <p:blipFill>
          <a:blip r:embed="rId3"/>
          <a:stretch>
            <a:fillRect/>
          </a:stretch>
        </p:blipFill>
        <p:spPr>
          <a:xfrm>
            <a:off x="618388" y="1083026"/>
            <a:ext cx="6288077" cy="4370216"/>
          </a:xfrm>
          <a:prstGeom prst="rect">
            <a:avLst/>
          </a:prstGeom>
        </p:spPr>
      </p:pic>
      <p:pic>
        <p:nvPicPr>
          <p:cNvPr id="7" name="Picture 6">
            <a:extLst>
              <a:ext uri="{FF2B5EF4-FFF2-40B4-BE49-F238E27FC236}">
                <a16:creationId xmlns:a16="http://schemas.microsoft.com/office/drawing/2014/main" id="{A256FE0B-356A-A853-765B-D87E1199DF97}"/>
              </a:ext>
            </a:extLst>
          </p:cNvPr>
          <p:cNvPicPr>
            <a:picLocks noChangeAspect="1"/>
          </p:cNvPicPr>
          <p:nvPr/>
        </p:nvPicPr>
        <p:blipFill>
          <a:blip r:embed="rId4"/>
          <a:stretch>
            <a:fillRect/>
          </a:stretch>
        </p:blipFill>
        <p:spPr>
          <a:xfrm>
            <a:off x="7942492" y="3707145"/>
            <a:ext cx="3361706" cy="2581124"/>
          </a:xfrm>
          <a:prstGeom prst="rect">
            <a:avLst/>
          </a:prstGeom>
        </p:spPr>
      </p:pic>
      <p:sp>
        <p:nvSpPr>
          <p:cNvPr id="12" name="TextBox 11">
            <a:extLst>
              <a:ext uri="{FF2B5EF4-FFF2-40B4-BE49-F238E27FC236}">
                <a16:creationId xmlns:a16="http://schemas.microsoft.com/office/drawing/2014/main" id="{37915DD1-1366-A57A-4AD1-99B8FFCD61BF}"/>
              </a:ext>
            </a:extLst>
          </p:cNvPr>
          <p:cNvSpPr txBox="1"/>
          <p:nvPr/>
        </p:nvSpPr>
        <p:spPr>
          <a:xfrm>
            <a:off x="559100" y="513244"/>
            <a:ext cx="6097554" cy="461665"/>
          </a:xfrm>
          <a:prstGeom prst="rect">
            <a:avLst/>
          </a:prstGeom>
          <a:noFill/>
        </p:spPr>
        <p:txBody>
          <a:bodyPr wrap="square">
            <a:spAutoFit/>
          </a:bodyPr>
          <a:lstStyle/>
          <a:p>
            <a:r>
              <a:rPr kumimoji="0" lang="en-US" sz="2400" b="1" i="0" u="none" strike="noStrike" kern="1200" cap="none" spc="0" normalizeH="0" baseline="0" noProof="0">
                <a:ln w="13462">
                  <a:solidFill>
                    <a:prstClr val="white"/>
                  </a:solidFill>
                  <a:prstDash val="solid"/>
                </a:ln>
                <a:solidFill>
                  <a:schemeClr val="accent3"/>
                </a:solidFill>
                <a:effectLst/>
                <a:uLnTx/>
                <a:uFillTx/>
                <a:latin typeface="Century Gothic" panose="020B0502020202020204"/>
                <a:ea typeface="+mn-ea"/>
                <a:cs typeface="+mn-cs"/>
              </a:rPr>
              <a:t>Dotchart</a:t>
            </a:r>
            <a:endParaRPr lang="en-IN" dirty="0">
              <a:solidFill>
                <a:schemeClr val="accent3"/>
              </a:solidFill>
            </a:endParaRPr>
          </a:p>
        </p:txBody>
      </p:sp>
    </p:spTree>
    <p:extLst>
      <p:ext uri="{BB962C8B-B14F-4D97-AF65-F5344CB8AC3E}">
        <p14:creationId xmlns:p14="http://schemas.microsoft.com/office/powerpoint/2010/main" val="2230356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9A4151-7413-47D7-620F-B8965E955B8F}"/>
              </a:ext>
            </a:extLst>
          </p:cNvPr>
          <p:cNvPicPr>
            <a:picLocks noChangeAspect="1"/>
          </p:cNvPicPr>
          <p:nvPr/>
        </p:nvPicPr>
        <p:blipFill>
          <a:blip r:embed="rId2"/>
          <a:stretch>
            <a:fillRect/>
          </a:stretch>
        </p:blipFill>
        <p:spPr>
          <a:xfrm>
            <a:off x="4356636" y="3558377"/>
            <a:ext cx="3478728" cy="2670974"/>
          </a:xfrm>
          <a:prstGeom prst="rect">
            <a:avLst/>
          </a:prstGeom>
        </p:spPr>
      </p:pic>
      <p:pic>
        <p:nvPicPr>
          <p:cNvPr id="5" name="Picture 4">
            <a:extLst>
              <a:ext uri="{FF2B5EF4-FFF2-40B4-BE49-F238E27FC236}">
                <a16:creationId xmlns:a16="http://schemas.microsoft.com/office/drawing/2014/main" id="{7CFDFD4E-D4BD-2328-FDA2-29D7A81ADF68}"/>
              </a:ext>
            </a:extLst>
          </p:cNvPr>
          <p:cNvPicPr>
            <a:picLocks noChangeAspect="1"/>
          </p:cNvPicPr>
          <p:nvPr/>
        </p:nvPicPr>
        <p:blipFill>
          <a:blip r:embed="rId3"/>
          <a:stretch>
            <a:fillRect/>
          </a:stretch>
        </p:blipFill>
        <p:spPr>
          <a:xfrm>
            <a:off x="8269620" y="3558377"/>
            <a:ext cx="3478728" cy="2670974"/>
          </a:xfrm>
          <a:prstGeom prst="rect">
            <a:avLst/>
          </a:prstGeom>
        </p:spPr>
      </p:pic>
      <p:pic>
        <p:nvPicPr>
          <p:cNvPr id="6" name="Picture 5">
            <a:extLst>
              <a:ext uri="{FF2B5EF4-FFF2-40B4-BE49-F238E27FC236}">
                <a16:creationId xmlns:a16="http://schemas.microsoft.com/office/drawing/2014/main" id="{28B33721-7F94-39E0-BDD0-2A18FF116805}"/>
              </a:ext>
            </a:extLst>
          </p:cNvPr>
          <p:cNvPicPr>
            <a:picLocks noChangeAspect="1"/>
          </p:cNvPicPr>
          <p:nvPr/>
        </p:nvPicPr>
        <p:blipFill>
          <a:blip r:embed="rId4"/>
          <a:stretch>
            <a:fillRect/>
          </a:stretch>
        </p:blipFill>
        <p:spPr>
          <a:xfrm>
            <a:off x="443652" y="3558377"/>
            <a:ext cx="3478728" cy="2670974"/>
          </a:xfrm>
          <a:prstGeom prst="rect">
            <a:avLst/>
          </a:prstGeom>
        </p:spPr>
      </p:pic>
      <p:pic>
        <p:nvPicPr>
          <p:cNvPr id="8" name="Picture 7">
            <a:extLst>
              <a:ext uri="{FF2B5EF4-FFF2-40B4-BE49-F238E27FC236}">
                <a16:creationId xmlns:a16="http://schemas.microsoft.com/office/drawing/2014/main" id="{91A53665-BC9F-A20B-C63D-26DFC9332332}"/>
              </a:ext>
            </a:extLst>
          </p:cNvPr>
          <p:cNvPicPr>
            <a:picLocks noChangeAspect="1"/>
          </p:cNvPicPr>
          <p:nvPr/>
        </p:nvPicPr>
        <p:blipFill>
          <a:blip r:embed="rId5"/>
          <a:stretch>
            <a:fillRect/>
          </a:stretch>
        </p:blipFill>
        <p:spPr>
          <a:xfrm>
            <a:off x="443653" y="908847"/>
            <a:ext cx="11304696" cy="2390776"/>
          </a:xfrm>
          <a:prstGeom prst="rect">
            <a:avLst/>
          </a:prstGeom>
        </p:spPr>
      </p:pic>
      <p:sp>
        <p:nvSpPr>
          <p:cNvPr id="12" name="TextBox 11">
            <a:extLst>
              <a:ext uri="{FF2B5EF4-FFF2-40B4-BE49-F238E27FC236}">
                <a16:creationId xmlns:a16="http://schemas.microsoft.com/office/drawing/2014/main" id="{F57489C5-79A2-5B58-186C-75FA230EF45C}"/>
              </a:ext>
            </a:extLst>
          </p:cNvPr>
          <p:cNvSpPr txBox="1"/>
          <p:nvPr/>
        </p:nvSpPr>
        <p:spPr>
          <a:xfrm>
            <a:off x="443652" y="317805"/>
            <a:ext cx="6097554" cy="461665"/>
          </a:xfrm>
          <a:prstGeom prst="rect">
            <a:avLst/>
          </a:prstGeom>
          <a:noFill/>
        </p:spPr>
        <p:txBody>
          <a:bodyPr wrap="square">
            <a:spAutoFit/>
          </a:bodyPr>
          <a:lstStyle/>
          <a:p>
            <a:r>
              <a:rPr kumimoji="0" lang="en-US" sz="2400" b="1" i="0" u="none" strike="noStrike" kern="1200" cap="none" spc="0" normalizeH="0" baseline="0" noProof="0" dirty="0" err="1">
                <a:ln w="13462">
                  <a:solidFill>
                    <a:prstClr val="white"/>
                  </a:solidFill>
                  <a:prstDash val="solid"/>
                </a:ln>
                <a:solidFill>
                  <a:schemeClr val="accent3"/>
                </a:solidFill>
                <a:effectLst/>
                <a:uLnTx/>
                <a:uFillTx/>
                <a:latin typeface="Century Gothic" panose="020B0502020202020204"/>
                <a:ea typeface="+mn-ea"/>
                <a:cs typeface="+mn-cs"/>
              </a:rPr>
              <a:t>ScatterPlot</a:t>
            </a:r>
            <a:endParaRPr lang="en-IN" dirty="0">
              <a:solidFill>
                <a:schemeClr val="accent3"/>
              </a:solidFill>
            </a:endParaRPr>
          </a:p>
        </p:txBody>
      </p:sp>
    </p:spTree>
    <p:extLst>
      <p:ext uri="{BB962C8B-B14F-4D97-AF65-F5344CB8AC3E}">
        <p14:creationId xmlns:p14="http://schemas.microsoft.com/office/powerpoint/2010/main" val="3553604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1B5CBA-18E4-FBEE-CF80-26B7A867E778}"/>
              </a:ext>
            </a:extLst>
          </p:cNvPr>
          <p:cNvPicPr>
            <a:picLocks noChangeAspect="1"/>
          </p:cNvPicPr>
          <p:nvPr/>
        </p:nvPicPr>
        <p:blipFill>
          <a:blip r:embed="rId2"/>
          <a:stretch>
            <a:fillRect/>
          </a:stretch>
        </p:blipFill>
        <p:spPr>
          <a:xfrm>
            <a:off x="607306" y="927499"/>
            <a:ext cx="10975094" cy="2720576"/>
          </a:xfrm>
          <a:prstGeom prst="rect">
            <a:avLst/>
          </a:prstGeom>
        </p:spPr>
      </p:pic>
      <p:pic>
        <p:nvPicPr>
          <p:cNvPr id="4" name="Picture 3">
            <a:extLst>
              <a:ext uri="{FF2B5EF4-FFF2-40B4-BE49-F238E27FC236}">
                <a16:creationId xmlns:a16="http://schemas.microsoft.com/office/drawing/2014/main" id="{5A0372AA-2EAF-70C4-24AE-8600273A8E5F}"/>
              </a:ext>
            </a:extLst>
          </p:cNvPr>
          <p:cNvPicPr>
            <a:picLocks noChangeAspect="1"/>
          </p:cNvPicPr>
          <p:nvPr/>
        </p:nvPicPr>
        <p:blipFill>
          <a:blip r:embed="rId3"/>
          <a:stretch>
            <a:fillRect/>
          </a:stretch>
        </p:blipFill>
        <p:spPr>
          <a:xfrm>
            <a:off x="607306" y="3881779"/>
            <a:ext cx="4926719" cy="2660344"/>
          </a:xfrm>
          <a:prstGeom prst="rect">
            <a:avLst/>
          </a:prstGeom>
        </p:spPr>
      </p:pic>
      <p:pic>
        <p:nvPicPr>
          <p:cNvPr id="6" name="Picture 5">
            <a:extLst>
              <a:ext uri="{FF2B5EF4-FFF2-40B4-BE49-F238E27FC236}">
                <a16:creationId xmlns:a16="http://schemas.microsoft.com/office/drawing/2014/main" id="{60643E40-C91E-7D5B-13CE-CE8219F77A53}"/>
              </a:ext>
            </a:extLst>
          </p:cNvPr>
          <p:cNvPicPr>
            <a:picLocks noChangeAspect="1"/>
          </p:cNvPicPr>
          <p:nvPr/>
        </p:nvPicPr>
        <p:blipFill>
          <a:blip r:embed="rId4"/>
          <a:stretch>
            <a:fillRect/>
          </a:stretch>
        </p:blipFill>
        <p:spPr>
          <a:xfrm>
            <a:off x="6655683" y="3881779"/>
            <a:ext cx="4926718" cy="2660345"/>
          </a:xfrm>
          <a:prstGeom prst="rect">
            <a:avLst/>
          </a:prstGeom>
        </p:spPr>
      </p:pic>
      <p:sp>
        <p:nvSpPr>
          <p:cNvPr id="10" name="TextBox 9">
            <a:extLst>
              <a:ext uri="{FF2B5EF4-FFF2-40B4-BE49-F238E27FC236}">
                <a16:creationId xmlns:a16="http://schemas.microsoft.com/office/drawing/2014/main" id="{D24BC127-760F-371E-E29E-96C972C41944}"/>
              </a:ext>
            </a:extLst>
          </p:cNvPr>
          <p:cNvSpPr txBox="1"/>
          <p:nvPr/>
        </p:nvSpPr>
        <p:spPr>
          <a:xfrm>
            <a:off x="558129" y="348982"/>
            <a:ext cx="6097554" cy="461665"/>
          </a:xfrm>
          <a:prstGeom prst="rect">
            <a:avLst/>
          </a:prstGeom>
          <a:noFill/>
        </p:spPr>
        <p:txBody>
          <a:bodyPr wrap="square">
            <a:spAutoFit/>
          </a:bodyPr>
          <a:lstStyle/>
          <a:p>
            <a:r>
              <a:rPr kumimoji="0" lang="en-US" sz="2400" b="1" i="0" u="none" strike="noStrike" kern="1200" cap="none" spc="0" normalizeH="0" baseline="0" noProof="0" dirty="0" err="1">
                <a:ln w="13462">
                  <a:solidFill>
                    <a:prstClr val="white"/>
                  </a:solidFill>
                  <a:prstDash val="solid"/>
                </a:ln>
                <a:solidFill>
                  <a:schemeClr val="accent3"/>
                </a:solidFill>
                <a:effectLst/>
                <a:uLnTx/>
                <a:uFillTx/>
                <a:latin typeface="Century Gothic" panose="020B0502020202020204"/>
                <a:ea typeface="+mn-ea"/>
                <a:cs typeface="+mn-cs"/>
              </a:rPr>
              <a:t>BWPlot</a:t>
            </a:r>
            <a:endParaRPr lang="en-IN" dirty="0">
              <a:solidFill>
                <a:schemeClr val="accent3"/>
              </a:solidFill>
            </a:endParaRPr>
          </a:p>
        </p:txBody>
      </p:sp>
    </p:spTree>
    <p:extLst>
      <p:ext uri="{BB962C8B-B14F-4D97-AF65-F5344CB8AC3E}">
        <p14:creationId xmlns:p14="http://schemas.microsoft.com/office/powerpoint/2010/main" val="2271348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FFD087-ADC9-93BE-4FDC-B20D77129BD3}"/>
              </a:ext>
            </a:extLst>
          </p:cNvPr>
          <p:cNvPicPr>
            <a:picLocks noChangeAspect="1"/>
          </p:cNvPicPr>
          <p:nvPr/>
        </p:nvPicPr>
        <p:blipFill>
          <a:blip r:embed="rId2"/>
          <a:stretch>
            <a:fillRect/>
          </a:stretch>
        </p:blipFill>
        <p:spPr>
          <a:xfrm>
            <a:off x="2134211" y="1110340"/>
            <a:ext cx="9510392" cy="519838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C4729E54-9591-B652-7B0E-67A21BA96C0D}"/>
              </a:ext>
            </a:extLst>
          </p:cNvPr>
          <p:cNvSpPr txBox="1"/>
          <p:nvPr/>
        </p:nvSpPr>
        <p:spPr>
          <a:xfrm>
            <a:off x="361562" y="427981"/>
            <a:ext cx="6097554" cy="523220"/>
          </a:xfrm>
          <a:prstGeom prst="rect">
            <a:avLst/>
          </a:prstGeom>
          <a:noFill/>
        </p:spPr>
        <p:txBody>
          <a:bodyPr wrap="square">
            <a:spAutoFit/>
          </a:bodyPr>
          <a:lstStyle/>
          <a:p>
            <a:r>
              <a:rPr kumimoji="0" lang="en-US" sz="2800" b="1" i="0" u="none" strike="noStrike" kern="1200" cap="none" spc="0" normalizeH="0" baseline="0" noProof="0" dirty="0">
                <a:ln w="13462">
                  <a:solidFill>
                    <a:prstClr val="white"/>
                  </a:solidFill>
                  <a:prstDash val="solid"/>
                </a:ln>
                <a:solidFill>
                  <a:schemeClr val="accent3"/>
                </a:solidFill>
                <a:effectLst/>
                <a:uLnTx/>
                <a:uFillTx/>
                <a:latin typeface="Century Gothic" panose="020B0502020202020204"/>
                <a:ea typeface="+mn-ea"/>
                <a:cs typeface="+mn-cs"/>
              </a:rPr>
              <a:t>Dashboard</a:t>
            </a:r>
            <a:endParaRPr lang="en-IN" sz="2800" dirty="0"/>
          </a:p>
        </p:txBody>
      </p:sp>
    </p:spTree>
    <p:extLst>
      <p:ext uri="{BB962C8B-B14F-4D97-AF65-F5344CB8AC3E}">
        <p14:creationId xmlns:p14="http://schemas.microsoft.com/office/powerpoint/2010/main" val="683350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26448C-34C0-D178-D5E4-B198419D01D8}"/>
              </a:ext>
            </a:extLst>
          </p:cNvPr>
          <p:cNvPicPr>
            <a:picLocks noChangeAspect="1"/>
          </p:cNvPicPr>
          <p:nvPr/>
        </p:nvPicPr>
        <p:blipFill>
          <a:blip r:embed="rId2"/>
          <a:stretch>
            <a:fillRect/>
          </a:stretch>
        </p:blipFill>
        <p:spPr>
          <a:xfrm>
            <a:off x="223935" y="194193"/>
            <a:ext cx="11728579" cy="6337236"/>
          </a:xfrm>
          <a:prstGeom prst="rect">
            <a:avLst/>
          </a:prstGeom>
        </p:spPr>
      </p:pic>
    </p:spTree>
    <p:extLst>
      <p:ext uri="{BB962C8B-B14F-4D97-AF65-F5344CB8AC3E}">
        <p14:creationId xmlns:p14="http://schemas.microsoft.com/office/powerpoint/2010/main" val="2222975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0D70C8A-A50E-4B41-86A2-E2F855812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10" name="Rectangle 9">
            <a:extLst>
              <a:ext uri="{FF2B5EF4-FFF2-40B4-BE49-F238E27FC236}">
                <a16:creationId xmlns:a16="http://schemas.microsoft.com/office/drawing/2014/main" id="{A009E310-C7C2-4F23-B466-4417C8ED3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51A4F4A1-146B-4D29-852A-F60996679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A4C31FF5-F97E-4082-BFC5-A880DB9F3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1150" y="457200"/>
            <a:ext cx="8533646"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6" name="Rectangle 15">
            <a:extLst>
              <a:ext uri="{FF2B5EF4-FFF2-40B4-BE49-F238E27FC236}">
                <a16:creationId xmlns:a16="http://schemas.microsoft.com/office/drawing/2014/main" id="{6015B4CE-42DE-4E9B-B800-B5B8142E6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2467" y="621793"/>
            <a:ext cx="8198780" cy="5614416"/>
          </a:xfrm>
          <a:prstGeom prst="rect">
            <a:avLst/>
          </a:prstGeom>
          <a:noFill/>
          <a:ln w="6350" cap="sq" cmpd="sng" algn="ctr">
            <a:solidFill>
              <a:schemeClr val="tx1">
                <a:lumMod val="75000"/>
                <a:lumOff val="25000"/>
              </a:schemeClr>
            </a:solidFill>
            <a:prstDash val="solid"/>
            <a:miter lim="800000"/>
          </a:ln>
          <a:effectLst/>
        </p:spPr>
      </p:sp>
      <p:sp>
        <p:nvSpPr>
          <p:cNvPr id="2" name="Rectangle 1">
            <a:extLst>
              <a:ext uri="{FF2B5EF4-FFF2-40B4-BE49-F238E27FC236}">
                <a16:creationId xmlns:a16="http://schemas.microsoft.com/office/drawing/2014/main" id="{A5249760-A696-C377-A82D-BCF93FBEBC6F}"/>
              </a:ext>
            </a:extLst>
          </p:cNvPr>
          <p:cNvSpPr/>
          <p:nvPr/>
        </p:nvSpPr>
        <p:spPr>
          <a:xfrm>
            <a:off x="3844616" y="881210"/>
            <a:ext cx="7417925" cy="1517035"/>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800" b="1">
                <a:ln w="6600">
                  <a:solidFill>
                    <a:schemeClr val="accent2"/>
                  </a:solidFill>
                  <a:prstDash val="solid"/>
                </a:ln>
                <a:solidFill>
                  <a:schemeClr val="tx1">
                    <a:lumMod val="75000"/>
                    <a:lumOff val="25000"/>
                  </a:schemeClr>
                </a:solidFill>
                <a:latin typeface="+mj-lt"/>
              </a:rPr>
              <a:t>Conclusion:-</a:t>
            </a:r>
          </a:p>
        </p:txBody>
      </p:sp>
      <p:sp>
        <p:nvSpPr>
          <p:cNvPr id="3" name="TextBox 2">
            <a:extLst>
              <a:ext uri="{FF2B5EF4-FFF2-40B4-BE49-F238E27FC236}">
                <a16:creationId xmlns:a16="http://schemas.microsoft.com/office/drawing/2014/main" id="{322B5CC5-570E-DF30-FDB0-A869382FEC04}"/>
              </a:ext>
            </a:extLst>
          </p:cNvPr>
          <p:cNvSpPr txBox="1"/>
          <p:nvPr/>
        </p:nvSpPr>
        <p:spPr>
          <a:xfrm>
            <a:off x="3844616" y="2626840"/>
            <a:ext cx="7245103" cy="3131777"/>
          </a:xfrm>
          <a:prstGeom prst="rect">
            <a:avLst/>
          </a:prstGeom>
        </p:spPr>
        <p:txBody>
          <a:bodyPr vert="horz" lIns="91440" tIns="45720" rIns="91440" bIns="45720" rtlCol="0">
            <a:normAutofit/>
          </a:bodyPr>
          <a:lstStyle/>
          <a:p>
            <a:pPr marL="285750" indent="-182880" defTabSz="914400">
              <a:lnSpc>
                <a:spcPct val="90000"/>
              </a:lnSpc>
              <a:spcAft>
                <a:spcPts val="600"/>
              </a:spcAft>
              <a:buClr>
                <a:schemeClr val="tx1">
                  <a:lumMod val="85000"/>
                  <a:lumOff val="15000"/>
                </a:schemeClr>
              </a:buClr>
              <a:buFont typeface="Garamond" pitchFamily="18" charset="0"/>
              <a:buChar char="◦"/>
            </a:pPr>
            <a:r>
              <a:rPr lang="en-US">
                <a:solidFill>
                  <a:schemeClr val="tx1">
                    <a:lumMod val="75000"/>
                    <a:lumOff val="25000"/>
                  </a:schemeClr>
                </a:solidFill>
              </a:rPr>
              <a:t>In this Project I learned about data Visualization and data analysis with datasets in r programming.</a:t>
            </a:r>
          </a:p>
          <a:p>
            <a:pPr marL="285750" indent="-182880" defTabSz="914400">
              <a:lnSpc>
                <a:spcPct val="90000"/>
              </a:lnSpc>
              <a:spcAft>
                <a:spcPts val="600"/>
              </a:spcAft>
              <a:buClr>
                <a:schemeClr val="tx1">
                  <a:lumMod val="85000"/>
                  <a:lumOff val="15000"/>
                </a:schemeClr>
              </a:buClr>
              <a:buFont typeface="Garamond" pitchFamily="18" charset="0"/>
              <a:buChar char="◦"/>
            </a:pPr>
            <a:endParaRPr lang="en-US">
              <a:solidFill>
                <a:schemeClr val="tx1">
                  <a:lumMod val="75000"/>
                  <a:lumOff val="25000"/>
                </a:schemeClr>
              </a:solidFill>
            </a:endParaRPr>
          </a:p>
          <a:p>
            <a:pPr marL="285750" indent="-182880" defTabSz="914400">
              <a:lnSpc>
                <a:spcPct val="90000"/>
              </a:lnSpc>
              <a:spcAft>
                <a:spcPts val="600"/>
              </a:spcAft>
              <a:buClr>
                <a:schemeClr val="tx1">
                  <a:lumMod val="85000"/>
                  <a:lumOff val="15000"/>
                </a:schemeClr>
              </a:buClr>
              <a:buFont typeface="Garamond" pitchFamily="18" charset="0"/>
              <a:buChar char="◦"/>
            </a:pPr>
            <a:r>
              <a:rPr lang="en-US">
                <a:solidFill>
                  <a:schemeClr val="tx1">
                    <a:lumMod val="75000"/>
                    <a:lumOff val="25000"/>
                  </a:schemeClr>
                </a:solidFill>
              </a:rPr>
              <a:t>R is a Programming Language that is mostly used for machine learning, data analysis, and statistical computing. It is an interpreted language and is platform independent that means it can be used on platforms.</a:t>
            </a:r>
          </a:p>
          <a:p>
            <a:pPr marL="285750" indent="-182880" defTabSz="914400">
              <a:lnSpc>
                <a:spcPct val="90000"/>
              </a:lnSpc>
              <a:spcAft>
                <a:spcPts val="600"/>
              </a:spcAft>
              <a:buClr>
                <a:schemeClr val="tx1">
                  <a:lumMod val="85000"/>
                  <a:lumOff val="15000"/>
                </a:schemeClr>
              </a:buClr>
              <a:buFont typeface="Garamond" pitchFamily="18" charset="0"/>
              <a:buChar char="◦"/>
            </a:pPr>
            <a:endParaRPr lang="en-US">
              <a:solidFill>
                <a:schemeClr val="tx1">
                  <a:lumMod val="75000"/>
                  <a:lumOff val="25000"/>
                </a:schemeClr>
              </a:solidFill>
            </a:endParaRPr>
          </a:p>
          <a:p>
            <a:pPr marL="285750" indent="-182880" defTabSz="914400">
              <a:lnSpc>
                <a:spcPct val="90000"/>
              </a:lnSpc>
              <a:spcAft>
                <a:spcPts val="600"/>
              </a:spcAft>
              <a:buClr>
                <a:schemeClr val="tx1">
                  <a:lumMod val="85000"/>
                  <a:lumOff val="15000"/>
                </a:schemeClr>
              </a:buClr>
              <a:buFont typeface="Garamond" pitchFamily="18" charset="0"/>
              <a:buChar char="◦"/>
            </a:pPr>
            <a:r>
              <a:rPr lang="en-US">
                <a:solidFill>
                  <a:schemeClr val="tx1">
                    <a:lumMod val="75000"/>
                    <a:lumOff val="25000"/>
                  </a:schemeClr>
                </a:solidFill>
              </a:rPr>
              <a:t>I have worked on imputation method ,winsorizing method and analyze the data with lots of graphical representations. </a:t>
            </a:r>
          </a:p>
          <a:p>
            <a:pPr marL="285750" indent="-182880" defTabSz="914400">
              <a:lnSpc>
                <a:spcPct val="90000"/>
              </a:lnSpc>
              <a:spcAft>
                <a:spcPts val="600"/>
              </a:spcAft>
              <a:buClr>
                <a:schemeClr val="tx1">
                  <a:lumMod val="85000"/>
                  <a:lumOff val="15000"/>
                </a:schemeClr>
              </a:buClr>
              <a:buFont typeface="Garamond" pitchFamily="18" charset="0"/>
              <a:buChar char="◦"/>
            </a:pPr>
            <a:endParaRPr lang="en-US">
              <a:solidFill>
                <a:schemeClr val="tx1">
                  <a:lumMod val="75000"/>
                  <a:lumOff val="25000"/>
                </a:schemeClr>
              </a:solidFill>
            </a:endParaRPr>
          </a:p>
        </p:txBody>
      </p:sp>
    </p:spTree>
    <p:extLst>
      <p:ext uri="{BB962C8B-B14F-4D97-AF65-F5344CB8AC3E}">
        <p14:creationId xmlns:p14="http://schemas.microsoft.com/office/powerpoint/2010/main" val="234894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24">
            <a:extLst>
              <a:ext uri="{FF2B5EF4-FFF2-40B4-BE49-F238E27FC236}">
                <a16:creationId xmlns:a16="http://schemas.microsoft.com/office/drawing/2014/main" id="{37B80A51-3224-4134-8413-79708750D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26">
            <a:extLst>
              <a:ext uri="{FF2B5EF4-FFF2-40B4-BE49-F238E27FC236}">
                <a16:creationId xmlns:a16="http://schemas.microsoft.com/office/drawing/2014/main" id="{92C6BB88-5524-41E6-8092-5F71A0FE4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004723"/>
            <a:ext cx="11281609" cy="2396079"/>
          </a:xfrm>
          <a:prstGeom prst="rect">
            <a:avLst/>
          </a:prstGeom>
          <a:solidFill>
            <a:schemeClr val="accent1"/>
          </a:solidFill>
          <a:ln w="6350" cap="flat" cmpd="sng" algn="ctr">
            <a:noFill/>
            <a:prstDash val="solid"/>
          </a:ln>
          <a:effectLst>
            <a:outerShdw blurRad="50800" algn="ctr" rotWithShape="0">
              <a:prstClr val="black">
                <a:alpha val="66000"/>
              </a:prstClr>
            </a:outerShdw>
            <a:softEdge rad="0"/>
          </a:effectLst>
        </p:spPr>
      </p:sp>
      <p:sp>
        <p:nvSpPr>
          <p:cNvPr id="57" name="Rectangle 28">
            <a:extLst>
              <a:ext uri="{FF2B5EF4-FFF2-40B4-BE49-F238E27FC236}">
                <a16:creationId xmlns:a16="http://schemas.microsoft.com/office/drawing/2014/main" id="{3CA1C36C-0CCE-4EF8-B411-E7A825801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4169490"/>
            <a:ext cx="10954512" cy="2066544"/>
          </a:xfrm>
          <a:prstGeom prst="rect">
            <a:avLst/>
          </a:prstGeom>
          <a:noFill/>
          <a:ln w="6350" cap="sq" cmpd="sng" algn="ctr">
            <a:solidFill>
              <a:srgbClr val="FFFFFF"/>
            </a:solidFill>
            <a:prstDash val="solid"/>
            <a:miter lim="800000"/>
          </a:ln>
          <a:effectLst/>
        </p:spPr>
      </p:sp>
      <p:sp>
        <p:nvSpPr>
          <p:cNvPr id="2" name="Title 1">
            <a:extLst>
              <a:ext uri="{FF2B5EF4-FFF2-40B4-BE49-F238E27FC236}">
                <a16:creationId xmlns:a16="http://schemas.microsoft.com/office/drawing/2014/main" id="{278005A5-B2B1-F3CD-EB87-4324DE8915F0}"/>
              </a:ext>
            </a:extLst>
          </p:cNvPr>
          <p:cNvSpPr>
            <a:spLocks noGrp="1"/>
          </p:cNvSpPr>
          <p:nvPr>
            <p:ph type="ctrTitle"/>
          </p:nvPr>
        </p:nvSpPr>
        <p:spPr>
          <a:xfrm>
            <a:off x="734060" y="4328598"/>
            <a:ext cx="10694388" cy="1151587"/>
          </a:xfrm>
        </p:spPr>
        <p:txBody>
          <a:bodyPr>
            <a:normAutofit/>
          </a:bodyPr>
          <a:lstStyle/>
          <a:p>
            <a:r>
              <a:rPr lang="en-IN" sz="6000">
                <a:solidFill>
                  <a:srgbClr val="FFFFFF"/>
                </a:solidFill>
              </a:rPr>
              <a:t>THANK YOU</a:t>
            </a:r>
          </a:p>
        </p:txBody>
      </p:sp>
      <p:sp>
        <p:nvSpPr>
          <p:cNvPr id="3" name="Subtitle 2">
            <a:extLst>
              <a:ext uri="{FF2B5EF4-FFF2-40B4-BE49-F238E27FC236}">
                <a16:creationId xmlns:a16="http://schemas.microsoft.com/office/drawing/2014/main" id="{3FED20AF-E239-B809-0AD2-978BFE2D3840}"/>
              </a:ext>
            </a:extLst>
          </p:cNvPr>
          <p:cNvSpPr>
            <a:spLocks noGrp="1"/>
          </p:cNvSpPr>
          <p:nvPr>
            <p:ph type="subTitle" idx="1"/>
          </p:nvPr>
        </p:nvSpPr>
        <p:spPr>
          <a:xfrm>
            <a:off x="734060" y="5480185"/>
            <a:ext cx="10694388" cy="381186"/>
          </a:xfrm>
        </p:spPr>
        <p:txBody>
          <a:bodyPr>
            <a:normAutofit/>
          </a:bodyPr>
          <a:lstStyle/>
          <a:p>
            <a:pPr>
              <a:spcAft>
                <a:spcPts val="600"/>
              </a:spcAft>
            </a:pPr>
            <a:r>
              <a:rPr lang="en-IN">
                <a:solidFill>
                  <a:srgbClr val="FFFFFF"/>
                </a:solidFill>
              </a:rPr>
              <a:t>.</a:t>
            </a:r>
          </a:p>
        </p:txBody>
      </p:sp>
      <p:pic>
        <p:nvPicPr>
          <p:cNvPr id="7" name="Graphic 6" descr="Smiling Face with No Fill">
            <a:extLst>
              <a:ext uri="{FF2B5EF4-FFF2-40B4-BE49-F238E27FC236}">
                <a16:creationId xmlns:a16="http://schemas.microsoft.com/office/drawing/2014/main" id="{CCBBB262-79BB-8CC1-316A-92F7C6F71F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76167" y="447333"/>
            <a:ext cx="3235655" cy="3235655"/>
          </a:xfrm>
          <a:prstGeom prst="rect">
            <a:avLst/>
          </a:prstGeom>
        </p:spPr>
      </p:pic>
    </p:spTree>
    <p:extLst>
      <p:ext uri="{BB962C8B-B14F-4D97-AF65-F5344CB8AC3E}">
        <p14:creationId xmlns:p14="http://schemas.microsoft.com/office/powerpoint/2010/main" val="473105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7"/>
                                        </p:tgtEl>
                                        <p:attrNameLst>
                                          <p:attrName>style.visibility</p:attrName>
                                        </p:attrNameLst>
                                      </p:cBhvr>
                                      <p:to>
                                        <p:strVal val="visible"/>
                                      </p:to>
                                    </p:set>
                                    <p:animEffect transition="in" filter="fade">
                                      <p:cBhvr>
                                        <p:cTn id="10"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0D70C8A-A50E-4B41-86A2-E2F855812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35" name="Rectangle 34">
            <a:extLst>
              <a:ext uri="{FF2B5EF4-FFF2-40B4-BE49-F238E27FC236}">
                <a16:creationId xmlns:a16="http://schemas.microsoft.com/office/drawing/2014/main" id="{A009E310-C7C2-4F23-B466-4417C8ED3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7" name="Rectangle 36">
            <a:extLst>
              <a:ext uri="{FF2B5EF4-FFF2-40B4-BE49-F238E27FC236}">
                <a16:creationId xmlns:a16="http://schemas.microsoft.com/office/drawing/2014/main" id="{51A4F4A1-146B-4D29-852A-F60996679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38">
            <a:extLst>
              <a:ext uri="{FF2B5EF4-FFF2-40B4-BE49-F238E27FC236}">
                <a16:creationId xmlns:a16="http://schemas.microsoft.com/office/drawing/2014/main" id="{A4C31FF5-F97E-4082-BFC5-A880DB9F3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1150" y="457200"/>
            <a:ext cx="8533646"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41" name="Rectangle 40">
            <a:extLst>
              <a:ext uri="{FF2B5EF4-FFF2-40B4-BE49-F238E27FC236}">
                <a16:creationId xmlns:a16="http://schemas.microsoft.com/office/drawing/2014/main" id="{6015B4CE-42DE-4E9B-B800-B5B8142E6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2467" y="621793"/>
            <a:ext cx="8198780" cy="5614416"/>
          </a:xfrm>
          <a:prstGeom prst="rect">
            <a:avLst/>
          </a:prstGeom>
          <a:noFill/>
          <a:ln w="6350" cap="sq" cmpd="sng" algn="ctr">
            <a:solidFill>
              <a:schemeClr val="tx1">
                <a:lumMod val="75000"/>
                <a:lumOff val="25000"/>
              </a:schemeClr>
            </a:solidFill>
            <a:prstDash val="solid"/>
            <a:miter lim="800000"/>
          </a:ln>
          <a:effectLst/>
        </p:spPr>
      </p:sp>
      <p:sp>
        <p:nvSpPr>
          <p:cNvPr id="4" name="Rectangle 3">
            <a:extLst>
              <a:ext uri="{FF2B5EF4-FFF2-40B4-BE49-F238E27FC236}">
                <a16:creationId xmlns:a16="http://schemas.microsoft.com/office/drawing/2014/main" id="{BFDDFA89-3CBA-BF13-4B38-8D646FDA3473}"/>
              </a:ext>
            </a:extLst>
          </p:cNvPr>
          <p:cNvSpPr/>
          <p:nvPr/>
        </p:nvSpPr>
        <p:spPr>
          <a:xfrm>
            <a:off x="3844616" y="881210"/>
            <a:ext cx="7417925" cy="1517035"/>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800" b="1" dirty="0">
                <a:ln w="13462">
                  <a:solidFill>
                    <a:schemeClr val="bg1"/>
                  </a:solidFill>
                  <a:prstDash val="solid"/>
                </a:ln>
                <a:solidFill>
                  <a:schemeClr val="tx1">
                    <a:lumMod val="75000"/>
                    <a:lumOff val="25000"/>
                  </a:schemeClr>
                </a:solidFill>
                <a:latin typeface="+mj-lt"/>
              </a:rPr>
              <a:t>Dataset Information:-</a:t>
            </a:r>
          </a:p>
        </p:txBody>
      </p:sp>
      <p:sp>
        <p:nvSpPr>
          <p:cNvPr id="3" name="TextBox 2">
            <a:extLst>
              <a:ext uri="{FF2B5EF4-FFF2-40B4-BE49-F238E27FC236}">
                <a16:creationId xmlns:a16="http://schemas.microsoft.com/office/drawing/2014/main" id="{8BE4D2FC-DBD5-C078-2C53-1BEE977D99F2}"/>
              </a:ext>
            </a:extLst>
          </p:cNvPr>
          <p:cNvSpPr txBox="1"/>
          <p:nvPr/>
        </p:nvSpPr>
        <p:spPr>
          <a:xfrm>
            <a:off x="3844616" y="2626840"/>
            <a:ext cx="7245103" cy="3131777"/>
          </a:xfrm>
          <a:prstGeom prst="rect">
            <a:avLst/>
          </a:prstGeom>
        </p:spPr>
        <p:txBody>
          <a:bodyPr vert="horz" lIns="91440" tIns="45720" rIns="91440" bIns="45720" rtlCol="0">
            <a:normAutofit/>
          </a:bodyPr>
          <a:lstStyle/>
          <a:p>
            <a:pPr indent="-182880" defTabSz="914400">
              <a:lnSpc>
                <a:spcPct val="90000"/>
              </a:lnSpc>
              <a:spcAft>
                <a:spcPts val="600"/>
              </a:spcAft>
              <a:buClr>
                <a:schemeClr val="tx1">
                  <a:lumMod val="85000"/>
                  <a:lumOff val="15000"/>
                </a:schemeClr>
              </a:buClr>
              <a:buFont typeface="Garamond" pitchFamily="18" charset="0"/>
              <a:buChar char="◦"/>
            </a:pPr>
            <a:r>
              <a:rPr lang="en-US" sz="1400" b="0" i="0">
                <a:solidFill>
                  <a:schemeClr val="tx1">
                    <a:lumMod val="75000"/>
                    <a:lumOff val="25000"/>
                  </a:schemeClr>
                </a:solidFill>
                <a:effectLst/>
              </a:rPr>
              <a:t>The dataset contains 9358 instances of hourly averaged responses from an array of 5 metal oxide chemical sensors embedded in an Air Quality Chemical Multisensor Device. The device was located on the field in a significantly polluted area, at road level,within an Italian city. Data were recorded from March 2004 to February 2005 (one year)representing the longest freely available recordings of on field deployed air quality chemical sensor devices responses. Ground Truth hourly averaged concentrations for CO, Non Metanic Hydrocarbons, Benzene, Total Nitrogen Oxides (NOx) and Nitrogen Dioxide (NO2) and were provided by a co-located reference certified analyzer. Evidences of cross-sensitivities as well as both concept and sensor drifts are present as described in De Vito et al., Sens. And Act. B, Vol. 129,2,2008 (citation required) eventually affecting sensors concentration estimation capabilities. Missing values are tagged with -200 value.</a:t>
            </a:r>
            <a:br>
              <a:rPr lang="en-US" sz="1400">
                <a:solidFill>
                  <a:schemeClr val="tx1">
                    <a:lumMod val="75000"/>
                    <a:lumOff val="25000"/>
                  </a:schemeClr>
                </a:solidFill>
              </a:rPr>
            </a:br>
            <a:r>
              <a:rPr lang="en-US" sz="1400" b="0" i="0">
                <a:solidFill>
                  <a:schemeClr val="tx1">
                    <a:lumMod val="75000"/>
                    <a:lumOff val="25000"/>
                  </a:schemeClr>
                </a:solidFill>
                <a:effectLst/>
              </a:rPr>
              <a:t>This dataset can be used exclusively for research purposes. Commercial purposes are fully excluded.</a:t>
            </a:r>
            <a:endParaRPr lang="en-US" sz="1400">
              <a:solidFill>
                <a:schemeClr val="tx1">
                  <a:lumMod val="75000"/>
                  <a:lumOff val="25000"/>
                </a:schemeClr>
              </a:solidFill>
            </a:endParaRPr>
          </a:p>
        </p:txBody>
      </p:sp>
    </p:spTree>
    <p:extLst>
      <p:ext uri="{BB962C8B-B14F-4D97-AF65-F5344CB8AC3E}">
        <p14:creationId xmlns:p14="http://schemas.microsoft.com/office/powerpoint/2010/main" val="4160674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 name="Rectangle 83">
            <a:extLst>
              <a:ext uri="{FF2B5EF4-FFF2-40B4-BE49-F238E27FC236}">
                <a16:creationId xmlns:a16="http://schemas.microsoft.com/office/drawing/2014/main" id="{564F8226-C263-4D73-84E6-6774B7FEC0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90" name="Rectangle 85">
            <a:extLst>
              <a:ext uri="{FF2B5EF4-FFF2-40B4-BE49-F238E27FC236}">
                <a16:creationId xmlns:a16="http://schemas.microsoft.com/office/drawing/2014/main" id="{3FC67B06-867A-4D0B-8E72-3D1CBBABF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52614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742DA6F1-EE0D-4BF0-B5FE-BF303A6B8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126" y="643464"/>
            <a:ext cx="3969458" cy="5571072"/>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pic>
        <p:nvPicPr>
          <p:cNvPr id="19" name="Picture 18">
            <a:extLst>
              <a:ext uri="{FF2B5EF4-FFF2-40B4-BE49-F238E27FC236}">
                <a16:creationId xmlns:a16="http://schemas.microsoft.com/office/drawing/2014/main" id="{685FDB38-D4BC-5CF2-15D9-3466E194C6C3}"/>
              </a:ext>
            </a:extLst>
          </p:cNvPr>
          <p:cNvPicPr>
            <a:picLocks noChangeAspect="1"/>
          </p:cNvPicPr>
          <p:nvPr/>
        </p:nvPicPr>
        <p:blipFill rotWithShape="1">
          <a:blip r:embed="rId2"/>
          <a:srcRect r="16873" b="-3"/>
          <a:stretch/>
        </p:blipFill>
        <p:spPr>
          <a:xfrm>
            <a:off x="774614" y="3337392"/>
            <a:ext cx="3639312" cy="2539322"/>
          </a:xfrm>
          <a:prstGeom prst="rect">
            <a:avLst/>
          </a:prstGeom>
        </p:spPr>
      </p:pic>
      <p:pic>
        <p:nvPicPr>
          <p:cNvPr id="9" name="Picture 8">
            <a:extLst>
              <a:ext uri="{FF2B5EF4-FFF2-40B4-BE49-F238E27FC236}">
                <a16:creationId xmlns:a16="http://schemas.microsoft.com/office/drawing/2014/main" id="{B98E8EC3-95BD-3113-FDA0-85A702D53E47}"/>
              </a:ext>
            </a:extLst>
          </p:cNvPr>
          <p:cNvPicPr>
            <a:picLocks noChangeAspect="1"/>
          </p:cNvPicPr>
          <p:nvPr/>
        </p:nvPicPr>
        <p:blipFill rotWithShape="1">
          <a:blip r:embed="rId3"/>
          <a:srcRect l="5800" r="16450"/>
          <a:stretch/>
        </p:blipFill>
        <p:spPr>
          <a:xfrm>
            <a:off x="774614" y="762000"/>
            <a:ext cx="3639312" cy="2539323"/>
          </a:xfrm>
          <a:prstGeom prst="rect">
            <a:avLst/>
          </a:prstGeom>
        </p:spPr>
      </p:pic>
      <p:sp>
        <p:nvSpPr>
          <p:cNvPr id="7" name="TextBox 6">
            <a:extLst>
              <a:ext uri="{FF2B5EF4-FFF2-40B4-BE49-F238E27FC236}">
                <a16:creationId xmlns:a16="http://schemas.microsoft.com/office/drawing/2014/main" id="{2D5A9AB2-0CE0-AB84-7345-F8AB1A62E680}"/>
              </a:ext>
            </a:extLst>
          </p:cNvPr>
          <p:cNvSpPr txBox="1"/>
          <p:nvPr/>
        </p:nvSpPr>
        <p:spPr>
          <a:xfrm>
            <a:off x="5456186" y="643464"/>
            <a:ext cx="6501118" cy="2109824"/>
          </a:xfrm>
          <a:prstGeom prst="rect">
            <a:avLst/>
          </a:prstGeom>
        </p:spPr>
        <p:txBody>
          <a:bodyPr vert="horz" lIns="91440" tIns="45720" rIns="91440" bIns="45720" rtlCol="0">
            <a:normAutofit/>
          </a:bodyPr>
          <a:lstStyle/>
          <a:p>
            <a:pPr marL="102870" indent="-285750" defTabSz="914400">
              <a:spcAft>
                <a:spcPts val="600"/>
              </a:spcAft>
              <a:buClr>
                <a:schemeClr val="tx1">
                  <a:lumMod val="85000"/>
                  <a:lumOff val="15000"/>
                </a:schemeClr>
              </a:buClr>
              <a:buFont typeface="Wingdings" panose="05000000000000000000" pitchFamily="2" charset="2"/>
              <a:buChar char="q"/>
            </a:pPr>
            <a:r>
              <a:rPr lang="en-US" dirty="0"/>
              <a:t>To read the dataset I used following syntax</a:t>
            </a:r>
          </a:p>
          <a:p>
            <a:pPr indent="-182880" defTabSz="914400">
              <a:spcAft>
                <a:spcPts val="600"/>
              </a:spcAft>
              <a:buClr>
                <a:schemeClr val="tx1">
                  <a:lumMod val="85000"/>
                  <a:lumOff val="15000"/>
                </a:schemeClr>
              </a:buClr>
              <a:buFont typeface="Garamond" pitchFamily="18" charset="0"/>
              <a:buChar char="◦"/>
            </a:pPr>
            <a:endParaRPr lang="en-US" dirty="0"/>
          </a:p>
          <a:p>
            <a:pPr marL="285750" indent="-182880" defTabSz="914400">
              <a:spcAft>
                <a:spcPts val="600"/>
              </a:spcAft>
              <a:buClr>
                <a:schemeClr val="tx1">
                  <a:lumMod val="85000"/>
                  <a:lumOff val="15000"/>
                </a:schemeClr>
              </a:buClr>
              <a:buFont typeface="Garamond" pitchFamily="18" charset="0"/>
              <a:buChar char="◦"/>
            </a:pPr>
            <a:r>
              <a:rPr lang="en-US" dirty="0"/>
              <a:t>library(</a:t>
            </a:r>
            <a:r>
              <a:rPr lang="en-US" dirty="0" err="1"/>
              <a:t>readxl</a:t>
            </a:r>
            <a:r>
              <a:rPr lang="en-US" dirty="0"/>
              <a:t>)</a:t>
            </a:r>
          </a:p>
          <a:p>
            <a:pPr marL="285750" indent="-182880" defTabSz="914400">
              <a:spcAft>
                <a:spcPts val="600"/>
              </a:spcAft>
              <a:buClr>
                <a:schemeClr val="tx1">
                  <a:lumMod val="85000"/>
                  <a:lumOff val="15000"/>
                </a:schemeClr>
              </a:buClr>
              <a:buFont typeface="Garamond" pitchFamily="18" charset="0"/>
              <a:buChar char="◦"/>
            </a:pPr>
            <a:r>
              <a:rPr lang="en-US" dirty="0"/>
              <a:t>Air_quality1 = </a:t>
            </a:r>
            <a:r>
              <a:rPr lang="en-US" dirty="0" err="1"/>
              <a:t>read_excel</a:t>
            </a:r>
            <a:r>
              <a:rPr lang="en-US" dirty="0"/>
              <a:t>("AirQualityUCI.xlsx"</a:t>
            </a:r>
          </a:p>
          <a:p>
            <a:pPr marL="285750" indent="-182880" defTabSz="914400">
              <a:spcAft>
                <a:spcPts val="600"/>
              </a:spcAft>
              <a:buClr>
                <a:schemeClr val="tx1">
                  <a:lumMod val="85000"/>
                  <a:lumOff val="15000"/>
                </a:schemeClr>
              </a:buClr>
              <a:buFont typeface="Garamond" pitchFamily="18" charset="0"/>
              <a:buChar char="◦"/>
            </a:pPr>
            <a:r>
              <a:rPr lang="en-US" dirty="0"/>
              <a:t>View(Air_quality1)</a:t>
            </a:r>
          </a:p>
          <a:p>
            <a:pPr indent="-182880" defTabSz="914400">
              <a:spcAft>
                <a:spcPts val="600"/>
              </a:spcAft>
              <a:buClr>
                <a:schemeClr val="tx1">
                  <a:lumMod val="85000"/>
                  <a:lumOff val="15000"/>
                </a:schemeClr>
              </a:buClr>
              <a:buFont typeface="Garamond" pitchFamily="18" charset="0"/>
              <a:buChar char="◦"/>
            </a:pPr>
            <a:endParaRPr lang="en-US" dirty="0"/>
          </a:p>
        </p:txBody>
      </p:sp>
    </p:spTree>
    <p:extLst>
      <p:ext uri="{BB962C8B-B14F-4D97-AF65-F5344CB8AC3E}">
        <p14:creationId xmlns:p14="http://schemas.microsoft.com/office/powerpoint/2010/main" val="1938754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0D70C8A-A50E-4B41-86A2-E2F855812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2" name="Rectangle 21">
            <a:extLst>
              <a:ext uri="{FF2B5EF4-FFF2-40B4-BE49-F238E27FC236}">
                <a16:creationId xmlns:a16="http://schemas.microsoft.com/office/drawing/2014/main" id="{3E25BDA2-3F4D-4B38-90E7-989465ECD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Rectangle 23">
            <a:extLst>
              <a:ext uri="{FF2B5EF4-FFF2-40B4-BE49-F238E27FC236}">
                <a16:creationId xmlns:a16="http://schemas.microsoft.com/office/drawing/2014/main" id="{F65EEA05-AD42-442F-B6C6-CB9FC2894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BC96869A-A70D-42F7-876F-605CB1718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8" name="Rectangle 27">
            <a:extLst>
              <a:ext uri="{FF2B5EF4-FFF2-40B4-BE49-F238E27FC236}">
                <a16:creationId xmlns:a16="http://schemas.microsoft.com/office/drawing/2014/main" id="{6CD407CC-EF5C-486F-9A14-7F681F986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sp>
      <p:sp>
        <p:nvSpPr>
          <p:cNvPr id="7" name="TextBox 6">
            <a:extLst>
              <a:ext uri="{FF2B5EF4-FFF2-40B4-BE49-F238E27FC236}">
                <a16:creationId xmlns:a16="http://schemas.microsoft.com/office/drawing/2014/main" id="{25393FDE-EC1A-479F-629D-485FD8E7F18A}"/>
              </a:ext>
            </a:extLst>
          </p:cNvPr>
          <p:cNvSpPr txBox="1"/>
          <p:nvPr/>
        </p:nvSpPr>
        <p:spPr>
          <a:xfrm>
            <a:off x="879524" y="610955"/>
            <a:ext cx="10597896" cy="1652024"/>
          </a:xfrm>
          <a:prstGeom prst="rect">
            <a:avLst/>
          </a:prstGeom>
        </p:spPr>
        <p:txBody>
          <a:bodyPr vert="horz" lIns="91440" tIns="45720" rIns="91440" bIns="45720" rtlCol="0" anchor="ctr">
            <a:normAutofit/>
          </a:bodyPr>
          <a:lstStyle/>
          <a:p>
            <a:pPr marL="285750" indent="-182880" defTabSz="914400">
              <a:spcAft>
                <a:spcPts val="600"/>
              </a:spcAft>
              <a:buClr>
                <a:schemeClr val="tx1">
                  <a:lumMod val="85000"/>
                  <a:lumOff val="15000"/>
                </a:schemeClr>
              </a:buClr>
              <a:buFont typeface="Garamond" pitchFamily="18" charset="0"/>
              <a:buChar char="◦"/>
            </a:pPr>
            <a:r>
              <a:rPr lang="en-US" dirty="0">
                <a:solidFill>
                  <a:schemeClr val="tx1">
                    <a:lumMod val="75000"/>
                    <a:lumOff val="25000"/>
                  </a:schemeClr>
                </a:solidFill>
              </a:rPr>
              <a:t>I removed  all anomalies and replaced the missing values with mean of that particular columns using “Imputation Method” </a:t>
            </a:r>
          </a:p>
        </p:txBody>
      </p:sp>
      <p:cxnSp>
        <p:nvCxnSpPr>
          <p:cNvPr id="30" name="Straight Connector 29">
            <a:extLst>
              <a:ext uri="{FF2B5EF4-FFF2-40B4-BE49-F238E27FC236}">
                <a16:creationId xmlns:a16="http://schemas.microsoft.com/office/drawing/2014/main" id="{0DD76B5F-5BAA-48C6-9065-9AEF15D30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5731"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1C16FEE-CBBE-493D-4338-DF9D2206000B}"/>
              </a:ext>
            </a:extLst>
          </p:cNvPr>
          <p:cNvSpPr txBox="1"/>
          <p:nvPr/>
        </p:nvSpPr>
        <p:spPr>
          <a:xfrm>
            <a:off x="1025705" y="2527865"/>
            <a:ext cx="6097554" cy="2108269"/>
          </a:xfrm>
          <a:prstGeom prst="rect">
            <a:avLst/>
          </a:prstGeom>
          <a:noFill/>
        </p:spPr>
        <p:txBody>
          <a:bodyPr wrap="square">
            <a:spAutoFit/>
          </a:bodyPr>
          <a:lstStyle/>
          <a:p>
            <a:pPr>
              <a:spcAft>
                <a:spcPts val="600"/>
              </a:spcAft>
            </a:pPr>
            <a:endParaRPr lang="en-IN" dirty="0"/>
          </a:p>
          <a:p>
            <a:pPr>
              <a:spcAft>
                <a:spcPts val="600"/>
              </a:spcAft>
            </a:pPr>
            <a:r>
              <a:rPr lang="en-IN" dirty="0"/>
              <a:t>This technique states that we group the missing values in a column and assign them to a new value that is far away from the range of that column. Mostly we use values like 99999999 or -9999999 or “Missing” or “Not defined” for numerical &amp; categorical variables. Data is not Missing At Random</a:t>
            </a:r>
          </a:p>
        </p:txBody>
      </p:sp>
      <p:sp>
        <p:nvSpPr>
          <p:cNvPr id="15" name="TextBox 14">
            <a:extLst>
              <a:ext uri="{FF2B5EF4-FFF2-40B4-BE49-F238E27FC236}">
                <a16:creationId xmlns:a16="http://schemas.microsoft.com/office/drawing/2014/main" id="{D939036B-A852-3D3B-019E-21FE79A0561E}"/>
              </a:ext>
            </a:extLst>
          </p:cNvPr>
          <p:cNvSpPr txBox="1"/>
          <p:nvPr/>
        </p:nvSpPr>
        <p:spPr>
          <a:xfrm>
            <a:off x="1040122" y="2154654"/>
            <a:ext cx="6097554" cy="523220"/>
          </a:xfrm>
          <a:prstGeom prst="rect">
            <a:avLst/>
          </a:prstGeom>
          <a:noFill/>
        </p:spPr>
        <p:txBody>
          <a:bodyPr wrap="square">
            <a:spAutoFit/>
          </a:bodyPr>
          <a:lstStyle/>
          <a:p>
            <a:pPr>
              <a:spcAft>
                <a:spcPts val="600"/>
              </a:spcAft>
            </a:pPr>
            <a:r>
              <a:rPr lang="en-US" sz="2800" b="1" dirty="0" err="1">
                <a:ln w="13462">
                  <a:solidFill>
                    <a:prstClr val="white"/>
                  </a:solidFill>
                  <a:prstDash val="solid"/>
                </a:ln>
                <a:solidFill>
                  <a:schemeClr val="accent3"/>
                </a:solidFill>
                <a:latin typeface="Century Gothic" panose="020B0502020202020204"/>
              </a:rPr>
              <a:t>Arbitary</a:t>
            </a:r>
            <a:r>
              <a:rPr lang="en-US" sz="2800" b="1" dirty="0">
                <a:ln w="13462">
                  <a:solidFill>
                    <a:prstClr val="white"/>
                  </a:solidFill>
                  <a:prstDash val="solid"/>
                </a:ln>
                <a:solidFill>
                  <a:schemeClr val="accent3"/>
                </a:solidFill>
                <a:latin typeface="Century Gothic" panose="020B0502020202020204"/>
              </a:rPr>
              <a:t> Value Imputation</a:t>
            </a:r>
            <a:endParaRPr lang="en-IN" sz="2800" dirty="0">
              <a:solidFill>
                <a:schemeClr val="accent3"/>
              </a:solidFill>
            </a:endParaRPr>
          </a:p>
        </p:txBody>
      </p:sp>
      <p:pic>
        <p:nvPicPr>
          <p:cNvPr id="17" name="Picture 16">
            <a:extLst>
              <a:ext uri="{FF2B5EF4-FFF2-40B4-BE49-F238E27FC236}">
                <a16:creationId xmlns:a16="http://schemas.microsoft.com/office/drawing/2014/main" id="{92AC35E9-41A6-5793-F096-41A4C22E3F70}"/>
              </a:ext>
            </a:extLst>
          </p:cNvPr>
          <p:cNvPicPr>
            <a:picLocks noChangeAspect="1"/>
          </p:cNvPicPr>
          <p:nvPr/>
        </p:nvPicPr>
        <p:blipFill>
          <a:blip r:embed="rId3"/>
          <a:stretch>
            <a:fillRect/>
          </a:stretch>
        </p:blipFill>
        <p:spPr>
          <a:xfrm>
            <a:off x="7380746" y="2154654"/>
            <a:ext cx="3832479" cy="2465309"/>
          </a:xfrm>
          <a:prstGeom prst="rect">
            <a:avLst/>
          </a:prstGeom>
        </p:spPr>
      </p:pic>
    </p:spTree>
    <p:extLst>
      <p:ext uri="{BB962C8B-B14F-4D97-AF65-F5344CB8AC3E}">
        <p14:creationId xmlns:p14="http://schemas.microsoft.com/office/powerpoint/2010/main" val="2810797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BD71F0-6ED7-055A-1286-15F2FB8A4BE2}"/>
              </a:ext>
            </a:extLst>
          </p:cNvPr>
          <p:cNvSpPr txBox="1"/>
          <p:nvPr/>
        </p:nvSpPr>
        <p:spPr>
          <a:xfrm>
            <a:off x="426877" y="1446244"/>
            <a:ext cx="11553630" cy="4770537"/>
          </a:xfrm>
          <a:prstGeom prst="rect">
            <a:avLst/>
          </a:prstGeom>
          <a:noFill/>
        </p:spPr>
        <p:txBody>
          <a:bodyPr wrap="square">
            <a:spAutoFit/>
          </a:bodyPr>
          <a:lstStyle/>
          <a:p>
            <a:r>
              <a:rPr lang="en-IN" sz="1600" dirty="0"/>
              <a:t>mean(Air_quality1$`CO(GT)`,na.rm = TRUE)</a:t>
            </a:r>
          </a:p>
          <a:p>
            <a:r>
              <a:rPr lang="en-IN" sz="1600" dirty="0"/>
              <a:t>Air_quality1$`CO(GT)`[is.na(Air_quality1$`CO(GT)`)]=(mean(Air_quality1$`CO(GT)`,na.rm=TRUE))</a:t>
            </a:r>
          </a:p>
          <a:p>
            <a:endParaRPr lang="en-IN" sz="1600" dirty="0"/>
          </a:p>
          <a:p>
            <a:r>
              <a:rPr lang="en-IN" sz="1600" dirty="0"/>
              <a:t>mean(Air_quality1$`PT08.S1(CO)`,na.rm = TRUE)</a:t>
            </a:r>
          </a:p>
          <a:p>
            <a:r>
              <a:rPr lang="en-IN" sz="1600" dirty="0"/>
              <a:t>Air_quality1$`PT08.S1(CO)`[is.na(Air_quality1$`PT08.S1(CO)`)]=(mean(Air_quality1$`PT08.S1(CO)`,na.rm=TRUE))</a:t>
            </a:r>
          </a:p>
          <a:p>
            <a:endParaRPr lang="en-IN" sz="1600" dirty="0"/>
          </a:p>
          <a:p>
            <a:r>
              <a:rPr lang="en-IN" sz="1600" dirty="0"/>
              <a:t>mean(Air_quality1$`NMHC(GT)`,na.rm = TRUE)</a:t>
            </a:r>
          </a:p>
          <a:p>
            <a:r>
              <a:rPr lang="en-IN" sz="1600" dirty="0"/>
              <a:t>Air_quality1$`NMHC(GT)`[is.na(Air_quality1$`NMHC(GT)`)]=(mean(Air_quality1$`NMHC(GT)`,na.rm=TRUE))</a:t>
            </a:r>
          </a:p>
          <a:p>
            <a:endParaRPr lang="en-IN" sz="1600" dirty="0"/>
          </a:p>
          <a:p>
            <a:r>
              <a:rPr lang="en-IN" sz="1600" dirty="0"/>
              <a:t>mean(Air_quality1$`C6H6(GT)`,na.rm = TRUE)</a:t>
            </a:r>
          </a:p>
          <a:p>
            <a:r>
              <a:rPr lang="en-IN" sz="1600" dirty="0"/>
              <a:t>Air_quality1$`C6H6(GT)`[is.na(Air_quality1$`C6H6(GT)`)]=(mean(Air_quality1$`C6H6(GT)`,na.rm = TRUE))</a:t>
            </a:r>
          </a:p>
          <a:p>
            <a:endParaRPr lang="en-IN" sz="1600" dirty="0"/>
          </a:p>
          <a:p>
            <a:r>
              <a:rPr lang="en-IN" sz="1600" dirty="0"/>
              <a:t>mean(Air_quality1$`PT08.S2(NMHC)`,na.rm = TRUE)</a:t>
            </a:r>
          </a:p>
          <a:p>
            <a:r>
              <a:rPr lang="en-IN" sz="1600" dirty="0"/>
              <a:t>Air_quality1$`PT08.S2(NMHC)`[is.na(Air_quality1$`PT08.S2(NMHC)`)]=(mean(Air_quality1$`PT08.S2(NMHC)`,na.rm=TRUE))</a:t>
            </a:r>
          </a:p>
          <a:p>
            <a:endParaRPr lang="en-IN" sz="1600" dirty="0"/>
          </a:p>
          <a:p>
            <a:r>
              <a:rPr lang="en-IN" sz="1600" dirty="0"/>
              <a:t>mean(Air_quality1$`NOx(GT)`,na.rm = TRUE)</a:t>
            </a:r>
          </a:p>
          <a:p>
            <a:r>
              <a:rPr lang="en-IN" sz="1600" dirty="0"/>
              <a:t>Air_quality1$`NOx(GT)`[is.na(Air_quality1$`NOx(GT)`)]=(mean(Air_quality$`NOx(GT)`,na.rm = TRUE))</a:t>
            </a:r>
          </a:p>
          <a:p>
            <a:endParaRPr lang="en-IN" sz="1600" dirty="0"/>
          </a:p>
        </p:txBody>
      </p:sp>
      <p:sp>
        <p:nvSpPr>
          <p:cNvPr id="13" name="TextBox 12">
            <a:extLst>
              <a:ext uri="{FF2B5EF4-FFF2-40B4-BE49-F238E27FC236}">
                <a16:creationId xmlns:a16="http://schemas.microsoft.com/office/drawing/2014/main" id="{21DF2E97-ECE8-9766-1992-4750148FFAB5}"/>
              </a:ext>
            </a:extLst>
          </p:cNvPr>
          <p:cNvSpPr txBox="1"/>
          <p:nvPr/>
        </p:nvSpPr>
        <p:spPr>
          <a:xfrm>
            <a:off x="383334" y="641219"/>
            <a:ext cx="11003123" cy="584775"/>
          </a:xfrm>
          <a:prstGeom prst="rect">
            <a:avLst/>
          </a:prstGeom>
          <a:noFill/>
        </p:spPr>
        <p:txBody>
          <a:bodyPr wrap="square">
            <a:spAutoFit/>
          </a:bodyPr>
          <a:lstStyle/>
          <a:p>
            <a:r>
              <a:rPr lang="en-US" sz="3200" b="1" dirty="0">
                <a:ln w="13462">
                  <a:solidFill>
                    <a:prstClr val="white"/>
                  </a:solidFill>
                  <a:prstDash val="solid"/>
                </a:ln>
                <a:solidFill>
                  <a:schemeClr val="accent3"/>
                </a:solidFill>
                <a:latin typeface="Century Gothic" panose="020B0502020202020204"/>
              </a:rPr>
              <a:t>Code (using Imputation Method)</a:t>
            </a:r>
            <a:endParaRPr lang="en-IN" sz="3200" dirty="0">
              <a:solidFill>
                <a:schemeClr val="accent3"/>
              </a:solidFill>
            </a:endParaRPr>
          </a:p>
        </p:txBody>
      </p:sp>
    </p:spTree>
    <p:extLst>
      <p:ext uri="{BB962C8B-B14F-4D97-AF65-F5344CB8AC3E}">
        <p14:creationId xmlns:p14="http://schemas.microsoft.com/office/powerpoint/2010/main" val="1031411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E6E1443-5FD9-93BE-86F1-DFE99D98D1CD}"/>
              </a:ext>
            </a:extLst>
          </p:cNvPr>
          <p:cNvSpPr txBox="1"/>
          <p:nvPr/>
        </p:nvSpPr>
        <p:spPr>
          <a:xfrm>
            <a:off x="662474" y="466527"/>
            <a:ext cx="10758195" cy="646331"/>
          </a:xfrm>
          <a:prstGeom prst="rect">
            <a:avLst/>
          </a:prstGeom>
          <a:noFill/>
        </p:spPr>
        <p:txBody>
          <a:bodyPr wrap="square" rtlCol="0">
            <a:spAutoFit/>
          </a:bodyPr>
          <a:lstStyle/>
          <a:p>
            <a:pPr marL="285750" indent="-285750">
              <a:buFont typeface="Wingdings" panose="05000000000000000000" pitchFamily="2" charset="2"/>
              <a:buChar char="q"/>
            </a:pPr>
            <a:r>
              <a:rPr lang="en-IN" dirty="0"/>
              <a:t>After replacing the missing Values I checked all the outliers in the dataset. I used </a:t>
            </a:r>
            <a:r>
              <a:rPr lang="en-IN" dirty="0" err="1"/>
              <a:t>winsorizing</a:t>
            </a:r>
            <a:r>
              <a:rPr lang="en-IN" dirty="0"/>
              <a:t> method to remove “Outliers”.</a:t>
            </a:r>
          </a:p>
        </p:txBody>
      </p:sp>
      <p:sp>
        <p:nvSpPr>
          <p:cNvPr id="8" name="TextBox 7">
            <a:extLst>
              <a:ext uri="{FF2B5EF4-FFF2-40B4-BE49-F238E27FC236}">
                <a16:creationId xmlns:a16="http://schemas.microsoft.com/office/drawing/2014/main" id="{EEE33DB2-5529-2C7B-49F7-46075037E6C0}"/>
              </a:ext>
            </a:extLst>
          </p:cNvPr>
          <p:cNvSpPr txBox="1"/>
          <p:nvPr/>
        </p:nvSpPr>
        <p:spPr>
          <a:xfrm>
            <a:off x="781439" y="1378207"/>
            <a:ext cx="6097554" cy="461665"/>
          </a:xfrm>
          <a:prstGeom prst="rect">
            <a:avLst/>
          </a:prstGeom>
          <a:noFill/>
        </p:spPr>
        <p:txBody>
          <a:bodyPr wrap="square">
            <a:spAutoFit/>
          </a:bodyPr>
          <a:lstStyle/>
          <a:p>
            <a:r>
              <a:rPr lang="en-US" sz="2400" b="1" dirty="0">
                <a:ln w="13462">
                  <a:solidFill>
                    <a:prstClr val="white"/>
                  </a:solidFill>
                  <a:prstDash val="solid"/>
                </a:ln>
                <a:solidFill>
                  <a:schemeClr val="accent3"/>
                </a:solidFill>
                <a:latin typeface="Century Gothic" panose="020B0502020202020204"/>
              </a:rPr>
              <a:t>Outliers</a:t>
            </a:r>
            <a:endParaRPr lang="en-IN" sz="2400" dirty="0">
              <a:solidFill>
                <a:schemeClr val="accent3"/>
              </a:solidFill>
            </a:endParaRPr>
          </a:p>
        </p:txBody>
      </p:sp>
      <p:sp>
        <p:nvSpPr>
          <p:cNvPr id="10" name="TextBox 9">
            <a:extLst>
              <a:ext uri="{FF2B5EF4-FFF2-40B4-BE49-F238E27FC236}">
                <a16:creationId xmlns:a16="http://schemas.microsoft.com/office/drawing/2014/main" id="{D0192DB4-332E-944D-D458-C7FA395D8DC5}"/>
              </a:ext>
            </a:extLst>
          </p:cNvPr>
          <p:cNvSpPr txBox="1"/>
          <p:nvPr/>
        </p:nvSpPr>
        <p:spPr>
          <a:xfrm>
            <a:off x="781439" y="1839872"/>
            <a:ext cx="10639229" cy="646331"/>
          </a:xfrm>
          <a:prstGeom prst="rect">
            <a:avLst/>
          </a:prstGeom>
          <a:noFill/>
        </p:spPr>
        <p:txBody>
          <a:bodyPr wrap="square">
            <a:spAutoFit/>
          </a:bodyPr>
          <a:lstStyle/>
          <a:p>
            <a:r>
              <a:rPr lang="en-US" b="0" i="0" dirty="0">
                <a:solidFill>
                  <a:srgbClr val="4D5156"/>
                </a:solidFill>
                <a:effectLst/>
              </a:rPr>
              <a:t>Outliers are extreme values that differ from most other data points in a dataset. They can have a big impact on your statistical analyses </a:t>
            </a:r>
            <a:r>
              <a:rPr lang="en-US" i="0" dirty="0">
                <a:solidFill>
                  <a:srgbClr val="4D5156"/>
                </a:solidFill>
                <a:effectLst/>
              </a:rPr>
              <a:t>and</a:t>
            </a:r>
            <a:r>
              <a:rPr lang="en-US" b="0" i="0" dirty="0">
                <a:solidFill>
                  <a:srgbClr val="4D5156"/>
                </a:solidFill>
                <a:effectLst/>
              </a:rPr>
              <a:t> skew the results of any hypothesis tests.</a:t>
            </a:r>
            <a:endParaRPr lang="en-IN" dirty="0"/>
          </a:p>
        </p:txBody>
      </p:sp>
      <p:sp>
        <p:nvSpPr>
          <p:cNvPr id="12" name="TextBox 11">
            <a:extLst>
              <a:ext uri="{FF2B5EF4-FFF2-40B4-BE49-F238E27FC236}">
                <a16:creationId xmlns:a16="http://schemas.microsoft.com/office/drawing/2014/main" id="{516AECF9-AE2D-8B16-EF7A-80A40F9CEA73}"/>
              </a:ext>
            </a:extLst>
          </p:cNvPr>
          <p:cNvSpPr txBox="1"/>
          <p:nvPr/>
        </p:nvSpPr>
        <p:spPr>
          <a:xfrm>
            <a:off x="781439" y="2717035"/>
            <a:ext cx="6097554" cy="461665"/>
          </a:xfrm>
          <a:prstGeom prst="rect">
            <a:avLst/>
          </a:prstGeom>
          <a:noFill/>
        </p:spPr>
        <p:txBody>
          <a:bodyPr wrap="square">
            <a:spAutoFit/>
          </a:bodyPr>
          <a:lstStyle/>
          <a:p>
            <a:r>
              <a:rPr lang="en-US" sz="2400" b="1" dirty="0" err="1">
                <a:ln w="13462">
                  <a:solidFill>
                    <a:prstClr val="white"/>
                  </a:solidFill>
                  <a:prstDash val="solid"/>
                </a:ln>
                <a:solidFill>
                  <a:schemeClr val="accent3"/>
                </a:solidFill>
                <a:latin typeface="Century Gothic" panose="020B0502020202020204"/>
              </a:rPr>
              <a:t>Winsorizing</a:t>
            </a:r>
            <a:endParaRPr lang="en-IN" sz="2400" dirty="0">
              <a:solidFill>
                <a:schemeClr val="accent3"/>
              </a:solidFill>
            </a:endParaRPr>
          </a:p>
        </p:txBody>
      </p:sp>
      <p:sp>
        <p:nvSpPr>
          <p:cNvPr id="14" name="TextBox 13">
            <a:extLst>
              <a:ext uri="{FF2B5EF4-FFF2-40B4-BE49-F238E27FC236}">
                <a16:creationId xmlns:a16="http://schemas.microsoft.com/office/drawing/2014/main" id="{48D21B26-CB0B-34C7-29D6-F8616656E266}"/>
              </a:ext>
            </a:extLst>
          </p:cNvPr>
          <p:cNvSpPr txBox="1"/>
          <p:nvPr/>
        </p:nvSpPr>
        <p:spPr>
          <a:xfrm>
            <a:off x="781439" y="3213217"/>
            <a:ext cx="10758195" cy="1200329"/>
          </a:xfrm>
          <a:prstGeom prst="rect">
            <a:avLst/>
          </a:prstGeom>
          <a:noFill/>
        </p:spPr>
        <p:txBody>
          <a:bodyPr wrap="square">
            <a:spAutoFit/>
          </a:bodyPr>
          <a:lstStyle/>
          <a:p>
            <a:pPr defTabSz="914400">
              <a:spcBef>
                <a:spcPct val="20000"/>
              </a:spcBef>
              <a:spcAft>
                <a:spcPts val="600"/>
              </a:spcAft>
              <a:buClr>
                <a:schemeClr val="tx1">
                  <a:lumMod val="85000"/>
                  <a:lumOff val="15000"/>
                </a:schemeClr>
              </a:buClr>
              <a:buSzPct val="80000"/>
            </a:pPr>
            <a:r>
              <a:rPr lang="en-US" dirty="0" err="1"/>
              <a:t>Winsorization</a:t>
            </a:r>
            <a:r>
              <a:rPr lang="en-US" dirty="0"/>
              <a:t> is the process of replacing the extreme values of statistical data in order to limit the effect of the outliers on the calculations or the results obtained by using that data. The mean value calculated after such replacement of the extreme values is called </a:t>
            </a:r>
            <a:r>
              <a:rPr lang="en-US" dirty="0" err="1"/>
              <a:t>winsorized</a:t>
            </a:r>
            <a:r>
              <a:rPr lang="en-US" dirty="0"/>
              <a:t> mean</a:t>
            </a:r>
          </a:p>
        </p:txBody>
      </p:sp>
      <p:sp>
        <p:nvSpPr>
          <p:cNvPr id="16" name="TextBox 15">
            <a:extLst>
              <a:ext uri="{FF2B5EF4-FFF2-40B4-BE49-F238E27FC236}">
                <a16:creationId xmlns:a16="http://schemas.microsoft.com/office/drawing/2014/main" id="{C013A735-8648-0F19-41BF-4A203803059C}"/>
              </a:ext>
            </a:extLst>
          </p:cNvPr>
          <p:cNvSpPr txBox="1"/>
          <p:nvPr/>
        </p:nvSpPr>
        <p:spPr>
          <a:xfrm>
            <a:off x="781439" y="4561606"/>
            <a:ext cx="6097554" cy="461665"/>
          </a:xfrm>
          <a:prstGeom prst="rect">
            <a:avLst/>
          </a:prstGeom>
          <a:noFill/>
        </p:spPr>
        <p:txBody>
          <a:bodyPr wrap="square">
            <a:spAutoFit/>
          </a:bodyPr>
          <a:lstStyle/>
          <a:p>
            <a:r>
              <a:rPr lang="en-US" sz="2400" b="1" dirty="0">
                <a:ln w="13462">
                  <a:solidFill>
                    <a:prstClr val="white"/>
                  </a:solidFill>
                  <a:prstDash val="solid"/>
                </a:ln>
                <a:solidFill>
                  <a:schemeClr val="accent3"/>
                </a:solidFill>
                <a:latin typeface="Century Gothic" panose="020B0502020202020204"/>
              </a:rPr>
              <a:t>IQR</a:t>
            </a:r>
            <a:endParaRPr lang="en-IN" sz="2400" dirty="0">
              <a:solidFill>
                <a:schemeClr val="accent3"/>
              </a:solidFill>
            </a:endParaRPr>
          </a:p>
        </p:txBody>
      </p:sp>
      <p:sp>
        <p:nvSpPr>
          <p:cNvPr id="18" name="TextBox 17">
            <a:extLst>
              <a:ext uri="{FF2B5EF4-FFF2-40B4-BE49-F238E27FC236}">
                <a16:creationId xmlns:a16="http://schemas.microsoft.com/office/drawing/2014/main" id="{AF7A60F4-9FD3-6172-6857-E2FC73CB51F0}"/>
              </a:ext>
            </a:extLst>
          </p:cNvPr>
          <p:cNvSpPr txBox="1"/>
          <p:nvPr/>
        </p:nvSpPr>
        <p:spPr>
          <a:xfrm>
            <a:off x="781438" y="5023271"/>
            <a:ext cx="10891157" cy="1477328"/>
          </a:xfrm>
          <a:prstGeom prst="rect">
            <a:avLst/>
          </a:prstGeom>
          <a:noFill/>
        </p:spPr>
        <p:txBody>
          <a:bodyPr wrap="square">
            <a:spAutoFit/>
          </a:bodyPr>
          <a:lstStyle/>
          <a:p>
            <a:r>
              <a:rPr lang="en-US" b="0" i="0" dirty="0">
                <a:solidFill>
                  <a:srgbClr val="333333"/>
                </a:solidFill>
                <a:effectLst/>
              </a:rPr>
              <a:t>The interquartile range defines the difference between the third and the first quartile. Quartiles are the partitioned values that divide the whole series into 4 equal parts. So, there are 3 quartiles. First Quartile is denoted by Q</a:t>
            </a:r>
            <a:r>
              <a:rPr lang="en-US" b="0" i="0" baseline="-25000" dirty="0">
                <a:solidFill>
                  <a:srgbClr val="333333"/>
                </a:solidFill>
                <a:effectLst/>
              </a:rPr>
              <a:t>1 </a:t>
            </a:r>
            <a:r>
              <a:rPr lang="en-US" b="0" i="0" dirty="0">
                <a:solidFill>
                  <a:srgbClr val="333333"/>
                </a:solidFill>
                <a:effectLst/>
              </a:rPr>
              <a:t>known as the lower quartile, the second Quartile is denoted by Q</a:t>
            </a:r>
            <a:r>
              <a:rPr lang="en-US" b="0" i="0" baseline="-25000" dirty="0">
                <a:solidFill>
                  <a:srgbClr val="333333"/>
                </a:solidFill>
                <a:effectLst/>
              </a:rPr>
              <a:t>2</a:t>
            </a:r>
            <a:r>
              <a:rPr lang="en-US" b="0" i="0" dirty="0">
                <a:solidFill>
                  <a:srgbClr val="333333"/>
                </a:solidFill>
                <a:effectLst/>
              </a:rPr>
              <a:t> and the third Quartile is denoted by Q</a:t>
            </a:r>
            <a:r>
              <a:rPr lang="en-US" b="0" i="0" baseline="-25000" dirty="0">
                <a:solidFill>
                  <a:srgbClr val="333333"/>
                </a:solidFill>
                <a:effectLst/>
              </a:rPr>
              <a:t>3</a:t>
            </a:r>
            <a:r>
              <a:rPr lang="en-US" b="0" i="0" dirty="0">
                <a:solidFill>
                  <a:srgbClr val="333333"/>
                </a:solidFill>
                <a:effectLst/>
              </a:rPr>
              <a:t> known as the upper quartile. Therefore, the interquartile range is equal to the upper quartile minus lower quartile.</a:t>
            </a:r>
            <a:endParaRPr lang="en-IN" dirty="0"/>
          </a:p>
        </p:txBody>
      </p:sp>
    </p:spTree>
    <p:extLst>
      <p:ext uri="{BB962C8B-B14F-4D97-AF65-F5344CB8AC3E}">
        <p14:creationId xmlns:p14="http://schemas.microsoft.com/office/powerpoint/2010/main" val="3091415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A069235B-22DB-4231-8291-D64DA2CDE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7AAE40DA-1F5A-4A1A-89CA-2BC620DCD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rtlCol="0" anchor="ctr"/>
          <a:lstStyle/>
          <a:p>
            <a:pPr algn="ctr"/>
            <a:endParaRPr lang="en-US"/>
          </a:p>
        </p:txBody>
      </p:sp>
      <p:pic>
        <p:nvPicPr>
          <p:cNvPr id="5" name="Picture 4">
            <a:extLst>
              <a:ext uri="{FF2B5EF4-FFF2-40B4-BE49-F238E27FC236}">
                <a16:creationId xmlns:a16="http://schemas.microsoft.com/office/drawing/2014/main" id="{BDDA298B-3CD7-47B0-1E64-AB88E8B664DE}"/>
              </a:ext>
            </a:extLst>
          </p:cNvPr>
          <p:cNvPicPr>
            <a:picLocks noChangeAspect="1"/>
          </p:cNvPicPr>
          <p:nvPr/>
        </p:nvPicPr>
        <p:blipFill>
          <a:blip r:embed="rId2"/>
          <a:stretch>
            <a:fillRect/>
          </a:stretch>
        </p:blipFill>
        <p:spPr>
          <a:xfrm>
            <a:off x="8338709" y="3263303"/>
            <a:ext cx="3376279" cy="2948940"/>
          </a:xfrm>
          <a:prstGeom prst="rect">
            <a:avLst/>
          </a:prstGeom>
        </p:spPr>
      </p:pic>
      <p:sp>
        <p:nvSpPr>
          <p:cNvPr id="7" name="TextBox 6">
            <a:extLst>
              <a:ext uri="{FF2B5EF4-FFF2-40B4-BE49-F238E27FC236}">
                <a16:creationId xmlns:a16="http://schemas.microsoft.com/office/drawing/2014/main" id="{94708A0E-0321-B078-A839-D5AF7333DBA4}"/>
              </a:ext>
            </a:extLst>
          </p:cNvPr>
          <p:cNvSpPr txBox="1"/>
          <p:nvPr/>
        </p:nvSpPr>
        <p:spPr>
          <a:xfrm>
            <a:off x="650033" y="1509950"/>
            <a:ext cx="6096000" cy="3693319"/>
          </a:xfrm>
          <a:prstGeom prst="rect">
            <a:avLst/>
          </a:prstGeom>
          <a:noFill/>
        </p:spPr>
        <p:txBody>
          <a:bodyPr wrap="square">
            <a:spAutoFit/>
          </a:bodyPr>
          <a:lstStyle/>
          <a:p>
            <a:r>
              <a:rPr lang="en-IN" dirty="0"/>
              <a:t>summary(Air_quality1)</a:t>
            </a:r>
          </a:p>
          <a:p>
            <a:r>
              <a:rPr lang="en-IN" dirty="0"/>
              <a:t>length(Air_quality1)</a:t>
            </a:r>
          </a:p>
          <a:p>
            <a:r>
              <a:rPr lang="en-IN" dirty="0"/>
              <a:t>boxplot(Air_quality1)</a:t>
            </a:r>
          </a:p>
          <a:p>
            <a:endParaRPr lang="en-IN" dirty="0"/>
          </a:p>
          <a:p>
            <a:r>
              <a:rPr lang="en-IN" dirty="0"/>
              <a:t>r1=2.600+1.5*IQR(Air_quality1$`CO(GT)`)</a:t>
            </a:r>
          </a:p>
          <a:p>
            <a:r>
              <a:rPr lang="en-IN" dirty="0"/>
              <a:t>r2=1.200-1.5*IQR(Air_quality1$`CO(GT)`)</a:t>
            </a:r>
          </a:p>
          <a:p>
            <a:endParaRPr lang="en-IN" dirty="0"/>
          </a:p>
          <a:p>
            <a:r>
              <a:rPr lang="en-IN" dirty="0"/>
              <a:t>Air_quality1$`CO(GT)`[Air_quality1$`CO(GT)`&gt;r1]=r1</a:t>
            </a:r>
          </a:p>
          <a:p>
            <a:r>
              <a:rPr lang="en-IN" dirty="0"/>
              <a:t>Air_quality1$`CO(GT)`[Air_quality1$`CO(GT)`&lt;r2]=r2</a:t>
            </a:r>
          </a:p>
          <a:p>
            <a:r>
              <a:rPr lang="en-IN" dirty="0"/>
              <a:t>Air_quality1</a:t>
            </a:r>
          </a:p>
          <a:p>
            <a:r>
              <a:rPr lang="en-IN" dirty="0"/>
              <a:t>summary(Air_quality1)</a:t>
            </a:r>
          </a:p>
          <a:p>
            <a:r>
              <a:rPr lang="en-IN" dirty="0"/>
              <a:t>boxplot(Air_quality1)</a:t>
            </a:r>
          </a:p>
          <a:p>
            <a:r>
              <a:rPr lang="en-IN" dirty="0"/>
              <a:t>boxplot(Air_quality1$`CO(GT)`)</a:t>
            </a:r>
          </a:p>
        </p:txBody>
      </p:sp>
      <p:sp>
        <p:nvSpPr>
          <p:cNvPr id="9" name="TextBox 8">
            <a:extLst>
              <a:ext uri="{FF2B5EF4-FFF2-40B4-BE49-F238E27FC236}">
                <a16:creationId xmlns:a16="http://schemas.microsoft.com/office/drawing/2014/main" id="{11FD79DB-2285-F32D-74D3-D4AD1C5F86C4}"/>
              </a:ext>
            </a:extLst>
          </p:cNvPr>
          <p:cNvSpPr txBox="1"/>
          <p:nvPr/>
        </p:nvSpPr>
        <p:spPr>
          <a:xfrm>
            <a:off x="649256" y="949003"/>
            <a:ext cx="6097554" cy="461665"/>
          </a:xfrm>
          <a:prstGeom prst="rect">
            <a:avLst/>
          </a:prstGeom>
          <a:noFill/>
        </p:spPr>
        <p:txBody>
          <a:bodyPr wrap="square">
            <a:spAutoFit/>
          </a:bodyPr>
          <a:lstStyle/>
          <a:p>
            <a:r>
              <a:rPr lang="en-US" sz="2400" b="1" dirty="0">
                <a:ln w="13462">
                  <a:solidFill>
                    <a:prstClr val="white"/>
                  </a:solidFill>
                  <a:prstDash val="solid"/>
                </a:ln>
                <a:solidFill>
                  <a:schemeClr val="accent3"/>
                </a:solidFill>
                <a:latin typeface="Century Gothic" panose="020B0502020202020204"/>
              </a:rPr>
              <a:t>Code (Using </a:t>
            </a:r>
            <a:r>
              <a:rPr lang="en-US" sz="2400" b="1" dirty="0" err="1">
                <a:ln w="13462">
                  <a:solidFill>
                    <a:prstClr val="white"/>
                  </a:solidFill>
                  <a:prstDash val="solid"/>
                </a:ln>
                <a:solidFill>
                  <a:schemeClr val="accent3"/>
                </a:solidFill>
                <a:latin typeface="Century Gothic" panose="020B0502020202020204"/>
              </a:rPr>
              <a:t>Winsorizing</a:t>
            </a:r>
            <a:r>
              <a:rPr lang="en-US" sz="2400" b="1" dirty="0">
                <a:ln w="13462">
                  <a:solidFill>
                    <a:prstClr val="white"/>
                  </a:solidFill>
                  <a:prstDash val="solid"/>
                </a:ln>
                <a:solidFill>
                  <a:schemeClr val="accent3"/>
                </a:solidFill>
                <a:latin typeface="Century Gothic" panose="020B0502020202020204"/>
              </a:rPr>
              <a:t> method)</a:t>
            </a:r>
            <a:endParaRPr lang="en-IN" sz="2400" dirty="0">
              <a:solidFill>
                <a:schemeClr val="accent3"/>
              </a:solidFill>
            </a:endParaRPr>
          </a:p>
        </p:txBody>
      </p:sp>
      <p:sp>
        <p:nvSpPr>
          <p:cNvPr id="13" name="TextBox 12">
            <a:extLst>
              <a:ext uri="{FF2B5EF4-FFF2-40B4-BE49-F238E27FC236}">
                <a16:creationId xmlns:a16="http://schemas.microsoft.com/office/drawing/2014/main" id="{3929F6D0-F49F-814D-7E09-9349EAD65181}"/>
              </a:ext>
            </a:extLst>
          </p:cNvPr>
          <p:cNvSpPr txBox="1"/>
          <p:nvPr/>
        </p:nvSpPr>
        <p:spPr>
          <a:xfrm>
            <a:off x="8839232" y="3429000"/>
            <a:ext cx="6097554" cy="369332"/>
          </a:xfrm>
          <a:prstGeom prst="rect">
            <a:avLst/>
          </a:prstGeom>
          <a:noFill/>
        </p:spPr>
        <p:txBody>
          <a:bodyPr wrap="square">
            <a:spAutoFit/>
          </a:bodyPr>
          <a:lstStyle/>
          <a:p>
            <a:r>
              <a:rPr lang="en-US" b="1" dirty="0">
                <a:ln w="13462">
                  <a:solidFill>
                    <a:prstClr val="white"/>
                  </a:solidFill>
                  <a:prstDash val="solid"/>
                </a:ln>
                <a:solidFill>
                  <a:prstClr val="black">
                    <a:lumMod val="75000"/>
                    <a:lumOff val="25000"/>
                  </a:prstClr>
                </a:solidFill>
                <a:latin typeface="Century Gothic" panose="020B0502020202020204"/>
              </a:rPr>
              <a:t>After removing outliers</a:t>
            </a:r>
            <a:endParaRPr lang="en-IN" dirty="0"/>
          </a:p>
        </p:txBody>
      </p:sp>
      <p:pic>
        <p:nvPicPr>
          <p:cNvPr id="19" name="Picture 18">
            <a:extLst>
              <a:ext uri="{FF2B5EF4-FFF2-40B4-BE49-F238E27FC236}">
                <a16:creationId xmlns:a16="http://schemas.microsoft.com/office/drawing/2014/main" id="{B8AEFDA9-CA3C-04F4-7941-780DE33BE32E}"/>
              </a:ext>
            </a:extLst>
          </p:cNvPr>
          <p:cNvPicPr>
            <a:picLocks noChangeAspect="1"/>
          </p:cNvPicPr>
          <p:nvPr/>
        </p:nvPicPr>
        <p:blipFill>
          <a:blip r:embed="rId3"/>
          <a:stretch>
            <a:fillRect/>
          </a:stretch>
        </p:blipFill>
        <p:spPr>
          <a:xfrm>
            <a:off x="8676325" y="1375471"/>
            <a:ext cx="2940704" cy="2108514"/>
          </a:xfrm>
          <a:prstGeom prst="rect">
            <a:avLst/>
          </a:prstGeom>
        </p:spPr>
      </p:pic>
      <p:sp>
        <p:nvSpPr>
          <p:cNvPr id="17" name="TextBox 16">
            <a:extLst>
              <a:ext uri="{FF2B5EF4-FFF2-40B4-BE49-F238E27FC236}">
                <a16:creationId xmlns:a16="http://schemas.microsoft.com/office/drawing/2014/main" id="{31B5A581-8FDA-1701-56DF-BCF7206F75E3}"/>
              </a:ext>
            </a:extLst>
          </p:cNvPr>
          <p:cNvSpPr txBox="1"/>
          <p:nvPr/>
        </p:nvSpPr>
        <p:spPr>
          <a:xfrm>
            <a:off x="8777526" y="1234835"/>
            <a:ext cx="7467600" cy="369332"/>
          </a:xfrm>
          <a:prstGeom prst="rect">
            <a:avLst/>
          </a:prstGeom>
          <a:noFill/>
        </p:spPr>
        <p:txBody>
          <a:bodyPr wrap="square">
            <a:spAutoFit/>
          </a:bodyPr>
          <a:lstStyle/>
          <a:p>
            <a:r>
              <a:rPr lang="en-US" b="1" dirty="0">
                <a:ln w="13462">
                  <a:solidFill>
                    <a:prstClr val="white"/>
                  </a:solidFill>
                  <a:prstDash val="solid"/>
                </a:ln>
                <a:solidFill>
                  <a:prstClr val="black">
                    <a:lumMod val="75000"/>
                    <a:lumOff val="25000"/>
                  </a:prstClr>
                </a:solidFill>
                <a:latin typeface="Century Gothic" panose="020B0502020202020204"/>
              </a:rPr>
              <a:t>Before removing outliers</a:t>
            </a:r>
            <a:endParaRPr lang="en-IN" dirty="0"/>
          </a:p>
        </p:txBody>
      </p:sp>
    </p:spTree>
    <p:extLst>
      <p:ext uri="{BB962C8B-B14F-4D97-AF65-F5344CB8AC3E}">
        <p14:creationId xmlns:p14="http://schemas.microsoft.com/office/powerpoint/2010/main" val="2973179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6">
            <a:extLst>
              <a:ext uri="{FF2B5EF4-FFF2-40B4-BE49-F238E27FC236}">
                <a16:creationId xmlns:a16="http://schemas.microsoft.com/office/drawing/2014/main" id="{A069235B-22DB-4231-8291-D64DA2CDE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2" name="Rectangle 8">
            <a:extLst>
              <a:ext uri="{FF2B5EF4-FFF2-40B4-BE49-F238E27FC236}">
                <a16:creationId xmlns:a16="http://schemas.microsoft.com/office/drawing/2014/main" id="{7AAE40DA-1F5A-4A1A-89CA-2BC620DCD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rtlCol="0" anchor="ctr"/>
          <a:lstStyle/>
          <a:p>
            <a:pPr algn="ctr"/>
            <a:endParaRPr lang="en-US"/>
          </a:p>
        </p:txBody>
      </p:sp>
      <p:pic>
        <p:nvPicPr>
          <p:cNvPr id="2" name="Picture 1">
            <a:extLst>
              <a:ext uri="{FF2B5EF4-FFF2-40B4-BE49-F238E27FC236}">
                <a16:creationId xmlns:a16="http://schemas.microsoft.com/office/drawing/2014/main" id="{E1DD7FDB-19A0-60C3-FCD4-B6320EDD4B4F}"/>
              </a:ext>
            </a:extLst>
          </p:cNvPr>
          <p:cNvPicPr>
            <a:picLocks noChangeAspect="1"/>
          </p:cNvPicPr>
          <p:nvPr/>
        </p:nvPicPr>
        <p:blipFill>
          <a:blip r:embed="rId2"/>
          <a:stretch>
            <a:fillRect/>
          </a:stretch>
        </p:blipFill>
        <p:spPr>
          <a:xfrm>
            <a:off x="1031149" y="3518366"/>
            <a:ext cx="3112226" cy="2692075"/>
          </a:xfrm>
          <a:prstGeom prst="rect">
            <a:avLst/>
          </a:prstGeom>
        </p:spPr>
      </p:pic>
      <p:pic>
        <p:nvPicPr>
          <p:cNvPr id="4" name="Picture 3">
            <a:extLst>
              <a:ext uri="{FF2B5EF4-FFF2-40B4-BE49-F238E27FC236}">
                <a16:creationId xmlns:a16="http://schemas.microsoft.com/office/drawing/2014/main" id="{9675FB85-3C9A-49BF-6288-CDCF93FE80AE}"/>
              </a:ext>
            </a:extLst>
          </p:cNvPr>
          <p:cNvPicPr>
            <a:picLocks noChangeAspect="1"/>
          </p:cNvPicPr>
          <p:nvPr/>
        </p:nvPicPr>
        <p:blipFill>
          <a:blip r:embed="rId3"/>
          <a:stretch>
            <a:fillRect/>
          </a:stretch>
        </p:blipFill>
        <p:spPr>
          <a:xfrm>
            <a:off x="4287937" y="3480266"/>
            <a:ext cx="3389212" cy="2806726"/>
          </a:xfrm>
          <a:prstGeom prst="rect">
            <a:avLst/>
          </a:prstGeom>
        </p:spPr>
      </p:pic>
      <p:pic>
        <p:nvPicPr>
          <p:cNvPr id="6" name="Picture 5">
            <a:extLst>
              <a:ext uri="{FF2B5EF4-FFF2-40B4-BE49-F238E27FC236}">
                <a16:creationId xmlns:a16="http://schemas.microsoft.com/office/drawing/2014/main" id="{B74A79F9-937C-A21F-1CEA-7AA1C7D25813}"/>
              </a:ext>
            </a:extLst>
          </p:cNvPr>
          <p:cNvPicPr>
            <a:picLocks noChangeAspect="1"/>
          </p:cNvPicPr>
          <p:nvPr/>
        </p:nvPicPr>
        <p:blipFill>
          <a:blip r:embed="rId4"/>
          <a:stretch>
            <a:fillRect/>
          </a:stretch>
        </p:blipFill>
        <p:spPr>
          <a:xfrm>
            <a:off x="7946505" y="3460864"/>
            <a:ext cx="3303662" cy="2854732"/>
          </a:xfrm>
          <a:prstGeom prst="rect">
            <a:avLst/>
          </a:prstGeom>
        </p:spPr>
      </p:pic>
      <p:sp>
        <p:nvSpPr>
          <p:cNvPr id="10" name="TextBox 9">
            <a:extLst>
              <a:ext uri="{FF2B5EF4-FFF2-40B4-BE49-F238E27FC236}">
                <a16:creationId xmlns:a16="http://schemas.microsoft.com/office/drawing/2014/main" id="{FA0C9EDB-8DAC-CABC-3138-901AC51A5058}"/>
              </a:ext>
            </a:extLst>
          </p:cNvPr>
          <p:cNvSpPr txBox="1"/>
          <p:nvPr/>
        </p:nvSpPr>
        <p:spPr>
          <a:xfrm>
            <a:off x="1572387" y="3460864"/>
            <a:ext cx="6096000" cy="369332"/>
          </a:xfrm>
          <a:prstGeom prst="rect">
            <a:avLst/>
          </a:prstGeom>
          <a:noFill/>
        </p:spPr>
        <p:txBody>
          <a:bodyPr wrap="square">
            <a:spAutoFit/>
          </a:bodyPr>
          <a:lstStyle/>
          <a:p>
            <a:r>
              <a:rPr lang="en-US" b="1" dirty="0">
                <a:ln w="13462">
                  <a:solidFill>
                    <a:prstClr val="white"/>
                  </a:solidFill>
                  <a:prstDash val="solid"/>
                </a:ln>
                <a:solidFill>
                  <a:prstClr val="black">
                    <a:lumMod val="75000"/>
                    <a:lumOff val="25000"/>
                  </a:prstClr>
                </a:solidFill>
                <a:latin typeface="Century Gothic" panose="020B0502020202020204"/>
              </a:rPr>
              <a:t>Some Boxplots After removing outliers</a:t>
            </a:r>
            <a:endParaRPr lang="en-IN" dirty="0"/>
          </a:p>
        </p:txBody>
      </p:sp>
      <p:sp>
        <p:nvSpPr>
          <p:cNvPr id="14" name="TextBox 13">
            <a:extLst>
              <a:ext uri="{FF2B5EF4-FFF2-40B4-BE49-F238E27FC236}">
                <a16:creationId xmlns:a16="http://schemas.microsoft.com/office/drawing/2014/main" id="{BCC994DC-D7A2-8FCB-9916-945572BDC3B1}"/>
              </a:ext>
            </a:extLst>
          </p:cNvPr>
          <p:cNvSpPr txBox="1"/>
          <p:nvPr/>
        </p:nvSpPr>
        <p:spPr>
          <a:xfrm>
            <a:off x="1572387" y="1004068"/>
            <a:ext cx="6097554" cy="369332"/>
          </a:xfrm>
          <a:prstGeom prst="rect">
            <a:avLst/>
          </a:prstGeom>
          <a:noFill/>
        </p:spPr>
        <p:txBody>
          <a:bodyPr wrap="square">
            <a:spAutoFit/>
          </a:bodyPr>
          <a:lstStyle/>
          <a:p>
            <a:r>
              <a:rPr lang="en-US" b="1" dirty="0">
                <a:ln w="13462">
                  <a:solidFill>
                    <a:prstClr val="white"/>
                  </a:solidFill>
                  <a:prstDash val="solid"/>
                </a:ln>
                <a:solidFill>
                  <a:prstClr val="black">
                    <a:lumMod val="75000"/>
                    <a:lumOff val="25000"/>
                  </a:prstClr>
                </a:solidFill>
                <a:latin typeface="Century Gothic" panose="020B0502020202020204"/>
              </a:rPr>
              <a:t>Some Boxplots Before removing outliers</a:t>
            </a:r>
            <a:endParaRPr lang="en-IN" dirty="0"/>
          </a:p>
        </p:txBody>
      </p:sp>
      <p:pic>
        <p:nvPicPr>
          <p:cNvPr id="16" name="Picture 15">
            <a:extLst>
              <a:ext uri="{FF2B5EF4-FFF2-40B4-BE49-F238E27FC236}">
                <a16:creationId xmlns:a16="http://schemas.microsoft.com/office/drawing/2014/main" id="{ED7B898C-1652-FEA9-4079-28116E9CDEF0}"/>
              </a:ext>
            </a:extLst>
          </p:cNvPr>
          <p:cNvPicPr>
            <a:picLocks noChangeAspect="1"/>
          </p:cNvPicPr>
          <p:nvPr/>
        </p:nvPicPr>
        <p:blipFill>
          <a:blip r:embed="rId5"/>
          <a:stretch>
            <a:fillRect/>
          </a:stretch>
        </p:blipFill>
        <p:spPr>
          <a:xfrm>
            <a:off x="1301905" y="1531070"/>
            <a:ext cx="2980529" cy="1992375"/>
          </a:xfrm>
          <a:prstGeom prst="rect">
            <a:avLst/>
          </a:prstGeom>
        </p:spPr>
      </p:pic>
      <p:pic>
        <p:nvPicPr>
          <p:cNvPr id="18" name="Picture 17">
            <a:extLst>
              <a:ext uri="{FF2B5EF4-FFF2-40B4-BE49-F238E27FC236}">
                <a16:creationId xmlns:a16="http://schemas.microsoft.com/office/drawing/2014/main" id="{17C59356-1BBE-AD5E-C836-C5A90A0D08D8}"/>
              </a:ext>
            </a:extLst>
          </p:cNvPr>
          <p:cNvPicPr>
            <a:picLocks noChangeAspect="1"/>
          </p:cNvPicPr>
          <p:nvPr/>
        </p:nvPicPr>
        <p:blipFill>
          <a:blip r:embed="rId6"/>
          <a:stretch>
            <a:fillRect/>
          </a:stretch>
        </p:blipFill>
        <p:spPr>
          <a:xfrm>
            <a:off x="4572267" y="1457351"/>
            <a:ext cx="3104882" cy="2061015"/>
          </a:xfrm>
          <a:prstGeom prst="rect">
            <a:avLst/>
          </a:prstGeom>
        </p:spPr>
      </p:pic>
      <p:pic>
        <p:nvPicPr>
          <p:cNvPr id="20" name="Picture 19">
            <a:extLst>
              <a:ext uri="{FF2B5EF4-FFF2-40B4-BE49-F238E27FC236}">
                <a16:creationId xmlns:a16="http://schemas.microsoft.com/office/drawing/2014/main" id="{ED6C4927-6306-CECC-3438-A62EDC53B3C3}"/>
              </a:ext>
            </a:extLst>
          </p:cNvPr>
          <p:cNvPicPr>
            <a:picLocks noChangeAspect="1"/>
          </p:cNvPicPr>
          <p:nvPr/>
        </p:nvPicPr>
        <p:blipFill>
          <a:blip r:embed="rId7"/>
          <a:stretch>
            <a:fillRect/>
          </a:stretch>
        </p:blipFill>
        <p:spPr>
          <a:xfrm>
            <a:off x="7927382" y="1416676"/>
            <a:ext cx="3322785" cy="2221161"/>
          </a:xfrm>
          <a:prstGeom prst="rect">
            <a:avLst/>
          </a:prstGeom>
        </p:spPr>
      </p:pic>
    </p:spTree>
    <p:extLst>
      <p:ext uri="{BB962C8B-B14F-4D97-AF65-F5344CB8AC3E}">
        <p14:creationId xmlns:p14="http://schemas.microsoft.com/office/powerpoint/2010/main" val="3177189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9AA83C-42EC-3850-BC99-39D4DDCC0660}"/>
              </a:ext>
            </a:extLst>
          </p:cNvPr>
          <p:cNvSpPr txBox="1"/>
          <p:nvPr/>
        </p:nvSpPr>
        <p:spPr>
          <a:xfrm>
            <a:off x="569167" y="606491"/>
            <a:ext cx="11234057" cy="646331"/>
          </a:xfrm>
          <a:prstGeom prst="rect">
            <a:avLst/>
          </a:prstGeom>
          <a:noFill/>
        </p:spPr>
        <p:txBody>
          <a:bodyPr wrap="square" rtlCol="0">
            <a:spAutoFit/>
          </a:bodyPr>
          <a:lstStyle/>
          <a:p>
            <a:r>
              <a:rPr lang="en-IN" dirty="0"/>
              <a:t>After removing Outliers I represented the data with graphical representation like Histogram, </a:t>
            </a:r>
            <a:r>
              <a:rPr lang="en-IN" dirty="0" err="1"/>
              <a:t>dropchat</a:t>
            </a:r>
            <a:r>
              <a:rPr lang="en-IN" dirty="0"/>
              <a:t>, Scatterplot, </a:t>
            </a:r>
            <a:r>
              <a:rPr lang="en-IN" dirty="0" err="1"/>
              <a:t>bwplot</a:t>
            </a:r>
            <a:r>
              <a:rPr lang="en-IN" dirty="0"/>
              <a:t>, </a:t>
            </a:r>
            <a:r>
              <a:rPr lang="en-IN" dirty="0" err="1"/>
              <a:t>barchart</a:t>
            </a:r>
            <a:r>
              <a:rPr lang="en-IN" dirty="0"/>
              <a:t> &amp; </a:t>
            </a:r>
            <a:r>
              <a:rPr lang="en-IN" dirty="0" err="1"/>
              <a:t>densityplot</a:t>
            </a:r>
            <a:r>
              <a:rPr lang="en-IN" dirty="0"/>
              <a:t>.</a:t>
            </a:r>
          </a:p>
        </p:txBody>
      </p:sp>
      <p:sp>
        <p:nvSpPr>
          <p:cNvPr id="8" name="TextBox 7">
            <a:extLst>
              <a:ext uri="{FF2B5EF4-FFF2-40B4-BE49-F238E27FC236}">
                <a16:creationId xmlns:a16="http://schemas.microsoft.com/office/drawing/2014/main" id="{615562E9-7FD7-162F-2A7C-A468DF03B6CF}"/>
              </a:ext>
            </a:extLst>
          </p:cNvPr>
          <p:cNvSpPr txBox="1"/>
          <p:nvPr/>
        </p:nvSpPr>
        <p:spPr>
          <a:xfrm>
            <a:off x="569167" y="2006396"/>
            <a:ext cx="10842172" cy="1200329"/>
          </a:xfrm>
          <a:prstGeom prst="rect">
            <a:avLst/>
          </a:prstGeom>
          <a:noFill/>
        </p:spPr>
        <p:txBody>
          <a:bodyPr wrap="square">
            <a:spAutoFit/>
          </a:bodyPr>
          <a:lstStyle/>
          <a:p>
            <a:r>
              <a:rPr lang="en-IN" dirty="0"/>
              <a:t>A histogram is a graphical representation of a grouped </a:t>
            </a:r>
            <a:r>
              <a:rPr lang="en-IN" dirty="0" err="1"/>
              <a:t>frequencydistribution</a:t>
            </a:r>
            <a:r>
              <a:rPr lang="en-IN" dirty="0"/>
              <a:t> with continuous classes. It is an area diagram and </a:t>
            </a:r>
            <a:r>
              <a:rPr lang="en-IN" dirty="0" err="1"/>
              <a:t>canbe</a:t>
            </a:r>
            <a:r>
              <a:rPr lang="en-IN" dirty="0"/>
              <a:t> defined as a set of rectangles with bases along with the </a:t>
            </a:r>
            <a:r>
              <a:rPr lang="en-IN" dirty="0" err="1"/>
              <a:t>intervalsbetween</a:t>
            </a:r>
            <a:r>
              <a:rPr lang="en-IN" dirty="0"/>
              <a:t> class boundaries and with areas </a:t>
            </a:r>
            <a:r>
              <a:rPr lang="en-IN" dirty="0" err="1"/>
              <a:t>proportionalto</a:t>
            </a:r>
            <a:r>
              <a:rPr lang="en-IN" dirty="0"/>
              <a:t> frequencies in the corresponding classes.</a:t>
            </a:r>
          </a:p>
        </p:txBody>
      </p:sp>
      <p:sp>
        <p:nvSpPr>
          <p:cNvPr id="10" name="TextBox 9">
            <a:extLst>
              <a:ext uri="{FF2B5EF4-FFF2-40B4-BE49-F238E27FC236}">
                <a16:creationId xmlns:a16="http://schemas.microsoft.com/office/drawing/2014/main" id="{905D245D-8DEE-D22F-92A7-87F4403421E3}"/>
              </a:ext>
            </a:extLst>
          </p:cNvPr>
          <p:cNvSpPr txBox="1"/>
          <p:nvPr/>
        </p:nvSpPr>
        <p:spPr>
          <a:xfrm>
            <a:off x="569167" y="1557211"/>
            <a:ext cx="6097554" cy="461665"/>
          </a:xfrm>
          <a:prstGeom prst="rect">
            <a:avLst/>
          </a:prstGeom>
          <a:noFill/>
        </p:spPr>
        <p:txBody>
          <a:bodyPr wrap="square">
            <a:spAutoFit/>
          </a:bodyPr>
          <a:lstStyle/>
          <a:p>
            <a:r>
              <a:rPr lang="en-US" sz="2400" b="1" dirty="0">
                <a:ln w="13462">
                  <a:solidFill>
                    <a:prstClr val="white"/>
                  </a:solidFill>
                  <a:prstDash val="solid"/>
                </a:ln>
                <a:solidFill>
                  <a:schemeClr val="accent3"/>
                </a:solidFill>
                <a:latin typeface="Century Gothic" panose="020B0502020202020204"/>
              </a:rPr>
              <a:t>Histogram</a:t>
            </a:r>
            <a:endParaRPr lang="en-IN" sz="2400" dirty="0">
              <a:solidFill>
                <a:schemeClr val="accent3"/>
              </a:solidFill>
            </a:endParaRPr>
          </a:p>
        </p:txBody>
      </p:sp>
      <p:sp>
        <p:nvSpPr>
          <p:cNvPr id="12" name="TextBox 11">
            <a:extLst>
              <a:ext uri="{FF2B5EF4-FFF2-40B4-BE49-F238E27FC236}">
                <a16:creationId xmlns:a16="http://schemas.microsoft.com/office/drawing/2014/main" id="{6D67416A-3C97-0EAA-BF9D-65386BE2D5A3}"/>
              </a:ext>
            </a:extLst>
          </p:cNvPr>
          <p:cNvSpPr txBox="1"/>
          <p:nvPr/>
        </p:nvSpPr>
        <p:spPr>
          <a:xfrm>
            <a:off x="494522" y="3420443"/>
            <a:ext cx="6097554" cy="461665"/>
          </a:xfrm>
          <a:prstGeom prst="rect">
            <a:avLst/>
          </a:prstGeom>
          <a:noFill/>
        </p:spPr>
        <p:txBody>
          <a:bodyPr wrap="square">
            <a:spAutoFit/>
          </a:bodyPr>
          <a:lstStyle/>
          <a:p>
            <a:r>
              <a:rPr lang="en-US" sz="2400" b="1" dirty="0" err="1">
                <a:ln w="13462">
                  <a:solidFill>
                    <a:prstClr val="white"/>
                  </a:solidFill>
                  <a:prstDash val="solid"/>
                </a:ln>
                <a:solidFill>
                  <a:schemeClr val="accent3"/>
                </a:solidFill>
                <a:latin typeface="Century Gothic" panose="020B0502020202020204"/>
              </a:rPr>
              <a:t>Dotchart</a:t>
            </a:r>
            <a:endParaRPr lang="en-IN" sz="2400" dirty="0">
              <a:solidFill>
                <a:schemeClr val="accent3"/>
              </a:solidFill>
            </a:endParaRPr>
          </a:p>
        </p:txBody>
      </p:sp>
      <p:sp>
        <p:nvSpPr>
          <p:cNvPr id="15" name="TextBox 14">
            <a:extLst>
              <a:ext uri="{FF2B5EF4-FFF2-40B4-BE49-F238E27FC236}">
                <a16:creationId xmlns:a16="http://schemas.microsoft.com/office/drawing/2014/main" id="{04375EDF-C71D-DE46-CEBE-E9175C7E7465}"/>
              </a:ext>
            </a:extLst>
          </p:cNvPr>
          <p:cNvSpPr txBox="1"/>
          <p:nvPr/>
        </p:nvSpPr>
        <p:spPr>
          <a:xfrm>
            <a:off x="529512" y="3961961"/>
            <a:ext cx="10921482" cy="646331"/>
          </a:xfrm>
          <a:prstGeom prst="rect">
            <a:avLst/>
          </a:prstGeom>
          <a:noFill/>
        </p:spPr>
        <p:txBody>
          <a:bodyPr wrap="square">
            <a:spAutoFit/>
          </a:bodyPr>
          <a:lstStyle/>
          <a:p>
            <a:r>
              <a:rPr lang="en-US" dirty="0" err="1"/>
              <a:t>dotchart</a:t>
            </a:r>
            <a:r>
              <a:rPr lang="en-US" dirty="0"/>
              <a:t>() function in R Language is used to create a dot chart of the specified data. A dot chart is defined as a plot which is used to draw a Cleveland dot plot.</a:t>
            </a:r>
            <a:endParaRPr lang="en-IN" dirty="0"/>
          </a:p>
        </p:txBody>
      </p:sp>
      <p:sp>
        <p:nvSpPr>
          <p:cNvPr id="17" name="TextBox 16">
            <a:extLst>
              <a:ext uri="{FF2B5EF4-FFF2-40B4-BE49-F238E27FC236}">
                <a16:creationId xmlns:a16="http://schemas.microsoft.com/office/drawing/2014/main" id="{C57A12A1-939E-5C65-27E6-59282505536B}"/>
              </a:ext>
            </a:extLst>
          </p:cNvPr>
          <p:cNvSpPr txBox="1"/>
          <p:nvPr/>
        </p:nvSpPr>
        <p:spPr>
          <a:xfrm>
            <a:off x="569167" y="4728015"/>
            <a:ext cx="6097554" cy="461665"/>
          </a:xfrm>
          <a:prstGeom prst="rect">
            <a:avLst/>
          </a:prstGeom>
          <a:noFill/>
        </p:spPr>
        <p:txBody>
          <a:bodyPr wrap="square">
            <a:spAutoFit/>
          </a:bodyPr>
          <a:lstStyle/>
          <a:p>
            <a:r>
              <a:rPr lang="en-US" sz="2400" b="1" dirty="0" err="1">
                <a:ln w="13462">
                  <a:solidFill>
                    <a:prstClr val="white"/>
                  </a:solidFill>
                  <a:prstDash val="solid"/>
                </a:ln>
                <a:solidFill>
                  <a:schemeClr val="accent3"/>
                </a:solidFill>
                <a:latin typeface="Century Gothic" panose="020B0502020202020204"/>
              </a:rPr>
              <a:t>ScatterPlot</a:t>
            </a:r>
            <a:endParaRPr lang="en-IN" sz="2400" dirty="0">
              <a:solidFill>
                <a:schemeClr val="accent3"/>
              </a:solidFill>
            </a:endParaRPr>
          </a:p>
        </p:txBody>
      </p:sp>
      <p:sp>
        <p:nvSpPr>
          <p:cNvPr id="19" name="TextBox 18">
            <a:extLst>
              <a:ext uri="{FF2B5EF4-FFF2-40B4-BE49-F238E27FC236}">
                <a16:creationId xmlns:a16="http://schemas.microsoft.com/office/drawing/2014/main" id="{4AE2A0D5-C6A7-817E-B320-92C5E3CD8251}"/>
              </a:ext>
            </a:extLst>
          </p:cNvPr>
          <p:cNvSpPr txBox="1"/>
          <p:nvPr/>
        </p:nvSpPr>
        <p:spPr>
          <a:xfrm>
            <a:off x="578498" y="5195119"/>
            <a:ext cx="10921482" cy="1200329"/>
          </a:xfrm>
          <a:prstGeom prst="rect">
            <a:avLst/>
          </a:prstGeom>
          <a:noFill/>
        </p:spPr>
        <p:txBody>
          <a:bodyPr wrap="square">
            <a:spAutoFit/>
          </a:bodyPr>
          <a:lstStyle/>
          <a:p>
            <a:r>
              <a:rPr lang="en-IN" dirty="0"/>
              <a:t>Scatter plots are the graphs that present the relationship between two variables </a:t>
            </a:r>
            <a:r>
              <a:rPr lang="en-IN" dirty="0" err="1"/>
              <a:t>ina</a:t>
            </a:r>
            <a:r>
              <a:rPr lang="en-IN" dirty="0"/>
              <a:t> data-set. It represents data points on a two-dimensional plane or on </a:t>
            </a:r>
            <a:r>
              <a:rPr lang="en-IN" dirty="0" err="1"/>
              <a:t>aCartesian</a:t>
            </a:r>
            <a:r>
              <a:rPr lang="en-IN" dirty="0"/>
              <a:t> system. The independent variable or attribute is plotted on the X-axis, while the dependent variable is plotted on the Y-axis. These plots are often called scatter graphs or scatter diagrams.</a:t>
            </a:r>
          </a:p>
        </p:txBody>
      </p:sp>
    </p:spTree>
    <p:extLst>
      <p:ext uri="{BB962C8B-B14F-4D97-AF65-F5344CB8AC3E}">
        <p14:creationId xmlns:p14="http://schemas.microsoft.com/office/powerpoint/2010/main" val="32345891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1052</TotalTime>
  <Words>1340</Words>
  <Application>Microsoft Office PowerPoint</Application>
  <PresentationFormat>Widescreen</PresentationFormat>
  <Paragraphs>85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Century Gothic</vt:lpstr>
      <vt:lpstr>Garamond</vt:lpstr>
      <vt:lpstr>Wingdings</vt:lpstr>
      <vt:lpstr>Savon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kranthi kumar</dc:creator>
  <cp:lastModifiedBy>Lohith Reddy</cp:lastModifiedBy>
  <cp:revision>8</cp:revision>
  <dcterms:created xsi:type="dcterms:W3CDTF">2022-11-07T11:15:12Z</dcterms:created>
  <dcterms:modified xsi:type="dcterms:W3CDTF">2024-01-24T04:31:03Z</dcterms:modified>
</cp:coreProperties>
</file>