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0140" r:id="rId2"/>
    <p:sldId id="3163" r:id="rId3"/>
    <p:sldId id="10822" r:id="rId4"/>
    <p:sldId id="10832" r:id="rId5"/>
    <p:sldId id="10823" r:id="rId6"/>
    <p:sldId id="10833" r:id="rId7"/>
    <p:sldId id="10824" r:id="rId8"/>
    <p:sldId id="2142532307" r:id="rId9"/>
    <p:sldId id="2142532308" r:id="rId10"/>
    <p:sldId id="2142532309" r:id="rId11"/>
    <p:sldId id="10828" r:id="rId12"/>
    <p:sldId id="10830" r:id="rId13"/>
    <p:sldId id="2142532304" r:id="rId1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B78F6-444F-44F2-903D-EA3C256D0E70}" v="8" dt="2022-07-26T04:31:37.012"/>
  </p1510:revLst>
</p1510:revInfo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6"/>
  </p:normalViewPr>
  <p:slideViewPr>
    <p:cSldViewPr snapToGrid="0" snapToObjects="1">
      <p:cViewPr varScale="1">
        <p:scale>
          <a:sx n="58" d="100"/>
          <a:sy n="58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42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ram Israni" userId="f27c3d8c-573d-4468-ab14-f2067ed225d8" providerId="ADAL" clId="{6EBB78F6-444F-44F2-903D-EA3C256D0E70}"/>
    <pc:docChg chg="custSel modMainMaster">
      <pc:chgData name="Vikram Israni" userId="f27c3d8c-573d-4468-ab14-f2067ed225d8" providerId="ADAL" clId="{6EBB78F6-444F-44F2-903D-EA3C256D0E70}" dt="2022-07-26T04:31:47.497" v="59"/>
      <pc:docMkLst>
        <pc:docMk/>
      </pc:docMkLst>
      <pc:sldMasterChg chg="modSp mod modSldLayout">
        <pc:chgData name="Vikram Israni" userId="f27c3d8c-573d-4468-ab14-f2067ed225d8" providerId="ADAL" clId="{6EBB78F6-444F-44F2-903D-EA3C256D0E70}" dt="2022-07-26T04:31:47.497" v="59"/>
        <pc:sldMasterMkLst>
          <pc:docMk/>
          <pc:sldMasterMk cId="2896067587" sldId="2147483648"/>
        </pc:sldMasterMkLst>
        <pc:spChg chg="mod ord modVis">
          <ac:chgData name="Vikram Israni" userId="f27c3d8c-573d-4468-ab14-f2067ed225d8" providerId="ADAL" clId="{6EBB78F6-444F-44F2-903D-EA3C256D0E70}" dt="2022-07-26T04:31:47.497" v="59"/>
          <ac:spMkLst>
            <pc:docMk/>
            <pc:sldMasterMk cId="2896067587" sldId="2147483648"/>
            <ac:spMk id="4" creationId="{11C26369-0F1D-44F1-8800-855168CF443E}"/>
          </ac:spMkLst>
        </pc:spChg>
        <pc:spChg chg="mod">
          <ac:chgData name="Vikram Israni" userId="f27c3d8c-573d-4468-ab14-f2067ed225d8" providerId="ADAL" clId="{6EBB78F6-444F-44F2-903D-EA3C256D0E70}" dt="2022-07-26T04:30:46.027" v="3" actId="20577"/>
          <ac:spMkLst>
            <pc:docMk/>
            <pc:sldMasterMk cId="2896067587" sldId="2147483648"/>
            <ac:spMk id="9" creationId="{CE41C520-E7F3-7A4B-85A3-6D35257D752E}"/>
          </ac:spMkLst>
        </pc:spChg>
        <pc:sldLayoutChg chg="modSp mod">
          <pc:chgData name="Vikram Israni" userId="f27c3d8c-573d-4468-ab14-f2067ed225d8" providerId="ADAL" clId="{6EBB78F6-444F-44F2-903D-EA3C256D0E70}" dt="2022-07-26T04:31:27.179" v="7" actId="20577"/>
          <pc:sldLayoutMkLst>
            <pc:docMk/>
            <pc:sldMasterMk cId="2896067587" sldId="2147483648"/>
            <pc:sldLayoutMk cId="2459851245" sldId="2147483666"/>
          </pc:sldLayoutMkLst>
          <pc:spChg chg="mod">
            <ac:chgData name="Vikram Israni" userId="f27c3d8c-573d-4468-ab14-f2067ed225d8" providerId="ADAL" clId="{6EBB78F6-444F-44F2-903D-EA3C256D0E70}" dt="2022-07-26T04:31:27.179" v="7" actId="20577"/>
            <ac:spMkLst>
              <pc:docMk/>
              <pc:sldMasterMk cId="2896067587" sldId="2147483648"/>
              <pc:sldLayoutMk cId="2459851245" sldId="2147483666"/>
              <ac:spMk id="14" creationId="{EB4B23B6-6456-3544-9CF8-93683156CC5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28E6F-31FC-C041-82E1-C5E677A612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804672" y="8542606"/>
            <a:ext cx="4462272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DF323-C2B9-DE4A-8F48-27B97461A8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85335" y="8542606"/>
            <a:ext cx="328481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AEDECC24-8BFB-A744-A0FF-5825A936C007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3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0575" y="528404"/>
            <a:ext cx="2896849" cy="162947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4632" y="2458387"/>
            <a:ext cx="5871198" cy="58611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04672" y="8540496"/>
            <a:ext cx="4462272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84632" y="8540496"/>
            <a:ext cx="329184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F977B6-3EAF-9E4C-9ACA-37B34D4622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1200" y="528638"/>
            <a:ext cx="2895600" cy="1628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Leading industry analysts and awards organizations have recognized Virtusa for our exceptional quality in digital engineering and transformational IT capabilities.</a:t>
            </a:r>
          </a:p>
          <a:p>
            <a:endParaRPr lang="en-US" dirty="0"/>
          </a:p>
          <a:p>
            <a:r>
              <a:rPr lang="en-US" dirty="0"/>
              <a:t>Highlights: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Virtusa's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000" b="1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vLife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™ platform in the Best New Product or Service of the Year - Health &amp; Pharmaceuticals - Product category.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vLife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™ is a ready-to-use collaborative platform, built on a large clinical data lake that models disease progression or population-level risk categorization. By unifying data, AI, and IoT, Virtusa is helping the healthcare market address key pain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977B6-3EAF-9E4C-9ACA-37B34D4622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4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G (gra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25DFF-F5D5-7D42-8EE1-3BC626F40699}"/>
              </a:ext>
            </a:extLst>
          </p:cNvPr>
          <p:cNvSpPr/>
          <p:nvPr userDrawn="1"/>
        </p:nvSpPr>
        <p:spPr>
          <a:xfrm>
            <a:off x="426720" y="5910072"/>
            <a:ext cx="11193780" cy="70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9ECA0AD2-1847-664B-B6F2-6F202091B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90FD5AF-2AC7-DF44-B50E-0AD2F4D2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771" y="1625935"/>
            <a:ext cx="8148954" cy="15367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spcAft>
                <a:spcPts val="600"/>
              </a:spcAft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9999AA-AB98-034D-A877-AD56E48A7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71" y="3237062"/>
            <a:ext cx="8148954" cy="70183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2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">
            <a:extLst>
              <a:ext uri="{FF2B5EF4-FFF2-40B4-BE49-F238E27FC236}">
                <a16:creationId xmlns:a16="http://schemas.microsoft.com/office/drawing/2014/main" id="{D7D6E31E-D414-8A46-B1A7-2BB590B9F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8934" y="4063324"/>
            <a:ext cx="5385816" cy="704088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4DE06635-3AFB-4047-AF9D-2E4D47C18D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477500" y="582343"/>
            <a:ext cx="1143000" cy="2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3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(graphic on cy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>
            <a:extLst>
              <a:ext uri="{FF2B5EF4-FFF2-40B4-BE49-F238E27FC236}">
                <a16:creationId xmlns:a16="http://schemas.microsoft.com/office/drawing/2014/main" id="{56D61F35-80FC-B84C-9427-F14764B047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90FD5AF-2AC7-DF44-B50E-0AD2F4D2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771" y="1625935"/>
            <a:ext cx="8148954" cy="15367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spcAft>
                <a:spcPts val="600"/>
              </a:spcAft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9999AA-AB98-034D-A877-AD56E48A7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71" y="3237062"/>
            <a:ext cx="8148954" cy="70183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2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">
            <a:extLst>
              <a:ext uri="{FF2B5EF4-FFF2-40B4-BE49-F238E27FC236}">
                <a16:creationId xmlns:a16="http://schemas.microsoft.com/office/drawing/2014/main" id="{D7D6E31E-D414-8A46-B1A7-2BB590B9F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8934" y="4063324"/>
            <a:ext cx="5385816" cy="704088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4DE06635-3AFB-4047-AF9D-2E4D47C18D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7500" y="582343"/>
            <a:ext cx="1143000" cy="2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0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  <p:pic>
        <p:nvPicPr>
          <p:cNvPr id="6" name="Picture 5" descr="A picture containing person, building, outdoor, person&#10;&#10;Description automatically generated">
            <a:extLst>
              <a:ext uri="{FF2B5EF4-FFF2-40B4-BE49-F238E27FC236}">
                <a16:creationId xmlns:a16="http://schemas.microsoft.com/office/drawing/2014/main" id="{C7FDFB89-6F50-F348-8B71-E77C010E43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92"/>
          <a:stretch/>
        </p:blipFill>
        <p:spPr>
          <a:xfrm>
            <a:off x="-19879" y="-27192"/>
            <a:ext cx="12231757" cy="69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0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9" y="457200"/>
            <a:ext cx="9601200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AB01F380-783E-D94C-9473-8E76D4F36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63" y="2069822"/>
            <a:ext cx="11056534" cy="6969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8" y="3207657"/>
            <a:ext cx="11056536" cy="2820081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5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199"/>
            <a:ext cx="9597953" cy="94183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AB01F380-783E-D94C-9473-8E76D4F36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62" y="2069822"/>
            <a:ext cx="11056161" cy="6969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9" y="3207657"/>
            <a:ext cx="5393112" cy="2820081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9F438B82-AB11-074A-ABAC-0F706957D0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6987" y="3207657"/>
            <a:ext cx="5392737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3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AB01F380-783E-D94C-9473-8E76D4F36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63" y="2069822"/>
            <a:ext cx="5532438" cy="6969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9" y="3207657"/>
            <a:ext cx="3531144" cy="2820081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9F438B82-AB11-074A-ABAC-0F706957D0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0551" y="3207657"/>
            <a:ext cx="3530898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4F9BF545-8FC3-1A4A-BF9B-15E48334DC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7913" y="3207657"/>
            <a:ext cx="3530898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62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4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AB01F380-783E-D94C-9473-8E76D4F36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63" y="2069822"/>
            <a:ext cx="5532438" cy="6969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9" y="3207657"/>
            <a:ext cx="2634036" cy="2820081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9F438B82-AB11-074A-ABAC-0F706957D0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71126" y="3207657"/>
            <a:ext cx="2633472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DC8695E3-A3AE-6345-ACB3-14422881E2A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78499" y="3207657"/>
            <a:ext cx="2633662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">
            <a:extLst>
              <a:ext uri="{FF2B5EF4-FFF2-40B4-BE49-F238E27FC236}">
                <a16:creationId xmlns:a16="http://schemas.microsoft.com/office/drawing/2014/main" id="{2C71314A-A19A-174E-9DC1-2A1C011EF9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986062" y="3207657"/>
            <a:ext cx="2633662" cy="28194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1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">
            <a:extLst>
              <a:ext uri="{FF2B5EF4-FFF2-40B4-BE49-F238E27FC236}">
                <a16:creationId xmlns:a16="http://schemas.microsoft.com/office/drawing/2014/main" id="{CA576634-3B31-FF4B-A18B-D307FFC8B4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3563" y="2172076"/>
            <a:ext cx="2633472" cy="4572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9" y="2953598"/>
            <a:ext cx="2634036" cy="307482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/>
            </a:lvl1pPr>
            <a:lvl2pPr>
              <a:spcBef>
                <a:spcPts val="0"/>
              </a:spcBef>
              <a:spcAft>
                <a:spcPts val="0"/>
              </a:spcAft>
              <a:defRPr sz="1000"/>
            </a:lvl2pPr>
            <a:lvl3pPr>
              <a:spcBef>
                <a:spcPts val="0"/>
              </a:spcBef>
              <a:spcAft>
                <a:spcPts val="0"/>
              </a:spcAft>
              <a:defRPr sz="1000"/>
            </a:lvl3pPr>
            <a:lvl4pPr>
              <a:spcBef>
                <a:spcPts val="0"/>
              </a:spcBef>
              <a:spcAft>
                <a:spcPts val="0"/>
              </a:spcAft>
              <a:defRPr sz="1000"/>
            </a:lvl4pPr>
            <a:lvl5pPr>
              <a:spcBef>
                <a:spcPts val="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">
            <a:extLst>
              <a:ext uri="{FF2B5EF4-FFF2-40B4-BE49-F238E27FC236}">
                <a16:creationId xmlns:a16="http://schemas.microsoft.com/office/drawing/2014/main" id="{20B2B8E0-CB67-A642-92F7-34BCF7C247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70873" y="2175251"/>
            <a:ext cx="2633662" cy="454025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9F438B82-AB11-074A-ABAC-0F706957D0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71126" y="2953598"/>
            <a:ext cx="2633472" cy="307407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/>
            </a:lvl1pPr>
            <a:lvl2pPr>
              <a:spcBef>
                <a:spcPts val="0"/>
              </a:spcBef>
              <a:spcAft>
                <a:spcPts val="0"/>
              </a:spcAft>
              <a:defRPr sz="1000"/>
            </a:lvl2pPr>
            <a:lvl3pPr>
              <a:spcBef>
                <a:spcPts val="0"/>
              </a:spcBef>
              <a:spcAft>
                <a:spcPts val="0"/>
              </a:spcAft>
              <a:defRPr sz="1000"/>
            </a:lvl3pPr>
            <a:lvl4pPr>
              <a:spcBef>
                <a:spcPts val="0"/>
              </a:spcBef>
              <a:spcAft>
                <a:spcPts val="0"/>
              </a:spcAft>
              <a:defRPr sz="1000"/>
            </a:lvl4pPr>
            <a:lvl5pPr>
              <a:spcBef>
                <a:spcPts val="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">
            <a:extLst>
              <a:ext uri="{FF2B5EF4-FFF2-40B4-BE49-F238E27FC236}">
                <a16:creationId xmlns:a16="http://schemas.microsoft.com/office/drawing/2014/main" id="{5C3B4083-4C5F-444E-8649-385320B19E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78373" y="2172076"/>
            <a:ext cx="2632075" cy="4572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DC8695E3-A3AE-6345-ACB3-14422881E2A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78499" y="2953598"/>
            <a:ext cx="2633662" cy="307407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/>
            </a:lvl1pPr>
            <a:lvl2pPr>
              <a:spcBef>
                <a:spcPts val="0"/>
              </a:spcBef>
              <a:spcAft>
                <a:spcPts val="0"/>
              </a:spcAft>
              <a:defRPr sz="1000"/>
            </a:lvl2pPr>
            <a:lvl3pPr>
              <a:spcBef>
                <a:spcPts val="0"/>
              </a:spcBef>
              <a:spcAft>
                <a:spcPts val="0"/>
              </a:spcAft>
              <a:defRPr sz="1000"/>
            </a:lvl3pPr>
            <a:lvl4pPr>
              <a:spcBef>
                <a:spcPts val="0"/>
              </a:spcBef>
              <a:spcAft>
                <a:spcPts val="0"/>
              </a:spcAft>
              <a:defRPr sz="1000"/>
            </a:lvl4pPr>
            <a:lvl5pPr>
              <a:spcBef>
                <a:spcPts val="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">
            <a:extLst>
              <a:ext uri="{FF2B5EF4-FFF2-40B4-BE49-F238E27FC236}">
                <a16:creationId xmlns:a16="http://schemas.microsoft.com/office/drawing/2014/main" id="{1F70EBFE-7BB7-FE4A-87AA-6614401895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84285" y="2172076"/>
            <a:ext cx="2633663" cy="4572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">
            <a:extLst>
              <a:ext uri="{FF2B5EF4-FFF2-40B4-BE49-F238E27FC236}">
                <a16:creationId xmlns:a16="http://schemas.microsoft.com/office/drawing/2014/main" id="{2C71314A-A19A-174E-9DC1-2A1C011EF9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986062" y="2953598"/>
            <a:ext cx="2633662" cy="307407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/>
            </a:lvl1pPr>
            <a:lvl2pPr>
              <a:spcBef>
                <a:spcPts val="0"/>
              </a:spcBef>
              <a:spcAft>
                <a:spcPts val="0"/>
              </a:spcAft>
              <a:defRPr sz="1000"/>
            </a:lvl2pPr>
            <a:lvl3pPr>
              <a:spcBef>
                <a:spcPts val="0"/>
              </a:spcBef>
              <a:spcAft>
                <a:spcPts val="0"/>
              </a:spcAft>
              <a:defRPr sz="1000"/>
            </a:lvl3pPr>
            <a:lvl4pPr>
              <a:spcBef>
                <a:spcPts val="0"/>
              </a:spcBef>
              <a:spcAft>
                <a:spcPts val="0"/>
              </a:spcAft>
              <a:defRPr sz="1000"/>
            </a:lvl4pPr>
            <a:lvl5pPr>
              <a:spcBef>
                <a:spcPts val="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8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 wrap="square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9" y="2235201"/>
            <a:ext cx="5393112" cy="3792537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hart Placeholder">
            <a:extLst>
              <a:ext uri="{FF2B5EF4-FFF2-40B4-BE49-F238E27FC236}">
                <a16:creationId xmlns:a16="http://schemas.microsoft.com/office/drawing/2014/main" id="{C26AB0B4-C0C7-4F4C-8E98-AA7B3B373CD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35336" y="2235201"/>
            <a:ext cx="5385163" cy="3792537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9597953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0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olid (gray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A1994AC-422D-7D46-866D-A30AD6428978}"/>
              </a:ext>
            </a:extLst>
          </p:cNvPr>
          <p:cNvSpPr/>
          <p:nvPr userDrawn="1"/>
        </p:nvSpPr>
        <p:spPr>
          <a:xfrm>
            <a:off x="416560" y="6152598"/>
            <a:ext cx="11031728" cy="512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B6EA84FD-429F-AA44-9756-B2C4CC1F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1676633"/>
            <a:ext cx="8158537" cy="142375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0A76A471-96EC-004F-8CAA-B16B052AE1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3564" y="3134095"/>
            <a:ext cx="8156448" cy="142646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F9734FE0-7FFE-4144-A0FF-3C428F374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1994" y="577850"/>
            <a:ext cx="698505" cy="158751"/>
          </a:xfrm>
          <a:prstGeom prst="rect">
            <a:avLst/>
          </a:prstGeom>
        </p:spPr>
      </p:pic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DB73EFC5-1588-5949-9353-EAAFD979F720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>
                <a:solidFill>
                  <a:schemeClr val="bg1"/>
                </a:solidFill>
              </a:rPr>
              <a:pPr algn="l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Picture">
            <a:extLst>
              <a:ext uri="{FF2B5EF4-FFF2-40B4-BE49-F238E27FC236}">
                <a16:creationId xmlns:a16="http://schemas.microsoft.com/office/drawing/2014/main" id="{EFB815D6-4014-084E-9B7D-E0C9456BC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39" r="-249"/>
          <a:stretch/>
        </p:blipFill>
        <p:spPr>
          <a:xfrm>
            <a:off x="542291" y="6152598"/>
            <a:ext cx="10908030" cy="298367"/>
          </a:xfrm>
          <a:prstGeom prst="rect">
            <a:avLst/>
          </a:prstGeom>
        </p:spPr>
      </p:pic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B4B23B6-6456-3544-9CF8-93683156CC57}"/>
              </a:ext>
            </a:extLst>
          </p:cNvPr>
          <p:cNvSpPr txBox="1">
            <a:spLocks/>
          </p:cNvSpPr>
          <p:nvPr userDrawn="1"/>
        </p:nvSpPr>
        <p:spPr>
          <a:xfrm>
            <a:off x="768349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</a:rPr>
              <a:t>Copyright © 2022 Virtusa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985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9A2BB1E0-FCB5-0D4D-BCAD-230D6C2E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457200"/>
            <a:ext cx="11057312" cy="9400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1 Column Click to edit Master title style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2F7C4AF1-09E7-FD40-A50F-49DD8096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188" y="1969448"/>
            <a:ext cx="11057312" cy="40518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CE41C520-E7F3-7A4B-85A3-6D35257D752E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Copyright © 2022 Virtusa Corporation. All Rights Reserved.</a:t>
            </a: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427DEB76-8CC0-B04F-9AB6-B3BAC637A7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76000"/>
          </a:blip>
          <a:srcRect l="1449" r="44"/>
          <a:stretch/>
        </p:blipFill>
        <p:spPr>
          <a:xfrm>
            <a:off x="532003" y="6152598"/>
            <a:ext cx="10881360" cy="298368"/>
          </a:xfrm>
          <a:prstGeom prst="rect">
            <a:avLst/>
          </a:prstGeom>
        </p:spPr>
      </p:pic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284C079A-9E24-2241-8116-8240FDBF2C00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/>
              <a:pPr algn="l"/>
              <a:t>‹#›</a:t>
            </a:fld>
            <a:endParaRPr lang="en-US" sz="800" dirty="0"/>
          </a:p>
        </p:txBody>
      </p:sp>
      <p:sp>
        <p:nvSpPr>
          <p:cNvPr id="4" name="MSIPCMContentMarking" descr="{&quot;HashCode&quot;:214762261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11C26369-0F1D-44F1-8800-855168CF443E}"/>
              </a:ext>
            </a:extLst>
          </p:cNvPr>
          <p:cNvSpPr txBox="1"/>
          <p:nvPr userDrawn="1"/>
        </p:nvSpPr>
        <p:spPr>
          <a:xfrm>
            <a:off x="0" y="0"/>
            <a:ext cx="128613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Sensitivity: General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6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83" r:id="rId4"/>
    <p:sldLayoutId id="2147483672" r:id="rId5"/>
    <p:sldLayoutId id="2147483673" r:id="rId6"/>
    <p:sldLayoutId id="2147483674" r:id="rId7"/>
    <p:sldLayoutId id="2147483677" r:id="rId8"/>
    <p:sldLayoutId id="2147483666" r:id="rId9"/>
    <p:sldLayoutId id="2147483699" r:id="rId10"/>
    <p:sldLayoutId id="2147483700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5" pos="7320" userDrawn="1">
          <p15:clr>
            <a:srgbClr val="F26B43"/>
          </p15:clr>
        </p15:guide>
        <p15:guide id="6" pos="2098" userDrawn="1">
          <p15:clr>
            <a:srgbClr val="F26B43"/>
          </p15:clr>
        </p15:guide>
        <p15:guide id="7" pos="5582" userDrawn="1">
          <p15:clr>
            <a:srgbClr val="F26B43"/>
          </p15:clr>
        </p15:guide>
        <p15:guide id="9" pos="3752" userDrawn="1">
          <p15:clr>
            <a:srgbClr val="F26B43"/>
          </p15:clr>
        </p15:guide>
        <p15:guide id="11" pos="3925" userDrawn="1">
          <p15:clr>
            <a:srgbClr val="F26B43"/>
          </p15:clr>
        </p15:guide>
        <p15:guide id="12" pos="2014" userDrawn="1">
          <p15:clr>
            <a:srgbClr val="F26B43"/>
          </p15:clr>
        </p15:guide>
        <p15:guide id="13" pos="2186" userDrawn="1">
          <p15:clr>
            <a:srgbClr val="F26B43"/>
          </p15:clr>
        </p15:guide>
        <p15:guide id="14" pos="5494" userDrawn="1">
          <p15:clr>
            <a:srgbClr val="F26B43"/>
          </p15:clr>
        </p15:guide>
        <p15:guide id="15" pos="5666" userDrawn="1">
          <p15:clr>
            <a:srgbClr val="F26B43"/>
          </p15:clr>
        </p15:guide>
        <p15:guide id="16" orient="horz" pos="4039" userDrawn="1">
          <p15:clr>
            <a:srgbClr val="F26B43"/>
          </p15:clr>
        </p15:guide>
        <p15:guide id="18" orient="horz" pos="653" userDrawn="1">
          <p15:clr>
            <a:srgbClr val="F26B43"/>
          </p15:clr>
        </p15:guide>
        <p15:guide id="19" orient="horz" pos="37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91396C-918C-2240-B512-FD3EFB6F0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0" b="89640" l="4873" r="92797">
                        <a14:foregroundMark x1="51483" y1="27477" x2="51483" y2="27477"/>
                        <a14:foregroundMark x1="54449" y1="23423" x2="54449" y2="23423"/>
                        <a14:foregroundMark x1="54449" y1="18919" x2="54449" y2="18919"/>
                        <a14:foregroundMark x1="56780" y1="23874" x2="56780" y2="23874"/>
                        <a14:foregroundMark x1="60593" y1="23874" x2="60593" y2="23874"/>
                        <a14:foregroundMark x1="63771" y1="23874" x2="63771" y2="23874"/>
                        <a14:foregroundMark x1="73517" y1="23423" x2="73517" y2="23423"/>
                        <a14:foregroundMark x1="62076" y1="44144" x2="62076" y2="44144"/>
                        <a14:foregroundMark x1="69703" y1="27477" x2="69703" y2="27477"/>
                        <a14:foregroundMark x1="52119" y1="59910" x2="52119" y2="59910"/>
                        <a14:foregroundMark x1="59110" y1="63514" x2="59110" y2="63514"/>
                        <a14:foregroundMark x1="64831" y1="62613" x2="64831" y2="62613"/>
                        <a14:foregroundMark x1="77331" y1="63514" x2="77331" y2="63514"/>
                        <a14:foregroundMark x1="93008" y1="76126" x2="93008" y2="76126"/>
                        <a14:foregroundMark x1="10381" y1="42342" x2="10381" y2="42342"/>
                        <a14:foregroundMark x1="4873" y1="32883" x2="4873" y2="32883"/>
                        <a14:foregroundMark x1="29661" y1="43694" x2="29661" y2="43694"/>
                        <a14:backgroundMark x1="57627" y1="64865" x2="57627" y2="64865"/>
                        <a14:backgroundMark x1="57627" y1="65315" x2="57627" y2="65315"/>
                        <a14:backgroundMark x1="57627" y1="64865" x2="57627" y2="64865"/>
                        <a14:backgroundMark x1="57627" y1="65315" x2="57627" y2="65315"/>
                        <a14:backgroundMark x1="58051" y1="73423" x2="58051" y2="73423"/>
                        <a14:backgroundMark x1="58051" y1="64865" x2="58051" y2="64865"/>
                        <a14:backgroundMark x1="58051" y1="62613" x2="58051" y2="62613"/>
                        <a14:backgroundMark x1="58051" y1="62613" x2="58051" y2="62613"/>
                        <a14:backgroundMark x1="71398" y1="71622" x2="71398" y2="716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185" y="111347"/>
            <a:ext cx="2997200" cy="14097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D54FFC1-49B3-47E9-B3C5-416ECC220920}"/>
              </a:ext>
            </a:extLst>
          </p:cNvPr>
          <p:cNvSpPr txBox="1">
            <a:spLocks/>
          </p:cNvSpPr>
          <p:nvPr/>
        </p:nvSpPr>
        <p:spPr>
          <a:xfrm>
            <a:off x="572771" y="2274407"/>
            <a:ext cx="8148954" cy="153671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182563" indent="-6350"/>
            <a:r>
              <a:rPr lang="en-US" sz="3600" dirty="0">
                <a:solidFill>
                  <a:schemeClr val="accent1"/>
                </a:solidFill>
                <a:latin typeface="+mj-lt"/>
              </a:rPr>
              <a:t>&lt;Title of the project/idea&gt;</a:t>
            </a:r>
            <a:br>
              <a:rPr lang="en-US" sz="3600" dirty="0">
                <a:solidFill>
                  <a:schemeClr val="accent1"/>
                </a:solidFill>
                <a:latin typeface="+mj-lt"/>
              </a:rPr>
            </a:br>
            <a:br>
              <a:rPr lang="en-US" sz="3600" dirty="0">
                <a:solidFill>
                  <a:schemeClr val="accent1"/>
                </a:solidFill>
                <a:latin typeface="+mj-lt"/>
              </a:rPr>
            </a:br>
            <a:br>
              <a:rPr lang="en-US" sz="3600" dirty="0">
                <a:solidFill>
                  <a:schemeClr val="bg1"/>
                </a:solidFill>
                <a:latin typeface="+mj-lt"/>
              </a:rPr>
            </a:br>
            <a:r>
              <a:rPr lang="en-US" sz="2200" dirty="0">
                <a:solidFill>
                  <a:schemeClr val="bg1"/>
                </a:solidFill>
                <a:latin typeface="+mj-lt"/>
              </a:rPr>
              <a:t>&lt;Name of the Team Lead&gt;</a:t>
            </a:r>
            <a:br>
              <a:rPr lang="en-US" sz="2200" dirty="0">
                <a:solidFill>
                  <a:schemeClr val="bg1"/>
                </a:solidFill>
                <a:latin typeface="+mj-lt"/>
              </a:rPr>
            </a:br>
            <a:r>
              <a:rPr lang="en-US" sz="2200" dirty="0">
                <a:solidFill>
                  <a:schemeClr val="bg1"/>
                </a:solidFill>
                <a:latin typeface="+mj-lt"/>
              </a:rPr>
              <a:t>&lt;Name of the team members&gt;</a:t>
            </a:r>
            <a:endParaRPr lang="en-IN" sz="2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123CF10-68F8-4F72-A2C9-E4748126CE2C}"/>
              </a:ext>
            </a:extLst>
          </p:cNvPr>
          <p:cNvSpPr txBox="1">
            <a:spLocks/>
          </p:cNvSpPr>
          <p:nvPr/>
        </p:nvSpPr>
        <p:spPr>
          <a:xfrm>
            <a:off x="808744" y="5512212"/>
            <a:ext cx="6479193" cy="701835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College/Team – &lt;Name&gt;</a:t>
            </a:r>
          </a:p>
        </p:txBody>
      </p:sp>
    </p:spTree>
    <p:extLst>
      <p:ext uri="{BB962C8B-B14F-4D97-AF65-F5344CB8AC3E}">
        <p14:creationId xmlns:p14="http://schemas.microsoft.com/office/powerpoint/2010/main" val="325767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0752-311B-4505-BF8C-9CC24AFA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Readiness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36727-029E-4151-8F06-D7C012D6624F}"/>
              </a:ext>
            </a:extLst>
          </p:cNvPr>
          <p:cNvSpPr/>
          <p:nvPr/>
        </p:nvSpPr>
        <p:spPr>
          <a:xfrm>
            <a:off x="563187" y="1795534"/>
            <a:ext cx="9735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Demonstrate a clear roadmap for solution including the market launch.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Can it be replicated with a similar customer in another industry/segment? Explain.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EBC3F-4BBE-44FC-B6AA-F0ABF4856AE9}"/>
              </a:ext>
            </a:extLst>
          </p:cNvPr>
          <p:cNvSpPr txBox="1"/>
          <p:nvPr/>
        </p:nvSpPr>
        <p:spPr>
          <a:xfrm>
            <a:off x="563187" y="1163052"/>
            <a:ext cx="901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Explain the future roadmap and application in other industries/segments</a:t>
            </a:r>
          </a:p>
        </p:txBody>
      </p:sp>
    </p:spTree>
    <p:extLst>
      <p:ext uri="{BB962C8B-B14F-4D97-AF65-F5344CB8AC3E}">
        <p14:creationId xmlns:p14="http://schemas.microsoft.com/office/powerpoint/2010/main" val="19035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D5E8-DC5A-42EB-AF30-CF141B7A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1676633"/>
            <a:ext cx="9301537" cy="1423755"/>
          </a:xfrm>
        </p:spPr>
        <p:txBody>
          <a:bodyPr/>
          <a:lstStyle/>
          <a:p>
            <a:r>
              <a:rPr lang="en-US" dirty="0">
                <a:latin typeface="Georgia"/>
              </a:rPr>
              <a:t>About the Team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2BADE-8067-4CED-87B2-4C4D11B610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F356-6042-4693-8A19-8D2BA1FC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577850"/>
            <a:ext cx="10395757" cy="940079"/>
          </a:xfrm>
        </p:spPr>
        <p:txBody>
          <a:bodyPr/>
          <a:lstStyle/>
          <a:p>
            <a:r>
              <a:rPr lang="en-IN" dirty="0"/>
              <a:t>TEAM Members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5CF71-48E3-4546-83C0-3F6603C10D21}"/>
              </a:ext>
            </a:extLst>
          </p:cNvPr>
          <p:cNvSpPr txBox="1"/>
          <p:nvPr/>
        </p:nvSpPr>
        <p:spPr>
          <a:xfrm>
            <a:off x="563186" y="1163052"/>
            <a:ext cx="985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Introduce your team members</a:t>
            </a:r>
          </a:p>
        </p:txBody>
      </p:sp>
    </p:spTree>
    <p:extLst>
      <p:ext uri="{BB962C8B-B14F-4D97-AF65-F5344CB8AC3E}">
        <p14:creationId xmlns:p14="http://schemas.microsoft.com/office/powerpoint/2010/main" val="164431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049C1A-F5B4-415B-A17C-E36F693BDC72}"/>
              </a:ext>
            </a:extLst>
          </p:cNvPr>
          <p:cNvSpPr txBox="1"/>
          <p:nvPr/>
        </p:nvSpPr>
        <p:spPr>
          <a:xfrm>
            <a:off x="3105150" y="2505670"/>
            <a:ext cx="598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5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42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C806-3C52-415C-94F6-A6497C4A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Presentation Template 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D17D58-F8CB-4874-AAE4-9F8D6C7717C6}"/>
              </a:ext>
            </a:extLst>
          </p:cNvPr>
          <p:cNvSpPr/>
          <p:nvPr/>
        </p:nvSpPr>
        <p:spPr>
          <a:xfrm>
            <a:off x="563190" y="1266289"/>
            <a:ext cx="2639962" cy="4539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IN" sz="1400" b="1"/>
              <a:t>AREAS TO BE COVERED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F6DD4-C305-4231-9595-AA4B146C3186}"/>
              </a:ext>
            </a:extLst>
          </p:cNvPr>
          <p:cNvSpPr/>
          <p:nvPr/>
        </p:nvSpPr>
        <p:spPr>
          <a:xfrm>
            <a:off x="563190" y="1808677"/>
            <a:ext cx="2639962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300" b="1" dirty="0">
                <a:solidFill>
                  <a:sysClr val="windowText" lastClr="000000"/>
                </a:solidFill>
              </a:rPr>
              <a:t>BUSINESS NEED/ OPPORTUNITY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650E7-1727-4C4F-A024-5E882CFC7604}"/>
              </a:ext>
            </a:extLst>
          </p:cNvPr>
          <p:cNvSpPr/>
          <p:nvPr/>
        </p:nvSpPr>
        <p:spPr>
          <a:xfrm>
            <a:off x="563190" y="2754551"/>
            <a:ext cx="2639962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5113" algn="ctr"/>
            <a:r>
              <a:rPr lang="en-IN" sz="1300" b="1">
                <a:solidFill>
                  <a:sysClr val="windowText" lastClr="000000"/>
                </a:solidFill>
              </a:rPr>
              <a:t>TARGET SEGMENT/ MARKET SIZE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B14658-B191-4BF6-8F3B-37FE1F792F94}"/>
              </a:ext>
            </a:extLst>
          </p:cNvPr>
          <p:cNvSpPr/>
          <p:nvPr/>
        </p:nvSpPr>
        <p:spPr>
          <a:xfrm>
            <a:off x="563188" y="3700425"/>
            <a:ext cx="2639962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5113" algn="ctr"/>
            <a:r>
              <a:rPr lang="en-IN" sz="1300" b="1" dirty="0">
                <a:solidFill>
                  <a:sysClr val="windowText" lastClr="000000"/>
                </a:solidFill>
              </a:rPr>
              <a:t>SOLUTION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37549-3334-452F-B2BA-4FC889279D45}"/>
              </a:ext>
            </a:extLst>
          </p:cNvPr>
          <p:cNvSpPr/>
          <p:nvPr/>
        </p:nvSpPr>
        <p:spPr>
          <a:xfrm>
            <a:off x="563190" y="4646299"/>
            <a:ext cx="2639962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5113" algn="ctr"/>
            <a:r>
              <a:rPr lang="en-US" sz="1300" b="1" dirty="0">
                <a:solidFill>
                  <a:sysClr val="windowText" lastClr="000000"/>
                </a:solidFill>
              </a:rPr>
              <a:t>FUTURE READINESS</a:t>
            </a:r>
            <a:endParaRPr lang="en-IN" sz="13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3722B8-8848-4C5C-AA5B-85607142AF80}"/>
              </a:ext>
            </a:extLst>
          </p:cNvPr>
          <p:cNvSpPr/>
          <p:nvPr/>
        </p:nvSpPr>
        <p:spPr>
          <a:xfrm>
            <a:off x="563190" y="1803147"/>
            <a:ext cx="383459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ED4894-3456-45F0-AE87-FE8563315116}"/>
              </a:ext>
            </a:extLst>
          </p:cNvPr>
          <p:cNvSpPr/>
          <p:nvPr/>
        </p:nvSpPr>
        <p:spPr>
          <a:xfrm>
            <a:off x="563190" y="2749021"/>
            <a:ext cx="383459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25C2B-76C5-485C-83EB-3E54B924D9F2}"/>
              </a:ext>
            </a:extLst>
          </p:cNvPr>
          <p:cNvSpPr/>
          <p:nvPr/>
        </p:nvSpPr>
        <p:spPr>
          <a:xfrm>
            <a:off x="563188" y="4640770"/>
            <a:ext cx="383459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49964B-6599-4D85-A186-DD13D547E75B}"/>
              </a:ext>
            </a:extLst>
          </p:cNvPr>
          <p:cNvSpPr/>
          <p:nvPr/>
        </p:nvSpPr>
        <p:spPr>
          <a:xfrm>
            <a:off x="563190" y="3694895"/>
            <a:ext cx="383459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37BA58-6531-4261-8586-FDC4CAC34370}"/>
              </a:ext>
            </a:extLst>
          </p:cNvPr>
          <p:cNvSpPr/>
          <p:nvPr/>
        </p:nvSpPr>
        <p:spPr>
          <a:xfrm>
            <a:off x="3355552" y="1266289"/>
            <a:ext cx="7693742" cy="4539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IN" sz="1400" b="1"/>
              <a:t>GUIDING QUESTIONS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9BF301-BCEE-496F-9260-CEDDB5F81C9D}"/>
              </a:ext>
            </a:extLst>
          </p:cNvPr>
          <p:cNvSpPr/>
          <p:nvPr/>
        </p:nvSpPr>
        <p:spPr>
          <a:xfrm>
            <a:off x="3355552" y="1790241"/>
            <a:ext cx="7693742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ysClr val="windowText" lastClr="000000"/>
                </a:solidFill>
              </a:rPr>
              <a:t>What is the </a:t>
            </a:r>
            <a:r>
              <a:rPr lang="en-US" sz="1050" b="1" dirty="0">
                <a:solidFill>
                  <a:sysClr val="windowText" lastClr="000000"/>
                </a:solidFill>
              </a:rPr>
              <a:t>business problem or opportunity</a:t>
            </a:r>
            <a:r>
              <a:rPr lang="en-US" sz="1050" dirty="0">
                <a:solidFill>
                  <a:sysClr val="windowText" lastClr="000000"/>
                </a:solidFill>
              </a:rPr>
              <a:t>? Describe within few sentences like an elevator pitch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What </a:t>
            </a:r>
            <a:r>
              <a:rPr lang="en-US" sz="1050" b="1" dirty="0">
                <a:solidFill>
                  <a:sysClr val="windowText" lastClr="000000"/>
                </a:solidFill>
              </a:rPr>
              <a:t>unmet need </a:t>
            </a:r>
            <a:r>
              <a:rPr lang="en-US" sz="1050" dirty="0">
                <a:solidFill>
                  <a:sysClr val="windowText" lastClr="000000"/>
                </a:solidFill>
              </a:rPr>
              <a:t>does it serve? Why does the </a:t>
            </a:r>
            <a:r>
              <a:rPr lang="en-US" sz="1050" b="1" dirty="0">
                <a:solidFill>
                  <a:sysClr val="windowText" lastClr="000000"/>
                </a:solidFill>
              </a:rPr>
              <a:t>customer/ target segment</a:t>
            </a:r>
            <a:r>
              <a:rPr lang="en-US" sz="1050" dirty="0">
                <a:solidFill>
                  <a:sysClr val="windowText" lastClr="000000"/>
                </a:solidFill>
              </a:rPr>
              <a:t> may want this?</a:t>
            </a:r>
          </a:p>
          <a:p>
            <a:r>
              <a:rPr lang="en-US" sz="1050" b="1" dirty="0">
                <a:solidFill>
                  <a:sysClr val="windowText" lastClr="000000"/>
                </a:solidFill>
              </a:rPr>
              <a:t>Why is it important</a:t>
            </a:r>
            <a:r>
              <a:rPr lang="en-US" sz="1050" dirty="0">
                <a:solidFill>
                  <a:sysClr val="windowText" lastClr="000000"/>
                </a:solidFill>
              </a:rPr>
              <a:t> for you to address this need?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What </a:t>
            </a:r>
            <a:r>
              <a:rPr lang="en-US" sz="1050" b="1" dirty="0">
                <a:solidFill>
                  <a:sysClr val="windowText" lastClr="000000"/>
                </a:solidFill>
              </a:rPr>
              <a:t>value</a:t>
            </a:r>
            <a:r>
              <a:rPr lang="en-US" sz="1050" dirty="0">
                <a:solidFill>
                  <a:sysClr val="windowText" lastClr="000000"/>
                </a:solidFill>
              </a:rPr>
              <a:t> will the idea/ solution create for the customer/ target segment?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065099-1ADF-4AE7-BD6E-5ECA718EC539}"/>
              </a:ext>
            </a:extLst>
          </p:cNvPr>
          <p:cNvSpPr/>
          <p:nvPr/>
        </p:nvSpPr>
        <p:spPr>
          <a:xfrm>
            <a:off x="3355552" y="2740418"/>
            <a:ext cx="7693742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ysClr val="windowText" lastClr="000000"/>
                </a:solidFill>
              </a:rPr>
              <a:t>Who is the </a:t>
            </a:r>
            <a:r>
              <a:rPr lang="en-US" sz="1050" b="1" dirty="0">
                <a:solidFill>
                  <a:sysClr val="windowText" lastClr="000000"/>
                </a:solidFill>
              </a:rPr>
              <a:t>intended customer/ target segment</a:t>
            </a:r>
            <a:r>
              <a:rPr lang="en-US" sz="1050" dirty="0">
                <a:solidFill>
                  <a:sysClr val="windowText" lastClr="000000"/>
                </a:solidFill>
              </a:rPr>
              <a:t>? Define the target segment.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What is the </a:t>
            </a:r>
            <a:r>
              <a:rPr lang="en-US" sz="1050" b="1" dirty="0">
                <a:solidFill>
                  <a:sysClr val="windowText" lastClr="000000"/>
                </a:solidFill>
              </a:rPr>
              <a:t>market size</a:t>
            </a:r>
            <a:r>
              <a:rPr lang="en-US" sz="1050" dirty="0">
                <a:solidFill>
                  <a:sysClr val="windowText" lastClr="000000"/>
                </a:solidFill>
              </a:rPr>
              <a:t>?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What is the </a:t>
            </a:r>
            <a:r>
              <a:rPr lang="en-US" sz="1050" b="1" dirty="0">
                <a:solidFill>
                  <a:sysClr val="windowText" lastClr="000000"/>
                </a:solidFill>
              </a:rPr>
              <a:t>market growth</a:t>
            </a:r>
            <a:r>
              <a:rPr lang="en-US" sz="105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869315-BB28-4554-8D56-EFEAC637E37E}"/>
              </a:ext>
            </a:extLst>
          </p:cNvPr>
          <p:cNvSpPr/>
          <p:nvPr/>
        </p:nvSpPr>
        <p:spPr>
          <a:xfrm>
            <a:off x="3355552" y="3690595"/>
            <a:ext cx="7693742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ysClr val="windowText" lastClr="000000"/>
                </a:solidFill>
              </a:rPr>
              <a:t>Explain the </a:t>
            </a:r>
            <a:r>
              <a:rPr lang="en-US" sz="1050" b="1" dirty="0">
                <a:solidFill>
                  <a:sysClr val="windowText" lastClr="000000"/>
                </a:solidFill>
              </a:rPr>
              <a:t>solution idea</a:t>
            </a:r>
            <a:r>
              <a:rPr lang="en-US" sz="1050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What are the key differentiators of your solution (</a:t>
            </a:r>
            <a:r>
              <a:rPr lang="en-US" sz="1050" b="1" dirty="0">
                <a:solidFill>
                  <a:sysClr val="windowText" lastClr="000000"/>
                </a:solidFill>
              </a:rPr>
              <a:t>USP*</a:t>
            </a:r>
            <a:r>
              <a:rPr lang="en-US" sz="1050" dirty="0">
                <a:solidFill>
                  <a:sysClr val="windowText" lastClr="000000"/>
                </a:solidFill>
              </a:rPr>
              <a:t>; features, costs, scalability, time to market, </a:t>
            </a:r>
            <a:r>
              <a:rPr lang="en-US" sz="1050" dirty="0" err="1">
                <a:solidFill>
                  <a:sysClr val="windowText" lastClr="000000"/>
                </a:solidFill>
              </a:rPr>
              <a:t>UX,etc</a:t>
            </a:r>
            <a:r>
              <a:rPr lang="en-US" sz="1050" dirty="0">
                <a:solidFill>
                  <a:sysClr val="windowText" lastClr="000000"/>
                </a:solidFill>
              </a:rPr>
              <a:t>)?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Describe the key features and unique benefits of the solution/ product. (</a:t>
            </a:r>
            <a:r>
              <a:rPr lang="en-US" sz="1050" b="1" dirty="0">
                <a:solidFill>
                  <a:sysClr val="windowText" lastClr="000000"/>
                </a:solidFill>
              </a:rPr>
              <a:t>Supported with use case diagrams</a:t>
            </a:r>
            <a:r>
              <a:rPr lang="en-US" sz="105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sz="1050" b="1" dirty="0">
                <a:solidFill>
                  <a:sysClr val="windowText" lastClr="000000"/>
                </a:solidFill>
              </a:rPr>
              <a:t>A detailed solution demo explaining the Proof of Concept (PoC)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1FA658-8901-4DD9-807F-010181303D84}"/>
              </a:ext>
            </a:extLst>
          </p:cNvPr>
          <p:cNvSpPr/>
          <p:nvPr/>
        </p:nvSpPr>
        <p:spPr>
          <a:xfrm>
            <a:off x="3355552" y="4640773"/>
            <a:ext cx="7693742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ysClr val="windowText" lastClr="000000"/>
                </a:solidFill>
              </a:rPr>
              <a:t>Demonstrate a clear roadmap for solution including the market launch.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Can it be </a:t>
            </a:r>
            <a:r>
              <a:rPr lang="en-US" sz="1050" b="1" dirty="0">
                <a:solidFill>
                  <a:sysClr val="windowText" lastClr="000000"/>
                </a:solidFill>
              </a:rPr>
              <a:t>replicated </a:t>
            </a:r>
            <a:r>
              <a:rPr lang="en-US" sz="1050" dirty="0">
                <a:solidFill>
                  <a:sysClr val="windowText" lastClr="000000"/>
                </a:solidFill>
              </a:rPr>
              <a:t>with a similar customer in another industry/segment?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CC6DA-3248-426D-80DC-7B0C0B4FD8B4}"/>
              </a:ext>
            </a:extLst>
          </p:cNvPr>
          <p:cNvSpPr txBox="1"/>
          <p:nvPr/>
        </p:nvSpPr>
        <p:spPr>
          <a:xfrm>
            <a:off x="8470643" y="-76850"/>
            <a:ext cx="315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FF0000"/>
                </a:solidFill>
              </a:rPr>
              <a:t>&lt;Please remove this slide at the time of final presentation&gt;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E6E81-909C-4C94-B037-1E925919CBCB}"/>
              </a:ext>
            </a:extLst>
          </p:cNvPr>
          <p:cNvSpPr txBox="1"/>
          <p:nvPr/>
        </p:nvSpPr>
        <p:spPr>
          <a:xfrm>
            <a:off x="826265" y="5982159"/>
            <a:ext cx="449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i="1" dirty="0"/>
              <a:t>*Unique Selling Proposition</a:t>
            </a:r>
            <a:endParaRPr lang="en-IN" sz="1200" i="1" dirty="0"/>
          </a:p>
        </p:txBody>
      </p:sp>
    </p:spTree>
    <p:extLst>
      <p:ext uri="{BB962C8B-B14F-4D97-AF65-F5344CB8AC3E}">
        <p14:creationId xmlns:p14="http://schemas.microsoft.com/office/powerpoint/2010/main" val="20821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D5E8-DC5A-42EB-AF30-CF141B7A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Business Need/ Opportunity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E226-355E-4E3E-B69F-D97508949C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Identification of Business Problem</a:t>
            </a:r>
          </a:p>
          <a:p>
            <a:r>
              <a:rPr lang="en-US" dirty="0"/>
              <a:t>Need Assessment</a:t>
            </a:r>
          </a:p>
          <a:p>
            <a:r>
              <a:rPr lang="en-US" dirty="0"/>
              <a:t>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270104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0752-311B-4505-BF8C-9CC24AFA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Problem/Need/Opportunity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36727-029E-4151-8F06-D7C012D6624F}"/>
              </a:ext>
            </a:extLst>
          </p:cNvPr>
          <p:cNvSpPr/>
          <p:nvPr/>
        </p:nvSpPr>
        <p:spPr>
          <a:xfrm>
            <a:off x="563187" y="1795534"/>
            <a:ext cx="97358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What is the business problem or opportunity? Describe within few sentences like an elevator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What unmet need does it serve? Why does the customer/ target segment may want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Why is it important for you to address this need?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What value will the idea/ solution create for the customer/ target segment?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EBC3F-4BBE-44FC-B6AA-F0ABF4856AE9}"/>
              </a:ext>
            </a:extLst>
          </p:cNvPr>
          <p:cNvSpPr txBox="1"/>
          <p:nvPr/>
        </p:nvSpPr>
        <p:spPr>
          <a:xfrm>
            <a:off x="563187" y="1163052"/>
            <a:ext cx="777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Explain the business problem or a need with details </a:t>
            </a:r>
          </a:p>
        </p:txBody>
      </p:sp>
    </p:spTree>
    <p:extLst>
      <p:ext uri="{BB962C8B-B14F-4D97-AF65-F5344CB8AC3E}">
        <p14:creationId xmlns:p14="http://schemas.microsoft.com/office/powerpoint/2010/main" val="415019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D5E8-DC5A-42EB-AF30-CF141B7A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Market Potential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B1F5B-0B48-4EBE-A1A6-744996405C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Target Segment / Market Sizing</a:t>
            </a:r>
          </a:p>
        </p:txBody>
      </p:sp>
    </p:spTree>
    <p:extLst>
      <p:ext uri="{BB962C8B-B14F-4D97-AF65-F5344CB8AC3E}">
        <p14:creationId xmlns:p14="http://schemas.microsoft.com/office/powerpoint/2010/main" val="189327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0752-311B-4505-BF8C-9CC24AFA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Segment/Market Size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36727-029E-4151-8F06-D7C012D6624F}"/>
              </a:ext>
            </a:extLst>
          </p:cNvPr>
          <p:cNvSpPr/>
          <p:nvPr/>
        </p:nvSpPr>
        <p:spPr>
          <a:xfrm>
            <a:off x="563187" y="1795534"/>
            <a:ext cx="97358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Who is the intended customer/ target segment? Define the target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What is the market size?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What is the market growth?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EBC3F-4BBE-44FC-B6AA-F0ABF4856AE9}"/>
              </a:ext>
            </a:extLst>
          </p:cNvPr>
          <p:cNvSpPr txBox="1"/>
          <p:nvPr/>
        </p:nvSpPr>
        <p:spPr>
          <a:xfrm>
            <a:off x="563187" y="1163052"/>
            <a:ext cx="973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Identify and describe about the target segment? Estimate the market size and potential growth </a:t>
            </a:r>
          </a:p>
        </p:txBody>
      </p:sp>
    </p:spTree>
    <p:extLst>
      <p:ext uri="{BB962C8B-B14F-4D97-AF65-F5344CB8AC3E}">
        <p14:creationId xmlns:p14="http://schemas.microsoft.com/office/powerpoint/2010/main" val="205758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D5E8-DC5A-42EB-AF30-CF141B7A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1676633"/>
            <a:ext cx="9301537" cy="1423755"/>
          </a:xfrm>
        </p:spPr>
        <p:txBody>
          <a:bodyPr/>
          <a:lstStyle/>
          <a:p>
            <a:r>
              <a:rPr lang="en-US" dirty="0">
                <a:latin typeface="Georgia"/>
              </a:rPr>
              <a:t>Solution Details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C7DA9-77C0-4636-A084-6F608D272A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Explanation/Articulation of Solution Idea</a:t>
            </a:r>
          </a:p>
          <a:p>
            <a:r>
              <a:rPr lang="en-US" dirty="0"/>
              <a:t>Differentiation/ Unique Selling Proposition</a:t>
            </a:r>
          </a:p>
          <a:p>
            <a:r>
              <a:rPr lang="en-US" dirty="0"/>
              <a:t>Solution Demo</a:t>
            </a:r>
          </a:p>
        </p:txBody>
      </p:sp>
    </p:spTree>
    <p:extLst>
      <p:ext uri="{BB962C8B-B14F-4D97-AF65-F5344CB8AC3E}">
        <p14:creationId xmlns:p14="http://schemas.microsoft.com/office/powerpoint/2010/main" val="115387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0752-311B-4505-BF8C-9CC24AFA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36727-029E-4151-8F06-D7C012D6624F}"/>
              </a:ext>
            </a:extLst>
          </p:cNvPr>
          <p:cNvSpPr/>
          <p:nvPr/>
        </p:nvSpPr>
        <p:spPr>
          <a:xfrm>
            <a:off x="563187" y="1795534"/>
            <a:ext cx="97358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Explain the solution idea.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What are the key differentiators of your solution (USP; features, costs, scalability, time to market, </a:t>
            </a:r>
            <a:r>
              <a:rPr lang="en-US" dirty="0" err="1">
                <a:solidFill>
                  <a:srgbClr val="868381"/>
                </a:solidFill>
              </a:rPr>
              <a:t>UX,etc</a:t>
            </a:r>
            <a:r>
              <a:rPr lang="en-US" dirty="0">
                <a:solidFill>
                  <a:srgbClr val="868381"/>
                </a:solidFill>
              </a:rPr>
              <a:t>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Describe the key features and unique benefits of the solution/ product. (Supported with use case diagrams)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8683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68381"/>
                </a:solidFill>
              </a:rPr>
              <a:t>Present a detailed solution demo, explaining the Proof of Concept (PoC)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EBC3F-4BBE-44FC-B6AA-F0ABF4856AE9}"/>
              </a:ext>
            </a:extLst>
          </p:cNvPr>
          <p:cNvSpPr txBox="1"/>
          <p:nvPr/>
        </p:nvSpPr>
        <p:spPr>
          <a:xfrm>
            <a:off x="563187" y="1163052"/>
            <a:ext cx="901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Explain the core solution and present your PoC</a:t>
            </a:r>
          </a:p>
        </p:txBody>
      </p:sp>
    </p:spTree>
    <p:extLst>
      <p:ext uri="{BB962C8B-B14F-4D97-AF65-F5344CB8AC3E}">
        <p14:creationId xmlns:p14="http://schemas.microsoft.com/office/powerpoint/2010/main" val="328870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D5E8-DC5A-42EB-AF30-CF141B7A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1676633"/>
            <a:ext cx="9301537" cy="1423755"/>
          </a:xfrm>
        </p:spPr>
        <p:txBody>
          <a:bodyPr/>
          <a:lstStyle/>
          <a:p>
            <a:r>
              <a:rPr lang="en-US" dirty="0">
                <a:latin typeface="Georgia"/>
              </a:rPr>
              <a:t>Future Readiness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C7DA9-77C0-4636-A084-6F608D272A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Solution Roadmap</a:t>
            </a:r>
          </a:p>
          <a:p>
            <a:r>
              <a:rPr lang="en-US" dirty="0"/>
              <a:t>Cross-Industry application</a:t>
            </a:r>
          </a:p>
        </p:txBody>
      </p:sp>
    </p:spTree>
    <p:extLst>
      <p:ext uri="{BB962C8B-B14F-4D97-AF65-F5344CB8AC3E}">
        <p14:creationId xmlns:p14="http://schemas.microsoft.com/office/powerpoint/2010/main" val="2364719476"/>
      </p:ext>
    </p:extLst>
  </p:cSld>
  <p:clrMapOvr>
    <a:masterClrMapping/>
  </p:clrMapOvr>
</p:sld>
</file>

<file path=ppt/theme/theme1.xml><?xml version="1.0" encoding="utf-8"?>
<a:theme xmlns:a="http://schemas.openxmlformats.org/drawingml/2006/main" name="Virtusa Master Template 062019">
  <a:themeElements>
    <a:clrScheme name="Virtusa">
      <a:dk1>
        <a:srgbClr val="000000"/>
      </a:dk1>
      <a:lt1>
        <a:srgbClr val="FFFFFF"/>
      </a:lt1>
      <a:dk2>
        <a:srgbClr val="00AAE8"/>
      </a:dk2>
      <a:lt2>
        <a:srgbClr val="F4F4F4"/>
      </a:lt2>
      <a:accent1>
        <a:srgbClr val="00FEFF"/>
      </a:accent1>
      <a:accent2>
        <a:srgbClr val="0069A4"/>
      </a:accent2>
      <a:accent3>
        <a:srgbClr val="053353"/>
      </a:accent3>
      <a:accent4>
        <a:srgbClr val="868381"/>
      </a:accent4>
      <a:accent5>
        <a:srgbClr val="894DFF"/>
      </a:accent5>
      <a:accent6>
        <a:srgbClr val="532ABE"/>
      </a:accent6>
      <a:hlink>
        <a:srgbClr val="00FEFF"/>
      </a:hlink>
      <a:folHlink>
        <a:srgbClr val="00FEFF"/>
      </a:folHlink>
    </a:clrScheme>
    <a:fontScheme name="Aria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marL="0" indent="0" algn="l">
          <a:buFont typeface="Arial" panose="020B0604020202020204" pitchFamily="34" charset="0"/>
          <a:buNone/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 algn="l">
          <a:buFont typeface="Arial" panose="020B0604020202020204" pitchFamily="34" charset="0"/>
          <a:buNone/>
          <a:defRPr sz="1400" dirty="0" smtClean="0"/>
        </a:defPPr>
      </a:lstStyle>
    </a:txDef>
  </a:objectDefaults>
  <a:extraClrSchemeLst/>
  <a:custClrLst>
    <a:custClr name="Blue 1">
      <a:srgbClr val="00FEFF"/>
    </a:custClr>
    <a:custClr name="Blue 2">
      <a:srgbClr val="00AAE8"/>
    </a:custClr>
    <a:custClr name="Blue 3">
      <a:srgbClr val="006AA5"/>
    </a:custClr>
    <a:custClr name="Blue 4">
      <a:srgbClr val="053354"/>
    </a:custClr>
    <a:custClr name="Purple 1">
      <a:srgbClr val="5C7AFF"/>
    </a:custClr>
    <a:custClr name="Purple 2">
      <a:srgbClr val="454DBD"/>
    </a:custClr>
    <a:custClr name="Purple 3">
      <a:srgbClr val="0D1861"/>
    </a:custClr>
    <a:custClr name="Purple 4">
      <a:srgbClr val="894DFF"/>
    </a:custClr>
    <a:custClr name="Purple 5">
      <a:srgbClr val="532ABF"/>
    </a:custClr>
    <a:custClr name="Purple 6">
      <a:srgbClr val="27005E"/>
    </a:custClr>
    <a:custClr name="Gray 1">
      <a:srgbClr val="36312D"/>
    </a:custClr>
    <a:custClr name="Gray 2">
      <a:srgbClr val="5E5A57"/>
    </a:custClr>
    <a:custClr name="Gray 3">
      <a:srgbClr val="868381"/>
    </a:custClr>
    <a:custClr name="Gray 4">
      <a:srgbClr val="AFADAB"/>
    </a:custClr>
    <a:custClr name="Gray 5">
      <a:srgbClr val="D7D6D5"/>
    </a:custClr>
    <a:custClr name="Gray 6">
      <a:srgbClr val="EBEAEA"/>
    </a:custClr>
    <a:custClr name="Gray 7">
      <a:srgbClr val="F5F5F4"/>
    </a:custClr>
  </a:custClrLst>
  <a:extLst>
    <a:ext uri="{05A4C25C-085E-4340-85A3-A5531E510DB2}">
      <thm15:themeFamily xmlns:thm15="http://schemas.microsoft.com/office/thememl/2012/main" name="Virtusa-Presentation-Template-2019" id="{7D002675-5804-8348-9004-F98C0090AEB2}" vid="{392E8C80-5255-974D-918C-EA071191C6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625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Georgia</vt:lpstr>
      <vt:lpstr>Virtusa Master Template 062019</vt:lpstr>
      <vt:lpstr>PowerPoint Presentation</vt:lpstr>
      <vt:lpstr>Solution Presentation Template  </vt:lpstr>
      <vt:lpstr>Business Need/ Opportunity</vt:lpstr>
      <vt:lpstr>Business Problem/Need/Opportunity</vt:lpstr>
      <vt:lpstr>Market Potential</vt:lpstr>
      <vt:lpstr>Target Segment/Market Size </vt:lpstr>
      <vt:lpstr>Solution Details</vt:lpstr>
      <vt:lpstr>Solution Details</vt:lpstr>
      <vt:lpstr>Future Readiness</vt:lpstr>
      <vt:lpstr>Future Readiness</vt:lpstr>
      <vt:lpstr>About the Team </vt:lpstr>
      <vt:lpstr>TEAM Members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the idea&gt;   &lt;Name of the Team Lead&gt; &lt;Name of the team members&gt;</dc:title>
  <dc:creator>vikrami@virtusa.com</dc:creator>
  <cp:lastModifiedBy>Vikram Israni</cp:lastModifiedBy>
  <cp:revision>30</cp:revision>
  <dcterms:modified xsi:type="dcterms:W3CDTF">2022-07-26T13:33:49Z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c91c9e8-2fc1-43b9-91b0-ada54b548747_Enabled">
    <vt:lpwstr>true</vt:lpwstr>
  </property>
  <property fmtid="{D5CDD505-2E9C-101B-9397-08002B2CF9AE}" pid="3" name="MSIP_Label_bc91c9e8-2fc1-43b9-91b0-ada54b548747_SetDate">
    <vt:lpwstr>2022-07-26T13:33:49Z</vt:lpwstr>
  </property>
  <property fmtid="{D5CDD505-2E9C-101B-9397-08002B2CF9AE}" pid="4" name="MSIP_Label_bc91c9e8-2fc1-43b9-91b0-ada54b548747_Method">
    <vt:lpwstr>Privileged</vt:lpwstr>
  </property>
  <property fmtid="{D5CDD505-2E9C-101B-9397-08002B2CF9AE}" pid="5" name="MSIP_Label_bc91c9e8-2fc1-43b9-91b0-ada54b548747_Name">
    <vt:lpwstr>bc91c9e8-2fc1-43b9-91b0-ada54b548747</vt:lpwstr>
  </property>
  <property fmtid="{D5CDD505-2E9C-101B-9397-08002B2CF9AE}" pid="6" name="MSIP_Label_bc91c9e8-2fc1-43b9-91b0-ada54b548747_SiteId">
    <vt:lpwstr>0d85160c-5899-44ca-acc8-db1501b993b6</vt:lpwstr>
  </property>
  <property fmtid="{D5CDD505-2E9C-101B-9397-08002B2CF9AE}" pid="7" name="MSIP_Label_bc91c9e8-2fc1-43b9-91b0-ada54b548747_ActionId">
    <vt:lpwstr>1d6ae356-1e90-4044-8e77-e2498b1d3772</vt:lpwstr>
  </property>
  <property fmtid="{D5CDD505-2E9C-101B-9397-08002B2CF9AE}" pid="8" name="MSIP_Label_bc91c9e8-2fc1-43b9-91b0-ada54b548747_ContentBits">
    <vt:lpwstr>1</vt:lpwstr>
  </property>
</Properties>
</file>