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2417B-CE7E-404F-BE52-DC9E188221C0}">
  <a:tblStyle styleId="{2632417B-CE7E-404F-BE52-DC9E188221C0}" styleName="Table_0">
    <a:wholeTbl>
      <a:tcTxStyle>
        <a:font>
          <a:latin typeface="Calibri"/>
          <a:ea typeface="Calibri"/>
          <a:cs typeface="Calibri"/>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82926422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8292642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82926422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8292642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82926422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8292642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760a4888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760a4888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760a4888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760a4888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5b4e826f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5b4e826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62ed7e9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62ed7e9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762ed7e9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762ed7e9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762ed7e9a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762ed7e9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762ed7e9a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762ed7e9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2d284aec1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2d284aec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5b4e826f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5b4e826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5b4e826f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5b4e826f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2926422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2926422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82926422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82926422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50ea217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50ea217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2d284ae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2d284ae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2d284aec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2d284aec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82926422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82926422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82926422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8292642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82926422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82926422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b4e826f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5b4e826f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2.jp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269625" y="348100"/>
            <a:ext cx="4470300" cy="572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t>AI CPS Project Proposal</a:t>
            </a:r>
            <a:endParaRPr sz="3000"/>
          </a:p>
        </p:txBody>
      </p:sp>
      <p:sp>
        <p:nvSpPr>
          <p:cNvPr id="67" name="Google Shape;67;p13"/>
          <p:cNvSpPr txBox="1">
            <a:spLocks noGrp="1"/>
          </p:cNvSpPr>
          <p:nvPr>
            <p:ph type="subTitle" idx="1"/>
          </p:nvPr>
        </p:nvSpPr>
        <p:spPr>
          <a:xfrm>
            <a:off x="344925" y="1190838"/>
            <a:ext cx="4319700" cy="65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b="1"/>
              <a:t>Project Motivation:</a:t>
            </a:r>
            <a:endParaRPr sz="2400" b="1"/>
          </a:p>
        </p:txBody>
      </p:sp>
      <p:sp>
        <p:nvSpPr>
          <p:cNvPr id="68" name="Google Shape;68;p13"/>
          <p:cNvSpPr txBox="1"/>
          <p:nvPr/>
        </p:nvSpPr>
        <p:spPr>
          <a:xfrm>
            <a:off x="4150350" y="1238275"/>
            <a:ext cx="5242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latin typeface="Lato"/>
                <a:ea typeface="Lato"/>
                <a:cs typeface="Lato"/>
                <a:sym typeface="Lato"/>
              </a:rPr>
              <a:t>By Team </a:t>
            </a:r>
            <a:r>
              <a:rPr lang="en" sz="1500">
                <a:latin typeface="Lato"/>
                <a:ea typeface="Lato"/>
                <a:cs typeface="Lato"/>
                <a:sym typeface="Lato"/>
              </a:rPr>
              <a:t>Cascade (Lohith ,Adnan</a:t>
            </a:r>
            <a:r>
              <a:rPr lang="en" sz="1500" dirty="0">
                <a:latin typeface="Lato"/>
                <a:ea typeface="Lato"/>
                <a:cs typeface="Lato"/>
                <a:sym typeface="Lato"/>
              </a:rPr>
              <a:t>, Raj</a:t>
            </a:r>
            <a:r>
              <a:rPr lang="en" sz="1500">
                <a:latin typeface="Lato"/>
                <a:ea typeface="Lato"/>
                <a:cs typeface="Lato"/>
                <a:sym typeface="Lato"/>
              </a:rPr>
              <a:t>, Rahul, </a:t>
            </a:r>
            <a:r>
              <a:rPr lang="en" sz="1500" dirty="0">
                <a:latin typeface="Lato"/>
                <a:ea typeface="Lato"/>
                <a:cs typeface="Lato"/>
                <a:sym typeface="Lato"/>
              </a:rPr>
              <a:t>Dr.Sikander)</a:t>
            </a:r>
            <a:endParaRPr sz="1500" dirty="0">
              <a:latin typeface="Lato"/>
              <a:ea typeface="Lato"/>
              <a:cs typeface="Lato"/>
              <a:sym typeface="Lato"/>
            </a:endParaRPr>
          </a:p>
        </p:txBody>
      </p:sp>
      <p:sp>
        <p:nvSpPr>
          <p:cNvPr id="69" name="Google Shape;69;p13"/>
          <p:cNvSpPr txBox="1"/>
          <p:nvPr/>
        </p:nvSpPr>
        <p:spPr>
          <a:xfrm>
            <a:off x="1266900" y="1842600"/>
            <a:ext cx="66348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Lato"/>
                <a:ea typeface="Lato"/>
                <a:cs typeface="Lato"/>
                <a:sym typeface="Lato"/>
              </a:rPr>
              <a:t>We want to contribute to the rapid growth and development of the Agriculture sector which is now being treated with numerous cutting edge technologies in order to improve things such as crop yield etc, stubble burning and other sort of excess waste that is generated is also a point of concern for us and drives us to pursue the following Project.</a:t>
            </a:r>
            <a:endParaRPr sz="17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importance (Decision Tree)</a:t>
            </a:r>
            <a:endParaRPr/>
          </a:p>
        </p:txBody>
      </p:sp>
      <p:sp>
        <p:nvSpPr>
          <p:cNvPr id="127" name="Google Shape;127;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8" name="Google Shape;128;p22"/>
          <p:cNvPicPr preferRelativeResize="0"/>
          <p:nvPr/>
        </p:nvPicPr>
        <p:blipFill>
          <a:blip r:embed="rId3">
            <a:alphaModFix/>
          </a:blip>
          <a:stretch>
            <a:fillRect/>
          </a:stretch>
        </p:blipFill>
        <p:spPr>
          <a:xfrm>
            <a:off x="311700" y="1324375"/>
            <a:ext cx="8478451" cy="318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Classification Report</a:t>
            </a:r>
            <a:endParaRPr/>
          </a:p>
        </p:txBody>
      </p:sp>
      <p:pic>
        <p:nvPicPr>
          <p:cNvPr id="134" name="Google Shape;134;p23"/>
          <p:cNvPicPr preferRelativeResize="0"/>
          <p:nvPr/>
        </p:nvPicPr>
        <p:blipFill>
          <a:blip r:embed="rId3">
            <a:alphaModFix/>
          </a:blip>
          <a:stretch>
            <a:fillRect/>
          </a:stretch>
        </p:blipFill>
        <p:spPr>
          <a:xfrm>
            <a:off x="1682787" y="1246400"/>
            <a:ext cx="5778424" cy="330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 w.r.t. k value (KNN)</a:t>
            </a:r>
            <a:endParaRPr/>
          </a:p>
        </p:txBody>
      </p:sp>
      <p:pic>
        <p:nvPicPr>
          <p:cNvPr id="140" name="Google Shape;140;p24"/>
          <p:cNvPicPr preferRelativeResize="0"/>
          <p:nvPr/>
        </p:nvPicPr>
        <p:blipFill>
          <a:blip r:embed="rId3">
            <a:alphaModFix/>
          </a:blip>
          <a:stretch>
            <a:fillRect/>
          </a:stretch>
        </p:blipFill>
        <p:spPr>
          <a:xfrm>
            <a:off x="1381900" y="1266325"/>
            <a:ext cx="6380201" cy="330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267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Crop Recommendation using ANN</a:t>
            </a:r>
            <a:endParaRPr/>
          </a:p>
        </p:txBody>
      </p:sp>
      <p:pic>
        <p:nvPicPr>
          <p:cNvPr id="146" name="Google Shape;146;p25"/>
          <p:cNvPicPr preferRelativeResize="0"/>
          <p:nvPr/>
        </p:nvPicPr>
        <p:blipFill>
          <a:blip r:embed="rId3">
            <a:alphaModFix/>
          </a:blip>
          <a:stretch>
            <a:fillRect/>
          </a:stretch>
        </p:blipFill>
        <p:spPr>
          <a:xfrm>
            <a:off x="5980350" y="3029150"/>
            <a:ext cx="2361075" cy="1889047"/>
          </a:xfrm>
          <a:prstGeom prst="rect">
            <a:avLst/>
          </a:prstGeom>
          <a:noFill/>
          <a:ln>
            <a:noFill/>
          </a:ln>
        </p:spPr>
      </p:pic>
      <p:pic>
        <p:nvPicPr>
          <p:cNvPr id="147" name="Google Shape;147;p25"/>
          <p:cNvPicPr preferRelativeResize="0"/>
          <p:nvPr/>
        </p:nvPicPr>
        <p:blipFill>
          <a:blip r:embed="rId4">
            <a:alphaModFix/>
          </a:blip>
          <a:stretch>
            <a:fillRect/>
          </a:stretch>
        </p:blipFill>
        <p:spPr>
          <a:xfrm>
            <a:off x="5912975" y="871897"/>
            <a:ext cx="2428450" cy="1942953"/>
          </a:xfrm>
          <a:prstGeom prst="rect">
            <a:avLst/>
          </a:prstGeom>
          <a:noFill/>
          <a:ln>
            <a:noFill/>
          </a:ln>
        </p:spPr>
      </p:pic>
      <p:pic>
        <p:nvPicPr>
          <p:cNvPr id="148" name="Google Shape;148;p25"/>
          <p:cNvPicPr preferRelativeResize="0"/>
          <p:nvPr/>
        </p:nvPicPr>
        <p:blipFill rotWithShape="1">
          <a:blip r:embed="rId5">
            <a:alphaModFix/>
          </a:blip>
          <a:srcRect/>
          <a:stretch/>
        </p:blipFill>
        <p:spPr>
          <a:xfrm>
            <a:off x="311700" y="979047"/>
            <a:ext cx="2428450" cy="1942953"/>
          </a:xfrm>
          <a:prstGeom prst="rect">
            <a:avLst/>
          </a:prstGeom>
          <a:noFill/>
          <a:ln>
            <a:noFill/>
          </a:ln>
        </p:spPr>
      </p:pic>
      <p:pic>
        <p:nvPicPr>
          <p:cNvPr id="149" name="Google Shape;149;p25"/>
          <p:cNvPicPr preferRelativeResize="0"/>
          <p:nvPr/>
        </p:nvPicPr>
        <p:blipFill>
          <a:blip r:embed="rId6">
            <a:alphaModFix/>
          </a:blip>
          <a:stretch>
            <a:fillRect/>
          </a:stretch>
        </p:blipFill>
        <p:spPr>
          <a:xfrm>
            <a:off x="379075" y="3029150"/>
            <a:ext cx="2361075" cy="1889047"/>
          </a:xfrm>
          <a:prstGeom prst="rect">
            <a:avLst/>
          </a:prstGeom>
          <a:noFill/>
          <a:ln>
            <a:noFill/>
          </a:ln>
        </p:spPr>
      </p:pic>
      <p:sp>
        <p:nvSpPr>
          <p:cNvPr id="150" name="Google Shape;150;p25"/>
          <p:cNvSpPr txBox="1"/>
          <p:nvPr/>
        </p:nvSpPr>
        <p:spPr>
          <a:xfrm>
            <a:off x="2800125" y="2154100"/>
            <a:ext cx="29259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These are the Training Accuracy,Training Loss,Validation Accuracy,Validation Loss graphs  using ANN model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2934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	</a:t>
            </a:r>
            <a:endParaRPr/>
          </a:p>
        </p:txBody>
      </p:sp>
      <p:graphicFrame>
        <p:nvGraphicFramePr>
          <p:cNvPr id="156" name="Google Shape;156;p26"/>
          <p:cNvGraphicFramePr/>
          <p:nvPr/>
        </p:nvGraphicFramePr>
        <p:xfrm>
          <a:off x="311700" y="1108488"/>
          <a:ext cx="3000000" cy="3000000"/>
        </p:xfrm>
        <a:graphic>
          <a:graphicData uri="http://schemas.openxmlformats.org/drawingml/2006/table">
            <a:tbl>
              <a:tblPr bandRow="1">
                <a:noFill/>
                <a:tableStyleId>{2632417B-CE7E-404F-BE52-DC9E188221C0}</a:tableStyleId>
              </a:tblPr>
              <a:tblGrid>
                <a:gridCol w="518800">
                  <a:extLst>
                    <a:ext uri="{9D8B030D-6E8A-4147-A177-3AD203B41FA5}">
                      <a16:colId xmlns:a16="http://schemas.microsoft.com/office/drawing/2014/main" val="20000"/>
                    </a:ext>
                  </a:extLst>
                </a:gridCol>
                <a:gridCol w="1530350">
                  <a:extLst>
                    <a:ext uri="{9D8B030D-6E8A-4147-A177-3AD203B41FA5}">
                      <a16:colId xmlns:a16="http://schemas.microsoft.com/office/drawing/2014/main" val="20001"/>
                    </a:ext>
                  </a:extLst>
                </a:gridCol>
                <a:gridCol w="1080125">
                  <a:extLst>
                    <a:ext uri="{9D8B030D-6E8A-4147-A177-3AD203B41FA5}">
                      <a16:colId xmlns:a16="http://schemas.microsoft.com/office/drawing/2014/main" val="20002"/>
                    </a:ext>
                  </a:extLst>
                </a:gridCol>
                <a:gridCol w="810250">
                  <a:extLst>
                    <a:ext uri="{9D8B030D-6E8A-4147-A177-3AD203B41FA5}">
                      <a16:colId xmlns:a16="http://schemas.microsoft.com/office/drawing/2014/main" val="20003"/>
                    </a:ext>
                  </a:extLst>
                </a:gridCol>
                <a:gridCol w="989975">
                  <a:extLst>
                    <a:ext uri="{9D8B030D-6E8A-4147-A177-3AD203B41FA5}">
                      <a16:colId xmlns:a16="http://schemas.microsoft.com/office/drawing/2014/main" val="20004"/>
                    </a:ext>
                  </a:extLst>
                </a:gridCol>
                <a:gridCol w="899800">
                  <a:extLst>
                    <a:ext uri="{9D8B030D-6E8A-4147-A177-3AD203B41FA5}">
                      <a16:colId xmlns:a16="http://schemas.microsoft.com/office/drawing/2014/main" val="20005"/>
                    </a:ext>
                  </a:extLst>
                </a:gridCol>
              </a:tblGrid>
              <a:tr h="0">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S. No</a:t>
                      </a:r>
                      <a:endParaRPr sz="1000" b="1">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Layers</a:t>
                      </a:r>
                      <a:endParaRPr sz="1000" b="1">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Train Accuracy</a:t>
                      </a:r>
                      <a:endParaRPr sz="1000" b="1">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Train loss</a:t>
                      </a:r>
                      <a:endParaRPr sz="1000" b="1">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Validation Accuracy</a:t>
                      </a:r>
                      <a:endParaRPr sz="1000" b="1">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Validation loss</a:t>
                      </a:r>
                      <a:endParaRPr sz="1000" b="1">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64 x 64 x 22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0.949</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0.121</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0.955</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0.129</a:t>
                      </a:r>
                      <a:endParaRPr sz="10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64 x 64 x 64 x 22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0.969</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0.086</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0.964</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0.098</a:t>
                      </a:r>
                      <a:endParaRPr sz="10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r h="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128 x 64 x 32 x 22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0.972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0.065</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0.971</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0.078</a:t>
                      </a:r>
                      <a:endParaRPr sz="10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3"/>
                  </a:ext>
                </a:extLst>
              </a:tr>
              <a:tr h="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128 x 64 x 64 x 22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0.969</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0.072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0.962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0.093</a:t>
                      </a:r>
                      <a:endParaRPr sz="10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4"/>
                  </a:ext>
                </a:extLst>
              </a:tr>
              <a:tr h="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256 x 64 x 64 x 32 x 22</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0.96</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0.11</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0.956</a:t>
                      </a:r>
                      <a:endParaRPr sz="1000">
                        <a:latin typeface="Times New Roman"/>
                        <a:ea typeface="Times New Roman"/>
                        <a:cs typeface="Times New Roman"/>
                        <a:sym typeface="Times New Roman"/>
                      </a:endParaRPr>
                    </a:p>
                  </a:txBody>
                  <a:tcPr marL="68575" marR="68575" marT="0" marB="0"/>
                </a:tc>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0.132</a:t>
                      </a:r>
                      <a:endParaRPr sz="100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5"/>
                  </a:ext>
                </a:extLst>
              </a:tr>
            </a:tbl>
          </a:graphicData>
        </a:graphic>
      </p:graphicFrame>
      <p:pic>
        <p:nvPicPr>
          <p:cNvPr id="157" name="Google Shape;157;p26" descr="Chart&#10;&#10;Description automatically generated with medium confidence"/>
          <p:cNvPicPr preferRelativeResize="0"/>
          <p:nvPr/>
        </p:nvPicPr>
        <p:blipFill>
          <a:blip r:embed="rId3">
            <a:alphaModFix/>
          </a:blip>
          <a:stretch>
            <a:fillRect/>
          </a:stretch>
        </p:blipFill>
        <p:spPr>
          <a:xfrm>
            <a:off x="5241200" y="2869549"/>
            <a:ext cx="3591100" cy="2116713"/>
          </a:xfrm>
          <a:prstGeom prst="rect">
            <a:avLst/>
          </a:prstGeom>
          <a:noFill/>
          <a:ln>
            <a:noFill/>
          </a:ln>
        </p:spPr>
      </p:pic>
      <p:sp>
        <p:nvSpPr>
          <p:cNvPr id="158" name="Google Shape;158;p26"/>
          <p:cNvSpPr txBox="1"/>
          <p:nvPr/>
        </p:nvSpPr>
        <p:spPr>
          <a:xfrm>
            <a:off x="6606625" y="1356875"/>
            <a:ext cx="1848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These are the Layers which we have used for testing the best Accuracy.</a:t>
            </a:r>
            <a:endParaRPr>
              <a:latin typeface="Open Sans"/>
              <a:ea typeface="Open Sans"/>
              <a:cs typeface="Open Sans"/>
              <a:sym typeface="Open Sans"/>
            </a:endParaRPr>
          </a:p>
        </p:txBody>
      </p:sp>
      <p:sp>
        <p:nvSpPr>
          <p:cNvPr id="159" name="Google Shape;159;p26"/>
          <p:cNvSpPr txBox="1"/>
          <p:nvPr/>
        </p:nvSpPr>
        <p:spPr>
          <a:xfrm>
            <a:off x="2745875" y="3666988"/>
            <a:ext cx="278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This is the comparison between the Models.</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174700" y="5097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Crop Yield Prediction Model: </a:t>
            </a:r>
            <a:endParaRPr/>
          </a:p>
        </p:txBody>
      </p:sp>
      <p:sp>
        <p:nvSpPr>
          <p:cNvPr id="165" name="Google Shape;165;p27"/>
          <p:cNvSpPr txBox="1">
            <a:spLocks noGrp="1"/>
          </p:cNvSpPr>
          <p:nvPr>
            <p:ph type="body" idx="1"/>
          </p:nvPr>
        </p:nvSpPr>
        <p:spPr>
          <a:xfrm>
            <a:off x="290950" y="1313250"/>
            <a:ext cx="82881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Used were Logistic Regression and Linear Regression.</a:t>
            </a:r>
            <a:endParaRPr/>
          </a:p>
          <a:p>
            <a:pPr marL="0" lvl="0" indent="0" algn="l" rtl="0">
              <a:spcBef>
                <a:spcPts val="1200"/>
              </a:spcBef>
              <a:spcAft>
                <a:spcPts val="0"/>
              </a:spcAft>
              <a:buNone/>
            </a:pPr>
            <a:r>
              <a:rPr lang="en"/>
              <a:t>Models take 10 (</a:t>
            </a:r>
            <a:r>
              <a:rPr lang="en">
                <a:solidFill>
                  <a:srgbClr val="212121"/>
                </a:solidFill>
                <a:highlight>
                  <a:srgbClr val="FFFFFF"/>
                </a:highlight>
                <a:latin typeface="Open Sans"/>
                <a:ea typeface="Open Sans"/>
                <a:cs typeface="Open Sans"/>
                <a:sym typeface="Open Sans"/>
              </a:rPr>
              <a:t>'Moisture', 'Rainfall', 'Average_Humidity', 'Mean_Temp', 'Max_Temp','Min_Temp', 'Alkaline', 'Sandy', 'Chalky', 'Clay'</a:t>
            </a:r>
            <a:r>
              <a:rPr lang="en"/>
              <a:t>) parameters as Input and predicts the Yield .</a:t>
            </a:r>
            <a:endParaRPr/>
          </a:p>
          <a:p>
            <a:pPr marL="0" lvl="0" indent="0" algn="l" rtl="0">
              <a:spcBef>
                <a:spcPts val="1200"/>
              </a:spcBef>
              <a:spcAft>
                <a:spcPts val="0"/>
              </a:spcAft>
              <a:buNone/>
            </a:pPr>
            <a:r>
              <a:rPr lang="en"/>
              <a:t>The results were : </a:t>
            </a:r>
            <a:endParaRPr/>
          </a:p>
          <a:p>
            <a:pPr marL="0" lvl="0" indent="0" algn="l" rtl="0">
              <a:lnSpc>
                <a:spcPct val="100000"/>
              </a:lnSpc>
              <a:spcBef>
                <a:spcPts val="1200"/>
              </a:spcBef>
              <a:spcAft>
                <a:spcPts val="0"/>
              </a:spcAft>
              <a:buNone/>
            </a:pPr>
            <a:r>
              <a:rPr lang="en"/>
              <a:t>Linear Regression with an r2 score of 13.822</a:t>
            </a:r>
            <a:endParaRPr/>
          </a:p>
          <a:p>
            <a:pPr marL="0" lvl="0" indent="0" algn="l" rtl="0">
              <a:lnSpc>
                <a:spcPct val="100000"/>
              </a:lnSpc>
              <a:spcBef>
                <a:spcPts val="0"/>
              </a:spcBef>
              <a:spcAft>
                <a:spcPts val="0"/>
              </a:spcAft>
              <a:buNone/>
            </a:pPr>
            <a:r>
              <a:rPr lang="en"/>
              <a:t>Logistic regression with an accuracy of 76.2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Weed Detection Model</a:t>
            </a:r>
            <a:endParaRPr/>
          </a:p>
        </p:txBody>
      </p:sp>
      <p:sp>
        <p:nvSpPr>
          <p:cNvPr id="171" name="Google Shape;171;p28"/>
          <p:cNvSpPr txBox="1">
            <a:spLocks noGrp="1"/>
          </p:cNvSpPr>
          <p:nvPr>
            <p:ph type="body" idx="1"/>
          </p:nvPr>
        </p:nvSpPr>
        <p:spPr>
          <a:xfrm>
            <a:off x="696750" y="1638775"/>
            <a:ext cx="7545600" cy="204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 image based model was created for weed detection using Convolutional Neural Networks (CNN) Wherein 4 activation layers and 3 Maxpool layers were used.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and Validation Accuracy and value loss of Model</a:t>
            </a:r>
            <a:endParaRPr/>
          </a:p>
        </p:txBody>
      </p:sp>
      <p:sp>
        <p:nvSpPr>
          <p:cNvPr id="177" name="Google Shape;177;p29"/>
          <p:cNvSpPr txBox="1">
            <a:spLocks noGrp="1"/>
          </p:cNvSpPr>
          <p:nvPr>
            <p:ph type="body" idx="1"/>
          </p:nvPr>
        </p:nvSpPr>
        <p:spPr>
          <a:xfrm>
            <a:off x="311700" y="1423800"/>
            <a:ext cx="8520600" cy="299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training the dataset with a testing to training ratio of 90:10, data was trained for a total of 20 epochs and the results are as follows:</a:t>
            </a:r>
            <a:endParaRPr/>
          </a:p>
        </p:txBody>
      </p:sp>
      <p:pic>
        <p:nvPicPr>
          <p:cNvPr id="178" name="Google Shape;178;p29"/>
          <p:cNvPicPr preferRelativeResize="0"/>
          <p:nvPr/>
        </p:nvPicPr>
        <p:blipFill>
          <a:blip r:embed="rId3">
            <a:alphaModFix/>
          </a:blip>
          <a:stretch>
            <a:fillRect/>
          </a:stretch>
        </p:blipFill>
        <p:spPr>
          <a:xfrm>
            <a:off x="422475" y="2571750"/>
            <a:ext cx="8299051" cy="188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19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Illustration</a:t>
            </a:r>
            <a:endParaRPr/>
          </a:p>
        </p:txBody>
      </p:sp>
      <p:pic>
        <p:nvPicPr>
          <p:cNvPr id="184" name="Google Shape;184;p30"/>
          <p:cNvPicPr preferRelativeResize="0"/>
          <p:nvPr/>
        </p:nvPicPr>
        <p:blipFill rotWithShape="1">
          <a:blip r:embed="rId3">
            <a:alphaModFix/>
          </a:blip>
          <a:srcRect l="9041"/>
          <a:stretch/>
        </p:blipFill>
        <p:spPr>
          <a:xfrm>
            <a:off x="176476" y="793675"/>
            <a:ext cx="3241849" cy="4110700"/>
          </a:xfrm>
          <a:prstGeom prst="rect">
            <a:avLst/>
          </a:prstGeom>
          <a:noFill/>
          <a:ln>
            <a:noFill/>
          </a:ln>
        </p:spPr>
      </p:pic>
      <p:pic>
        <p:nvPicPr>
          <p:cNvPr id="185" name="Google Shape;185;p30"/>
          <p:cNvPicPr preferRelativeResize="0"/>
          <p:nvPr/>
        </p:nvPicPr>
        <p:blipFill rotWithShape="1">
          <a:blip r:embed="rId4">
            <a:alphaModFix/>
          </a:blip>
          <a:srcRect l="5231"/>
          <a:stretch/>
        </p:blipFill>
        <p:spPr>
          <a:xfrm>
            <a:off x="5762775" y="713325"/>
            <a:ext cx="3518175" cy="4110700"/>
          </a:xfrm>
          <a:prstGeom prst="rect">
            <a:avLst/>
          </a:prstGeom>
          <a:noFill/>
          <a:ln>
            <a:noFill/>
          </a:ln>
        </p:spPr>
      </p:pic>
      <p:sp>
        <p:nvSpPr>
          <p:cNvPr id="186" name="Google Shape;186;p30"/>
          <p:cNvSpPr txBox="1"/>
          <p:nvPr/>
        </p:nvSpPr>
        <p:spPr>
          <a:xfrm>
            <a:off x="3109050" y="1866575"/>
            <a:ext cx="29259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These are the Training Accuracy,Training Loss,Validation Accuracy,Validation Loss graphs  using CNN model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3756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Result of Weed Detection Model</a:t>
            </a:r>
            <a:endParaRPr/>
          </a:p>
        </p:txBody>
      </p:sp>
      <p:sp>
        <p:nvSpPr>
          <p:cNvPr id="192" name="Google Shape;192;p31"/>
          <p:cNvSpPr txBox="1">
            <a:spLocks noGrp="1"/>
          </p:cNvSpPr>
          <p:nvPr>
            <p:ph type="body" idx="1"/>
          </p:nvPr>
        </p:nvSpPr>
        <p:spPr>
          <a:xfrm>
            <a:off x="311700" y="1083000"/>
            <a:ext cx="8520600" cy="1101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sz="1700"/>
              <a:t>A total of 2299 Images belonging to 4 classes were processed, the results are as follows wherein the chart represents the amount of accuracy with which the model was able to distinguish each of the components. The overall accuracy being: 96.6%</a:t>
            </a:r>
            <a:endParaRPr sz="1700"/>
          </a:p>
        </p:txBody>
      </p:sp>
      <p:pic>
        <p:nvPicPr>
          <p:cNvPr id="193" name="Google Shape;193;p31"/>
          <p:cNvPicPr preferRelativeResize="0"/>
          <p:nvPr/>
        </p:nvPicPr>
        <p:blipFill rotWithShape="1">
          <a:blip r:embed="rId3">
            <a:alphaModFix/>
          </a:blip>
          <a:srcRect l="5774" t="2838" r="4427" b="2240"/>
          <a:stretch/>
        </p:blipFill>
        <p:spPr>
          <a:xfrm>
            <a:off x="2378288" y="2184000"/>
            <a:ext cx="4387425" cy="276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425825" y="274625"/>
            <a:ext cx="8505250" cy="4868875"/>
          </a:xfrm>
          <a:prstGeom prst="rect">
            <a:avLst/>
          </a:prstGeom>
          <a:noFill/>
          <a:ln>
            <a:noFill/>
          </a:ln>
        </p:spPr>
      </p:pic>
      <p:pic>
        <p:nvPicPr>
          <p:cNvPr id="75" name="Google Shape;75;p14" descr="Piece of duct tape sticking a note to the slide"/>
          <p:cNvPicPr preferRelativeResize="0"/>
          <p:nvPr/>
        </p:nvPicPr>
        <p:blipFill rotWithShape="1">
          <a:blip r:embed="rId4">
            <a:alphaModFix/>
          </a:blip>
          <a:srcRect l="9244" t="5926" r="2118" b="10011"/>
          <a:stretch/>
        </p:blipFill>
        <p:spPr>
          <a:xfrm rot="154827">
            <a:off x="3771134" y="86570"/>
            <a:ext cx="1601733" cy="568988"/>
          </a:xfrm>
          <a:prstGeom prst="rect">
            <a:avLst/>
          </a:prstGeom>
          <a:noFill/>
          <a:ln>
            <a:noFill/>
          </a:ln>
        </p:spPr>
      </p:pic>
      <p:sp>
        <p:nvSpPr>
          <p:cNvPr id="76" name="Google Shape;76;p14"/>
          <p:cNvSpPr txBox="1"/>
          <p:nvPr/>
        </p:nvSpPr>
        <p:spPr>
          <a:xfrm>
            <a:off x="2809225" y="544125"/>
            <a:ext cx="33084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lt2"/>
                </a:solidFill>
                <a:latin typeface="Raleway"/>
                <a:ea typeface="Raleway"/>
                <a:cs typeface="Raleway"/>
                <a:sym typeface="Raleway"/>
              </a:rPr>
              <a:t>1. Features and scope</a:t>
            </a:r>
            <a:endParaRPr sz="2200" b="1">
              <a:solidFill>
                <a:schemeClr val="lt2"/>
              </a:solidFill>
              <a:latin typeface="Raleway"/>
              <a:ea typeface="Raleway"/>
              <a:cs typeface="Raleway"/>
              <a:sym typeface="Raleway"/>
            </a:endParaRPr>
          </a:p>
        </p:txBody>
      </p:sp>
      <p:sp>
        <p:nvSpPr>
          <p:cNvPr id="77" name="Google Shape;77;p14"/>
          <p:cNvSpPr txBox="1">
            <a:spLocks noGrp="1"/>
          </p:cNvSpPr>
          <p:nvPr>
            <p:ph type="body" idx="4294967295"/>
          </p:nvPr>
        </p:nvSpPr>
        <p:spPr>
          <a:xfrm>
            <a:off x="876175" y="744575"/>
            <a:ext cx="7174500" cy="44715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endParaRPr sz="4617">
              <a:solidFill>
                <a:schemeClr val="dk2"/>
              </a:solidFill>
              <a:latin typeface="Raleway"/>
              <a:ea typeface="Raleway"/>
              <a:cs typeface="Raleway"/>
              <a:sym typeface="Raleway"/>
            </a:endParaRPr>
          </a:p>
          <a:p>
            <a:pPr marL="457200" lvl="0" indent="0" algn="l" rtl="0">
              <a:lnSpc>
                <a:spcPct val="100000"/>
              </a:lnSpc>
              <a:spcBef>
                <a:spcPts val="1600"/>
              </a:spcBef>
              <a:spcAft>
                <a:spcPts val="0"/>
              </a:spcAft>
              <a:buNone/>
            </a:pPr>
            <a:r>
              <a:rPr lang="en" sz="5725" b="1">
                <a:latin typeface="Raleway"/>
                <a:ea typeface="Raleway"/>
                <a:cs typeface="Raleway"/>
                <a:sym typeface="Raleway"/>
              </a:rPr>
              <a:t>App development</a:t>
            </a:r>
            <a:br>
              <a:rPr lang="en" sz="5725">
                <a:latin typeface="Raleway"/>
                <a:ea typeface="Raleway"/>
                <a:cs typeface="Raleway"/>
                <a:sym typeface="Raleway"/>
              </a:rPr>
            </a:br>
            <a:r>
              <a:rPr lang="en" sz="5725">
                <a:latin typeface="Raleway"/>
                <a:ea typeface="Raleway"/>
                <a:cs typeface="Raleway"/>
                <a:sym typeface="Raleway"/>
              </a:rPr>
              <a:t>Get front end part done for agriculture based app</a:t>
            </a:r>
            <a:endParaRPr sz="5725">
              <a:latin typeface="Raleway"/>
              <a:ea typeface="Raleway"/>
              <a:cs typeface="Raleway"/>
              <a:sym typeface="Raleway"/>
            </a:endParaRPr>
          </a:p>
          <a:p>
            <a:pPr marL="457200" lvl="0" indent="0" algn="l" rtl="0">
              <a:lnSpc>
                <a:spcPct val="100000"/>
              </a:lnSpc>
              <a:spcBef>
                <a:spcPts val="1000"/>
              </a:spcBef>
              <a:spcAft>
                <a:spcPts val="0"/>
              </a:spcAft>
              <a:buNone/>
            </a:pPr>
            <a:r>
              <a:rPr lang="en" sz="5725" b="1">
                <a:latin typeface="Raleway"/>
                <a:ea typeface="Raleway"/>
                <a:cs typeface="Raleway"/>
                <a:sym typeface="Raleway"/>
              </a:rPr>
              <a:t>AI model</a:t>
            </a:r>
            <a:br>
              <a:rPr lang="en" sz="5725">
                <a:latin typeface="Raleway"/>
                <a:ea typeface="Raleway"/>
                <a:cs typeface="Raleway"/>
                <a:sym typeface="Raleway"/>
              </a:rPr>
            </a:br>
            <a:r>
              <a:rPr lang="en" sz="5725">
                <a:latin typeface="Raleway"/>
                <a:ea typeface="Raleway"/>
                <a:cs typeface="Raleway"/>
                <a:sym typeface="Raleway"/>
              </a:rPr>
              <a:t>Planning to develop a model for crop recommendation and integrate it with android application, creation of weed detection model, </a:t>
            </a:r>
            <a:r>
              <a:rPr lang="en" sz="5725">
                <a:solidFill>
                  <a:srgbClr val="666666"/>
                </a:solidFill>
                <a:latin typeface="Raleway"/>
                <a:ea typeface="Raleway"/>
                <a:cs typeface="Raleway"/>
                <a:sym typeface="Raleway"/>
              </a:rPr>
              <a:t>Land Yield prediction model.</a:t>
            </a:r>
            <a:endParaRPr sz="5725">
              <a:solidFill>
                <a:srgbClr val="666666"/>
              </a:solidFill>
              <a:latin typeface="Raleway"/>
              <a:ea typeface="Raleway"/>
              <a:cs typeface="Raleway"/>
              <a:sym typeface="Raleway"/>
            </a:endParaRPr>
          </a:p>
          <a:p>
            <a:pPr marL="457200" lvl="0" indent="0" algn="l" rtl="0">
              <a:lnSpc>
                <a:spcPct val="100000"/>
              </a:lnSpc>
              <a:spcBef>
                <a:spcPts val="1000"/>
              </a:spcBef>
              <a:spcAft>
                <a:spcPts val="0"/>
              </a:spcAft>
              <a:buNone/>
            </a:pPr>
            <a:r>
              <a:rPr lang="en" sz="5725" b="1">
                <a:solidFill>
                  <a:srgbClr val="666666"/>
                </a:solidFill>
                <a:latin typeface="Raleway"/>
                <a:ea typeface="Raleway"/>
                <a:cs typeface="Raleway"/>
                <a:sym typeface="Raleway"/>
              </a:rPr>
              <a:t>Live feed/monitoring </a:t>
            </a:r>
            <a:r>
              <a:rPr lang="en" sz="5725">
                <a:latin typeface="Raleway"/>
                <a:ea typeface="Raleway"/>
                <a:cs typeface="Raleway"/>
                <a:sym typeface="Raleway"/>
              </a:rPr>
              <a:t>This will allow user to track the different field and soil parameters in real time.</a:t>
            </a:r>
            <a:endParaRPr sz="5725">
              <a:latin typeface="Raleway"/>
              <a:ea typeface="Raleway"/>
              <a:cs typeface="Raleway"/>
              <a:sym typeface="Raleway"/>
            </a:endParaRPr>
          </a:p>
          <a:p>
            <a:pPr marL="457200" lvl="0" indent="0" algn="l" rtl="0">
              <a:lnSpc>
                <a:spcPct val="100000"/>
              </a:lnSpc>
              <a:spcBef>
                <a:spcPts val="1000"/>
              </a:spcBef>
              <a:spcAft>
                <a:spcPts val="0"/>
              </a:spcAft>
              <a:buNone/>
            </a:pPr>
            <a:r>
              <a:rPr lang="en" sz="5725" b="1">
                <a:solidFill>
                  <a:srgbClr val="666666"/>
                </a:solidFill>
                <a:latin typeface="Raleway"/>
                <a:ea typeface="Raleway"/>
                <a:cs typeface="Raleway"/>
                <a:sym typeface="Raleway"/>
              </a:rPr>
              <a:t>Multilingual  </a:t>
            </a:r>
            <a:r>
              <a:rPr lang="en" sz="5725">
                <a:latin typeface="Raleway"/>
                <a:ea typeface="Raleway"/>
                <a:cs typeface="Raleway"/>
                <a:sym typeface="Raleway"/>
              </a:rPr>
              <a:t>app will have a multilingual lay out for farmer’s ease of access.</a:t>
            </a:r>
            <a:endParaRPr sz="5725">
              <a:latin typeface="Raleway"/>
              <a:ea typeface="Raleway"/>
              <a:cs typeface="Raleway"/>
              <a:sym typeface="Raleway"/>
            </a:endParaRPr>
          </a:p>
          <a:p>
            <a:pPr marL="457200" lvl="0" indent="0" algn="l" rtl="0">
              <a:lnSpc>
                <a:spcPct val="100000"/>
              </a:lnSpc>
              <a:spcBef>
                <a:spcPts val="1000"/>
              </a:spcBef>
              <a:spcAft>
                <a:spcPts val="0"/>
              </a:spcAft>
              <a:buNone/>
            </a:pPr>
            <a:r>
              <a:rPr lang="en" sz="5725" b="1">
                <a:solidFill>
                  <a:srgbClr val="666666"/>
                </a:solidFill>
                <a:latin typeface="Raleway"/>
                <a:ea typeface="Raleway"/>
                <a:cs typeface="Raleway"/>
                <a:sym typeface="Raleway"/>
              </a:rPr>
              <a:t>Government schemes  </a:t>
            </a:r>
            <a:r>
              <a:rPr lang="en" sz="5725">
                <a:latin typeface="Raleway"/>
                <a:ea typeface="Raleway"/>
                <a:cs typeface="Raleway"/>
                <a:sym typeface="Raleway"/>
              </a:rPr>
              <a:t> Will feed user with Latest government schemes</a:t>
            </a:r>
            <a:endParaRPr sz="5725">
              <a:latin typeface="Raleway"/>
              <a:ea typeface="Raleway"/>
              <a:cs typeface="Raleway"/>
              <a:sym typeface="Raleway"/>
            </a:endParaRPr>
          </a:p>
          <a:p>
            <a:pPr marL="457200" lvl="0" indent="0" algn="l" rtl="0">
              <a:lnSpc>
                <a:spcPct val="100000"/>
              </a:lnSpc>
              <a:spcBef>
                <a:spcPts val="1000"/>
              </a:spcBef>
              <a:spcAft>
                <a:spcPts val="0"/>
              </a:spcAft>
              <a:buNone/>
            </a:pPr>
            <a:r>
              <a:rPr lang="en" sz="5725" b="1">
                <a:solidFill>
                  <a:srgbClr val="666666"/>
                </a:solidFill>
                <a:latin typeface="Raleway"/>
                <a:ea typeface="Raleway"/>
                <a:cs typeface="Raleway"/>
                <a:sym typeface="Raleway"/>
              </a:rPr>
              <a:t>Weather forecasting  </a:t>
            </a:r>
            <a:r>
              <a:rPr lang="en" sz="5725">
                <a:solidFill>
                  <a:srgbClr val="666666"/>
                </a:solidFill>
                <a:latin typeface="Raleway"/>
                <a:ea typeface="Raleway"/>
                <a:cs typeface="Raleway"/>
                <a:sym typeface="Raleway"/>
              </a:rPr>
              <a:t> will provide a weather forecasting feature </a:t>
            </a:r>
            <a:endParaRPr sz="5725">
              <a:latin typeface="Raleway"/>
              <a:ea typeface="Raleway"/>
              <a:cs typeface="Raleway"/>
              <a:sym typeface="Raleway"/>
            </a:endParaRPr>
          </a:p>
          <a:p>
            <a:pPr marL="457200" lvl="0" indent="0" algn="l" rtl="0">
              <a:lnSpc>
                <a:spcPct val="100000"/>
              </a:lnSpc>
              <a:spcBef>
                <a:spcPts val="1000"/>
              </a:spcBef>
              <a:spcAft>
                <a:spcPts val="0"/>
              </a:spcAft>
              <a:buNone/>
            </a:pPr>
            <a:endParaRPr sz="1508">
              <a:latin typeface="Raleway"/>
              <a:ea typeface="Raleway"/>
              <a:cs typeface="Raleway"/>
              <a:sym typeface="Raleway"/>
            </a:endParaRPr>
          </a:p>
          <a:p>
            <a:pPr marL="457200" lvl="0" indent="0" algn="l" rtl="0">
              <a:lnSpc>
                <a:spcPct val="100000"/>
              </a:lnSpc>
              <a:spcBef>
                <a:spcPts val="1000"/>
              </a:spcBef>
              <a:spcAft>
                <a:spcPts val="0"/>
              </a:spcAft>
              <a:buNone/>
            </a:pPr>
            <a:endParaRPr sz="1508">
              <a:latin typeface="Raleway"/>
              <a:ea typeface="Raleway"/>
              <a:cs typeface="Raleway"/>
              <a:sym typeface="Raleway"/>
            </a:endParaRPr>
          </a:p>
          <a:p>
            <a:pPr marL="457200" lvl="0" indent="0" algn="l" rtl="0">
              <a:lnSpc>
                <a:spcPct val="100000"/>
              </a:lnSpc>
              <a:spcBef>
                <a:spcPts val="1000"/>
              </a:spcBef>
              <a:spcAft>
                <a:spcPts val="0"/>
              </a:spcAft>
              <a:buNone/>
            </a:pPr>
            <a:endParaRPr sz="1100">
              <a:latin typeface="Raleway"/>
              <a:ea typeface="Raleway"/>
              <a:cs typeface="Raleway"/>
              <a:sym typeface="Raleway"/>
            </a:endParaRPr>
          </a:p>
          <a:p>
            <a:pPr marL="457200" lvl="0" indent="0" algn="l" rtl="0">
              <a:lnSpc>
                <a:spcPct val="100000"/>
              </a:lnSpc>
              <a:spcBef>
                <a:spcPts val="1000"/>
              </a:spcBef>
              <a:spcAft>
                <a:spcPts val="1000"/>
              </a:spcAft>
              <a:buNone/>
            </a:pPr>
            <a:endParaRPr sz="1100">
              <a:latin typeface="Raleway"/>
              <a:ea typeface="Raleway"/>
              <a:cs typeface="Raleway"/>
              <a:sym typeface="Raleway"/>
            </a:endParaRPr>
          </a:p>
        </p:txBody>
      </p:sp>
      <p:sp>
        <p:nvSpPr>
          <p:cNvPr id="78" name="Google Shape;78;p14"/>
          <p:cNvSpPr txBox="1"/>
          <p:nvPr/>
        </p:nvSpPr>
        <p:spPr>
          <a:xfrm>
            <a:off x="5033350" y="1090375"/>
            <a:ext cx="162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Progress with regards to App Development</a:t>
            </a:r>
            <a:endParaRPr/>
          </a:p>
        </p:txBody>
      </p:sp>
      <p:sp>
        <p:nvSpPr>
          <p:cNvPr id="199" name="Google Shape;19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 supports multiple languages .</a:t>
            </a:r>
            <a:endParaRPr/>
          </a:p>
          <a:p>
            <a:pPr marL="0" lvl="0" indent="0" algn="l" rtl="0">
              <a:spcBef>
                <a:spcPts val="1200"/>
              </a:spcBef>
              <a:spcAft>
                <a:spcPts val="0"/>
              </a:spcAft>
              <a:buNone/>
            </a:pPr>
            <a:r>
              <a:rPr lang="en"/>
              <a:t>A section for live monitoring.</a:t>
            </a:r>
            <a:endParaRPr/>
          </a:p>
          <a:p>
            <a:pPr marL="0" lvl="0" indent="0" algn="l" rtl="0">
              <a:spcBef>
                <a:spcPts val="1200"/>
              </a:spcBef>
              <a:spcAft>
                <a:spcPts val="0"/>
              </a:spcAft>
              <a:buNone/>
            </a:pPr>
            <a:r>
              <a:rPr lang="en"/>
              <a:t>Live monitoring enables farmers to keep an eye on  3 important parameters that are surrounding temperature , humidity and soil moisture in real time.</a:t>
            </a:r>
            <a:endParaRPr/>
          </a:p>
          <a:p>
            <a:pPr marL="0" lvl="0" indent="0" algn="l" rtl="0">
              <a:spcBef>
                <a:spcPts val="1200"/>
              </a:spcBef>
              <a:spcAft>
                <a:spcPts val="0"/>
              </a:spcAft>
              <a:buNone/>
            </a:pPr>
            <a:r>
              <a:rPr lang="en"/>
              <a:t>A section detailing the various government schemes for farmers.</a:t>
            </a:r>
            <a:endParaRPr/>
          </a:p>
          <a:p>
            <a:pPr marL="0" lvl="0" indent="0" algn="l" rtl="0">
              <a:spcBef>
                <a:spcPts val="1200"/>
              </a:spcBef>
              <a:spcAft>
                <a:spcPts val="0"/>
              </a:spcAft>
              <a:buNone/>
            </a:pPr>
            <a:r>
              <a:rPr lang="en"/>
              <a:t>Weather forecasting feature.  </a:t>
            </a:r>
            <a:endParaRPr/>
          </a:p>
          <a:p>
            <a:pPr marL="0" lvl="0" indent="0" algn="l" rtl="0">
              <a:spcBef>
                <a:spcPts val="1200"/>
              </a:spcBef>
              <a:spcAft>
                <a:spcPts val="1200"/>
              </a:spcAft>
              <a:buNone/>
            </a:pPr>
            <a:r>
              <a:rPr lang="en"/>
              <a:t>A ML based Crop Recommendation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1568297" y="1215200"/>
            <a:ext cx="3159879" cy="2382750"/>
          </a:xfrm>
          <a:prstGeom prst="rect">
            <a:avLst/>
          </a:prstGeom>
          <a:noFill/>
          <a:ln>
            <a:noFill/>
          </a:ln>
        </p:spPr>
      </p:pic>
      <p:sp>
        <p:nvSpPr>
          <p:cNvPr id="205" name="Google Shape;205;p33"/>
          <p:cNvSpPr txBox="1"/>
          <p:nvPr/>
        </p:nvSpPr>
        <p:spPr>
          <a:xfrm>
            <a:off x="1480225" y="399450"/>
            <a:ext cx="712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Open Sans"/>
                <a:ea typeface="Open Sans"/>
                <a:cs typeface="Open Sans"/>
                <a:sym typeface="Open Sans"/>
              </a:rPr>
              <a:t>Hardware Setup                                          Circuit diagram</a:t>
            </a:r>
            <a:endParaRPr sz="2000">
              <a:latin typeface="Open Sans"/>
              <a:ea typeface="Open Sans"/>
              <a:cs typeface="Open Sans"/>
              <a:sym typeface="Open Sans"/>
            </a:endParaRPr>
          </a:p>
        </p:txBody>
      </p:sp>
      <p:cxnSp>
        <p:nvCxnSpPr>
          <p:cNvPr id="206" name="Google Shape;206;p33"/>
          <p:cNvCxnSpPr/>
          <p:nvPr/>
        </p:nvCxnSpPr>
        <p:spPr>
          <a:xfrm rot="10800000">
            <a:off x="860767" y="2159925"/>
            <a:ext cx="2014800" cy="381900"/>
          </a:xfrm>
          <a:prstGeom prst="straightConnector1">
            <a:avLst/>
          </a:prstGeom>
          <a:noFill/>
          <a:ln w="9525" cap="flat" cmpd="sng">
            <a:solidFill>
              <a:srgbClr val="FF0000"/>
            </a:solidFill>
            <a:prstDash val="solid"/>
            <a:round/>
            <a:headEnd type="none" w="med" len="med"/>
            <a:tailEnd type="none" w="med" len="med"/>
          </a:ln>
        </p:spPr>
      </p:cxnSp>
      <p:sp>
        <p:nvSpPr>
          <p:cNvPr id="207" name="Google Shape;207;p33"/>
          <p:cNvSpPr txBox="1"/>
          <p:nvPr/>
        </p:nvSpPr>
        <p:spPr>
          <a:xfrm>
            <a:off x="415188" y="1215200"/>
            <a:ext cx="1000200" cy="554100"/>
          </a:xfrm>
          <a:prstGeom prst="rect">
            <a:avLst/>
          </a:prstGeom>
          <a:solidFill>
            <a:schemeClr val="dk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Soil moisture sensor</a:t>
            </a:r>
            <a:endParaRPr sz="1200">
              <a:latin typeface="Times New Roman"/>
              <a:ea typeface="Times New Roman"/>
              <a:cs typeface="Times New Roman"/>
              <a:sym typeface="Times New Roman"/>
            </a:endParaRPr>
          </a:p>
        </p:txBody>
      </p:sp>
      <p:cxnSp>
        <p:nvCxnSpPr>
          <p:cNvPr id="208" name="Google Shape;208;p33"/>
          <p:cNvCxnSpPr/>
          <p:nvPr/>
        </p:nvCxnSpPr>
        <p:spPr>
          <a:xfrm rot="10800000">
            <a:off x="1226662" y="1447625"/>
            <a:ext cx="1121700" cy="466200"/>
          </a:xfrm>
          <a:prstGeom prst="straightConnector1">
            <a:avLst/>
          </a:prstGeom>
          <a:noFill/>
          <a:ln w="9525" cap="flat" cmpd="sng">
            <a:solidFill>
              <a:srgbClr val="FF0000"/>
            </a:solidFill>
            <a:prstDash val="solid"/>
            <a:round/>
            <a:headEnd type="none" w="med" len="med"/>
            <a:tailEnd type="none" w="med" len="med"/>
          </a:ln>
        </p:spPr>
      </p:cxnSp>
      <p:sp>
        <p:nvSpPr>
          <p:cNvPr id="209" name="Google Shape;209;p33"/>
          <p:cNvSpPr txBox="1"/>
          <p:nvPr/>
        </p:nvSpPr>
        <p:spPr>
          <a:xfrm>
            <a:off x="128900" y="2056200"/>
            <a:ext cx="926400" cy="369300"/>
          </a:xfrm>
          <a:prstGeom prst="rect">
            <a:avLst/>
          </a:prstGeom>
          <a:solidFill>
            <a:schemeClr val="dk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DHT 11</a:t>
            </a:r>
            <a:endParaRPr sz="1200">
              <a:latin typeface="Times New Roman"/>
              <a:ea typeface="Times New Roman"/>
              <a:cs typeface="Times New Roman"/>
              <a:sym typeface="Times New Roman"/>
            </a:endParaRPr>
          </a:p>
        </p:txBody>
      </p:sp>
      <p:cxnSp>
        <p:nvCxnSpPr>
          <p:cNvPr id="210" name="Google Shape;210;p33"/>
          <p:cNvCxnSpPr/>
          <p:nvPr/>
        </p:nvCxnSpPr>
        <p:spPr>
          <a:xfrm rot="10800000">
            <a:off x="1158909" y="3187350"/>
            <a:ext cx="1380000" cy="20100"/>
          </a:xfrm>
          <a:prstGeom prst="straightConnector1">
            <a:avLst/>
          </a:prstGeom>
          <a:noFill/>
          <a:ln w="9525" cap="flat" cmpd="sng">
            <a:solidFill>
              <a:srgbClr val="FF0000"/>
            </a:solidFill>
            <a:prstDash val="solid"/>
            <a:round/>
            <a:headEnd type="none" w="med" len="med"/>
            <a:tailEnd type="none" w="med" len="med"/>
          </a:ln>
        </p:spPr>
      </p:cxnSp>
      <p:sp>
        <p:nvSpPr>
          <p:cNvPr id="211" name="Google Shape;211;p33"/>
          <p:cNvSpPr txBox="1"/>
          <p:nvPr/>
        </p:nvSpPr>
        <p:spPr>
          <a:xfrm>
            <a:off x="553190" y="2922100"/>
            <a:ext cx="605700" cy="615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ESP-32</a:t>
            </a:r>
            <a:endParaRPr>
              <a:latin typeface="Times New Roman"/>
              <a:ea typeface="Times New Roman"/>
              <a:cs typeface="Times New Roman"/>
              <a:sym typeface="Times New Roman"/>
            </a:endParaRPr>
          </a:p>
        </p:txBody>
      </p:sp>
      <p:pic>
        <p:nvPicPr>
          <p:cNvPr id="212" name="Google Shape;212;p33"/>
          <p:cNvPicPr preferRelativeResize="0"/>
          <p:nvPr/>
        </p:nvPicPr>
        <p:blipFill>
          <a:blip r:embed="rId4">
            <a:alphaModFix/>
          </a:blip>
          <a:stretch>
            <a:fillRect/>
          </a:stretch>
        </p:blipFill>
        <p:spPr>
          <a:xfrm>
            <a:off x="4880575" y="1267250"/>
            <a:ext cx="3868385" cy="227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1687363" y="1032089"/>
            <a:ext cx="6031427" cy="3079324"/>
          </a:xfrm>
          <a:prstGeom prst="rect">
            <a:avLst/>
          </a:prstGeom>
          <a:noFill/>
          <a:ln>
            <a:noFill/>
          </a:ln>
        </p:spPr>
      </p:pic>
      <p:sp>
        <p:nvSpPr>
          <p:cNvPr id="218" name="Google Shape;218;p34"/>
          <p:cNvSpPr txBox="1"/>
          <p:nvPr/>
        </p:nvSpPr>
        <p:spPr>
          <a:xfrm>
            <a:off x="2678675" y="279125"/>
            <a:ext cx="404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Open Sans"/>
                <a:ea typeface="Open Sans"/>
                <a:cs typeface="Open Sans"/>
                <a:sym typeface="Open Sans"/>
              </a:rPr>
              <a:t>Data communicated to Firebase</a:t>
            </a:r>
            <a:endParaRPr sz="20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395975" y="600"/>
            <a:ext cx="2329275" cy="5046775"/>
          </a:xfrm>
          <a:prstGeom prst="rect">
            <a:avLst/>
          </a:prstGeom>
          <a:noFill/>
          <a:ln>
            <a:noFill/>
          </a:ln>
        </p:spPr>
      </p:pic>
      <p:pic>
        <p:nvPicPr>
          <p:cNvPr id="224" name="Google Shape;224;p35"/>
          <p:cNvPicPr preferRelativeResize="0"/>
          <p:nvPr/>
        </p:nvPicPr>
        <p:blipFill>
          <a:blip r:embed="rId4">
            <a:alphaModFix/>
          </a:blip>
          <a:stretch>
            <a:fillRect/>
          </a:stretch>
        </p:blipFill>
        <p:spPr>
          <a:xfrm>
            <a:off x="3358200" y="0"/>
            <a:ext cx="2329276" cy="5047972"/>
          </a:xfrm>
          <a:prstGeom prst="rect">
            <a:avLst/>
          </a:prstGeom>
          <a:noFill/>
          <a:ln>
            <a:noFill/>
          </a:ln>
        </p:spPr>
      </p:pic>
      <p:pic>
        <p:nvPicPr>
          <p:cNvPr id="225" name="Google Shape;225;p35"/>
          <p:cNvPicPr preferRelativeResize="0"/>
          <p:nvPr/>
        </p:nvPicPr>
        <p:blipFill>
          <a:blip r:embed="rId5">
            <a:alphaModFix/>
          </a:blip>
          <a:stretch>
            <a:fillRect/>
          </a:stretch>
        </p:blipFill>
        <p:spPr>
          <a:xfrm>
            <a:off x="6320425" y="5500"/>
            <a:ext cx="2373899" cy="5036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6"/>
          <p:cNvPicPr preferRelativeResize="0"/>
          <p:nvPr/>
        </p:nvPicPr>
        <p:blipFill>
          <a:blip r:embed="rId3">
            <a:alphaModFix/>
          </a:blip>
          <a:stretch>
            <a:fillRect/>
          </a:stretch>
        </p:blipFill>
        <p:spPr>
          <a:xfrm>
            <a:off x="208075" y="0"/>
            <a:ext cx="2373899" cy="5036999"/>
          </a:xfrm>
          <a:prstGeom prst="rect">
            <a:avLst/>
          </a:prstGeom>
          <a:noFill/>
          <a:ln>
            <a:noFill/>
          </a:ln>
        </p:spPr>
      </p:pic>
      <p:pic>
        <p:nvPicPr>
          <p:cNvPr id="231" name="Google Shape;231;p36"/>
          <p:cNvPicPr preferRelativeResize="0"/>
          <p:nvPr/>
        </p:nvPicPr>
        <p:blipFill>
          <a:blip r:embed="rId4">
            <a:alphaModFix/>
          </a:blip>
          <a:stretch>
            <a:fillRect/>
          </a:stretch>
        </p:blipFill>
        <p:spPr>
          <a:xfrm>
            <a:off x="6379075" y="0"/>
            <a:ext cx="2373899" cy="5036999"/>
          </a:xfrm>
          <a:prstGeom prst="rect">
            <a:avLst/>
          </a:prstGeom>
          <a:noFill/>
          <a:ln>
            <a:noFill/>
          </a:ln>
        </p:spPr>
      </p:pic>
      <p:pic>
        <p:nvPicPr>
          <p:cNvPr id="232" name="Google Shape;232;p36"/>
          <p:cNvPicPr preferRelativeResize="0"/>
          <p:nvPr/>
        </p:nvPicPr>
        <p:blipFill>
          <a:blip r:embed="rId5">
            <a:alphaModFix/>
          </a:blip>
          <a:stretch>
            <a:fillRect/>
          </a:stretch>
        </p:blipFill>
        <p:spPr>
          <a:xfrm>
            <a:off x="3318863" y="0"/>
            <a:ext cx="2323316" cy="503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381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results for App Dev </a:t>
            </a:r>
            <a:endParaRPr/>
          </a:p>
        </p:txBody>
      </p:sp>
      <p:sp>
        <p:nvSpPr>
          <p:cNvPr id="238" name="Google Shape;238;p37"/>
          <p:cNvSpPr txBox="1">
            <a:spLocks noGrp="1"/>
          </p:cNvSpPr>
          <p:nvPr>
            <p:ph type="body" idx="1"/>
          </p:nvPr>
        </p:nvSpPr>
        <p:spPr>
          <a:xfrm>
            <a:off x="386250" y="1088525"/>
            <a:ext cx="8520600" cy="3716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397"/>
              <a:t>App supports 3 languages :  Punjabi  , Hindi ,  and English </a:t>
            </a:r>
            <a:endParaRPr sz="7397"/>
          </a:p>
          <a:p>
            <a:pPr marL="0" lvl="0" indent="0" algn="l" rtl="0">
              <a:spcBef>
                <a:spcPts val="1200"/>
              </a:spcBef>
              <a:spcAft>
                <a:spcPts val="0"/>
              </a:spcAft>
              <a:buNone/>
            </a:pPr>
            <a:r>
              <a:rPr lang="en" sz="7397"/>
              <a:t>Crop recommendation .</a:t>
            </a:r>
            <a:endParaRPr sz="7397"/>
          </a:p>
          <a:p>
            <a:pPr marL="0" lvl="0" indent="0" algn="l" rtl="0">
              <a:spcBef>
                <a:spcPts val="1200"/>
              </a:spcBef>
              <a:spcAft>
                <a:spcPts val="0"/>
              </a:spcAft>
              <a:buNone/>
            </a:pPr>
            <a:r>
              <a:rPr lang="en" sz="7397"/>
              <a:t>App features live monitoring of surrounding temperature , humidity and soil moisture of the field .</a:t>
            </a:r>
            <a:endParaRPr sz="7397"/>
          </a:p>
          <a:p>
            <a:pPr marL="0" lvl="0" indent="0" algn="l" rtl="0">
              <a:spcBef>
                <a:spcPts val="1200"/>
              </a:spcBef>
              <a:spcAft>
                <a:spcPts val="0"/>
              </a:spcAft>
              <a:buNone/>
            </a:pPr>
            <a:r>
              <a:rPr lang="en" sz="7397"/>
              <a:t>App displays information about different government schemes.</a:t>
            </a:r>
            <a:endParaRPr sz="7397"/>
          </a:p>
          <a:p>
            <a:pPr marL="0" lvl="0" indent="0" algn="l" rtl="0">
              <a:spcBef>
                <a:spcPts val="1200"/>
              </a:spcBef>
              <a:spcAft>
                <a:spcPts val="0"/>
              </a:spcAft>
              <a:buNone/>
            </a:pPr>
            <a:r>
              <a:rPr lang="en" sz="7397"/>
              <a:t>Links are also present to redirect the user to the official page  of different government schemes .</a:t>
            </a:r>
            <a:endParaRPr sz="7397"/>
          </a:p>
          <a:p>
            <a:pPr marL="0" lvl="0" indent="0" algn="l" rtl="0">
              <a:spcBef>
                <a:spcPts val="1200"/>
              </a:spcBef>
              <a:spcAft>
                <a:spcPts val="0"/>
              </a:spcAft>
              <a:buNone/>
            </a:pPr>
            <a:r>
              <a:rPr lang="en" sz="7397"/>
              <a:t>Based on the location of user app displays the weather forecasting without feeding the location details manually . </a:t>
            </a:r>
            <a:endParaRPr sz="7397"/>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1196250" y="162725"/>
            <a:ext cx="6751499" cy="4818049"/>
          </a:xfrm>
          <a:prstGeom prst="rect">
            <a:avLst/>
          </a:prstGeom>
          <a:noFill/>
          <a:ln>
            <a:noFill/>
          </a:ln>
        </p:spPr>
      </p:pic>
      <p:pic>
        <p:nvPicPr>
          <p:cNvPr id="84" name="Google Shape;84;p15" descr="Piece of duct tape sticking a note to the slide"/>
          <p:cNvPicPr preferRelativeResize="0"/>
          <p:nvPr/>
        </p:nvPicPr>
        <p:blipFill rotWithShape="1">
          <a:blip r:embed="rId4">
            <a:alphaModFix/>
          </a:blip>
          <a:srcRect l="9244" t="5926" r="2118" b="10011"/>
          <a:stretch/>
        </p:blipFill>
        <p:spPr>
          <a:xfrm rot="154828">
            <a:off x="3774989" y="270572"/>
            <a:ext cx="1594021" cy="566257"/>
          </a:xfrm>
          <a:prstGeom prst="rect">
            <a:avLst/>
          </a:prstGeom>
          <a:noFill/>
          <a:ln>
            <a:noFill/>
          </a:ln>
        </p:spPr>
      </p:pic>
      <p:sp>
        <p:nvSpPr>
          <p:cNvPr id="85" name="Google Shape;85;p15"/>
          <p:cNvSpPr txBox="1"/>
          <p:nvPr/>
        </p:nvSpPr>
        <p:spPr>
          <a:xfrm>
            <a:off x="3316200" y="793900"/>
            <a:ext cx="2511600" cy="4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2"/>
                </a:solidFill>
                <a:latin typeface="Raleway"/>
                <a:ea typeface="Raleway"/>
                <a:cs typeface="Raleway"/>
                <a:sym typeface="Raleway"/>
              </a:rPr>
              <a:t>2. Technology stack</a:t>
            </a:r>
            <a:endParaRPr sz="1800" b="1">
              <a:solidFill>
                <a:schemeClr val="lt2"/>
              </a:solidFill>
              <a:latin typeface="Raleway"/>
              <a:ea typeface="Raleway"/>
              <a:cs typeface="Raleway"/>
              <a:sym typeface="Raleway"/>
            </a:endParaRPr>
          </a:p>
        </p:txBody>
      </p:sp>
      <p:sp>
        <p:nvSpPr>
          <p:cNvPr id="86" name="Google Shape;86;p15"/>
          <p:cNvSpPr txBox="1">
            <a:spLocks noGrp="1"/>
          </p:cNvSpPr>
          <p:nvPr>
            <p:ph type="body" idx="4294967295"/>
          </p:nvPr>
        </p:nvSpPr>
        <p:spPr>
          <a:xfrm>
            <a:off x="1360025" y="1109000"/>
            <a:ext cx="6371100" cy="3426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br>
              <a:rPr lang="en" sz="1600">
                <a:latin typeface="Raleway"/>
                <a:ea typeface="Raleway"/>
                <a:cs typeface="Raleway"/>
                <a:sym typeface="Raleway"/>
              </a:rPr>
            </a:br>
            <a:r>
              <a:rPr lang="en" sz="1400" b="1">
                <a:latin typeface="Raleway"/>
                <a:ea typeface="Raleway"/>
                <a:cs typeface="Raleway"/>
                <a:sym typeface="Raleway"/>
              </a:rPr>
              <a:t>Softwares</a:t>
            </a:r>
            <a:endParaRPr sz="1400" b="1">
              <a:latin typeface="Raleway"/>
              <a:ea typeface="Raleway"/>
              <a:cs typeface="Raleway"/>
              <a:sym typeface="Raleway"/>
            </a:endParaRPr>
          </a:p>
          <a:p>
            <a:pPr marL="457200" lvl="0" indent="0" algn="l" rtl="0">
              <a:spcBef>
                <a:spcPts val="1000"/>
              </a:spcBef>
              <a:spcAft>
                <a:spcPts val="0"/>
              </a:spcAft>
              <a:buNone/>
            </a:pPr>
            <a:r>
              <a:rPr lang="en" sz="1400">
                <a:latin typeface="Raleway"/>
                <a:ea typeface="Raleway"/>
                <a:cs typeface="Raleway"/>
                <a:sym typeface="Raleway"/>
              </a:rPr>
              <a:t>Android studio, Jupyter Notebook, Google collab, Flutter, Arduino IDE.</a:t>
            </a:r>
            <a:endParaRPr sz="1400">
              <a:latin typeface="Raleway"/>
              <a:ea typeface="Raleway"/>
              <a:cs typeface="Raleway"/>
              <a:sym typeface="Raleway"/>
            </a:endParaRPr>
          </a:p>
          <a:p>
            <a:pPr marL="457200" lvl="0" indent="0" algn="l" rtl="0">
              <a:spcBef>
                <a:spcPts val="1000"/>
              </a:spcBef>
              <a:spcAft>
                <a:spcPts val="0"/>
              </a:spcAft>
              <a:buNone/>
            </a:pPr>
            <a:r>
              <a:rPr lang="en" sz="1400" b="1">
                <a:latin typeface="Raleway"/>
                <a:ea typeface="Raleway"/>
                <a:cs typeface="Raleway"/>
                <a:sym typeface="Raleway"/>
              </a:rPr>
              <a:t>Resources</a:t>
            </a:r>
            <a:endParaRPr sz="1400">
              <a:latin typeface="Raleway"/>
              <a:ea typeface="Raleway"/>
              <a:cs typeface="Raleway"/>
              <a:sym typeface="Raleway"/>
            </a:endParaRPr>
          </a:p>
          <a:p>
            <a:pPr marL="457200" lvl="0" indent="0" algn="l" rtl="0">
              <a:spcBef>
                <a:spcPts val="1000"/>
              </a:spcBef>
              <a:spcAft>
                <a:spcPts val="0"/>
              </a:spcAft>
              <a:buNone/>
            </a:pPr>
            <a:r>
              <a:rPr lang="en" sz="1400">
                <a:latin typeface="Raleway"/>
                <a:ea typeface="Raleway"/>
                <a:cs typeface="Raleway"/>
                <a:sym typeface="Raleway"/>
              </a:rPr>
              <a:t>Kaggle, GitHub, APIs, government websites and data regarding agriculture.</a:t>
            </a:r>
            <a:endParaRPr sz="1400">
              <a:latin typeface="Raleway"/>
              <a:ea typeface="Raleway"/>
              <a:cs typeface="Raleway"/>
              <a:sym typeface="Raleway"/>
            </a:endParaRPr>
          </a:p>
          <a:p>
            <a:pPr marL="0" lvl="0" indent="0" algn="l" rtl="0">
              <a:spcBef>
                <a:spcPts val="1000"/>
              </a:spcBef>
              <a:spcAft>
                <a:spcPts val="0"/>
              </a:spcAft>
              <a:buNone/>
            </a:pPr>
            <a:r>
              <a:rPr lang="en" sz="1400">
                <a:latin typeface="Raleway"/>
                <a:ea typeface="Raleway"/>
                <a:cs typeface="Raleway"/>
                <a:sym typeface="Raleway"/>
              </a:rPr>
              <a:t>          </a:t>
            </a:r>
            <a:r>
              <a:rPr lang="en" sz="1400" b="1">
                <a:latin typeface="Raleway"/>
                <a:ea typeface="Raleway"/>
                <a:cs typeface="Raleway"/>
                <a:sym typeface="Raleway"/>
              </a:rPr>
              <a:t>Languages</a:t>
            </a:r>
            <a:endParaRPr sz="1400" b="1">
              <a:latin typeface="Raleway"/>
              <a:ea typeface="Raleway"/>
              <a:cs typeface="Raleway"/>
              <a:sym typeface="Raleway"/>
            </a:endParaRPr>
          </a:p>
          <a:p>
            <a:pPr marL="0" lvl="0" indent="0" algn="l" rtl="0">
              <a:spcBef>
                <a:spcPts val="1000"/>
              </a:spcBef>
              <a:spcAft>
                <a:spcPts val="1000"/>
              </a:spcAft>
              <a:buNone/>
            </a:pPr>
            <a:r>
              <a:rPr lang="en" sz="1400" b="1">
                <a:latin typeface="Raleway"/>
                <a:ea typeface="Raleway"/>
                <a:cs typeface="Raleway"/>
                <a:sym typeface="Raleway"/>
              </a:rPr>
              <a:t>          </a:t>
            </a:r>
            <a:r>
              <a:rPr lang="en" sz="1400">
                <a:latin typeface="Raleway"/>
                <a:ea typeface="Raleway"/>
                <a:cs typeface="Raleway"/>
                <a:sym typeface="Raleway"/>
              </a:rPr>
              <a:t> Python , C++ , Dart. </a:t>
            </a:r>
            <a:endParaRPr sz="14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Progress Report</a:t>
            </a:r>
            <a:endParaRPr/>
          </a:p>
        </p:txBody>
      </p:sp>
      <p:sp>
        <p:nvSpPr>
          <p:cNvPr id="92" name="Google Shape;92;p16"/>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Cascade)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Progress with regards to ML models</a:t>
            </a:r>
            <a:endParaRPr/>
          </a:p>
        </p:txBody>
      </p:sp>
      <p:sp>
        <p:nvSpPr>
          <p:cNvPr id="98" name="Google Shape;98;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Previous: Crop Recommendation Algorithm generated by implementing KNN, Decision Tree, Random forest, etc for determining the best type of crop to sow at any particular time/season along with laying down a hierarchy of factors responsible for optimum crop yield.</a:t>
            </a:r>
            <a:endParaRPr/>
          </a:p>
          <a:p>
            <a:pPr marL="0" lvl="0" indent="0" algn="l" rtl="0">
              <a:spcBef>
                <a:spcPts val="1200"/>
              </a:spcBef>
              <a:spcAft>
                <a:spcPts val="1200"/>
              </a:spcAft>
              <a:buNone/>
            </a:pPr>
            <a:r>
              <a:rPr lang="en"/>
              <a:t>New Developments: Data set of millet crops was taken and was passed through various ML algorithms and future crop yield was estimated with an accuracy of 71.85%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71975" y="186435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640"/>
              <a:t>Crop Recommendation</a:t>
            </a:r>
            <a:endParaRPr sz="36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for Crop Recommendation</a:t>
            </a:r>
            <a:endParaRPr/>
          </a:p>
        </p:txBody>
      </p:sp>
      <p:sp>
        <p:nvSpPr>
          <p:cNvPr id="109" name="Google Shape;109;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have used dataset of Indian Council of Agricultural Research(ICAR) available in Kaggle.It has 2200 rows and 8 columns.It has 7 features to label the 22 crops. </a:t>
            </a:r>
            <a:endParaRPr/>
          </a:p>
          <a:p>
            <a:pPr marL="457200" lvl="0" indent="-342900" algn="l" rtl="0">
              <a:spcBef>
                <a:spcPts val="0"/>
              </a:spcBef>
              <a:spcAft>
                <a:spcPts val="0"/>
              </a:spcAft>
              <a:buSzPts val="1800"/>
              <a:buChar char="●"/>
            </a:pPr>
            <a:r>
              <a:rPr lang="en"/>
              <a:t>After EDA, We found out that rainfall, humidity and K value is very important for crop recommendation.</a:t>
            </a:r>
            <a:endParaRPr/>
          </a:p>
          <a:p>
            <a:pPr marL="457200" lvl="0" indent="-342900" algn="l" rtl="0">
              <a:spcBef>
                <a:spcPts val="0"/>
              </a:spcBef>
              <a:spcAft>
                <a:spcPts val="0"/>
              </a:spcAft>
              <a:buSzPts val="1800"/>
              <a:buChar char="●"/>
            </a:pPr>
            <a:r>
              <a:rPr lang="en"/>
              <a:t>KNN, Support Vector Classifier, Decision Tree, Random Forest and Gradient boosting were employed to train the model and crop recommendation. Gradient boosting gives best performance among the machine learning models with 99.27%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224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Rainfall vs Humidity (For T &gt; 30 &amp; Rainfall &gt; 120mm)</a:t>
            </a:r>
            <a:endParaRPr/>
          </a:p>
        </p:txBody>
      </p:sp>
      <p:pic>
        <p:nvPicPr>
          <p:cNvPr id="115" name="Google Shape;115;p20"/>
          <p:cNvPicPr preferRelativeResize="0"/>
          <p:nvPr/>
        </p:nvPicPr>
        <p:blipFill>
          <a:blip r:embed="rId3">
            <a:alphaModFix/>
          </a:blip>
          <a:stretch>
            <a:fillRect/>
          </a:stretch>
        </p:blipFill>
        <p:spPr>
          <a:xfrm>
            <a:off x="1599925" y="1117100"/>
            <a:ext cx="5944150" cy="32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1637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Heatmap</a:t>
            </a:r>
            <a:endParaRPr/>
          </a:p>
        </p:txBody>
      </p:sp>
      <p:pic>
        <p:nvPicPr>
          <p:cNvPr id="121" name="Google Shape;121;p21"/>
          <p:cNvPicPr preferRelativeResize="0"/>
          <p:nvPr/>
        </p:nvPicPr>
        <p:blipFill>
          <a:blip r:embed="rId3">
            <a:alphaModFix/>
          </a:blip>
          <a:stretch>
            <a:fillRect/>
          </a:stretch>
        </p:blipFill>
        <p:spPr>
          <a:xfrm>
            <a:off x="1497950" y="723200"/>
            <a:ext cx="6148099" cy="3855776"/>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937</Words>
  <Application>Microsoft Office PowerPoint</Application>
  <PresentationFormat>On-screen Show (16:9)</PresentationFormat>
  <Paragraphs>113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Lato</vt:lpstr>
      <vt:lpstr>Open Sans</vt:lpstr>
      <vt:lpstr>PT Sans Narrow</vt:lpstr>
      <vt:lpstr>Raleway</vt:lpstr>
      <vt:lpstr>Times New Roman</vt:lpstr>
      <vt:lpstr>Tropic</vt:lpstr>
      <vt:lpstr>AI CPS Project Proposal</vt:lpstr>
      <vt:lpstr>PowerPoint Presentation</vt:lpstr>
      <vt:lpstr>PowerPoint Presentation</vt:lpstr>
      <vt:lpstr>Progress Report</vt:lpstr>
      <vt:lpstr>Progress with regards to ML models</vt:lpstr>
      <vt:lpstr>Crop Recommendation</vt:lpstr>
      <vt:lpstr>Summary for Crop Recommendation</vt:lpstr>
      <vt:lpstr>Rainfall vs Humidity (For T &gt; 30 &amp; Rainfall &gt; 120mm)</vt:lpstr>
      <vt:lpstr>Heatmap</vt:lpstr>
      <vt:lpstr>Feature importance (Decision Tree)</vt:lpstr>
      <vt:lpstr>Random Forest Classification Report</vt:lpstr>
      <vt:lpstr>Accuracy w.r.t. k value (KNN)</vt:lpstr>
      <vt:lpstr>Crop Recommendation using ANN</vt:lpstr>
      <vt:lpstr>Continued.. </vt:lpstr>
      <vt:lpstr>Crop Yield Prediction Model: </vt:lpstr>
      <vt:lpstr>Weed Detection Model</vt:lpstr>
      <vt:lpstr>Training and Validation Accuracy and value loss of Model</vt:lpstr>
      <vt:lpstr>Results Illustration</vt:lpstr>
      <vt:lpstr>Final Result of Weed Detection Model</vt:lpstr>
      <vt:lpstr>Progress with regards to App Development</vt:lpstr>
      <vt:lpstr>PowerPoint Presentation</vt:lpstr>
      <vt:lpstr>PowerPoint Presentation</vt:lpstr>
      <vt:lpstr>PowerPoint Presentation</vt:lpstr>
      <vt:lpstr>PowerPoint Presentation</vt:lpstr>
      <vt:lpstr>Final results for App Dev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CPS Project Proposal</dc:title>
  <dc:creator>lohith kumar</dc:creator>
  <cp:lastModifiedBy>lohith kumar</cp:lastModifiedBy>
  <cp:revision>1</cp:revision>
  <dcterms:modified xsi:type="dcterms:W3CDTF">2022-01-27T19:05:22Z</dcterms:modified>
</cp:coreProperties>
</file>