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70" r:id="rId7"/>
    <p:sldId id="261" r:id="rId8"/>
    <p:sldId id="269" r:id="rId9"/>
    <p:sldId id="262" r:id="rId10"/>
    <p:sldId id="263" r:id="rId11"/>
    <p:sldId id="271" r:id="rId12"/>
    <p:sldId id="264"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94660"/>
  </p:normalViewPr>
  <p:slideViewPr>
    <p:cSldViewPr snapToGrid="0">
      <p:cViewPr varScale="1">
        <p:scale>
          <a:sx n="89" d="100"/>
          <a:sy n="89" d="100"/>
        </p:scale>
        <p:origin x="87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Sheet1!$E$3</c:f>
              <c:strCache>
                <c:ptCount val="1"/>
                <c:pt idx="0">
                  <c:v>Percentage Contribution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Sheet1!$D$4:$D$11</c:f>
              <c:strCache>
                <c:ptCount val="8"/>
                <c:pt idx="0">
                  <c:v>Distance from home</c:v>
                </c:pt>
                <c:pt idx="1">
                  <c:v>Stock option level</c:v>
                </c:pt>
                <c:pt idx="2">
                  <c:v>Job Role</c:v>
                </c:pt>
                <c:pt idx="3">
                  <c:v>Department</c:v>
                </c:pt>
                <c:pt idx="4">
                  <c:v>Hourly Rate</c:v>
                </c:pt>
                <c:pt idx="5">
                  <c:v>Over Time</c:v>
                </c:pt>
                <c:pt idx="6">
                  <c:v>Total Working Years</c:v>
                </c:pt>
                <c:pt idx="7">
                  <c:v>Monthly Income</c:v>
                </c:pt>
              </c:strCache>
            </c:strRef>
          </c:cat>
          <c:val>
            <c:numRef>
              <c:f>Sheet1!$E$4:$E$11</c:f>
              <c:numCache>
                <c:formatCode>0.00%</c:formatCode>
                <c:ptCount val="8"/>
                <c:pt idx="0">
                  <c:v>7.9600000000000004E-2</c:v>
                </c:pt>
                <c:pt idx="1">
                  <c:v>8.0299999999999996E-2</c:v>
                </c:pt>
                <c:pt idx="2">
                  <c:v>8.3099999999999993E-2</c:v>
                </c:pt>
                <c:pt idx="3">
                  <c:v>8.3799999999999999E-2</c:v>
                </c:pt>
                <c:pt idx="4">
                  <c:v>0.10390000000000001</c:v>
                </c:pt>
                <c:pt idx="5">
                  <c:v>0.1426</c:v>
                </c:pt>
                <c:pt idx="6">
                  <c:v>0.18240000000000001</c:v>
                </c:pt>
                <c:pt idx="7">
                  <c:v>0.1908</c:v>
                </c:pt>
              </c:numCache>
            </c:numRef>
          </c:val>
        </c:ser>
        <c:dLbls>
          <c:dLblPos val="inEnd"/>
          <c:showLegendKey val="0"/>
          <c:showVal val="1"/>
          <c:showCatName val="0"/>
          <c:showSerName val="0"/>
          <c:showPercent val="0"/>
          <c:showBubbleSize val="0"/>
        </c:dLbls>
        <c:gapWidth val="65"/>
        <c:axId val="283489936"/>
        <c:axId val="283491056"/>
      </c:barChart>
      <c:catAx>
        <c:axId val="28348993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83491056"/>
        <c:crosses val="autoZero"/>
        <c:auto val="1"/>
        <c:lblAlgn val="ctr"/>
        <c:lblOffset val="100"/>
        <c:noMultiLvlLbl val="0"/>
      </c:catAx>
      <c:valAx>
        <c:axId val="28349105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8348993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6CC0A-07BC-4FBA-B9FC-203C0EA55AC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26C0B038-0F62-44CF-8F60-55D1AFB9B8AF}">
      <dgm:prSet phldrT="[Text]">
        <dgm:style>
          <a:lnRef idx="1">
            <a:schemeClr val="accent2"/>
          </a:lnRef>
          <a:fillRef idx="2">
            <a:schemeClr val="accent2"/>
          </a:fillRef>
          <a:effectRef idx="1">
            <a:schemeClr val="accent2"/>
          </a:effectRef>
          <a:fontRef idx="minor">
            <a:schemeClr val="dk1"/>
          </a:fontRef>
        </dgm:style>
      </dgm:prSet>
      <dgm:spPr/>
      <dgm:t>
        <a:bodyPr/>
        <a:lstStyle/>
        <a:p>
          <a:r>
            <a:rPr lang="en-IN" dirty="0" smtClean="0"/>
            <a:t>Business Problem Understanding</a:t>
          </a:r>
          <a:endParaRPr lang="en-IN" dirty="0"/>
        </a:p>
      </dgm:t>
    </dgm:pt>
    <dgm:pt modelId="{0F94E856-B293-43CE-871A-B4F10035C319}" type="parTrans" cxnId="{F9E844E7-1FE5-4504-960D-754718A23305}">
      <dgm:prSet/>
      <dgm:spPr/>
      <dgm:t>
        <a:bodyPr/>
        <a:lstStyle/>
        <a:p>
          <a:endParaRPr lang="en-IN"/>
        </a:p>
      </dgm:t>
    </dgm:pt>
    <dgm:pt modelId="{10A89BCF-101A-4C3B-AAAA-119C7B2E8B5C}" type="sibTrans" cxnId="{F9E844E7-1FE5-4504-960D-754718A23305}">
      <dgm:prSet/>
      <dgm:spPr/>
      <dgm:t>
        <a:bodyPr/>
        <a:lstStyle/>
        <a:p>
          <a:endParaRPr lang="en-IN"/>
        </a:p>
      </dgm:t>
    </dgm:pt>
    <dgm:pt modelId="{9E7C6CEE-241D-463C-8922-CC87E2524285}">
      <dgm:prSet phldrT="[Text]">
        <dgm:style>
          <a:lnRef idx="1">
            <a:schemeClr val="accent2"/>
          </a:lnRef>
          <a:fillRef idx="2">
            <a:schemeClr val="accent2"/>
          </a:fillRef>
          <a:effectRef idx="1">
            <a:schemeClr val="accent2"/>
          </a:effectRef>
          <a:fontRef idx="minor">
            <a:schemeClr val="dk1"/>
          </a:fontRef>
        </dgm:style>
      </dgm:prSet>
      <dgm:spPr/>
      <dgm:t>
        <a:bodyPr/>
        <a:lstStyle/>
        <a:p>
          <a:r>
            <a:rPr lang="en-IN" dirty="0" smtClean="0"/>
            <a:t>Data    Ingestion</a:t>
          </a:r>
          <a:endParaRPr lang="en-IN" dirty="0"/>
        </a:p>
      </dgm:t>
    </dgm:pt>
    <dgm:pt modelId="{18504EA4-D34F-4A42-8733-D2FC31342532}" type="parTrans" cxnId="{F4404209-0008-4020-8C1D-EF4D7B718DF2}">
      <dgm:prSet/>
      <dgm:spPr/>
      <dgm:t>
        <a:bodyPr/>
        <a:lstStyle/>
        <a:p>
          <a:endParaRPr lang="en-IN"/>
        </a:p>
      </dgm:t>
    </dgm:pt>
    <dgm:pt modelId="{E4F4E924-83EC-4C21-A947-05A680FEB3F9}" type="sibTrans" cxnId="{F4404209-0008-4020-8C1D-EF4D7B718DF2}">
      <dgm:prSet/>
      <dgm:spPr/>
      <dgm:t>
        <a:bodyPr/>
        <a:lstStyle/>
        <a:p>
          <a:endParaRPr lang="en-IN"/>
        </a:p>
      </dgm:t>
    </dgm:pt>
    <dgm:pt modelId="{4665CBAC-CA29-4033-A7EF-26327BE6F788}">
      <dgm:prSet phldrT="[Text]">
        <dgm:style>
          <a:lnRef idx="1">
            <a:schemeClr val="accent2"/>
          </a:lnRef>
          <a:fillRef idx="2">
            <a:schemeClr val="accent2"/>
          </a:fillRef>
          <a:effectRef idx="1">
            <a:schemeClr val="accent2"/>
          </a:effectRef>
          <a:fontRef idx="minor">
            <a:schemeClr val="dk1"/>
          </a:fontRef>
        </dgm:style>
      </dgm:prSet>
      <dgm:spPr/>
      <dgm:t>
        <a:bodyPr/>
        <a:lstStyle/>
        <a:p>
          <a:r>
            <a:rPr lang="en-IN" dirty="0" smtClean="0"/>
            <a:t>Data Exploration (EDA)</a:t>
          </a:r>
          <a:endParaRPr lang="en-IN" dirty="0"/>
        </a:p>
      </dgm:t>
    </dgm:pt>
    <dgm:pt modelId="{B55384B1-E8C2-4A71-AF72-6F0039BA3C50}" type="parTrans" cxnId="{013A4F28-744D-4BCB-9A65-8BC564420B6A}">
      <dgm:prSet/>
      <dgm:spPr/>
      <dgm:t>
        <a:bodyPr/>
        <a:lstStyle/>
        <a:p>
          <a:endParaRPr lang="en-IN"/>
        </a:p>
      </dgm:t>
    </dgm:pt>
    <dgm:pt modelId="{F96F696B-64A7-4689-89AF-AA7394736A76}" type="sibTrans" cxnId="{013A4F28-744D-4BCB-9A65-8BC564420B6A}">
      <dgm:prSet/>
      <dgm:spPr/>
      <dgm:t>
        <a:bodyPr/>
        <a:lstStyle/>
        <a:p>
          <a:endParaRPr lang="en-IN"/>
        </a:p>
      </dgm:t>
    </dgm:pt>
    <dgm:pt modelId="{6E652EE4-4B35-4189-A2F9-BB999FDDC147}">
      <dgm:prSet>
        <dgm:style>
          <a:lnRef idx="1">
            <a:schemeClr val="accent2"/>
          </a:lnRef>
          <a:fillRef idx="2">
            <a:schemeClr val="accent2"/>
          </a:fillRef>
          <a:effectRef idx="1">
            <a:schemeClr val="accent2"/>
          </a:effectRef>
          <a:fontRef idx="minor">
            <a:schemeClr val="dk1"/>
          </a:fontRef>
        </dgm:style>
      </dgm:prSet>
      <dgm:spPr/>
      <dgm:t>
        <a:bodyPr/>
        <a:lstStyle/>
        <a:p>
          <a:r>
            <a:rPr lang="en-IN" dirty="0" smtClean="0"/>
            <a:t>Data Preparation (Transformation &amp; Selection)</a:t>
          </a:r>
          <a:endParaRPr lang="en-IN" dirty="0"/>
        </a:p>
      </dgm:t>
    </dgm:pt>
    <dgm:pt modelId="{9345A95E-BC2E-4CD1-8C69-9BCF4D14DC1E}" type="parTrans" cxnId="{E0A025E7-13D5-4D95-B786-BE3D0D7DE3AB}">
      <dgm:prSet/>
      <dgm:spPr/>
      <dgm:t>
        <a:bodyPr/>
        <a:lstStyle/>
        <a:p>
          <a:endParaRPr lang="en-IN"/>
        </a:p>
      </dgm:t>
    </dgm:pt>
    <dgm:pt modelId="{5B6709EB-BF2B-498A-982B-A295ED0387EC}" type="sibTrans" cxnId="{E0A025E7-13D5-4D95-B786-BE3D0D7DE3AB}">
      <dgm:prSet/>
      <dgm:spPr/>
      <dgm:t>
        <a:bodyPr/>
        <a:lstStyle/>
        <a:p>
          <a:endParaRPr lang="en-IN"/>
        </a:p>
      </dgm:t>
    </dgm:pt>
    <dgm:pt modelId="{84B0C0A3-752D-45C3-91BA-7D8A87C212D1}">
      <dgm:prSet>
        <dgm:style>
          <a:lnRef idx="1">
            <a:schemeClr val="accent2"/>
          </a:lnRef>
          <a:fillRef idx="2">
            <a:schemeClr val="accent2"/>
          </a:fillRef>
          <a:effectRef idx="1">
            <a:schemeClr val="accent2"/>
          </a:effectRef>
          <a:fontRef idx="minor">
            <a:schemeClr val="dk1"/>
          </a:fontRef>
        </dgm:style>
      </dgm:prSet>
      <dgm:spPr/>
      <dgm:t>
        <a:bodyPr/>
        <a:lstStyle/>
        <a:p>
          <a:r>
            <a:rPr lang="en-IN" dirty="0" smtClean="0"/>
            <a:t>Classification &amp; Model Building</a:t>
          </a:r>
          <a:endParaRPr lang="en-IN" dirty="0"/>
        </a:p>
      </dgm:t>
    </dgm:pt>
    <dgm:pt modelId="{D4924A7D-2BA7-4B16-A76B-6E665940D493}" type="parTrans" cxnId="{7A2D0330-D14D-43F8-96BB-836019C9E09D}">
      <dgm:prSet/>
      <dgm:spPr/>
      <dgm:t>
        <a:bodyPr/>
        <a:lstStyle/>
        <a:p>
          <a:endParaRPr lang="en-IN"/>
        </a:p>
      </dgm:t>
    </dgm:pt>
    <dgm:pt modelId="{F5B12116-BFD8-4D3B-95B0-2778C99E3C8E}" type="sibTrans" cxnId="{7A2D0330-D14D-43F8-96BB-836019C9E09D}">
      <dgm:prSet/>
      <dgm:spPr/>
      <dgm:t>
        <a:bodyPr/>
        <a:lstStyle/>
        <a:p>
          <a:endParaRPr lang="en-IN"/>
        </a:p>
      </dgm:t>
    </dgm:pt>
    <dgm:pt modelId="{88DAF594-27C5-4614-B8D3-8C9C00D5450A}">
      <dgm:prSet>
        <dgm:style>
          <a:lnRef idx="1">
            <a:schemeClr val="accent2"/>
          </a:lnRef>
          <a:fillRef idx="2">
            <a:schemeClr val="accent2"/>
          </a:fillRef>
          <a:effectRef idx="1">
            <a:schemeClr val="accent2"/>
          </a:effectRef>
          <a:fontRef idx="minor">
            <a:schemeClr val="dk1"/>
          </a:fontRef>
        </dgm:style>
      </dgm:prSet>
      <dgm:spPr/>
      <dgm:t>
        <a:bodyPr/>
        <a:lstStyle/>
        <a:p>
          <a:r>
            <a:rPr lang="en-IN" smtClean="0"/>
            <a:t>Evaluation</a:t>
          </a:r>
          <a:endParaRPr lang="en-IN" dirty="0"/>
        </a:p>
      </dgm:t>
    </dgm:pt>
    <dgm:pt modelId="{AC53D801-7790-4D28-85A0-6D02F847438A}" type="parTrans" cxnId="{FBDB5CBA-D470-45E9-94E3-B4E14D4E075A}">
      <dgm:prSet/>
      <dgm:spPr/>
      <dgm:t>
        <a:bodyPr/>
        <a:lstStyle/>
        <a:p>
          <a:endParaRPr lang="en-IN"/>
        </a:p>
      </dgm:t>
    </dgm:pt>
    <dgm:pt modelId="{BAE47D5D-9702-4C84-A3D2-8DB67BBD99B9}" type="sibTrans" cxnId="{FBDB5CBA-D470-45E9-94E3-B4E14D4E075A}">
      <dgm:prSet/>
      <dgm:spPr/>
      <dgm:t>
        <a:bodyPr/>
        <a:lstStyle/>
        <a:p>
          <a:endParaRPr lang="en-IN"/>
        </a:p>
      </dgm:t>
    </dgm:pt>
    <dgm:pt modelId="{AEC6F00C-1F06-49EF-A093-344FE188C989}">
      <dgm:prSet>
        <dgm:style>
          <a:lnRef idx="1">
            <a:schemeClr val="accent2"/>
          </a:lnRef>
          <a:fillRef idx="2">
            <a:schemeClr val="accent2"/>
          </a:fillRef>
          <a:effectRef idx="1">
            <a:schemeClr val="accent2"/>
          </a:effectRef>
          <a:fontRef idx="minor">
            <a:schemeClr val="dk1"/>
          </a:fontRef>
        </dgm:style>
      </dgm:prSet>
      <dgm:spPr/>
      <dgm:t>
        <a:bodyPr/>
        <a:lstStyle/>
        <a:p>
          <a:r>
            <a:rPr lang="en-IN" dirty="0" smtClean="0"/>
            <a:t>Deployment</a:t>
          </a:r>
          <a:endParaRPr lang="en-IN" dirty="0"/>
        </a:p>
      </dgm:t>
    </dgm:pt>
    <dgm:pt modelId="{014B951B-4663-49A5-937E-A5A227FB00F6}" type="parTrans" cxnId="{F88C3AC4-D3A1-4C09-BA3A-47CB7AA83A95}">
      <dgm:prSet/>
      <dgm:spPr/>
      <dgm:t>
        <a:bodyPr/>
        <a:lstStyle/>
        <a:p>
          <a:endParaRPr lang="en-IN"/>
        </a:p>
      </dgm:t>
    </dgm:pt>
    <dgm:pt modelId="{86637118-F715-4B1A-B9DB-280781BF1E55}" type="sibTrans" cxnId="{F88C3AC4-D3A1-4C09-BA3A-47CB7AA83A95}">
      <dgm:prSet/>
      <dgm:spPr/>
      <dgm:t>
        <a:bodyPr/>
        <a:lstStyle/>
        <a:p>
          <a:endParaRPr lang="en-IN"/>
        </a:p>
      </dgm:t>
    </dgm:pt>
    <dgm:pt modelId="{15D8647D-74AB-4A6F-BD24-F289307FA76C}" type="pres">
      <dgm:prSet presAssocID="{D3D6CC0A-07BC-4FBA-B9FC-203C0EA55AC7}" presName="Name0" presStyleCnt="0">
        <dgm:presLayoutVars>
          <dgm:dir/>
          <dgm:animLvl val="lvl"/>
          <dgm:resizeHandles val="exact"/>
        </dgm:presLayoutVars>
      </dgm:prSet>
      <dgm:spPr/>
      <dgm:t>
        <a:bodyPr/>
        <a:lstStyle/>
        <a:p>
          <a:endParaRPr lang="en-IN"/>
        </a:p>
      </dgm:t>
    </dgm:pt>
    <dgm:pt modelId="{A36CE1A4-AD31-4D29-88C0-B836FCEFC9A4}" type="pres">
      <dgm:prSet presAssocID="{26C0B038-0F62-44CF-8F60-55D1AFB9B8AF}" presName="parTxOnly" presStyleLbl="node1" presStyleIdx="0" presStyleCnt="7">
        <dgm:presLayoutVars>
          <dgm:chMax val="0"/>
          <dgm:chPref val="0"/>
          <dgm:bulletEnabled val="1"/>
        </dgm:presLayoutVars>
      </dgm:prSet>
      <dgm:spPr/>
      <dgm:t>
        <a:bodyPr/>
        <a:lstStyle/>
        <a:p>
          <a:endParaRPr lang="en-IN"/>
        </a:p>
      </dgm:t>
    </dgm:pt>
    <dgm:pt modelId="{F6AFB80F-D27A-4BD2-B50F-7975C890A4FB}" type="pres">
      <dgm:prSet presAssocID="{10A89BCF-101A-4C3B-AAAA-119C7B2E8B5C}" presName="parTxOnlySpace" presStyleCnt="0"/>
      <dgm:spPr/>
    </dgm:pt>
    <dgm:pt modelId="{4BFAF533-EFE3-4CB7-8DE3-F999C20306AA}" type="pres">
      <dgm:prSet presAssocID="{9E7C6CEE-241D-463C-8922-CC87E2524285}" presName="parTxOnly" presStyleLbl="node1" presStyleIdx="1" presStyleCnt="7">
        <dgm:presLayoutVars>
          <dgm:chMax val="0"/>
          <dgm:chPref val="0"/>
          <dgm:bulletEnabled val="1"/>
        </dgm:presLayoutVars>
      </dgm:prSet>
      <dgm:spPr/>
      <dgm:t>
        <a:bodyPr/>
        <a:lstStyle/>
        <a:p>
          <a:endParaRPr lang="en-IN"/>
        </a:p>
      </dgm:t>
    </dgm:pt>
    <dgm:pt modelId="{297D29B5-689A-4A9B-9D85-F15C297E3B4D}" type="pres">
      <dgm:prSet presAssocID="{E4F4E924-83EC-4C21-A947-05A680FEB3F9}" presName="parTxOnlySpace" presStyleCnt="0"/>
      <dgm:spPr/>
    </dgm:pt>
    <dgm:pt modelId="{01FB3165-FD52-4F95-9475-B558894E732C}" type="pres">
      <dgm:prSet presAssocID="{4665CBAC-CA29-4033-A7EF-26327BE6F788}" presName="parTxOnly" presStyleLbl="node1" presStyleIdx="2" presStyleCnt="7">
        <dgm:presLayoutVars>
          <dgm:chMax val="0"/>
          <dgm:chPref val="0"/>
          <dgm:bulletEnabled val="1"/>
        </dgm:presLayoutVars>
      </dgm:prSet>
      <dgm:spPr/>
      <dgm:t>
        <a:bodyPr/>
        <a:lstStyle/>
        <a:p>
          <a:endParaRPr lang="en-IN"/>
        </a:p>
      </dgm:t>
    </dgm:pt>
    <dgm:pt modelId="{E623EE31-98B4-404F-8A72-821AA2C2E31F}" type="pres">
      <dgm:prSet presAssocID="{F96F696B-64A7-4689-89AF-AA7394736A76}" presName="parTxOnlySpace" presStyleCnt="0"/>
      <dgm:spPr/>
    </dgm:pt>
    <dgm:pt modelId="{88205AD2-F430-4ACD-B50A-ADCE66C8CC80}" type="pres">
      <dgm:prSet presAssocID="{6E652EE4-4B35-4189-A2F9-BB999FDDC147}" presName="parTxOnly" presStyleLbl="node1" presStyleIdx="3" presStyleCnt="7">
        <dgm:presLayoutVars>
          <dgm:chMax val="0"/>
          <dgm:chPref val="0"/>
          <dgm:bulletEnabled val="1"/>
        </dgm:presLayoutVars>
      </dgm:prSet>
      <dgm:spPr/>
      <dgm:t>
        <a:bodyPr/>
        <a:lstStyle/>
        <a:p>
          <a:endParaRPr lang="en-IN"/>
        </a:p>
      </dgm:t>
    </dgm:pt>
    <dgm:pt modelId="{0B3272C6-0742-4DC2-BF10-D125F34091CB}" type="pres">
      <dgm:prSet presAssocID="{5B6709EB-BF2B-498A-982B-A295ED0387EC}" presName="parTxOnlySpace" presStyleCnt="0"/>
      <dgm:spPr/>
    </dgm:pt>
    <dgm:pt modelId="{869CB8AF-AC74-490D-8001-F3B2916BC9A9}" type="pres">
      <dgm:prSet presAssocID="{84B0C0A3-752D-45C3-91BA-7D8A87C212D1}" presName="parTxOnly" presStyleLbl="node1" presStyleIdx="4" presStyleCnt="7">
        <dgm:presLayoutVars>
          <dgm:chMax val="0"/>
          <dgm:chPref val="0"/>
          <dgm:bulletEnabled val="1"/>
        </dgm:presLayoutVars>
      </dgm:prSet>
      <dgm:spPr/>
      <dgm:t>
        <a:bodyPr/>
        <a:lstStyle/>
        <a:p>
          <a:endParaRPr lang="en-IN"/>
        </a:p>
      </dgm:t>
    </dgm:pt>
    <dgm:pt modelId="{99CC0398-7281-4A60-916A-404B5E0D80BC}" type="pres">
      <dgm:prSet presAssocID="{F5B12116-BFD8-4D3B-95B0-2778C99E3C8E}" presName="parTxOnlySpace" presStyleCnt="0"/>
      <dgm:spPr/>
    </dgm:pt>
    <dgm:pt modelId="{86DDC333-CF1C-4457-9497-786CB3E19D44}" type="pres">
      <dgm:prSet presAssocID="{88DAF594-27C5-4614-B8D3-8C9C00D5450A}" presName="parTxOnly" presStyleLbl="node1" presStyleIdx="5" presStyleCnt="7">
        <dgm:presLayoutVars>
          <dgm:chMax val="0"/>
          <dgm:chPref val="0"/>
          <dgm:bulletEnabled val="1"/>
        </dgm:presLayoutVars>
      </dgm:prSet>
      <dgm:spPr/>
      <dgm:t>
        <a:bodyPr/>
        <a:lstStyle/>
        <a:p>
          <a:endParaRPr lang="en-IN"/>
        </a:p>
      </dgm:t>
    </dgm:pt>
    <dgm:pt modelId="{70F28791-1835-44FF-9B71-DD0F806763A4}" type="pres">
      <dgm:prSet presAssocID="{BAE47D5D-9702-4C84-A3D2-8DB67BBD99B9}" presName="parTxOnlySpace" presStyleCnt="0"/>
      <dgm:spPr/>
    </dgm:pt>
    <dgm:pt modelId="{BBC9DF8A-87BF-4AAA-AA0A-9CBCF5D8ECE7}" type="pres">
      <dgm:prSet presAssocID="{AEC6F00C-1F06-49EF-A093-344FE188C989}" presName="parTxOnly" presStyleLbl="node1" presStyleIdx="6" presStyleCnt="7">
        <dgm:presLayoutVars>
          <dgm:chMax val="0"/>
          <dgm:chPref val="0"/>
          <dgm:bulletEnabled val="1"/>
        </dgm:presLayoutVars>
      </dgm:prSet>
      <dgm:spPr/>
      <dgm:t>
        <a:bodyPr/>
        <a:lstStyle/>
        <a:p>
          <a:endParaRPr lang="en-IN"/>
        </a:p>
      </dgm:t>
    </dgm:pt>
  </dgm:ptLst>
  <dgm:cxnLst>
    <dgm:cxn modelId="{C555BDFB-4BFA-41E7-BC3D-DB0850AC3A3A}" type="presOf" srcId="{4665CBAC-CA29-4033-A7EF-26327BE6F788}" destId="{01FB3165-FD52-4F95-9475-B558894E732C}" srcOrd="0" destOrd="0" presId="urn:microsoft.com/office/officeart/2005/8/layout/chevron1"/>
    <dgm:cxn modelId="{B0277E67-8B7C-4207-B0D9-C750FD438AF4}" type="presOf" srcId="{88DAF594-27C5-4614-B8D3-8C9C00D5450A}" destId="{86DDC333-CF1C-4457-9497-786CB3E19D44}" srcOrd="0" destOrd="0" presId="urn:microsoft.com/office/officeart/2005/8/layout/chevron1"/>
    <dgm:cxn modelId="{7A2D0330-D14D-43F8-96BB-836019C9E09D}" srcId="{D3D6CC0A-07BC-4FBA-B9FC-203C0EA55AC7}" destId="{84B0C0A3-752D-45C3-91BA-7D8A87C212D1}" srcOrd="4" destOrd="0" parTransId="{D4924A7D-2BA7-4B16-A76B-6E665940D493}" sibTransId="{F5B12116-BFD8-4D3B-95B0-2778C99E3C8E}"/>
    <dgm:cxn modelId="{F9E844E7-1FE5-4504-960D-754718A23305}" srcId="{D3D6CC0A-07BC-4FBA-B9FC-203C0EA55AC7}" destId="{26C0B038-0F62-44CF-8F60-55D1AFB9B8AF}" srcOrd="0" destOrd="0" parTransId="{0F94E856-B293-43CE-871A-B4F10035C319}" sibTransId="{10A89BCF-101A-4C3B-AAAA-119C7B2E8B5C}"/>
    <dgm:cxn modelId="{013A4F28-744D-4BCB-9A65-8BC564420B6A}" srcId="{D3D6CC0A-07BC-4FBA-B9FC-203C0EA55AC7}" destId="{4665CBAC-CA29-4033-A7EF-26327BE6F788}" srcOrd="2" destOrd="0" parTransId="{B55384B1-E8C2-4A71-AF72-6F0039BA3C50}" sibTransId="{F96F696B-64A7-4689-89AF-AA7394736A76}"/>
    <dgm:cxn modelId="{FA97D883-6199-4DC1-B178-398847B286A0}" type="presOf" srcId="{AEC6F00C-1F06-49EF-A093-344FE188C989}" destId="{BBC9DF8A-87BF-4AAA-AA0A-9CBCF5D8ECE7}" srcOrd="0" destOrd="0" presId="urn:microsoft.com/office/officeart/2005/8/layout/chevron1"/>
    <dgm:cxn modelId="{D721431E-E3E0-4C18-8EF9-C42752B80536}" type="presOf" srcId="{D3D6CC0A-07BC-4FBA-B9FC-203C0EA55AC7}" destId="{15D8647D-74AB-4A6F-BD24-F289307FA76C}" srcOrd="0" destOrd="0" presId="urn:microsoft.com/office/officeart/2005/8/layout/chevron1"/>
    <dgm:cxn modelId="{9AEDE783-15F4-4C6A-BBD4-DDBB95B47ADF}" type="presOf" srcId="{6E652EE4-4B35-4189-A2F9-BB999FDDC147}" destId="{88205AD2-F430-4ACD-B50A-ADCE66C8CC80}" srcOrd="0" destOrd="0" presId="urn:microsoft.com/office/officeart/2005/8/layout/chevron1"/>
    <dgm:cxn modelId="{F4404209-0008-4020-8C1D-EF4D7B718DF2}" srcId="{D3D6CC0A-07BC-4FBA-B9FC-203C0EA55AC7}" destId="{9E7C6CEE-241D-463C-8922-CC87E2524285}" srcOrd="1" destOrd="0" parTransId="{18504EA4-D34F-4A42-8733-D2FC31342532}" sibTransId="{E4F4E924-83EC-4C21-A947-05A680FEB3F9}"/>
    <dgm:cxn modelId="{98B40B21-EA1F-4D37-B037-9669B02D08F4}" type="presOf" srcId="{26C0B038-0F62-44CF-8F60-55D1AFB9B8AF}" destId="{A36CE1A4-AD31-4D29-88C0-B836FCEFC9A4}" srcOrd="0" destOrd="0" presId="urn:microsoft.com/office/officeart/2005/8/layout/chevron1"/>
    <dgm:cxn modelId="{FBDB5CBA-D470-45E9-94E3-B4E14D4E075A}" srcId="{D3D6CC0A-07BC-4FBA-B9FC-203C0EA55AC7}" destId="{88DAF594-27C5-4614-B8D3-8C9C00D5450A}" srcOrd="5" destOrd="0" parTransId="{AC53D801-7790-4D28-85A0-6D02F847438A}" sibTransId="{BAE47D5D-9702-4C84-A3D2-8DB67BBD99B9}"/>
    <dgm:cxn modelId="{F88C3AC4-D3A1-4C09-BA3A-47CB7AA83A95}" srcId="{D3D6CC0A-07BC-4FBA-B9FC-203C0EA55AC7}" destId="{AEC6F00C-1F06-49EF-A093-344FE188C989}" srcOrd="6" destOrd="0" parTransId="{014B951B-4663-49A5-937E-A5A227FB00F6}" sibTransId="{86637118-F715-4B1A-B9DB-280781BF1E55}"/>
    <dgm:cxn modelId="{E0A025E7-13D5-4D95-B786-BE3D0D7DE3AB}" srcId="{D3D6CC0A-07BC-4FBA-B9FC-203C0EA55AC7}" destId="{6E652EE4-4B35-4189-A2F9-BB999FDDC147}" srcOrd="3" destOrd="0" parTransId="{9345A95E-BC2E-4CD1-8C69-9BCF4D14DC1E}" sibTransId="{5B6709EB-BF2B-498A-982B-A295ED0387EC}"/>
    <dgm:cxn modelId="{D39856AC-E7FE-42A5-83EB-D14DF9F15B91}" type="presOf" srcId="{84B0C0A3-752D-45C3-91BA-7D8A87C212D1}" destId="{869CB8AF-AC74-490D-8001-F3B2916BC9A9}" srcOrd="0" destOrd="0" presId="urn:microsoft.com/office/officeart/2005/8/layout/chevron1"/>
    <dgm:cxn modelId="{2CF613B3-4FA9-4F5B-A63D-AF16DAAB5FFC}" type="presOf" srcId="{9E7C6CEE-241D-463C-8922-CC87E2524285}" destId="{4BFAF533-EFE3-4CB7-8DE3-F999C20306AA}" srcOrd="0" destOrd="0" presId="urn:microsoft.com/office/officeart/2005/8/layout/chevron1"/>
    <dgm:cxn modelId="{6572ADB6-7625-491E-8B84-99911BD1FEC2}" type="presParOf" srcId="{15D8647D-74AB-4A6F-BD24-F289307FA76C}" destId="{A36CE1A4-AD31-4D29-88C0-B836FCEFC9A4}" srcOrd="0" destOrd="0" presId="urn:microsoft.com/office/officeart/2005/8/layout/chevron1"/>
    <dgm:cxn modelId="{BA1167CC-70E8-4CDA-AA91-7C5D06BA1EE8}" type="presParOf" srcId="{15D8647D-74AB-4A6F-BD24-F289307FA76C}" destId="{F6AFB80F-D27A-4BD2-B50F-7975C890A4FB}" srcOrd="1" destOrd="0" presId="urn:microsoft.com/office/officeart/2005/8/layout/chevron1"/>
    <dgm:cxn modelId="{623802D5-4039-4D94-A607-CD84204D8864}" type="presParOf" srcId="{15D8647D-74AB-4A6F-BD24-F289307FA76C}" destId="{4BFAF533-EFE3-4CB7-8DE3-F999C20306AA}" srcOrd="2" destOrd="0" presId="urn:microsoft.com/office/officeart/2005/8/layout/chevron1"/>
    <dgm:cxn modelId="{C4D24ACB-94BB-4273-B367-88D600CAFBC5}" type="presParOf" srcId="{15D8647D-74AB-4A6F-BD24-F289307FA76C}" destId="{297D29B5-689A-4A9B-9D85-F15C297E3B4D}" srcOrd="3" destOrd="0" presId="urn:microsoft.com/office/officeart/2005/8/layout/chevron1"/>
    <dgm:cxn modelId="{AC1F87A3-3461-447F-A0B9-74DC196D15DB}" type="presParOf" srcId="{15D8647D-74AB-4A6F-BD24-F289307FA76C}" destId="{01FB3165-FD52-4F95-9475-B558894E732C}" srcOrd="4" destOrd="0" presId="urn:microsoft.com/office/officeart/2005/8/layout/chevron1"/>
    <dgm:cxn modelId="{90D0C3BC-55E6-41C6-85C2-5B23C5AED9A8}" type="presParOf" srcId="{15D8647D-74AB-4A6F-BD24-F289307FA76C}" destId="{E623EE31-98B4-404F-8A72-821AA2C2E31F}" srcOrd="5" destOrd="0" presId="urn:microsoft.com/office/officeart/2005/8/layout/chevron1"/>
    <dgm:cxn modelId="{8E391303-7038-45DE-94AE-07C756B379E1}" type="presParOf" srcId="{15D8647D-74AB-4A6F-BD24-F289307FA76C}" destId="{88205AD2-F430-4ACD-B50A-ADCE66C8CC80}" srcOrd="6" destOrd="0" presId="urn:microsoft.com/office/officeart/2005/8/layout/chevron1"/>
    <dgm:cxn modelId="{E6C54BF5-B103-4AAD-8570-6D96F76EE35A}" type="presParOf" srcId="{15D8647D-74AB-4A6F-BD24-F289307FA76C}" destId="{0B3272C6-0742-4DC2-BF10-D125F34091CB}" srcOrd="7" destOrd="0" presId="urn:microsoft.com/office/officeart/2005/8/layout/chevron1"/>
    <dgm:cxn modelId="{CD5BBC17-5F38-4EB8-A47B-6AC50A0E4476}" type="presParOf" srcId="{15D8647D-74AB-4A6F-BD24-F289307FA76C}" destId="{869CB8AF-AC74-490D-8001-F3B2916BC9A9}" srcOrd="8" destOrd="0" presId="urn:microsoft.com/office/officeart/2005/8/layout/chevron1"/>
    <dgm:cxn modelId="{ED50E0A2-AFD9-45FD-8C9D-298C910C8C10}" type="presParOf" srcId="{15D8647D-74AB-4A6F-BD24-F289307FA76C}" destId="{99CC0398-7281-4A60-916A-404B5E0D80BC}" srcOrd="9" destOrd="0" presId="urn:microsoft.com/office/officeart/2005/8/layout/chevron1"/>
    <dgm:cxn modelId="{806C3291-78F0-497C-8BD6-C246BB62AC6B}" type="presParOf" srcId="{15D8647D-74AB-4A6F-BD24-F289307FA76C}" destId="{86DDC333-CF1C-4457-9497-786CB3E19D44}" srcOrd="10" destOrd="0" presId="urn:microsoft.com/office/officeart/2005/8/layout/chevron1"/>
    <dgm:cxn modelId="{A4C182C1-C339-4DD2-AC20-857EFD8DB81B}" type="presParOf" srcId="{15D8647D-74AB-4A6F-BD24-F289307FA76C}" destId="{70F28791-1835-44FF-9B71-DD0F806763A4}" srcOrd="11" destOrd="0" presId="urn:microsoft.com/office/officeart/2005/8/layout/chevron1"/>
    <dgm:cxn modelId="{8ECB9F68-BB56-4F0F-827C-C7CB4D0AE9AB}" type="presParOf" srcId="{15D8647D-74AB-4A6F-BD24-F289307FA76C}" destId="{BBC9DF8A-87BF-4AAA-AA0A-9CBCF5D8ECE7}"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CE1A4-AD31-4D29-88C0-B836FCEFC9A4}">
      <dsp:nvSpPr>
        <dsp:cNvPr id="0" name=""/>
        <dsp:cNvSpPr/>
      </dsp:nvSpPr>
      <dsp:spPr>
        <a:xfrm>
          <a:off x="0" y="1722635"/>
          <a:ext cx="1396007" cy="558403"/>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smtClean="0"/>
            <a:t>Business Problem Understanding</a:t>
          </a:r>
          <a:endParaRPr lang="en-IN" sz="900" kern="1200" dirty="0"/>
        </a:p>
      </dsp:txBody>
      <dsp:txXfrm>
        <a:off x="279202" y="1722635"/>
        <a:ext cx="837604" cy="558403"/>
      </dsp:txXfrm>
    </dsp:sp>
    <dsp:sp modelId="{4BFAF533-EFE3-4CB7-8DE3-F999C20306AA}">
      <dsp:nvSpPr>
        <dsp:cNvPr id="0" name=""/>
        <dsp:cNvSpPr/>
      </dsp:nvSpPr>
      <dsp:spPr>
        <a:xfrm>
          <a:off x="1256407" y="1722635"/>
          <a:ext cx="1396007" cy="558403"/>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smtClean="0"/>
            <a:t>Data    Ingestion</a:t>
          </a:r>
          <a:endParaRPr lang="en-IN" sz="900" kern="1200" dirty="0"/>
        </a:p>
      </dsp:txBody>
      <dsp:txXfrm>
        <a:off x="1535609" y="1722635"/>
        <a:ext cx="837604" cy="558403"/>
      </dsp:txXfrm>
    </dsp:sp>
    <dsp:sp modelId="{01FB3165-FD52-4F95-9475-B558894E732C}">
      <dsp:nvSpPr>
        <dsp:cNvPr id="0" name=""/>
        <dsp:cNvSpPr/>
      </dsp:nvSpPr>
      <dsp:spPr>
        <a:xfrm>
          <a:off x="2512814" y="1722635"/>
          <a:ext cx="1396007" cy="558403"/>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smtClean="0"/>
            <a:t>Data Exploration (EDA)</a:t>
          </a:r>
          <a:endParaRPr lang="en-IN" sz="900" kern="1200" dirty="0"/>
        </a:p>
      </dsp:txBody>
      <dsp:txXfrm>
        <a:off x="2792016" y="1722635"/>
        <a:ext cx="837604" cy="558403"/>
      </dsp:txXfrm>
    </dsp:sp>
    <dsp:sp modelId="{88205AD2-F430-4ACD-B50A-ADCE66C8CC80}">
      <dsp:nvSpPr>
        <dsp:cNvPr id="0" name=""/>
        <dsp:cNvSpPr/>
      </dsp:nvSpPr>
      <dsp:spPr>
        <a:xfrm>
          <a:off x="3769221" y="1722635"/>
          <a:ext cx="1396007" cy="558403"/>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smtClean="0"/>
            <a:t>Data Preparation (Transformation &amp; Selection)</a:t>
          </a:r>
          <a:endParaRPr lang="en-IN" sz="900" kern="1200" dirty="0"/>
        </a:p>
      </dsp:txBody>
      <dsp:txXfrm>
        <a:off x="4048423" y="1722635"/>
        <a:ext cx="837604" cy="558403"/>
      </dsp:txXfrm>
    </dsp:sp>
    <dsp:sp modelId="{869CB8AF-AC74-490D-8001-F3B2916BC9A9}">
      <dsp:nvSpPr>
        <dsp:cNvPr id="0" name=""/>
        <dsp:cNvSpPr/>
      </dsp:nvSpPr>
      <dsp:spPr>
        <a:xfrm>
          <a:off x="5025628" y="1722635"/>
          <a:ext cx="1396007" cy="558403"/>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smtClean="0"/>
            <a:t>Classification &amp; Model Building</a:t>
          </a:r>
          <a:endParaRPr lang="en-IN" sz="900" kern="1200" dirty="0"/>
        </a:p>
      </dsp:txBody>
      <dsp:txXfrm>
        <a:off x="5304830" y="1722635"/>
        <a:ext cx="837604" cy="558403"/>
      </dsp:txXfrm>
    </dsp:sp>
    <dsp:sp modelId="{86DDC333-CF1C-4457-9497-786CB3E19D44}">
      <dsp:nvSpPr>
        <dsp:cNvPr id="0" name=""/>
        <dsp:cNvSpPr/>
      </dsp:nvSpPr>
      <dsp:spPr>
        <a:xfrm>
          <a:off x="6282035" y="1722635"/>
          <a:ext cx="1396007" cy="558403"/>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smtClean="0"/>
            <a:t>Evaluation</a:t>
          </a:r>
          <a:endParaRPr lang="en-IN" sz="900" kern="1200" dirty="0"/>
        </a:p>
      </dsp:txBody>
      <dsp:txXfrm>
        <a:off x="6561237" y="1722635"/>
        <a:ext cx="837604" cy="558403"/>
      </dsp:txXfrm>
    </dsp:sp>
    <dsp:sp modelId="{BBC9DF8A-87BF-4AAA-AA0A-9CBCF5D8ECE7}">
      <dsp:nvSpPr>
        <dsp:cNvPr id="0" name=""/>
        <dsp:cNvSpPr/>
      </dsp:nvSpPr>
      <dsp:spPr>
        <a:xfrm>
          <a:off x="7538442" y="1722635"/>
          <a:ext cx="1396007" cy="558403"/>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smtClean="0"/>
            <a:t>Deployment</a:t>
          </a:r>
          <a:endParaRPr lang="en-IN" sz="900" kern="1200" dirty="0"/>
        </a:p>
      </dsp:txBody>
      <dsp:txXfrm>
        <a:off x="7817644" y="1722635"/>
        <a:ext cx="837604" cy="5584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804487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3537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70927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10259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3606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36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7033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018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7683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697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697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45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866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5AE8FE-A549-4150-AF02-B33EB1217FCE}"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5AE8FE-A549-4150-AF02-B33EB1217FCE}"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5AE8FE-A549-4150-AF02-B33EB1217FCE}"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5AE8FE-A549-4150-AF02-B33EB1217FCE}"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AE8FE-A549-4150-AF02-B33EB1217FCE}"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5AE8FE-A549-4150-AF02-B33EB1217FCE}"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5AE8FE-A549-4150-AF02-B33EB1217FCE}" type="datetimeFigureOut">
              <a:rPr lang="en-IN" smtClean="0"/>
              <a:t>20-06-2018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5AE8FE-A549-4150-AF02-B33EB1217FCE}" type="datetimeFigureOut">
              <a:rPr lang="en-IN" smtClean="0"/>
              <a:t>20-06-2018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AE8FE-A549-4150-AF02-B33EB1217FCE}" type="datetimeFigureOut">
              <a:rPr lang="en-IN" smtClean="0"/>
              <a:t>20-06-2018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AE8FE-A549-4150-AF02-B33EB1217FCE}"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AE8FE-A549-4150-AF02-B33EB1217FCE}"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85AE8FE-A549-4150-AF02-B33EB1217FCE}" type="datetimeFigureOut">
              <a:rPr lang="en-IN" smtClean="0"/>
              <a:t>20-06-2018</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a:spcBef>
                <a:spcPts val="0"/>
              </a:spcBef>
              <a:spcAft>
                <a:spcPts val="0"/>
              </a:spcAft>
              <a:buNone/>
            </a:pPr>
            <a:fld id="{00000000-1234-1234-1234-123412341234}" type="slidenum">
              <a:rPr lang="en" sz="1000" smtClean="0">
                <a:solidFill>
                  <a:schemeClr val="dk2"/>
                </a:solidFill>
              </a:rPr>
              <a:pPr marL="0" lvl="0" indent="0" algn="r">
                <a:spcBef>
                  <a:spcPts val="0"/>
                </a:spcBef>
                <a:spcAft>
                  <a:spcPts val="0"/>
                </a:spcAft>
                <a:buNone/>
              </a:pPr>
              <a:t>‹#›</a:t>
            </a:fld>
            <a:endParaRPr lang="en" sz="1000">
              <a:solidFill>
                <a:schemeClr val="dk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hemeOverride" Target="../theme/themeOverride3.xml"/><Relationship Id="rId5" Type="http://schemas.openxmlformats.org/officeDocument/2006/relationships/hyperlink" Target="../Desktop/Logistic%20on%20Employee%20Attrition.docx"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hemeOverride" Target="../theme/themeOverride4.xml"/><Relationship Id="rId4" Type="http://schemas.openxmlformats.org/officeDocument/2006/relationships/hyperlink" Target="../Desktop/Random%20Forest%20on%20Employee%20Attrition.docx"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hyperlink" Target="../Desktop/Data%20Dictionary%20-%20Employee%20Attrition.xlsx"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79124" y="1044128"/>
            <a:ext cx="8520600" cy="1266326"/>
          </a:xfrm>
          <a:prstGeom prst="rect">
            <a:avLst/>
          </a:prstGeom>
        </p:spPr>
        <p:txBody>
          <a:bodyPr wrap="square" lIns="91425" tIns="91425" rIns="91425" bIns="91425" anchor="b" anchorCtr="0">
            <a:noAutofit/>
          </a:bodyPr>
          <a:lstStyle/>
          <a:p>
            <a:pPr fontAlgn="base"/>
            <a:r>
              <a:rPr lang="en-IN" sz="2800" dirty="0" smtClean="0"/>
              <a:t/>
            </a:r>
            <a:br>
              <a:rPr lang="en-IN" sz="2800" dirty="0" smtClean="0"/>
            </a:br>
            <a:r>
              <a:rPr lang="en-IN" sz="4000" dirty="0" smtClean="0"/>
              <a:t>IBM HR Employee Attrition </a:t>
            </a:r>
            <a:br>
              <a:rPr lang="en-IN" sz="4000" dirty="0" smtClean="0"/>
            </a:br>
            <a:r>
              <a:rPr lang="en-IN" sz="4000" dirty="0" smtClean="0"/>
              <a:t>and Performance</a:t>
            </a:r>
            <a:endParaRPr lang="en-IN" sz="4000" dirty="0"/>
          </a:p>
        </p:txBody>
      </p:sp>
      <p:sp>
        <p:nvSpPr>
          <p:cNvPr id="55" name="Shape 55"/>
          <p:cNvSpPr txBox="1">
            <a:spLocks noGrp="1"/>
          </p:cNvSpPr>
          <p:nvPr>
            <p:ph type="subTitle" idx="1"/>
          </p:nvPr>
        </p:nvSpPr>
        <p:spPr>
          <a:xfrm>
            <a:off x="6153040" y="3250418"/>
            <a:ext cx="2746684" cy="1678275"/>
          </a:xfrm>
          <a:prstGeom prst="rect">
            <a:avLst/>
          </a:prstGeom>
        </p:spPr>
        <p:txBody>
          <a:bodyPr wrap="square" lIns="91425" tIns="91425" rIns="91425" bIns="91425" anchor="t" anchorCtr="0">
            <a:noAutofit/>
          </a:bodyPr>
          <a:lstStyle/>
          <a:p>
            <a:pPr marL="0" indent="0" algn="r"/>
            <a:endParaRPr sz="1400" dirty="0"/>
          </a:p>
        </p:txBody>
      </p:sp>
      <p:sp>
        <p:nvSpPr>
          <p:cNvPr id="56" name="Shape 56"/>
          <p:cNvSpPr txBox="1"/>
          <p:nvPr/>
        </p:nvSpPr>
        <p:spPr>
          <a:xfrm>
            <a:off x="166850" y="4332000"/>
            <a:ext cx="6954600" cy="811500"/>
          </a:xfrm>
          <a:prstGeom prst="rect">
            <a:avLst/>
          </a:prstGeom>
          <a:noFill/>
          <a:ln>
            <a:noFill/>
          </a:ln>
        </p:spPr>
        <p:txBody>
          <a:bodyPr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wrap="square" lIns="91425" tIns="91425" rIns="91425" bIns="91425" anchor="t" anchorCtr="0">
            <a:noAutofit/>
          </a:bodyPr>
          <a:lstStyle/>
          <a:p>
            <a:pPr marL="0" lvl="0" indent="0">
              <a:buClr>
                <a:schemeClr val="dk1"/>
              </a:buClr>
            </a:pPr>
            <a:r>
              <a:rPr lang="en" sz="2800" dirty="0" smtClean="0"/>
              <a:t>Modelling </a:t>
            </a:r>
            <a:r>
              <a:rPr lang="en" sz="2800" dirty="0"/>
              <a:t>- Logistic </a:t>
            </a:r>
            <a:r>
              <a:rPr lang="en" sz="2800" dirty="0" smtClean="0"/>
              <a:t>Regression</a:t>
            </a:r>
            <a:endParaRPr sz="2800" dirty="0"/>
          </a:p>
          <a:p>
            <a:pPr marL="0" lvl="0" indent="0">
              <a:spcBef>
                <a:spcPts val="0"/>
              </a:spcBef>
              <a:spcAft>
                <a:spcPts val="0"/>
              </a:spcAft>
              <a:buNone/>
            </a:pPr>
            <a:endParaRPr dirty="0"/>
          </a:p>
        </p:txBody>
      </p:sp>
      <p:pic>
        <p:nvPicPr>
          <p:cNvPr id="4" name="Picture 3"/>
          <p:cNvPicPr>
            <a:picLocks noChangeAspect="1"/>
          </p:cNvPicPr>
          <p:nvPr/>
        </p:nvPicPr>
        <p:blipFill>
          <a:blip r:embed="rId4"/>
          <a:stretch>
            <a:fillRect/>
          </a:stretch>
        </p:blipFill>
        <p:spPr>
          <a:xfrm>
            <a:off x="1452283" y="2263050"/>
            <a:ext cx="5034578" cy="2319707"/>
          </a:xfrm>
          <a:prstGeom prst="rect">
            <a:avLst/>
          </a:prstGeom>
        </p:spPr>
      </p:pic>
      <p:sp>
        <p:nvSpPr>
          <p:cNvPr id="2" name="Rectangle 1"/>
          <p:cNvSpPr/>
          <p:nvPr/>
        </p:nvSpPr>
        <p:spPr>
          <a:xfrm>
            <a:off x="311700" y="1152475"/>
            <a:ext cx="8520600" cy="738664"/>
          </a:xfrm>
          <a:prstGeom prst="rect">
            <a:avLst/>
          </a:prstGeom>
        </p:spPr>
        <p:txBody>
          <a:bodyPr wrap="square">
            <a:spAutoFit/>
          </a:bodyPr>
          <a:lstStyle/>
          <a:p>
            <a:pPr lvl="0" algn="just"/>
            <a:r>
              <a:rPr lang="en-IN" b="1" dirty="0">
                <a:hlinkClick r:id="rId5" action="ppaction://hlinkfile"/>
              </a:rPr>
              <a:t>Logistic regression</a:t>
            </a:r>
            <a:r>
              <a:rPr lang="en-IN" dirty="0"/>
              <a:t> is a statistical method for </a:t>
            </a:r>
            <a:r>
              <a:rPr lang="en-IN" dirty="0" err="1"/>
              <a:t>analyzing</a:t>
            </a:r>
            <a:r>
              <a:rPr lang="en-IN" dirty="0"/>
              <a:t> a dataset in which there are one or more independent variables that determine an outcome. The outcome is measured with a dichotomous variable (in which there are only two possible outcomes</a:t>
            </a:r>
            <a:r>
              <a:rPr lang="en-IN" dirty="0" smtClean="0"/>
              <a:t>).</a:t>
            </a:r>
            <a:endParaRPr lang="en-IN" dirty="0">
              <a:highlight>
                <a:srgbClr val="FFFFFF"/>
              </a:highligh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200" dirty="0" smtClean="0"/>
              <a:t>Cluster Analysis</a:t>
            </a: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3229"/>
            <a:ext cx="9144000" cy="3651701"/>
          </a:xfrm>
          <a:prstGeom prst="rect">
            <a:avLst/>
          </a:prstGeom>
        </p:spPr>
      </p:pic>
    </p:spTree>
    <p:extLst>
      <p:ext uri="{BB962C8B-B14F-4D97-AF65-F5344CB8AC3E}">
        <p14:creationId xmlns:p14="http://schemas.microsoft.com/office/powerpoint/2010/main" val="3310804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wrap="square" lIns="91425" tIns="91425" rIns="91425" bIns="91425" anchor="t" anchorCtr="0">
            <a:noAutofit/>
          </a:bodyPr>
          <a:lstStyle/>
          <a:p>
            <a:pPr marL="0" lvl="0" indent="0">
              <a:buClr>
                <a:schemeClr val="dk1"/>
              </a:buClr>
            </a:pPr>
            <a:r>
              <a:rPr lang="en" sz="2800" dirty="0" smtClean="0"/>
              <a:t>Modelling </a:t>
            </a:r>
            <a:r>
              <a:rPr lang="en" sz="2800" dirty="0"/>
              <a:t>- Random </a:t>
            </a:r>
            <a:r>
              <a:rPr lang="en" sz="2800" dirty="0" smtClean="0"/>
              <a:t>Forest</a:t>
            </a:r>
            <a:endParaRPr sz="2800" dirty="0"/>
          </a:p>
        </p:txBody>
      </p:sp>
      <p:sp>
        <p:nvSpPr>
          <p:cNvPr id="104" name="Shape 104"/>
          <p:cNvSpPr txBox="1">
            <a:spLocks noGrp="1"/>
          </p:cNvSpPr>
          <p:nvPr>
            <p:ph type="body" idx="1"/>
          </p:nvPr>
        </p:nvSpPr>
        <p:spPr>
          <a:prstGeom prst="rect">
            <a:avLst/>
          </a:prstGeom>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lgn="just">
              <a:spcBef>
                <a:spcPts val="0"/>
              </a:spcBef>
              <a:spcAft>
                <a:spcPts val="0"/>
              </a:spcAft>
              <a:buNone/>
            </a:pPr>
            <a:r>
              <a:rPr lang="en" sz="1400" dirty="0">
                <a:highlight>
                  <a:srgbClr val="FFFFFF"/>
                </a:highlight>
                <a:hlinkClick r:id="rId4" action="ppaction://hlinkfile"/>
              </a:rPr>
              <a:t>Random forests </a:t>
            </a:r>
            <a:r>
              <a:rPr lang="en" sz="1400" dirty="0">
                <a:highlight>
                  <a:srgbClr val="FFFFFF"/>
                </a:highlight>
              </a:rPr>
              <a:t>or random decision </a:t>
            </a:r>
            <a:r>
              <a:rPr lang="en" sz="1400" dirty="0" smtClean="0">
                <a:highlight>
                  <a:srgbClr val="FFFFFF"/>
                </a:highlight>
              </a:rPr>
              <a:t>forests are </a:t>
            </a:r>
            <a:r>
              <a:rPr lang="en" sz="1400" dirty="0">
                <a:highlight>
                  <a:srgbClr val="FFFFFF"/>
                </a:highlight>
              </a:rPr>
              <a:t>an </a:t>
            </a:r>
            <a:r>
              <a:rPr lang="en" sz="1400" dirty="0" smtClean="0">
                <a:highlight>
                  <a:srgbClr val="FFFFFF"/>
                </a:highlight>
              </a:rPr>
              <a:t>ensemble learning method </a:t>
            </a:r>
            <a:r>
              <a:rPr lang="en" sz="1400" dirty="0">
                <a:highlight>
                  <a:srgbClr val="FFFFFF"/>
                </a:highlight>
              </a:rPr>
              <a:t>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overfitting to their training set.</a:t>
            </a:r>
            <a:endParaRPr sz="1400" dirty="0">
              <a:highlight>
                <a:srgbClr val="FFFFFF"/>
              </a:highlight>
            </a:endParaRPr>
          </a:p>
          <a:p>
            <a:pPr marL="0" lvl="0" indent="0" algn="just">
              <a:spcBef>
                <a:spcPts val="1600"/>
              </a:spcBef>
              <a:spcAft>
                <a:spcPts val="0"/>
              </a:spcAft>
              <a:buNone/>
            </a:pPr>
            <a:r>
              <a:rPr lang="en" sz="1400" dirty="0">
                <a:highlight>
                  <a:srgbClr val="FFFFFF"/>
                </a:highlight>
              </a:rPr>
              <a:t>Method used for creation of nodes  - Gini Index </a:t>
            </a:r>
            <a:endParaRPr sz="1400" dirty="0">
              <a:highlight>
                <a:srgbClr val="FFFFFF"/>
              </a:highlight>
            </a:endParaRPr>
          </a:p>
          <a:p>
            <a:pPr marL="0" lvl="0" indent="0" algn="just">
              <a:spcBef>
                <a:spcPts val="1600"/>
              </a:spcBef>
              <a:spcAft>
                <a:spcPts val="0"/>
              </a:spcAft>
              <a:buNone/>
            </a:pPr>
            <a:r>
              <a:rPr lang="en" sz="1400" dirty="0">
                <a:highlight>
                  <a:srgbClr val="FFFFFF"/>
                </a:highlight>
              </a:rPr>
              <a:t>Ensemble machine learning algorithm - Bootstrap Aggregation or bagging</a:t>
            </a:r>
            <a:endParaRPr sz="1400" dirty="0">
              <a:highlight>
                <a:srgbClr val="FFFFFF"/>
              </a:highlight>
            </a:endParaRPr>
          </a:p>
          <a:p>
            <a:pPr marL="0" lvl="0" indent="0" algn="just">
              <a:spcBef>
                <a:spcPts val="1600"/>
              </a:spcBef>
              <a:spcAft>
                <a:spcPts val="0"/>
              </a:spcAft>
              <a:buNone/>
            </a:pPr>
            <a:r>
              <a:rPr lang="en" sz="1400" dirty="0">
                <a:highlight>
                  <a:srgbClr val="FFFFFF"/>
                </a:highlight>
              </a:rPr>
              <a:t>Library used in python for classification - scikit-learn an estimator</a:t>
            </a:r>
            <a:endParaRPr sz="1400" dirty="0">
              <a:highlight>
                <a:srgbClr val="FFFFFF"/>
              </a:highlight>
            </a:endParaRPr>
          </a:p>
          <a:p>
            <a:pPr marL="0" lvl="0" indent="0" algn="just">
              <a:spcBef>
                <a:spcPts val="1600"/>
              </a:spcBef>
              <a:spcAft>
                <a:spcPts val="0"/>
              </a:spcAft>
              <a:buNone/>
            </a:pPr>
            <a:r>
              <a:rPr lang="en" sz="1400" dirty="0">
                <a:highlight>
                  <a:srgbClr val="FFFFFF"/>
                </a:highlight>
              </a:rPr>
              <a:t>Library used for data exploration - NumPy, Matplotlib, Seaborn and Pandas </a:t>
            </a:r>
            <a:endParaRPr sz="1400" dirty="0">
              <a:highlight>
                <a:srgbClr val="FFFFFF"/>
              </a:highlight>
            </a:endParaRPr>
          </a:p>
          <a:p>
            <a:pPr marL="0" lvl="0" indent="0">
              <a:spcBef>
                <a:spcPts val="1600"/>
              </a:spcBef>
              <a:spcAft>
                <a:spcPts val="0"/>
              </a:spcAft>
              <a:buNone/>
            </a:pPr>
            <a:endParaRPr sz="1100" dirty="0">
              <a:solidFill>
                <a:srgbClr val="545454"/>
              </a:solidFill>
              <a:highlight>
                <a:srgbClr val="FFFFFF"/>
              </a:highlight>
            </a:endParaRPr>
          </a:p>
          <a:p>
            <a:pPr marL="0" lvl="0" indent="0">
              <a:spcBef>
                <a:spcPts val="1600"/>
              </a:spcBef>
              <a:spcAft>
                <a:spcPts val="0"/>
              </a:spcAft>
              <a:buNone/>
            </a:pPr>
            <a:endParaRPr sz="1100" dirty="0">
              <a:solidFill>
                <a:srgbClr val="545454"/>
              </a:solidFill>
              <a:highlight>
                <a:srgbClr val="FFFFFF"/>
              </a:highlight>
            </a:endParaRPr>
          </a:p>
          <a:p>
            <a:pPr marL="0" lvl="0" indent="0">
              <a:spcBef>
                <a:spcPts val="1600"/>
              </a:spcBef>
              <a:spcAft>
                <a:spcPts val="1600"/>
              </a:spcAft>
              <a:buNone/>
            </a:pPr>
            <a:endParaRPr sz="1150" dirty="0">
              <a:solidFill>
                <a:srgbClr val="555555"/>
              </a:solidFill>
              <a:highlight>
                <a:srgbClr val="FFFFFF"/>
              </a:highligh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85518" y="294418"/>
            <a:ext cx="8520600" cy="572700"/>
          </a:xfrm>
          <a:prstGeom prst="rect">
            <a:avLst/>
          </a:prstGeom>
        </p:spPr>
        <p:txBody>
          <a:bodyPr wrap="square" lIns="91425" tIns="91425" rIns="91425" bIns="91425" anchor="t" anchorCtr="0">
            <a:noAutofit/>
          </a:bodyPr>
          <a:lstStyle/>
          <a:p>
            <a:pPr marL="0" lvl="0" indent="0"/>
            <a:r>
              <a:rPr lang="en" sz="3200" dirty="0"/>
              <a:t>Inferences</a:t>
            </a:r>
            <a:endParaRPr sz="3200" dirty="0"/>
          </a:p>
        </p:txBody>
      </p:sp>
      <p:sp>
        <p:nvSpPr>
          <p:cNvPr id="122" name="Shape 122"/>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spcAft>
                <a:spcPts val="1600"/>
              </a:spcAft>
              <a:buNone/>
            </a:pPr>
            <a:endParaRPr dirty="0"/>
          </a:p>
        </p:txBody>
      </p:sp>
      <p:graphicFrame>
        <p:nvGraphicFramePr>
          <p:cNvPr id="5" name="Chart 4"/>
          <p:cNvGraphicFramePr>
            <a:graphicFrameLocks/>
          </p:cNvGraphicFramePr>
          <p:nvPr>
            <p:extLst>
              <p:ext uri="{D42A27DB-BD31-4B8C-83A1-F6EECF244321}">
                <p14:modId xmlns:p14="http://schemas.microsoft.com/office/powerpoint/2010/main" val="3769810636"/>
              </p:ext>
            </p:extLst>
          </p:nvPr>
        </p:nvGraphicFramePr>
        <p:xfrm>
          <a:off x="311700" y="1152475"/>
          <a:ext cx="8520600" cy="341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wrap="square" lIns="91425" tIns="91425" rIns="91425" bIns="91425" anchor="t" anchorCtr="0">
            <a:noAutofit/>
          </a:bodyPr>
          <a:lstStyle/>
          <a:p>
            <a:pPr marL="0" lvl="0" indent="0"/>
            <a:r>
              <a:rPr lang="en" sz="3200" dirty="0" smtClean="0"/>
              <a:t>Inference and Recommendation</a:t>
            </a:r>
            <a:endParaRPr sz="3200" dirty="0"/>
          </a:p>
        </p:txBody>
      </p:sp>
      <p:sp>
        <p:nvSpPr>
          <p:cNvPr id="129" name="Shape 129"/>
          <p:cNvSpPr txBox="1">
            <a:spLocks noGrp="1"/>
          </p:cNvSpPr>
          <p:nvPr>
            <p:ph type="body" idx="1"/>
          </p:nvPr>
        </p:nvSpPr>
        <p:spPr>
          <a:prstGeom prst="rect">
            <a:avLst/>
          </a:prstGeom>
        </p:spPr>
        <p:txBody>
          <a:bodyPr wrap="square" lIns="91425" tIns="91425" rIns="91425" bIns="91425" anchor="t" anchorCtr="0">
            <a:noAutofit/>
          </a:bodyPr>
          <a:lstStyle/>
          <a:p>
            <a:pPr marL="342900">
              <a:spcAft>
                <a:spcPts val="1600"/>
              </a:spcAft>
            </a:pPr>
            <a:r>
              <a:rPr lang="en-US" sz="2400" dirty="0" smtClean="0"/>
              <a:t>Monthly Income is most prominent factor for </a:t>
            </a:r>
            <a:r>
              <a:rPr lang="en-US" sz="2400" dirty="0"/>
              <a:t>a</a:t>
            </a:r>
            <a:r>
              <a:rPr lang="en-US" sz="2400" dirty="0" smtClean="0"/>
              <a:t>ttrition</a:t>
            </a:r>
          </a:p>
          <a:p>
            <a:pPr marL="342900">
              <a:spcAft>
                <a:spcPts val="1600"/>
              </a:spcAft>
            </a:pPr>
            <a:r>
              <a:rPr lang="en-US" sz="2400" dirty="0" smtClean="0"/>
              <a:t>Sales department has the highest percentage of attrition</a:t>
            </a:r>
          </a:p>
          <a:p>
            <a:pPr marL="342900">
              <a:spcAft>
                <a:spcPts val="1600"/>
              </a:spcAft>
            </a:pPr>
            <a:r>
              <a:rPr lang="en-US" sz="2400" dirty="0" smtClean="0"/>
              <a:t>Increase monthly income of sales department</a:t>
            </a:r>
          </a:p>
          <a:p>
            <a:pPr marL="342900">
              <a:spcAft>
                <a:spcPts val="1600"/>
              </a:spcAft>
            </a:pPr>
            <a:r>
              <a:rPr lang="en-US" sz="2400" dirty="0" smtClean="0"/>
              <a:t>Reduce overtime hours</a:t>
            </a:r>
          </a:p>
          <a:p>
            <a:pPr marL="0" indent="0">
              <a:spcAft>
                <a:spcPts val="1600"/>
              </a:spcAft>
              <a:buNone/>
            </a:pPr>
            <a:endParaRPr lang="en-US" sz="2400" dirty="0" smtClean="0"/>
          </a:p>
          <a:p>
            <a:pPr marL="0" indent="0">
              <a:spcAft>
                <a:spcPts val="1600"/>
              </a:spcAft>
              <a:buNone/>
            </a:pPr>
            <a:endParaRPr lang="en-US" sz="2400" dirty="0" smtClean="0"/>
          </a:p>
          <a:p>
            <a:pPr marL="342900">
              <a:spcAft>
                <a:spcPts val="1600"/>
              </a:spcAft>
            </a:pPr>
            <a:endParaRPr lang="en-US" sz="2400" dirty="0" smtClean="0"/>
          </a:p>
          <a:p>
            <a:pPr marL="342900">
              <a:spcAft>
                <a:spcPts val="1600"/>
              </a:spcAft>
            </a:pPr>
            <a:endParaRP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159275"/>
            <a:ext cx="85206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3200" dirty="0"/>
              <a:t>Contents</a:t>
            </a:r>
            <a:endParaRPr sz="3200" dirty="0"/>
          </a:p>
        </p:txBody>
      </p:sp>
      <p:sp>
        <p:nvSpPr>
          <p:cNvPr id="62" name="Shape 62"/>
          <p:cNvSpPr txBox="1">
            <a:spLocks noGrp="1"/>
          </p:cNvSpPr>
          <p:nvPr>
            <p:ph type="body" idx="1"/>
          </p:nvPr>
        </p:nvSpPr>
        <p:spPr>
          <a:xfrm>
            <a:off x="311700" y="731975"/>
            <a:ext cx="8520600" cy="38369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IN" sz="2400" dirty="0" smtClean="0"/>
              <a:t>Problem Statement</a:t>
            </a:r>
          </a:p>
          <a:p>
            <a:pPr marL="457200" lvl="0" indent="-342900">
              <a:spcBef>
                <a:spcPts val="0"/>
              </a:spcBef>
              <a:spcAft>
                <a:spcPts val="0"/>
              </a:spcAft>
              <a:buSzPts val="1800"/>
              <a:buChar char="●"/>
            </a:pPr>
            <a:r>
              <a:rPr lang="en-IN" sz="2400" dirty="0" smtClean="0"/>
              <a:t>Data Sources and Tools Used</a:t>
            </a:r>
          </a:p>
          <a:p>
            <a:pPr marL="457200" lvl="0" indent="-342900">
              <a:spcBef>
                <a:spcPts val="0"/>
              </a:spcBef>
              <a:spcAft>
                <a:spcPts val="0"/>
              </a:spcAft>
              <a:buSzPts val="1800"/>
              <a:buChar char="●"/>
            </a:pPr>
            <a:r>
              <a:rPr lang="en-IN" sz="2400" dirty="0" smtClean="0"/>
              <a:t>Solution Design</a:t>
            </a:r>
          </a:p>
          <a:p>
            <a:pPr marL="457200" lvl="0" indent="-342900">
              <a:spcBef>
                <a:spcPts val="0"/>
              </a:spcBef>
              <a:spcAft>
                <a:spcPts val="0"/>
              </a:spcAft>
              <a:buSzPts val="1800"/>
              <a:buChar char="●"/>
            </a:pPr>
            <a:r>
              <a:rPr lang="en-IN" sz="2400" dirty="0" smtClean="0"/>
              <a:t>Exploratory Data Analysis</a:t>
            </a:r>
          </a:p>
          <a:p>
            <a:pPr marL="457200" lvl="0" indent="-342900">
              <a:spcBef>
                <a:spcPts val="0"/>
              </a:spcBef>
              <a:spcAft>
                <a:spcPts val="0"/>
              </a:spcAft>
              <a:buSzPts val="1800"/>
              <a:buChar char="●"/>
            </a:pPr>
            <a:r>
              <a:rPr lang="en-IN" sz="2400" dirty="0" smtClean="0"/>
              <a:t>Models</a:t>
            </a:r>
          </a:p>
          <a:p>
            <a:pPr marL="457200" lvl="0" indent="-342900">
              <a:spcBef>
                <a:spcPts val="0"/>
              </a:spcBef>
              <a:spcAft>
                <a:spcPts val="0"/>
              </a:spcAft>
              <a:buSzPts val="1800"/>
              <a:buChar char="●"/>
            </a:pPr>
            <a:r>
              <a:rPr lang="en-IN" sz="2400" dirty="0" smtClean="0"/>
              <a:t>Inferences</a:t>
            </a:r>
          </a:p>
          <a:p>
            <a:pPr marL="114300" lvl="0" indent="0">
              <a:spcBef>
                <a:spcPts val="0"/>
              </a:spcBef>
              <a:spcAft>
                <a:spcPts val="0"/>
              </a:spcAft>
              <a:buSzPts val="1800"/>
              <a:buNone/>
            </a:pPr>
            <a:endParaRPr lang="en-IN" dirty="0" smtClean="0"/>
          </a:p>
          <a:p>
            <a:pPr marL="457200" lvl="0" indent="-342900">
              <a:spcBef>
                <a:spcPts val="0"/>
              </a:spcBef>
              <a:spcAft>
                <a:spcPts val="0"/>
              </a:spcAft>
              <a:buSzPts val="1800"/>
              <a:buChar char="●"/>
            </a:pPr>
            <a:endParaRPr lang="en-IN" dirty="0" smtClean="0"/>
          </a:p>
          <a:p>
            <a:pPr marL="457200" lvl="0" indent="-342900">
              <a:spcBef>
                <a:spcPts val="0"/>
              </a:spcBef>
              <a:spcAft>
                <a:spcPts val="0"/>
              </a:spcAft>
              <a:buSzPts val="1800"/>
              <a:buChar char="●"/>
            </a:pPr>
            <a:endParaRPr lang="en-IN" dirty="0" smtClean="0"/>
          </a:p>
          <a:p>
            <a:pPr marL="457200" lvl="0" indent="-342900">
              <a:spcBef>
                <a:spcPts val="0"/>
              </a:spcBef>
              <a:spcAft>
                <a:spcPts val="0"/>
              </a:spcAft>
              <a:buSzPts val="1800"/>
              <a:buChar char="●"/>
            </a:pPr>
            <a:endParaRPr lang="en-IN" dirty="0" smtClean="0"/>
          </a:p>
          <a:p>
            <a:pPr marL="457200" lvl="0" indent="-34290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0"/>
            <a:ext cx="8520600" cy="572700"/>
          </a:xfrm>
          <a:prstGeom prst="rect">
            <a:avLst/>
          </a:prstGeom>
        </p:spPr>
        <p:txBody>
          <a:bodyPr wrap="square" lIns="91425" tIns="91425" rIns="91425" bIns="91425" anchor="t" anchorCtr="0">
            <a:noAutofit/>
          </a:bodyPr>
          <a:lstStyle/>
          <a:p>
            <a:r>
              <a:rPr lang="en" sz="3200" dirty="0"/>
              <a:t>Problem statement</a:t>
            </a:r>
            <a:endParaRPr sz="3200" dirty="0"/>
          </a:p>
        </p:txBody>
      </p:sp>
      <p:sp>
        <p:nvSpPr>
          <p:cNvPr id="68" name="Shape 68"/>
          <p:cNvSpPr txBox="1">
            <a:spLocks noGrp="1"/>
          </p:cNvSpPr>
          <p:nvPr>
            <p:ph type="body" idx="1"/>
          </p:nvPr>
        </p:nvSpPr>
        <p:spPr>
          <a:xfrm>
            <a:off x="311700" y="466674"/>
            <a:ext cx="8520600" cy="4676826"/>
          </a:xfrm>
          <a:prstGeom prst="rect">
            <a:avLst/>
          </a:prstGeom>
        </p:spPr>
        <p:txBody>
          <a:bodyPr wrap="square" lIns="91425" tIns="91425" rIns="91425" bIns="91425" anchor="t" anchorCtr="0">
            <a:noAutofit/>
          </a:bodyPr>
          <a:lstStyle/>
          <a:p>
            <a:pPr marL="0" lvl="0" indent="0">
              <a:spcBef>
                <a:spcPts val="0"/>
              </a:spcBef>
              <a:spcAft>
                <a:spcPts val="0"/>
              </a:spcAft>
              <a:buNone/>
            </a:pPr>
            <a:endParaRPr lang="en" sz="2400" b="1" dirty="0" smtClean="0"/>
          </a:p>
          <a:p>
            <a:pPr marL="0" lvl="0" indent="0">
              <a:spcBef>
                <a:spcPts val="0"/>
              </a:spcBef>
              <a:spcAft>
                <a:spcPts val="0"/>
              </a:spcAft>
              <a:buNone/>
            </a:pPr>
            <a:r>
              <a:rPr lang="en" sz="2400" b="1" dirty="0" smtClean="0"/>
              <a:t>Business </a:t>
            </a:r>
            <a:r>
              <a:rPr lang="en" sz="2400" b="1" dirty="0"/>
              <a:t>Problem </a:t>
            </a:r>
            <a:r>
              <a:rPr lang="en" sz="2400" b="1" dirty="0" smtClean="0"/>
              <a:t>:</a:t>
            </a:r>
          </a:p>
          <a:p>
            <a:pPr marL="0" lvl="0" indent="0">
              <a:spcBef>
                <a:spcPts val="0"/>
              </a:spcBef>
              <a:spcAft>
                <a:spcPts val="0"/>
              </a:spcAft>
              <a:buNone/>
            </a:pPr>
            <a:r>
              <a:rPr lang="en" sz="2400" dirty="0" smtClean="0"/>
              <a:t>To </a:t>
            </a:r>
            <a:r>
              <a:rPr lang="en" sz="2400" dirty="0"/>
              <a:t>find the reason for attrition of </a:t>
            </a:r>
            <a:r>
              <a:rPr lang="en" sz="2400" dirty="0" smtClean="0"/>
              <a:t>employees.</a:t>
            </a:r>
          </a:p>
          <a:p>
            <a:pPr marL="0" lvl="0" indent="0">
              <a:spcBef>
                <a:spcPts val="0"/>
              </a:spcBef>
              <a:spcAft>
                <a:spcPts val="0"/>
              </a:spcAft>
              <a:buNone/>
            </a:pPr>
            <a:endParaRPr sz="2400" dirty="0"/>
          </a:p>
          <a:p>
            <a:pPr marL="0" indent="0">
              <a:buNone/>
            </a:pPr>
            <a:r>
              <a:rPr lang="en" sz="2400" b="1" dirty="0"/>
              <a:t>Analytical Problem:</a:t>
            </a:r>
          </a:p>
          <a:p>
            <a:pPr marL="0" indent="0">
              <a:buNone/>
            </a:pPr>
            <a:r>
              <a:rPr lang="en" sz="2400" dirty="0"/>
              <a:t>1. Find out the most prominent attributes that may be responsible for </a:t>
            </a:r>
            <a:r>
              <a:rPr lang="en" sz="2400" dirty="0" smtClean="0"/>
              <a:t>attrition.</a:t>
            </a:r>
            <a:endParaRPr sz="2400" dirty="0"/>
          </a:p>
          <a:p>
            <a:pPr marL="0" lvl="0" indent="0">
              <a:spcBef>
                <a:spcPts val="1600"/>
              </a:spcBef>
              <a:spcAft>
                <a:spcPts val="1600"/>
              </a:spcAft>
              <a:buNone/>
            </a:pPr>
            <a:r>
              <a:rPr lang="en" sz="2400" dirty="0"/>
              <a:t>2. Suggest the measures to bring down the current attrition rate and develop a </a:t>
            </a:r>
            <a:r>
              <a:rPr lang="en" sz="2400" dirty="0" smtClean="0"/>
              <a:t>model </a:t>
            </a:r>
            <a:r>
              <a:rPr lang="en" sz="2400" dirty="0"/>
              <a:t>to predict the future attrition.</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73550"/>
            <a:ext cx="8520600" cy="572700"/>
          </a:xfrm>
          <a:prstGeom prst="rect">
            <a:avLst/>
          </a:prstGeom>
        </p:spPr>
        <p:txBody>
          <a:bodyPr wrap="square" lIns="91425" tIns="91425" rIns="91425" bIns="91425" anchor="t" anchorCtr="0">
            <a:noAutofit/>
          </a:bodyPr>
          <a:lstStyle/>
          <a:p>
            <a:r>
              <a:rPr lang="en" sz="3200" dirty="0"/>
              <a:t>Data Sources and Tools Used</a:t>
            </a:r>
            <a:endParaRPr sz="3200" dirty="0"/>
          </a:p>
        </p:txBody>
      </p:sp>
      <p:sp>
        <p:nvSpPr>
          <p:cNvPr id="74" name="Shape 74"/>
          <p:cNvSpPr txBox="1">
            <a:spLocks noGrp="1"/>
          </p:cNvSpPr>
          <p:nvPr>
            <p:ph type="body" idx="1"/>
          </p:nvPr>
        </p:nvSpPr>
        <p:spPr>
          <a:xfrm>
            <a:off x="311700" y="742900"/>
            <a:ext cx="8520600" cy="430535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2400" dirty="0"/>
              <a:t>Data Source: </a:t>
            </a:r>
            <a:endParaRPr sz="2400" dirty="0"/>
          </a:p>
          <a:p>
            <a:pPr marL="0" lvl="0" indent="0">
              <a:spcBef>
                <a:spcPts val="1600"/>
              </a:spcBef>
              <a:spcAft>
                <a:spcPts val="0"/>
              </a:spcAft>
              <a:buNone/>
            </a:pPr>
            <a:r>
              <a:rPr lang="en" sz="2400" dirty="0"/>
              <a:t>IBM Watson Analytics </a:t>
            </a:r>
            <a:endParaRPr sz="2400" dirty="0" smtClean="0"/>
          </a:p>
          <a:p>
            <a:pPr marL="0" lvl="0" indent="0">
              <a:spcBef>
                <a:spcPts val="1600"/>
              </a:spcBef>
              <a:spcAft>
                <a:spcPts val="0"/>
              </a:spcAft>
              <a:buNone/>
            </a:pPr>
            <a:r>
              <a:rPr lang="en" sz="2400" dirty="0" smtClean="0"/>
              <a:t>Tools Used: </a:t>
            </a:r>
            <a:endParaRPr sz="2400" dirty="0" smtClean="0"/>
          </a:p>
          <a:p>
            <a:pPr lvl="0">
              <a:spcBef>
                <a:spcPts val="1600"/>
              </a:spcBef>
              <a:buAutoNum type="arabicParenR"/>
            </a:pPr>
            <a:r>
              <a:rPr lang="en" sz="2400" dirty="0" smtClean="0"/>
              <a:t>Exploratory </a:t>
            </a:r>
            <a:r>
              <a:rPr lang="en" sz="2400" dirty="0"/>
              <a:t>Data Analysis: </a:t>
            </a:r>
            <a:r>
              <a:rPr lang="en" sz="2400" dirty="0" smtClean="0"/>
              <a:t>Excel</a:t>
            </a:r>
            <a:r>
              <a:rPr lang="en" sz="2400" dirty="0"/>
              <a:t>, </a:t>
            </a:r>
            <a:r>
              <a:rPr lang="en" sz="2400" dirty="0" smtClean="0"/>
              <a:t>Tableau</a:t>
            </a:r>
            <a:r>
              <a:rPr lang="en" sz="2400" dirty="0"/>
              <a:t>, </a:t>
            </a:r>
            <a:r>
              <a:rPr lang="en" sz="2400" dirty="0" smtClean="0"/>
              <a:t>Python, R, </a:t>
            </a:r>
            <a:r>
              <a:rPr lang="en" sz="2400" dirty="0"/>
              <a:t>Weka</a:t>
            </a:r>
            <a:endParaRPr sz="2400" dirty="0"/>
          </a:p>
          <a:p>
            <a:pPr marL="457200" lvl="0" indent="-342900" rtl="0">
              <a:spcBef>
                <a:spcPts val="0"/>
              </a:spcBef>
              <a:spcAft>
                <a:spcPts val="0"/>
              </a:spcAft>
              <a:buSzPts val="1800"/>
              <a:buAutoNum type="arabicParenR"/>
            </a:pPr>
            <a:r>
              <a:rPr lang="en" sz="2400" dirty="0"/>
              <a:t>For Modelling and Programming: Python and R</a:t>
            </a:r>
            <a:endParaRPr sz="2400" dirty="0"/>
          </a:p>
          <a:p>
            <a:pPr marL="457200" lvl="0" indent="-342900" rtl="0">
              <a:spcBef>
                <a:spcPts val="0"/>
              </a:spcBef>
              <a:spcAft>
                <a:spcPts val="0"/>
              </a:spcAft>
              <a:buSzPts val="1800"/>
              <a:buAutoNum type="arabicParenR"/>
            </a:pPr>
            <a:r>
              <a:rPr lang="en" sz="2400" dirty="0"/>
              <a:t>For Visualization: Tableau and Python</a:t>
            </a:r>
            <a:endParaRP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187850"/>
            <a:ext cx="8520600" cy="572700"/>
          </a:xfrm>
          <a:prstGeom prst="rect">
            <a:avLst/>
          </a:prstGeom>
        </p:spPr>
        <p:txBody>
          <a:bodyPr wrap="square" lIns="91425" tIns="91425" rIns="91425" bIns="91425" anchor="t" anchorCtr="0">
            <a:noAutofit/>
          </a:bodyPr>
          <a:lstStyle/>
          <a:p>
            <a:r>
              <a:rPr lang="en" sz="3200" dirty="0"/>
              <a:t>Solution Design</a:t>
            </a:r>
            <a:endParaRPr sz="3200" dirty="0"/>
          </a:p>
        </p:txBody>
      </p:sp>
      <p:graphicFrame>
        <p:nvGraphicFramePr>
          <p:cNvPr id="3" name="Diagram 2"/>
          <p:cNvGraphicFramePr/>
          <p:nvPr>
            <p:extLst>
              <p:ext uri="{D42A27DB-BD31-4B8C-83A1-F6EECF244321}">
                <p14:modId xmlns:p14="http://schemas.microsoft.com/office/powerpoint/2010/main" val="545808963"/>
              </p:ext>
            </p:extLst>
          </p:nvPr>
        </p:nvGraphicFramePr>
        <p:xfrm>
          <a:off x="104775" y="760550"/>
          <a:ext cx="8934450" cy="4003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1450" y="104775"/>
            <a:ext cx="8653950" cy="4854625"/>
          </a:xfrm>
        </p:spPr>
        <p:txBody>
          <a:bodyPr/>
          <a:lstStyle/>
          <a:p>
            <a:pPr marL="0" indent="0" algn="ctr">
              <a:buSzPts val="2800"/>
              <a:buNone/>
            </a:pPr>
            <a:r>
              <a:rPr lang="en-IN" dirty="0">
                <a:latin typeface="+mj-lt"/>
                <a:ea typeface="+mj-ea"/>
                <a:cs typeface="+mj-cs"/>
              </a:rPr>
              <a:t>Data </a:t>
            </a:r>
            <a:r>
              <a:rPr lang="en-IN" dirty="0" smtClean="0">
                <a:latin typeface="+mj-lt"/>
                <a:ea typeface="+mj-ea"/>
                <a:cs typeface="+mj-cs"/>
              </a:rPr>
              <a:t>Dictionary</a:t>
            </a:r>
            <a:endParaRPr lang="en-IN" dirty="0" smtClean="0"/>
          </a:p>
          <a:p>
            <a:pPr marL="114300" indent="0">
              <a:buNone/>
            </a:pP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626908669"/>
              </p:ext>
            </p:extLst>
          </p:nvPr>
        </p:nvGraphicFramePr>
        <p:xfrm>
          <a:off x="462580" y="1205493"/>
          <a:ext cx="8229600" cy="3194020"/>
        </p:xfrm>
        <a:graphic>
          <a:graphicData uri="http://schemas.openxmlformats.org/drawingml/2006/table">
            <a:tbl>
              <a:tblPr>
                <a:tableStyleId>{5C22544A-7EE6-4342-B048-85BDC9FD1C3A}</a:tableStyleId>
              </a:tblPr>
              <a:tblGrid>
                <a:gridCol w="1415184"/>
                <a:gridCol w="1069079"/>
                <a:gridCol w="1399801"/>
                <a:gridCol w="4345536"/>
              </a:tblGrid>
              <a:tr h="276711">
                <a:tc gridSpan="4">
                  <a:txBody>
                    <a:bodyPr/>
                    <a:lstStyle/>
                    <a:p>
                      <a:pPr algn="ctr" fontAlgn="ctr"/>
                      <a:r>
                        <a:rPr lang="en-IN" sz="1600" u="none" strike="noStrike" dirty="0">
                          <a:effectLst/>
                          <a:hlinkClick r:id="rId2" action="ppaction://hlinkfile"/>
                        </a:rPr>
                        <a:t>Data Dictionary</a:t>
                      </a:r>
                      <a:endParaRPr lang="en-IN" sz="1600" b="1" i="0" u="none" strike="noStrike" dirty="0">
                        <a:solidFill>
                          <a:srgbClr val="000000"/>
                        </a:solidFill>
                        <a:effectLst/>
                        <a:latin typeface="Calibri" panose="020F0502020204030204" pitchFamily="34" charset="0"/>
                      </a:endParaRPr>
                    </a:p>
                  </a:txBody>
                  <a:tcPr marL="7686" marR="7686" marT="7686" marB="0" anchor="ctr"/>
                </a:tc>
                <a:tc hMerge="1">
                  <a:txBody>
                    <a:bodyPr/>
                    <a:lstStyle/>
                    <a:p>
                      <a:endParaRPr lang="en-IN"/>
                    </a:p>
                  </a:txBody>
                  <a:tcPr/>
                </a:tc>
                <a:tc hMerge="1">
                  <a:txBody>
                    <a:bodyPr/>
                    <a:lstStyle/>
                    <a:p>
                      <a:endParaRPr lang="en-IN"/>
                    </a:p>
                  </a:txBody>
                  <a:tcPr/>
                </a:tc>
                <a:tc hMerge="1">
                  <a:txBody>
                    <a:bodyPr/>
                    <a:lstStyle/>
                    <a:p>
                      <a:endParaRPr lang="en-IN"/>
                    </a:p>
                  </a:txBody>
                  <a:tcPr/>
                </a:tc>
              </a:tr>
              <a:tr h="215220">
                <a:tc>
                  <a:txBody>
                    <a:bodyPr/>
                    <a:lstStyle/>
                    <a:p>
                      <a:pPr algn="l" fontAlgn="ctr"/>
                      <a:r>
                        <a:rPr lang="en-IN" sz="1300" u="none" strike="noStrike" dirty="0">
                          <a:effectLst/>
                        </a:rPr>
                        <a:t>Attributes</a:t>
                      </a:r>
                      <a:endParaRPr lang="en-IN" sz="1300" b="1" i="0" u="none" strike="noStrike" dirty="0">
                        <a:solidFill>
                          <a:srgbClr val="FF0000"/>
                        </a:solidFill>
                        <a:effectLst/>
                        <a:latin typeface="Calibri" panose="020F0502020204030204" pitchFamily="34" charset="0"/>
                      </a:endParaRPr>
                    </a:p>
                  </a:txBody>
                  <a:tcPr marL="7686" marR="7686" marT="7686" marB="0" anchor="ctr"/>
                </a:tc>
                <a:tc>
                  <a:txBody>
                    <a:bodyPr/>
                    <a:lstStyle/>
                    <a:p>
                      <a:pPr algn="ctr" fontAlgn="ctr"/>
                      <a:r>
                        <a:rPr lang="en-IN" sz="1300" u="none" strike="noStrike">
                          <a:effectLst/>
                        </a:rPr>
                        <a:t>Type</a:t>
                      </a:r>
                      <a:endParaRPr lang="en-IN" sz="1300" b="1" i="0" u="none" strike="noStrike">
                        <a:solidFill>
                          <a:srgbClr val="FF0000"/>
                        </a:solidFill>
                        <a:effectLst/>
                        <a:latin typeface="Calibri" panose="020F0502020204030204" pitchFamily="34" charset="0"/>
                      </a:endParaRPr>
                    </a:p>
                  </a:txBody>
                  <a:tcPr marL="7686" marR="7686" marT="7686" marB="0" anchor="ctr"/>
                </a:tc>
                <a:tc>
                  <a:txBody>
                    <a:bodyPr/>
                    <a:lstStyle/>
                    <a:p>
                      <a:pPr algn="ctr" fontAlgn="b"/>
                      <a:r>
                        <a:rPr lang="en-IN" sz="1300" u="none" strike="noStrike" dirty="0">
                          <a:effectLst/>
                        </a:rPr>
                        <a:t>Values</a:t>
                      </a:r>
                      <a:endParaRPr lang="en-IN" sz="1300" b="1" i="0" u="none" strike="noStrike" dirty="0">
                        <a:solidFill>
                          <a:srgbClr val="FF0000"/>
                        </a:solidFill>
                        <a:effectLst/>
                        <a:latin typeface="Calibri" panose="020F0502020204030204" pitchFamily="34" charset="0"/>
                      </a:endParaRPr>
                    </a:p>
                  </a:txBody>
                  <a:tcPr marL="7686" marR="7686" marT="7686" marB="0" anchor="b"/>
                </a:tc>
                <a:tc>
                  <a:txBody>
                    <a:bodyPr/>
                    <a:lstStyle/>
                    <a:p>
                      <a:pPr algn="ctr" fontAlgn="b"/>
                      <a:r>
                        <a:rPr lang="en-IN" sz="1300" u="none" strike="noStrike">
                          <a:effectLst/>
                        </a:rPr>
                        <a:t>Description</a:t>
                      </a:r>
                      <a:endParaRPr lang="en-IN" sz="1300" b="1" i="0" u="none" strike="noStrike">
                        <a:solidFill>
                          <a:srgbClr val="FF0000"/>
                        </a:solidFill>
                        <a:effectLst/>
                        <a:latin typeface="Calibri" panose="020F0502020204030204" pitchFamily="34" charset="0"/>
                      </a:endParaRPr>
                    </a:p>
                  </a:txBody>
                  <a:tcPr marL="7686" marR="7686" marT="7686" marB="0" anchor="b"/>
                </a:tc>
              </a:tr>
              <a:tr h="161415">
                <a:tc>
                  <a:txBody>
                    <a:bodyPr/>
                    <a:lstStyle/>
                    <a:p>
                      <a:pPr algn="l" fontAlgn="ctr"/>
                      <a:r>
                        <a:rPr lang="en-IN" sz="1000" u="none" strike="noStrike">
                          <a:effectLst/>
                        </a:rPr>
                        <a:t>Age</a:t>
                      </a:r>
                      <a:endParaRPr lang="en-IN" sz="1000" b="1" i="0" u="none" strike="noStrike">
                        <a:solidFill>
                          <a:srgbClr val="000000"/>
                        </a:solidFill>
                        <a:effectLst/>
                        <a:latin typeface="Calibri" panose="020F0502020204030204" pitchFamily="34" charset="0"/>
                      </a:endParaRPr>
                    </a:p>
                  </a:txBody>
                  <a:tcPr marL="7686" marR="7686" marT="7686" marB="0" anchor="ctr"/>
                </a:tc>
                <a:tc>
                  <a:txBody>
                    <a:bodyPr/>
                    <a:lstStyle/>
                    <a:p>
                      <a:pPr algn="ctr" fontAlgn="ctr"/>
                      <a:r>
                        <a:rPr lang="en-IN" sz="900" u="none" strike="noStrike">
                          <a:effectLst/>
                        </a:rPr>
                        <a:t>Numerical</a:t>
                      </a:r>
                      <a:endParaRPr lang="en-IN" sz="900" b="0" i="0" u="none" strike="noStrike">
                        <a:solidFill>
                          <a:srgbClr val="305496"/>
                        </a:solidFill>
                        <a:effectLst/>
                        <a:latin typeface="Calibri" panose="020F0502020204030204" pitchFamily="34" charset="0"/>
                      </a:endParaRPr>
                    </a:p>
                  </a:txBody>
                  <a:tcPr marL="7686" marR="7686" marT="7686" marB="0" anchor="ctr"/>
                </a:tc>
                <a:tc>
                  <a:txBody>
                    <a:bodyPr/>
                    <a:lstStyle/>
                    <a:p>
                      <a:pPr algn="ctr" fontAlgn="b"/>
                      <a:r>
                        <a:rPr lang="en-IN" sz="900" u="none" strike="noStrike" dirty="0">
                          <a:effectLst/>
                        </a:rPr>
                        <a:t>Numerical Values</a:t>
                      </a:r>
                      <a:endParaRPr lang="en-IN" sz="900" b="0" i="0" u="none" strike="noStrike" dirty="0">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a:effectLst/>
                        </a:rPr>
                        <a:t>contain the ages of different employees</a:t>
                      </a:r>
                      <a:endParaRPr lang="en-IN" sz="900" b="0" i="0" u="none" strike="noStrike">
                        <a:solidFill>
                          <a:srgbClr val="000000"/>
                        </a:solidFill>
                        <a:effectLst/>
                        <a:latin typeface="Calibri" panose="020F0502020204030204" pitchFamily="34" charset="0"/>
                      </a:endParaRPr>
                    </a:p>
                  </a:txBody>
                  <a:tcPr marL="7686" marR="7686" marT="7686" marB="0" anchor="b"/>
                </a:tc>
              </a:tr>
              <a:tr h="153729">
                <a:tc rowSpan="2">
                  <a:txBody>
                    <a:bodyPr/>
                    <a:lstStyle/>
                    <a:p>
                      <a:pPr algn="l" fontAlgn="ctr"/>
                      <a:r>
                        <a:rPr lang="en-IN" sz="1000" u="none" strike="noStrike" dirty="0">
                          <a:effectLst/>
                        </a:rPr>
                        <a:t>Attrition</a:t>
                      </a:r>
                      <a:endParaRPr lang="en-IN" sz="1000" b="1" i="0" u="none" strike="noStrike" dirty="0">
                        <a:solidFill>
                          <a:srgbClr val="000000"/>
                        </a:solidFill>
                        <a:effectLst/>
                        <a:latin typeface="Calibri" panose="020F0502020204030204" pitchFamily="34" charset="0"/>
                      </a:endParaRPr>
                    </a:p>
                  </a:txBody>
                  <a:tcPr marL="7686" marR="7686" marT="7686" marB="0" anchor="ctr"/>
                </a:tc>
                <a:tc rowSpan="2">
                  <a:txBody>
                    <a:bodyPr/>
                    <a:lstStyle/>
                    <a:p>
                      <a:pPr algn="ctr" fontAlgn="ctr"/>
                      <a:r>
                        <a:rPr lang="en-IN" sz="900" u="none" strike="noStrike">
                          <a:effectLst/>
                        </a:rPr>
                        <a:t>Categorical</a:t>
                      </a:r>
                      <a:endParaRPr lang="en-IN" sz="900" b="0" i="0" u="none" strike="noStrike">
                        <a:solidFill>
                          <a:srgbClr val="305496"/>
                        </a:solidFill>
                        <a:effectLst/>
                        <a:latin typeface="Calibri" panose="020F0502020204030204" pitchFamily="34" charset="0"/>
                      </a:endParaRPr>
                    </a:p>
                  </a:txBody>
                  <a:tcPr marL="7686" marR="7686" marT="7686" marB="0" anchor="ctr"/>
                </a:tc>
                <a:tc>
                  <a:txBody>
                    <a:bodyPr/>
                    <a:lstStyle/>
                    <a:p>
                      <a:pPr algn="ctr" fontAlgn="b"/>
                      <a:r>
                        <a:rPr lang="en-IN" sz="900" u="none" strike="noStrike" dirty="0">
                          <a:effectLst/>
                        </a:rPr>
                        <a:t>Yes</a:t>
                      </a:r>
                      <a:endParaRPr lang="en-IN" sz="900" b="0" i="0" u="none" strike="noStrike" dirty="0">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the employees who are contributing to attrition</a:t>
                      </a:r>
                      <a:endParaRPr lang="en-IN" sz="900" b="0" i="0" u="none" strike="noStrike" dirty="0">
                        <a:solidFill>
                          <a:srgbClr val="000000"/>
                        </a:solidFill>
                        <a:effectLst/>
                        <a:latin typeface="Calibri" panose="020F0502020204030204" pitchFamily="34" charset="0"/>
                      </a:endParaRPr>
                    </a:p>
                  </a:txBody>
                  <a:tcPr marL="7686" marR="7686" marT="7686" marB="0" anchor="b"/>
                </a:tc>
              </a:tr>
              <a:tr h="153729">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No</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the employees who are  not contributing to attrition</a:t>
                      </a:r>
                      <a:endParaRPr lang="en-IN" sz="900" b="0" i="0" u="none" strike="noStrike" dirty="0">
                        <a:solidFill>
                          <a:srgbClr val="000000"/>
                        </a:solidFill>
                        <a:effectLst/>
                        <a:latin typeface="Calibri" panose="020F0502020204030204" pitchFamily="34" charset="0"/>
                      </a:endParaRPr>
                    </a:p>
                  </a:txBody>
                  <a:tcPr marL="7686" marR="7686" marT="7686" marB="0" anchor="b"/>
                </a:tc>
              </a:tr>
              <a:tr h="282058">
                <a:tc rowSpan="3">
                  <a:txBody>
                    <a:bodyPr/>
                    <a:lstStyle/>
                    <a:p>
                      <a:pPr algn="l" fontAlgn="ctr"/>
                      <a:r>
                        <a:rPr lang="en-IN" sz="1000" u="none" strike="noStrike" dirty="0">
                          <a:effectLst/>
                        </a:rPr>
                        <a:t>Business Travel</a:t>
                      </a:r>
                      <a:endParaRPr lang="en-IN" sz="1000" b="1" i="0" u="none" strike="noStrike" dirty="0">
                        <a:solidFill>
                          <a:srgbClr val="000000"/>
                        </a:solidFill>
                        <a:effectLst/>
                        <a:latin typeface="Calibri" panose="020F0502020204030204" pitchFamily="34" charset="0"/>
                      </a:endParaRPr>
                    </a:p>
                  </a:txBody>
                  <a:tcPr marL="7686" marR="7686" marT="7686" marB="0" anchor="ctr"/>
                </a:tc>
                <a:tc rowSpan="3">
                  <a:txBody>
                    <a:bodyPr/>
                    <a:lstStyle/>
                    <a:p>
                      <a:pPr algn="ctr" fontAlgn="ctr"/>
                      <a:r>
                        <a:rPr lang="en-IN" sz="900" u="none" strike="noStrike" dirty="0">
                          <a:effectLst/>
                        </a:rPr>
                        <a:t>Categorical</a:t>
                      </a:r>
                      <a:endParaRPr lang="en-IN" sz="900" b="0" i="0" u="none" strike="noStrike" dirty="0">
                        <a:solidFill>
                          <a:srgbClr val="305496"/>
                        </a:solidFill>
                        <a:effectLst/>
                        <a:latin typeface="Calibri" panose="020F0502020204030204" pitchFamily="34" charset="0"/>
                      </a:endParaRPr>
                    </a:p>
                  </a:txBody>
                  <a:tcPr marL="7686" marR="7686" marT="7686" marB="0" anchor="ctr"/>
                </a:tc>
                <a:tc>
                  <a:txBody>
                    <a:bodyPr/>
                    <a:lstStyle/>
                    <a:p>
                      <a:pPr algn="ctr" fontAlgn="b"/>
                      <a:r>
                        <a:rPr lang="en-IN" sz="900" u="none" strike="noStrike">
                          <a:effectLst/>
                        </a:rPr>
                        <a:t>Non-Travel</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employees who have non </a:t>
                      </a:r>
                      <a:r>
                        <a:rPr lang="en-IN" sz="900" u="none" strike="noStrike" dirty="0" err="1">
                          <a:effectLst/>
                        </a:rPr>
                        <a:t>travellig</a:t>
                      </a:r>
                      <a:r>
                        <a:rPr lang="en-IN" sz="900" u="none" strike="noStrike" dirty="0">
                          <a:effectLst/>
                        </a:rPr>
                        <a:t> job profile</a:t>
                      </a:r>
                      <a:endParaRPr lang="en-IN" sz="900" b="0" i="0" u="none" strike="noStrike" dirty="0">
                        <a:solidFill>
                          <a:srgbClr val="000000"/>
                        </a:solidFill>
                        <a:effectLst/>
                        <a:latin typeface="Calibri" panose="020F0502020204030204" pitchFamily="34" charset="0"/>
                      </a:endParaRPr>
                    </a:p>
                  </a:txBody>
                  <a:tcPr marL="7686" marR="7686" marT="7686" marB="0" anchor="b"/>
                </a:tc>
              </a:tr>
              <a:tr h="0">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Travel_Frequently</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employees who have frequent travelling  job profile</a:t>
                      </a:r>
                      <a:endParaRPr lang="en-IN" sz="900" b="0" i="0" u="none" strike="noStrike" dirty="0">
                        <a:solidFill>
                          <a:srgbClr val="000000"/>
                        </a:solidFill>
                        <a:effectLst/>
                        <a:latin typeface="Calibri" panose="020F0502020204030204" pitchFamily="34" charset="0"/>
                      </a:endParaRPr>
                    </a:p>
                  </a:txBody>
                  <a:tcPr marL="7686" marR="7686" marT="7686" marB="0" anchor="b"/>
                </a:tc>
              </a:tr>
              <a:tr h="153729">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Travel_Rarely</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employees who have rare travelling job profile</a:t>
                      </a:r>
                      <a:endParaRPr lang="en-IN" sz="900" b="0" i="0" u="none" strike="noStrike" dirty="0">
                        <a:solidFill>
                          <a:srgbClr val="000000"/>
                        </a:solidFill>
                        <a:effectLst/>
                        <a:latin typeface="Calibri" panose="020F0502020204030204" pitchFamily="34" charset="0"/>
                      </a:endParaRPr>
                    </a:p>
                  </a:txBody>
                  <a:tcPr marL="7686" marR="7686" marT="7686" marB="0" anchor="b"/>
                </a:tc>
              </a:tr>
              <a:tr h="161415">
                <a:tc>
                  <a:txBody>
                    <a:bodyPr/>
                    <a:lstStyle/>
                    <a:p>
                      <a:pPr algn="l" fontAlgn="ctr"/>
                      <a:r>
                        <a:rPr lang="en-IN" sz="1000" u="none" strike="noStrike">
                          <a:effectLst/>
                        </a:rPr>
                        <a:t>DailyRate</a:t>
                      </a:r>
                      <a:endParaRPr lang="en-IN" sz="1000" b="1" i="0" u="none" strike="noStrike">
                        <a:solidFill>
                          <a:srgbClr val="000000"/>
                        </a:solidFill>
                        <a:effectLst/>
                        <a:latin typeface="Calibri" panose="020F0502020204030204" pitchFamily="34" charset="0"/>
                      </a:endParaRPr>
                    </a:p>
                  </a:txBody>
                  <a:tcPr marL="7686" marR="7686" marT="7686" marB="0" anchor="ctr"/>
                </a:tc>
                <a:tc>
                  <a:txBody>
                    <a:bodyPr/>
                    <a:lstStyle/>
                    <a:p>
                      <a:pPr algn="ctr" fontAlgn="ctr"/>
                      <a:r>
                        <a:rPr lang="en-IN" sz="900" u="none" strike="noStrike" dirty="0">
                          <a:effectLst/>
                        </a:rPr>
                        <a:t>Numerical</a:t>
                      </a:r>
                      <a:endParaRPr lang="en-IN" sz="900" b="0" i="0" u="none" strike="noStrike" dirty="0">
                        <a:solidFill>
                          <a:srgbClr val="305496"/>
                        </a:solidFill>
                        <a:effectLst/>
                        <a:latin typeface="Calibri" panose="020F0502020204030204" pitchFamily="34" charset="0"/>
                      </a:endParaRPr>
                    </a:p>
                  </a:txBody>
                  <a:tcPr marL="7686" marR="7686" marT="7686" marB="0" anchor="ctr"/>
                </a:tc>
                <a:tc>
                  <a:txBody>
                    <a:bodyPr/>
                    <a:lstStyle/>
                    <a:p>
                      <a:pPr algn="ctr" fontAlgn="b"/>
                      <a:r>
                        <a:rPr lang="en-IN" sz="900" u="none" strike="noStrike">
                          <a:effectLst/>
                        </a:rPr>
                        <a:t>Numerical Values</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the amount of money paid per day to an employee</a:t>
                      </a:r>
                      <a:endParaRPr lang="en-IN" sz="900" b="0" i="0" u="none" strike="noStrike" dirty="0">
                        <a:solidFill>
                          <a:srgbClr val="000000"/>
                        </a:solidFill>
                        <a:effectLst/>
                        <a:latin typeface="Calibri" panose="020F0502020204030204" pitchFamily="34" charset="0"/>
                      </a:endParaRPr>
                    </a:p>
                  </a:txBody>
                  <a:tcPr marL="7686" marR="7686" marT="7686" marB="0" anchor="b"/>
                </a:tc>
              </a:tr>
              <a:tr h="161415">
                <a:tc rowSpan="3">
                  <a:txBody>
                    <a:bodyPr/>
                    <a:lstStyle/>
                    <a:p>
                      <a:pPr algn="l" fontAlgn="ctr"/>
                      <a:r>
                        <a:rPr lang="en-IN" sz="1000" u="none" strike="noStrike">
                          <a:effectLst/>
                        </a:rPr>
                        <a:t>Department</a:t>
                      </a:r>
                      <a:endParaRPr lang="en-IN" sz="1000" b="1" i="0" u="none" strike="noStrike">
                        <a:solidFill>
                          <a:srgbClr val="000000"/>
                        </a:solidFill>
                        <a:effectLst/>
                        <a:latin typeface="Calibri" panose="020F0502020204030204" pitchFamily="34" charset="0"/>
                      </a:endParaRPr>
                    </a:p>
                  </a:txBody>
                  <a:tcPr marL="7686" marR="7686" marT="7686" marB="0" anchor="ctr"/>
                </a:tc>
                <a:tc rowSpan="3">
                  <a:txBody>
                    <a:bodyPr/>
                    <a:lstStyle/>
                    <a:p>
                      <a:pPr algn="ctr" fontAlgn="ctr"/>
                      <a:r>
                        <a:rPr lang="en-IN" sz="900" u="none" strike="noStrike" dirty="0">
                          <a:effectLst/>
                        </a:rPr>
                        <a:t>Categorical</a:t>
                      </a:r>
                      <a:endParaRPr lang="en-IN" sz="900" b="0" i="0" u="none" strike="noStrike" dirty="0">
                        <a:solidFill>
                          <a:srgbClr val="305496"/>
                        </a:solidFill>
                        <a:effectLst/>
                        <a:latin typeface="Calibri" panose="020F0502020204030204" pitchFamily="34" charset="0"/>
                      </a:endParaRPr>
                    </a:p>
                  </a:txBody>
                  <a:tcPr marL="7686" marR="7686" marT="7686" marB="0" anchor="ctr"/>
                </a:tc>
                <a:tc>
                  <a:txBody>
                    <a:bodyPr/>
                    <a:lstStyle/>
                    <a:p>
                      <a:pPr algn="ctr" fontAlgn="b"/>
                      <a:r>
                        <a:rPr lang="en-IN" sz="900" u="none" strike="noStrike">
                          <a:effectLst/>
                        </a:rPr>
                        <a:t>Human Resources</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employees  who are in HR </a:t>
                      </a:r>
                      <a:r>
                        <a:rPr lang="en-IN" sz="900" u="none" strike="noStrike" dirty="0" err="1">
                          <a:effectLst/>
                        </a:rPr>
                        <a:t>dept</a:t>
                      </a:r>
                      <a:endParaRPr lang="en-IN" sz="900" b="0" i="0" u="none" strike="noStrike" dirty="0">
                        <a:solidFill>
                          <a:srgbClr val="000000"/>
                        </a:solidFill>
                        <a:effectLst/>
                        <a:latin typeface="Calibri" panose="020F0502020204030204" pitchFamily="34" charset="0"/>
                      </a:endParaRPr>
                    </a:p>
                  </a:txBody>
                  <a:tcPr marL="7686" marR="7686" marT="7686" marB="0" anchor="b"/>
                </a:tc>
              </a:tr>
              <a:tr h="153729">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Research &amp; Development</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employees  who are in R&amp;D </a:t>
                      </a:r>
                      <a:r>
                        <a:rPr lang="en-IN" sz="900" u="none" strike="noStrike" dirty="0" err="1">
                          <a:effectLst/>
                        </a:rPr>
                        <a:t>dept</a:t>
                      </a:r>
                      <a:endParaRPr lang="en-IN" sz="900" b="0" i="0" u="none" strike="noStrike" dirty="0">
                        <a:solidFill>
                          <a:srgbClr val="000000"/>
                        </a:solidFill>
                        <a:effectLst/>
                        <a:latin typeface="Calibri" panose="020F0502020204030204" pitchFamily="34" charset="0"/>
                      </a:endParaRPr>
                    </a:p>
                  </a:txBody>
                  <a:tcPr marL="7686" marR="7686" marT="7686" marB="0" anchor="b"/>
                </a:tc>
              </a:tr>
              <a:tr h="153729">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Sales</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contain  employees  who are in Sales </a:t>
                      </a:r>
                      <a:r>
                        <a:rPr lang="en-IN" sz="900" u="none" strike="noStrike" dirty="0" err="1">
                          <a:effectLst/>
                        </a:rPr>
                        <a:t>dept</a:t>
                      </a:r>
                      <a:endParaRPr lang="en-IN" sz="900" b="0" i="0" u="none" strike="noStrike" dirty="0">
                        <a:solidFill>
                          <a:srgbClr val="000000"/>
                        </a:solidFill>
                        <a:effectLst/>
                        <a:latin typeface="Calibri" panose="020F0502020204030204" pitchFamily="34" charset="0"/>
                      </a:endParaRPr>
                    </a:p>
                  </a:txBody>
                  <a:tcPr marL="7686" marR="7686" marT="7686" marB="0" anchor="b"/>
                </a:tc>
              </a:tr>
              <a:tr h="215220">
                <a:tc>
                  <a:txBody>
                    <a:bodyPr/>
                    <a:lstStyle/>
                    <a:p>
                      <a:pPr algn="l" fontAlgn="ctr"/>
                      <a:r>
                        <a:rPr lang="en-IN" sz="1000" u="none" strike="noStrike">
                          <a:effectLst/>
                        </a:rPr>
                        <a:t>DistanceFromHome</a:t>
                      </a:r>
                      <a:endParaRPr lang="en-IN" sz="1000" b="1" i="0" u="none" strike="noStrike">
                        <a:solidFill>
                          <a:srgbClr val="000000"/>
                        </a:solidFill>
                        <a:effectLst/>
                        <a:latin typeface="Calibri" panose="020F0502020204030204" pitchFamily="34" charset="0"/>
                      </a:endParaRPr>
                    </a:p>
                  </a:txBody>
                  <a:tcPr marL="7686" marR="7686" marT="7686" marB="0" anchor="ctr"/>
                </a:tc>
                <a:tc>
                  <a:txBody>
                    <a:bodyPr/>
                    <a:lstStyle/>
                    <a:p>
                      <a:pPr algn="ctr" fontAlgn="ctr"/>
                      <a:r>
                        <a:rPr lang="en-IN" sz="900" u="none" strike="noStrike" dirty="0">
                          <a:effectLst/>
                        </a:rPr>
                        <a:t>Numerical</a:t>
                      </a:r>
                      <a:endParaRPr lang="en-IN" sz="900" b="0" i="0" u="none" strike="noStrike" dirty="0">
                        <a:solidFill>
                          <a:srgbClr val="305496"/>
                        </a:solidFill>
                        <a:effectLst/>
                        <a:latin typeface="Calibri" panose="020F0502020204030204" pitchFamily="34" charset="0"/>
                      </a:endParaRPr>
                    </a:p>
                  </a:txBody>
                  <a:tcPr marL="7686" marR="7686" marT="7686" marB="0" anchor="ctr"/>
                </a:tc>
                <a:tc>
                  <a:txBody>
                    <a:bodyPr/>
                    <a:lstStyle/>
                    <a:p>
                      <a:pPr algn="ctr" fontAlgn="b"/>
                      <a:r>
                        <a:rPr lang="en-IN" sz="900" u="none" strike="noStrike">
                          <a:effectLst/>
                        </a:rPr>
                        <a:t>Numerical Values</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err="1">
                          <a:effectLst/>
                        </a:rPr>
                        <a:t>conain</a:t>
                      </a:r>
                      <a:r>
                        <a:rPr lang="en-IN" sz="900" u="none" strike="noStrike" dirty="0">
                          <a:effectLst/>
                        </a:rPr>
                        <a:t> the distance between home and office </a:t>
                      </a:r>
                      <a:r>
                        <a:rPr lang="en-IN" sz="900" u="none" strike="noStrike" dirty="0" err="1">
                          <a:effectLst/>
                        </a:rPr>
                        <a:t>wrt</a:t>
                      </a:r>
                      <a:r>
                        <a:rPr lang="en-IN" sz="900" u="none" strike="noStrike" dirty="0">
                          <a:effectLst/>
                        </a:rPr>
                        <a:t> each employee</a:t>
                      </a:r>
                      <a:endParaRPr lang="en-IN" sz="900" b="0" i="0" u="none" strike="noStrike" dirty="0">
                        <a:solidFill>
                          <a:srgbClr val="000000"/>
                        </a:solidFill>
                        <a:effectLst/>
                        <a:latin typeface="Calibri" panose="020F0502020204030204" pitchFamily="34" charset="0"/>
                      </a:endParaRPr>
                    </a:p>
                  </a:txBody>
                  <a:tcPr marL="7686" marR="7686" marT="7686" marB="0" anchor="b"/>
                </a:tc>
              </a:tr>
              <a:tr h="161415">
                <a:tc rowSpan="5">
                  <a:txBody>
                    <a:bodyPr/>
                    <a:lstStyle/>
                    <a:p>
                      <a:pPr algn="l" fontAlgn="ctr"/>
                      <a:r>
                        <a:rPr lang="en-IN" sz="1000" u="none" strike="noStrike">
                          <a:effectLst/>
                        </a:rPr>
                        <a:t>Education</a:t>
                      </a:r>
                      <a:endParaRPr lang="en-IN" sz="1000" b="1" i="0" u="none" strike="noStrike">
                        <a:solidFill>
                          <a:srgbClr val="000000"/>
                        </a:solidFill>
                        <a:effectLst/>
                        <a:latin typeface="Calibri" panose="020F0502020204030204" pitchFamily="34" charset="0"/>
                      </a:endParaRPr>
                    </a:p>
                  </a:txBody>
                  <a:tcPr marL="7686" marR="7686" marT="7686" marB="0" anchor="ctr"/>
                </a:tc>
                <a:tc rowSpan="5">
                  <a:txBody>
                    <a:bodyPr/>
                    <a:lstStyle/>
                    <a:p>
                      <a:pPr algn="ctr" fontAlgn="ctr"/>
                      <a:r>
                        <a:rPr lang="en-IN" sz="900" u="none" strike="noStrike" dirty="0">
                          <a:effectLst/>
                        </a:rPr>
                        <a:t>Categorical</a:t>
                      </a:r>
                      <a:endParaRPr lang="en-IN" sz="900" b="0" i="0" u="none" strike="noStrike" dirty="0">
                        <a:solidFill>
                          <a:srgbClr val="305496"/>
                        </a:solidFill>
                        <a:effectLst/>
                        <a:latin typeface="Calibri" panose="020F0502020204030204" pitchFamily="34" charset="0"/>
                      </a:endParaRPr>
                    </a:p>
                  </a:txBody>
                  <a:tcPr marL="7686" marR="7686" marT="7686" marB="0" anchor="ctr"/>
                </a:tc>
                <a:tc>
                  <a:txBody>
                    <a:bodyPr/>
                    <a:lstStyle/>
                    <a:p>
                      <a:pPr algn="ct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 contain the employees who have Below College degree in their education qualification</a:t>
                      </a:r>
                      <a:endParaRPr lang="en-IN" sz="900" b="0" i="0" u="none" strike="noStrike" dirty="0">
                        <a:solidFill>
                          <a:srgbClr val="000000"/>
                        </a:solidFill>
                        <a:effectLst/>
                        <a:latin typeface="Calibri" panose="020F0502020204030204" pitchFamily="34" charset="0"/>
                      </a:endParaRPr>
                    </a:p>
                  </a:txBody>
                  <a:tcPr marL="7686" marR="7686" marT="7686" marB="0" anchor="b"/>
                </a:tc>
              </a:tr>
              <a:tr h="161415">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 contain the employees who have College degree in their education qualification</a:t>
                      </a:r>
                      <a:endParaRPr lang="en-IN" sz="900" b="0" i="0" u="none" strike="noStrike" dirty="0">
                        <a:solidFill>
                          <a:srgbClr val="000000"/>
                        </a:solidFill>
                        <a:effectLst/>
                        <a:latin typeface="Calibri" panose="020F0502020204030204" pitchFamily="34" charset="0"/>
                      </a:endParaRPr>
                    </a:p>
                  </a:txBody>
                  <a:tcPr marL="7686" marR="7686" marT="7686" marB="0" anchor="b"/>
                </a:tc>
              </a:tr>
              <a:tr h="161415">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 contain the employees who have Bachelor degree in their education qualification</a:t>
                      </a:r>
                      <a:endParaRPr lang="en-IN" sz="900" b="0" i="0" u="none" strike="noStrike" dirty="0">
                        <a:solidFill>
                          <a:srgbClr val="000000"/>
                        </a:solidFill>
                        <a:effectLst/>
                        <a:latin typeface="Calibri" panose="020F0502020204030204" pitchFamily="34" charset="0"/>
                      </a:endParaRPr>
                    </a:p>
                  </a:txBody>
                  <a:tcPr marL="7686" marR="7686" marT="7686" marB="0" anchor="b"/>
                </a:tc>
              </a:tr>
              <a:tr h="161415">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a:effectLst/>
                        </a:rPr>
                        <a:t> contain the employees who have Master degree in their education qualification</a:t>
                      </a:r>
                      <a:endParaRPr lang="en-IN" sz="900" b="0" i="0" u="none" strike="noStrike">
                        <a:solidFill>
                          <a:srgbClr val="000000"/>
                        </a:solidFill>
                        <a:effectLst/>
                        <a:latin typeface="Calibri" panose="020F0502020204030204" pitchFamily="34" charset="0"/>
                      </a:endParaRPr>
                    </a:p>
                  </a:txBody>
                  <a:tcPr marL="7686" marR="7686" marT="7686" marB="0" anchor="b"/>
                </a:tc>
              </a:tr>
              <a:tr h="161415">
                <a:tc vMerge="1">
                  <a:txBody>
                    <a:bodyPr/>
                    <a:lstStyle/>
                    <a:p>
                      <a:endParaRPr lang="en-IN"/>
                    </a:p>
                  </a:txBody>
                  <a:tcPr/>
                </a:tc>
                <a:tc vMerge="1">
                  <a:txBody>
                    <a:bodyPr/>
                    <a:lstStyle/>
                    <a:p>
                      <a:endParaRPr lang="en-IN"/>
                    </a:p>
                  </a:txBody>
                  <a:tcPr/>
                </a:tc>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7686" marR="7686" marT="7686" marB="0" anchor="b"/>
                </a:tc>
                <a:tc>
                  <a:txBody>
                    <a:bodyPr/>
                    <a:lstStyle/>
                    <a:p>
                      <a:pPr algn="l" fontAlgn="b"/>
                      <a:r>
                        <a:rPr lang="en-IN" sz="900" u="none" strike="noStrike" dirty="0">
                          <a:effectLst/>
                        </a:rPr>
                        <a:t> contain the employees who have Doctor degree in their education qualification</a:t>
                      </a:r>
                      <a:endParaRPr lang="en-IN" sz="900" b="0" i="0" u="none" strike="noStrike" dirty="0">
                        <a:solidFill>
                          <a:srgbClr val="000000"/>
                        </a:solidFill>
                        <a:effectLst/>
                        <a:latin typeface="Calibri" panose="020F0502020204030204" pitchFamily="34" charset="0"/>
                      </a:endParaRPr>
                    </a:p>
                  </a:txBody>
                  <a:tcPr marL="7686" marR="7686" marT="7686" marB="0" anchor="b"/>
                </a:tc>
              </a:tr>
            </a:tbl>
          </a:graphicData>
        </a:graphic>
      </p:graphicFrame>
    </p:spTree>
    <p:extLst>
      <p:ext uri="{BB962C8B-B14F-4D97-AF65-F5344CB8AC3E}">
        <p14:creationId xmlns:p14="http://schemas.microsoft.com/office/powerpoint/2010/main" val="2082955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a:spLocks noGrp="1"/>
          </p:cNvSpPr>
          <p:nvPr>
            <p:ph type="body" idx="1"/>
          </p:nvPr>
        </p:nvSpPr>
        <p:spPr>
          <a:xfrm>
            <a:off x="311700" y="756745"/>
            <a:ext cx="8520600" cy="3812130"/>
          </a:xfrm>
          <a:prstGeom prst="rect">
            <a:avLst/>
          </a:prstGeom>
        </p:spPr>
        <p:txBody>
          <a:bodyPr wrap="square" lIns="91425" tIns="91425" rIns="91425" bIns="91425" anchor="t" anchorCtr="0">
            <a:noAutofit/>
          </a:bodyPr>
          <a:lstStyle/>
          <a:p>
            <a:pPr marL="0" lvl="0" indent="0">
              <a:spcBef>
                <a:spcPts val="0"/>
              </a:spcBef>
              <a:spcAft>
                <a:spcPts val="1600"/>
              </a:spcAft>
              <a:buNone/>
            </a:pPr>
            <a:endParaRPr dirty="0"/>
          </a:p>
        </p:txBody>
      </p:sp>
      <p:pic>
        <p:nvPicPr>
          <p:cNvPr id="1027" name="Picture 3"/>
          <p:cNvPicPr>
            <a:picLocks noChangeAspect="1" noChangeArrowheads="1"/>
          </p:cNvPicPr>
          <p:nvPr/>
        </p:nvPicPr>
        <p:blipFill>
          <a:blip r:embed="rId3"/>
          <a:srcRect/>
          <a:stretch>
            <a:fillRect/>
          </a:stretch>
        </p:blipFill>
        <p:spPr bwMode="auto">
          <a:xfrm>
            <a:off x="286079" y="801085"/>
            <a:ext cx="8658225" cy="4048125"/>
          </a:xfrm>
          <a:prstGeom prst="rect">
            <a:avLst/>
          </a:prstGeom>
          <a:noFill/>
          <a:ln w="9525">
            <a:solidFill>
              <a:schemeClr val="accent1"/>
            </a:solidFill>
            <a:miter lim="800000"/>
            <a:headEnd/>
            <a:tailEnd/>
          </a:ln>
        </p:spPr>
      </p:pic>
      <p:sp>
        <p:nvSpPr>
          <p:cNvPr id="6" name="Title 5"/>
          <p:cNvSpPr>
            <a:spLocks noGrp="1"/>
          </p:cNvSpPr>
          <p:nvPr>
            <p:ph type="title"/>
          </p:nvPr>
        </p:nvSpPr>
        <p:spPr>
          <a:xfrm>
            <a:off x="311700" y="178677"/>
            <a:ext cx="8520600" cy="609600"/>
          </a:xfrm>
        </p:spPr>
        <p:txBody>
          <a:bodyPr>
            <a:noAutofit/>
          </a:bodyPr>
          <a:lstStyle/>
          <a:p>
            <a:r>
              <a:rPr lang="en-IN" sz="3200" dirty="0"/>
              <a:t>Descriptive Statistics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84"/>
        <p:cNvGrpSpPr/>
        <p:nvPr/>
      </p:nvGrpSpPr>
      <p:grpSpPr>
        <a:xfrm>
          <a:off x="0" y="0"/>
          <a:ext cx="0" cy="0"/>
          <a:chOff x="0" y="0"/>
          <a:chExt cx="0" cy="0"/>
        </a:xfrm>
      </p:grpSpPr>
      <p:sp>
        <p:nvSpPr>
          <p:cNvPr id="6" name="Title 5"/>
          <p:cNvSpPr>
            <a:spLocks noGrp="1"/>
          </p:cNvSpPr>
          <p:nvPr>
            <p:ph type="title"/>
          </p:nvPr>
        </p:nvSpPr>
        <p:spPr>
          <a:xfrm>
            <a:off x="311700" y="178677"/>
            <a:ext cx="8520600" cy="609600"/>
          </a:xfrm>
        </p:spPr>
        <p:txBody>
          <a:bodyPr>
            <a:noAutofit/>
          </a:bodyPr>
          <a:lstStyle/>
          <a:p>
            <a:r>
              <a:rPr lang="en-IN" sz="3200" dirty="0"/>
              <a:t>Descriptive Statistics</a:t>
            </a:r>
          </a:p>
        </p:txBody>
      </p:sp>
      <p:sp>
        <p:nvSpPr>
          <p:cNvPr id="86" name="Shape 86"/>
          <p:cNvSpPr txBox="1">
            <a:spLocks noGrp="1"/>
          </p:cNvSpPr>
          <p:nvPr>
            <p:ph type="body" idx="1"/>
          </p:nvPr>
        </p:nvSpPr>
        <p:spPr>
          <a:xfrm>
            <a:off x="311700" y="756745"/>
            <a:ext cx="8520600" cy="3812130"/>
          </a:xfrm>
          <a:prstGeom prst="rect">
            <a:avLst/>
          </a:prstGeom>
        </p:spPr>
        <p:txBody>
          <a:bodyPr wrap="square" lIns="91425" tIns="91425" rIns="91425" bIns="91425" anchor="t" anchorCtr="0">
            <a:noAutofit/>
          </a:bodyPr>
          <a:lstStyle/>
          <a:p>
            <a:pPr marL="0" lvl="0" indent="0">
              <a:spcBef>
                <a:spcPts val="0"/>
              </a:spcBef>
              <a:spcAft>
                <a:spcPts val="1600"/>
              </a:spcAft>
              <a:buNone/>
            </a:pPr>
            <a:endParaRPr dirty="0"/>
          </a:p>
        </p:txBody>
      </p:sp>
      <p:pic>
        <p:nvPicPr>
          <p:cNvPr id="2050" name="Picture 2"/>
          <p:cNvPicPr>
            <a:picLocks noChangeAspect="1" noChangeArrowheads="1"/>
          </p:cNvPicPr>
          <p:nvPr/>
        </p:nvPicPr>
        <p:blipFill>
          <a:blip r:embed="rId4"/>
          <a:srcRect/>
          <a:stretch>
            <a:fillRect/>
          </a:stretch>
        </p:blipFill>
        <p:spPr bwMode="auto">
          <a:xfrm>
            <a:off x="311700" y="891315"/>
            <a:ext cx="7934325" cy="408622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181400"/>
            <a:ext cx="8520600" cy="522900"/>
          </a:xfrm>
          <a:prstGeom prst="rect">
            <a:avLst/>
          </a:prstGeom>
        </p:spPr>
        <p:txBody>
          <a:bodyPr wrap="square" lIns="91425" tIns="91425" rIns="91425" bIns="91425" anchor="t" anchorCtr="0">
            <a:noAutofit/>
          </a:bodyPr>
          <a:lstStyle/>
          <a:p>
            <a:pPr marL="0" lvl="0" indent="0"/>
            <a:r>
              <a:rPr lang="en" sz="3200" dirty="0"/>
              <a:t>Collinearity verification</a:t>
            </a:r>
            <a:endParaRPr sz="3200" dirty="0"/>
          </a:p>
        </p:txBody>
      </p:sp>
      <p:sp>
        <p:nvSpPr>
          <p:cNvPr id="92" name="Shape 92"/>
          <p:cNvSpPr txBox="1">
            <a:spLocks noGrp="1"/>
          </p:cNvSpPr>
          <p:nvPr>
            <p:ph type="body" idx="1"/>
          </p:nvPr>
        </p:nvSpPr>
        <p:spPr>
          <a:xfrm>
            <a:off x="311700" y="864375"/>
            <a:ext cx="8520600" cy="3704400"/>
          </a:xfrm>
          <a:prstGeom prst="rect">
            <a:avLst/>
          </a:prstGeom>
        </p:spPr>
        <p:txBody>
          <a:bodyPr wrap="square" lIns="91425" tIns="91425" rIns="91425" bIns="91425" anchor="t" anchorCtr="0">
            <a:noAutofit/>
          </a:bodyPr>
          <a:lstStyle/>
          <a:p>
            <a:pPr marL="0" lvl="0" indent="0">
              <a:spcBef>
                <a:spcPts val="0"/>
              </a:spcBef>
              <a:spcAft>
                <a:spcPts val="1600"/>
              </a:spcAft>
              <a:buNone/>
            </a:pP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864374"/>
            <a:ext cx="8931642" cy="42791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145</TotalTime>
  <Words>492</Words>
  <Application>Microsoft Office PowerPoint</Application>
  <PresentationFormat>On-screen Show (16:9)</PresentationFormat>
  <Paragraphs>108</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IBM HR Employee Attrition  and Performance</vt:lpstr>
      <vt:lpstr>Contents</vt:lpstr>
      <vt:lpstr>Problem statement</vt:lpstr>
      <vt:lpstr>Data Sources and Tools Used</vt:lpstr>
      <vt:lpstr>Solution Design</vt:lpstr>
      <vt:lpstr>PowerPoint Presentation</vt:lpstr>
      <vt:lpstr>Descriptive Statistics</vt:lpstr>
      <vt:lpstr>Descriptive Statistics</vt:lpstr>
      <vt:lpstr>Collinearity verification</vt:lpstr>
      <vt:lpstr>Modelling - Logistic Regression </vt:lpstr>
      <vt:lpstr>Cluster Analysis</vt:lpstr>
      <vt:lpstr>Modelling - Random Forest</vt:lpstr>
      <vt:lpstr>Inferences</vt:lpstr>
      <vt:lpstr>Inference and Recommendation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Employee Attrition</dc:title>
  <dc:creator>lohit</dc:creator>
  <cp:lastModifiedBy>lohit</cp:lastModifiedBy>
  <cp:revision>22</cp:revision>
  <dcterms:modified xsi:type="dcterms:W3CDTF">2018-06-20T18:26:37Z</dcterms:modified>
</cp:coreProperties>
</file>