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3" r:id="rId5"/>
    <p:sldId id="274" r:id="rId6"/>
    <p:sldId id="275" r:id="rId7"/>
    <p:sldId id="259" r:id="rId8"/>
    <p:sldId id="260" r:id="rId9"/>
    <p:sldId id="261" r:id="rId10"/>
    <p:sldId id="279" r:id="rId11"/>
    <p:sldId id="262" r:id="rId12"/>
    <p:sldId id="263" r:id="rId13"/>
    <p:sldId id="276" r:id="rId14"/>
    <p:sldId id="282" r:id="rId15"/>
    <p:sldId id="277" r:id="rId16"/>
    <p:sldId id="266" r:id="rId17"/>
    <p:sldId id="265" r:id="rId18"/>
    <p:sldId id="270" r:id="rId19"/>
    <p:sldId id="269" r:id="rId20"/>
    <p:sldId id="280" r:id="rId21"/>
    <p:sldId id="264" r:id="rId22"/>
    <p:sldId id="271" r:id="rId23"/>
    <p:sldId id="272" r:id="rId24"/>
    <p:sldId id="281" r:id="rId25"/>
    <p:sldId id="267" r:id="rId26"/>
    <p:sldId id="26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/>
    <p:restoredTop sz="94719"/>
  </p:normalViewPr>
  <p:slideViewPr>
    <p:cSldViewPr snapToGrid="0">
      <p:cViewPr varScale="1">
        <p:scale>
          <a:sx n="149" d="100"/>
          <a:sy n="149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94C6D0-9AA4-42C9-85D9-C6908DD00D0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5AF07EC-D7A6-495B-9508-F645B9942FA6}">
      <dgm:prSet/>
      <dgm:spPr/>
      <dgm:t>
        <a:bodyPr/>
        <a:lstStyle/>
        <a:p>
          <a:pPr>
            <a:defRPr cap="all"/>
          </a:pPr>
          <a:r>
            <a:rPr lang="en-US" b="1" i="0"/>
            <a:t>Objective</a:t>
          </a:r>
          <a:r>
            <a:rPr lang="en-US" b="0" i="0"/>
            <a:t>: Develop a forecasting model for the Transportation Services Index (TSI) based on historical data excluding the external shocks.</a:t>
          </a:r>
          <a:endParaRPr lang="en-US"/>
        </a:p>
      </dgm:t>
    </dgm:pt>
    <dgm:pt modelId="{404C1794-C4F5-44A1-88A1-8BE44E5F0297}" type="parTrans" cxnId="{BF5FD775-7C6D-4ED3-A140-DA960905639A}">
      <dgm:prSet/>
      <dgm:spPr/>
      <dgm:t>
        <a:bodyPr/>
        <a:lstStyle/>
        <a:p>
          <a:endParaRPr lang="en-US"/>
        </a:p>
      </dgm:t>
    </dgm:pt>
    <dgm:pt modelId="{0FA54C3E-B673-477F-A4C8-8D2130FE3AC5}" type="sibTrans" cxnId="{BF5FD775-7C6D-4ED3-A140-DA960905639A}">
      <dgm:prSet/>
      <dgm:spPr/>
      <dgm:t>
        <a:bodyPr/>
        <a:lstStyle/>
        <a:p>
          <a:endParaRPr lang="en-US"/>
        </a:p>
      </dgm:t>
    </dgm:pt>
    <dgm:pt modelId="{BD4BB560-F591-4A0F-9435-BBC54021B400}">
      <dgm:prSet/>
      <dgm:spPr/>
      <dgm:t>
        <a:bodyPr/>
        <a:lstStyle/>
        <a:p>
          <a:pPr>
            <a:defRPr cap="all"/>
          </a:pPr>
          <a:r>
            <a:rPr lang="en-US" b="1" i="0"/>
            <a:t>TSI Definition</a:t>
          </a:r>
          <a:r>
            <a:rPr lang="en-US" b="0" i="0"/>
            <a:t>: TSI is a measure of the volume of freight and passenger transportation services moved monthly by the for-hire transportation sector in the United States.</a:t>
          </a:r>
          <a:endParaRPr lang="en-US"/>
        </a:p>
      </dgm:t>
    </dgm:pt>
    <dgm:pt modelId="{5FCFC052-FDA8-42FF-BED7-2D769A51ED69}" type="parTrans" cxnId="{065C9335-3F91-4B45-9543-BDFCE8F6436B}">
      <dgm:prSet/>
      <dgm:spPr/>
      <dgm:t>
        <a:bodyPr/>
        <a:lstStyle/>
        <a:p>
          <a:endParaRPr lang="en-US"/>
        </a:p>
      </dgm:t>
    </dgm:pt>
    <dgm:pt modelId="{DBE05388-FC12-40F9-B8E2-AB88FDD2208E}" type="sibTrans" cxnId="{065C9335-3F91-4B45-9543-BDFCE8F6436B}">
      <dgm:prSet/>
      <dgm:spPr/>
      <dgm:t>
        <a:bodyPr/>
        <a:lstStyle/>
        <a:p>
          <a:endParaRPr lang="en-US"/>
        </a:p>
      </dgm:t>
    </dgm:pt>
    <dgm:pt modelId="{36A7378C-7B77-47EE-B8DB-7B66FE7EBC7A}">
      <dgm:prSet/>
      <dgm:spPr/>
      <dgm:t>
        <a:bodyPr/>
        <a:lstStyle/>
        <a:p>
          <a:pPr>
            <a:defRPr cap="all"/>
          </a:pPr>
          <a:r>
            <a:rPr lang="en-US" b="1" i="0"/>
            <a:t>Components</a:t>
          </a:r>
          <a:r>
            <a:rPr lang="en-US" b="0" i="0"/>
            <a:t>: TSI consists of three components: freight index, passenger index, and combined index, each incorporating data from various transportation modes.</a:t>
          </a:r>
          <a:endParaRPr lang="en-US"/>
        </a:p>
      </dgm:t>
    </dgm:pt>
    <dgm:pt modelId="{9E8DD8FF-B6AC-4806-A3B8-DCB6E1347450}" type="parTrans" cxnId="{5AB34FAE-025A-4A87-A527-23E33E7717A7}">
      <dgm:prSet/>
      <dgm:spPr/>
      <dgm:t>
        <a:bodyPr/>
        <a:lstStyle/>
        <a:p>
          <a:endParaRPr lang="en-US"/>
        </a:p>
      </dgm:t>
    </dgm:pt>
    <dgm:pt modelId="{1FDD0730-FEDD-44D6-9120-2D4DCF351B1B}" type="sibTrans" cxnId="{5AB34FAE-025A-4A87-A527-23E33E7717A7}">
      <dgm:prSet/>
      <dgm:spPr/>
      <dgm:t>
        <a:bodyPr/>
        <a:lstStyle/>
        <a:p>
          <a:endParaRPr lang="en-US"/>
        </a:p>
      </dgm:t>
    </dgm:pt>
    <dgm:pt modelId="{CCF0D3D8-5461-4980-B2D5-A6EA1B511842}">
      <dgm:prSet/>
      <dgm:spPr/>
      <dgm:t>
        <a:bodyPr/>
        <a:lstStyle/>
        <a:p>
          <a:pPr>
            <a:defRPr cap="all"/>
          </a:pPr>
          <a:r>
            <a:rPr lang="en-US" b="1" i="0"/>
            <a:t>Focus</a:t>
          </a:r>
          <a:r>
            <a:rPr lang="en-US" b="0" i="0"/>
            <a:t>: Forecast TSI values exclusively, disregarding other index components, to reflect changes in demand for transportation services indicative of broader economic trends.</a:t>
          </a:r>
          <a:endParaRPr lang="en-US"/>
        </a:p>
      </dgm:t>
    </dgm:pt>
    <dgm:pt modelId="{D54D6D0A-A827-4877-944D-5A85BA8950B7}" type="parTrans" cxnId="{3A51F917-D761-4CB3-8F82-1C74DEED0F46}">
      <dgm:prSet/>
      <dgm:spPr/>
      <dgm:t>
        <a:bodyPr/>
        <a:lstStyle/>
        <a:p>
          <a:endParaRPr lang="en-US"/>
        </a:p>
      </dgm:t>
    </dgm:pt>
    <dgm:pt modelId="{032554AC-C493-4946-9F45-25EC49B9F4B9}" type="sibTrans" cxnId="{3A51F917-D761-4CB3-8F82-1C74DEED0F46}">
      <dgm:prSet/>
      <dgm:spPr/>
      <dgm:t>
        <a:bodyPr/>
        <a:lstStyle/>
        <a:p>
          <a:endParaRPr lang="en-US"/>
        </a:p>
      </dgm:t>
    </dgm:pt>
    <dgm:pt modelId="{5185E705-9A4C-46AD-A034-9F53ECB02832}">
      <dgm:prSet/>
      <dgm:spPr/>
      <dgm:t>
        <a:bodyPr/>
        <a:lstStyle/>
        <a:p>
          <a:pPr>
            <a:defRPr cap="all"/>
          </a:pPr>
          <a:r>
            <a:rPr lang="en-US" b="1" i="0"/>
            <a:t>Methodology</a:t>
          </a:r>
          <a:r>
            <a:rPr lang="en-US" b="0" i="0"/>
            <a:t>: Utilize time series analysis techniques to model historical TSI data and generate forecasts. Explore methods such as ARIMA and exponential smoothing.</a:t>
          </a:r>
          <a:endParaRPr lang="en-US"/>
        </a:p>
      </dgm:t>
    </dgm:pt>
    <dgm:pt modelId="{4DD46A7B-F057-4123-9259-64A12562678F}" type="parTrans" cxnId="{BA988DCA-497C-49C7-9719-7DF71E829CA2}">
      <dgm:prSet/>
      <dgm:spPr/>
      <dgm:t>
        <a:bodyPr/>
        <a:lstStyle/>
        <a:p>
          <a:endParaRPr lang="en-US"/>
        </a:p>
      </dgm:t>
    </dgm:pt>
    <dgm:pt modelId="{1A92612B-E2C7-4D36-A9FC-84E2CC0BA079}" type="sibTrans" cxnId="{BA988DCA-497C-49C7-9719-7DF71E829CA2}">
      <dgm:prSet/>
      <dgm:spPr/>
      <dgm:t>
        <a:bodyPr/>
        <a:lstStyle/>
        <a:p>
          <a:endParaRPr lang="en-US"/>
        </a:p>
      </dgm:t>
    </dgm:pt>
    <dgm:pt modelId="{D1D133D5-A301-4CA6-87CB-C0AC4508DDA6}" type="pres">
      <dgm:prSet presAssocID="{BF94C6D0-9AA4-42C9-85D9-C6908DD00D04}" presName="root" presStyleCnt="0">
        <dgm:presLayoutVars>
          <dgm:dir/>
          <dgm:resizeHandles val="exact"/>
        </dgm:presLayoutVars>
      </dgm:prSet>
      <dgm:spPr/>
    </dgm:pt>
    <dgm:pt modelId="{E33E4F8E-1ACA-4FEB-9A5A-8DD99FCC3F09}" type="pres">
      <dgm:prSet presAssocID="{85AF07EC-D7A6-495B-9508-F645B9942FA6}" presName="compNode" presStyleCnt="0"/>
      <dgm:spPr/>
    </dgm:pt>
    <dgm:pt modelId="{292FA9C7-91F2-40BF-8555-305280C5A81A}" type="pres">
      <dgm:prSet presAssocID="{85AF07EC-D7A6-495B-9508-F645B9942FA6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415855C-7188-443C-8C8E-FBE73AB6D554}" type="pres">
      <dgm:prSet presAssocID="{85AF07EC-D7A6-495B-9508-F645B9942FA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D71F834-995B-47A1-BC9F-3A6085288631}" type="pres">
      <dgm:prSet presAssocID="{85AF07EC-D7A6-495B-9508-F645B9942FA6}" presName="spaceRect" presStyleCnt="0"/>
      <dgm:spPr/>
    </dgm:pt>
    <dgm:pt modelId="{D8DC035C-6191-4EA6-ADCB-4342ECABCD70}" type="pres">
      <dgm:prSet presAssocID="{85AF07EC-D7A6-495B-9508-F645B9942FA6}" presName="textRect" presStyleLbl="revTx" presStyleIdx="0" presStyleCnt="5">
        <dgm:presLayoutVars>
          <dgm:chMax val="1"/>
          <dgm:chPref val="1"/>
        </dgm:presLayoutVars>
      </dgm:prSet>
      <dgm:spPr/>
    </dgm:pt>
    <dgm:pt modelId="{B5D3617F-50D4-4A02-88C6-78C75934F301}" type="pres">
      <dgm:prSet presAssocID="{0FA54C3E-B673-477F-A4C8-8D2130FE3AC5}" presName="sibTrans" presStyleCnt="0"/>
      <dgm:spPr/>
    </dgm:pt>
    <dgm:pt modelId="{E27E7AB2-1B61-4D66-80EF-8E31584F80CE}" type="pres">
      <dgm:prSet presAssocID="{BD4BB560-F591-4A0F-9435-BBC54021B400}" presName="compNode" presStyleCnt="0"/>
      <dgm:spPr/>
    </dgm:pt>
    <dgm:pt modelId="{FA195952-D85C-4B43-BF06-AB2AFE5EC69D}" type="pres">
      <dgm:prSet presAssocID="{BD4BB560-F591-4A0F-9435-BBC54021B400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5FF3881-144C-4F69-8A17-9A4F8DA61D47}" type="pres">
      <dgm:prSet presAssocID="{BD4BB560-F591-4A0F-9435-BBC54021B40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C8CE94E1-F44E-41B5-AC1F-4C490BD7BFB2}" type="pres">
      <dgm:prSet presAssocID="{BD4BB560-F591-4A0F-9435-BBC54021B400}" presName="spaceRect" presStyleCnt="0"/>
      <dgm:spPr/>
    </dgm:pt>
    <dgm:pt modelId="{7FA0071F-2A15-4EFA-8EB5-E26795759990}" type="pres">
      <dgm:prSet presAssocID="{BD4BB560-F591-4A0F-9435-BBC54021B400}" presName="textRect" presStyleLbl="revTx" presStyleIdx="1" presStyleCnt="5">
        <dgm:presLayoutVars>
          <dgm:chMax val="1"/>
          <dgm:chPref val="1"/>
        </dgm:presLayoutVars>
      </dgm:prSet>
      <dgm:spPr/>
    </dgm:pt>
    <dgm:pt modelId="{77FA0805-B77A-4439-9CD8-B32A48198FB9}" type="pres">
      <dgm:prSet presAssocID="{DBE05388-FC12-40F9-B8E2-AB88FDD2208E}" presName="sibTrans" presStyleCnt="0"/>
      <dgm:spPr/>
    </dgm:pt>
    <dgm:pt modelId="{BD1971DA-90DE-4A68-98BC-3A870F73F153}" type="pres">
      <dgm:prSet presAssocID="{36A7378C-7B77-47EE-B8DB-7B66FE7EBC7A}" presName="compNode" presStyleCnt="0"/>
      <dgm:spPr/>
    </dgm:pt>
    <dgm:pt modelId="{5E881CDA-874C-45EE-A0EB-594A03E196A4}" type="pres">
      <dgm:prSet presAssocID="{36A7378C-7B77-47EE-B8DB-7B66FE7EBC7A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4745A9B-F760-4C06-8DDF-32940F33609D}" type="pres">
      <dgm:prSet presAssocID="{36A7378C-7B77-47EE-B8DB-7B66FE7EBC7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E2E05F5-4E4E-43DA-8F38-2BDD4E833B76}" type="pres">
      <dgm:prSet presAssocID="{36A7378C-7B77-47EE-B8DB-7B66FE7EBC7A}" presName="spaceRect" presStyleCnt="0"/>
      <dgm:spPr/>
    </dgm:pt>
    <dgm:pt modelId="{7456D162-B441-4A17-99FC-6DA5DC7DDC1D}" type="pres">
      <dgm:prSet presAssocID="{36A7378C-7B77-47EE-B8DB-7B66FE7EBC7A}" presName="textRect" presStyleLbl="revTx" presStyleIdx="2" presStyleCnt="5">
        <dgm:presLayoutVars>
          <dgm:chMax val="1"/>
          <dgm:chPref val="1"/>
        </dgm:presLayoutVars>
      </dgm:prSet>
      <dgm:spPr/>
    </dgm:pt>
    <dgm:pt modelId="{8217B73E-7C9E-4434-AC9D-80120D9B77BF}" type="pres">
      <dgm:prSet presAssocID="{1FDD0730-FEDD-44D6-9120-2D4DCF351B1B}" presName="sibTrans" presStyleCnt="0"/>
      <dgm:spPr/>
    </dgm:pt>
    <dgm:pt modelId="{C58AAC07-C6BF-49CA-9665-19A801DADD77}" type="pres">
      <dgm:prSet presAssocID="{CCF0D3D8-5461-4980-B2D5-A6EA1B511842}" presName="compNode" presStyleCnt="0"/>
      <dgm:spPr/>
    </dgm:pt>
    <dgm:pt modelId="{4CCCCBFB-690C-4231-820A-E3F4CE999300}" type="pres">
      <dgm:prSet presAssocID="{CCF0D3D8-5461-4980-B2D5-A6EA1B511842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D3FD4E71-850E-40C8-8017-554DDA847AB8}" type="pres">
      <dgm:prSet presAssocID="{CCF0D3D8-5461-4980-B2D5-A6EA1B51184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020EB41-0C90-42DE-9A88-EA4C75A8D892}" type="pres">
      <dgm:prSet presAssocID="{CCF0D3D8-5461-4980-B2D5-A6EA1B511842}" presName="spaceRect" presStyleCnt="0"/>
      <dgm:spPr/>
    </dgm:pt>
    <dgm:pt modelId="{8A5E2EDB-F05B-461B-BA69-D8E211E970D7}" type="pres">
      <dgm:prSet presAssocID="{CCF0D3D8-5461-4980-B2D5-A6EA1B511842}" presName="textRect" presStyleLbl="revTx" presStyleIdx="3" presStyleCnt="5">
        <dgm:presLayoutVars>
          <dgm:chMax val="1"/>
          <dgm:chPref val="1"/>
        </dgm:presLayoutVars>
      </dgm:prSet>
      <dgm:spPr/>
    </dgm:pt>
    <dgm:pt modelId="{98970712-6185-43CC-A299-EF590FC66053}" type="pres">
      <dgm:prSet presAssocID="{032554AC-C493-4946-9F45-25EC49B9F4B9}" presName="sibTrans" presStyleCnt="0"/>
      <dgm:spPr/>
    </dgm:pt>
    <dgm:pt modelId="{90388322-57DC-4DCE-9739-9286C6EFC1EA}" type="pres">
      <dgm:prSet presAssocID="{5185E705-9A4C-46AD-A034-9F53ECB02832}" presName="compNode" presStyleCnt="0"/>
      <dgm:spPr/>
    </dgm:pt>
    <dgm:pt modelId="{0360227B-305E-4F41-A401-2B50D70B06F8}" type="pres">
      <dgm:prSet presAssocID="{5185E705-9A4C-46AD-A034-9F53ECB02832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44014BD-3359-47AB-BAC4-D5F15E9DB0E2}" type="pres">
      <dgm:prSet presAssocID="{5185E705-9A4C-46AD-A034-9F53ECB0283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40CD991E-EB17-4639-BE2A-A27A81AF3E2C}" type="pres">
      <dgm:prSet presAssocID="{5185E705-9A4C-46AD-A034-9F53ECB02832}" presName="spaceRect" presStyleCnt="0"/>
      <dgm:spPr/>
    </dgm:pt>
    <dgm:pt modelId="{00CB8781-FFE2-4E7F-8019-24F9F05C05FD}" type="pres">
      <dgm:prSet presAssocID="{5185E705-9A4C-46AD-A034-9F53ECB0283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901A710-CA8A-41FB-A002-F98D4FCC081A}" type="presOf" srcId="{BF94C6D0-9AA4-42C9-85D9-C6908DD00D04}" destId="{D1D133D5-A301-4CA6-87CB-C0AC4508DDA6}" srcOrd="0" destOrd="0" presId="urn:microsoft.com/office/officeart/2018/5/layout/IconLeafLabelList"/>
    <dgm:cxn modelId="{3A51F917-D761-4CB3-8F82-1C74DEED0F46}" srcId="{BF94C6D0-9AA4-42C9-85D9-C6908DD00D04}" destId="{CCF0D3D8-5461-4980-B2D5-A6EA1B511842}" srcOrd="3" destOrd="0" parTransId="{D54D6D0A-A827-4877-944D-5A85BA8950B7}" sibTransId="{032554AC-C493-4946-9F45-25EC49B9F4B9}"/>
    <dgm:cxn modelId="{66587B29-32C2-4094-8F9E-FFFDE3130795}" type="presOf" srcId="{36A7378C-7B77-47EE-B8DB-7B66FE7EBC7A}" destId="{7456D162-B441-4A17-99FC-6DA5DC7DDC1D}" srcOrd="0" destOrd="0" presId="urn:microsoft.com/office/officeart/2018/5/layout/IconLeafLabelList"/>
    <dgm:cxn modelId="{E6D71B2E-2930-41A9-BD6B-78A2D9A65F5C}" type="presOf" srcId="{BD4BB560-F591-4A0F-9435-BBC54021B400}" destId="{7FA0071F-2A15-4EFA-8EB5-E26795759990}" srcOrd="0" destOrd="0" presId="urn:microsoft.com/office/officeart/2018/5/layout/IconLeafLabelList"/>
    <dgm:cxn modelId="{065C9335-3F91-4B45-9543-BDFCE8F6436B}" srcId="{BF94C6D0-9AA4-42C9-85D9-C6908DD00D04}" destId="{BD4BB560-F591-4A0F-9435-BBC54021B400}" srcOrd="1" destOrd="0" parTransId="{5FCFC052-FDA8-42FF-BED7-2D769A51ED69}" sibTransId="{DBE05388-FC12-40F9-B8E2-AB88FDD2208E}"/>
    <dgm:cxn modelId="{3F8D554E-08A3-4BC7-9BEB-07208BC368C7}" type="presOf" srcId="{85AF07EC-D7A6-495B-9508-F645B9942FA6}" destId="{D8DC035C-6191-4EA6-ADCB-4342ECABCD70}" srcOrd="0" destOrd="0" presId="urn:microsoft.com/office/officeart/2018/5/layout/IconLeafLabelList"/>
    <dgm:cxn modelId="{BF5FD775-7C6D-4ED3-A140-DA960905639A}" srcId="{BF94C6D0-9AA4-42C9-85D9-C6908DD00D04}" destId="{85AF07EC-D7A6-495B-9508-F645B9942FA6}" srcOrd="0" destOrd="0" parTransId="{404C1794-C4F5-44A1-88A1-8BE44E5F0297}" sibTransId="{0FA54C3E-B673-477F-A4C8-8D2130FE3AC5}"/>
    <dgm:cxn modelId="{5AB34FAE-025A-4A87-A527-23E33E7717A7}" srcId="{BF94C6D0-9AA4-42C9-85D9-C6908DD00D04}" destId="{36A7378C-7B77-47EE-B8DB-7B66FE7EBC7A}" srcOrd="2" destOrd="0" parTransId="{9E8DD8FF-B6AC-4806-A3B8-DCB6E1347450}" sibTransId="{1FDD0730-FEDD-44D6-9120-2D4DCF351B1B}"/>
    <dgm:cxn modelId="{BA988DCA-497C-49C7-9719-7DF71E829CA2}" srcId="{BF94C6D0-9AA4-42C9-85D9-C6908DD00D04}" destId="{5185E705-9A4C-46AD-A034-9F53ECB02832}" srcOrd="4" destOrd="0" parTransId="{4DD46A7B-F057-4123-9259-64A12562678F}" sibTransId="{1A92612B-E2C7-4D36-A9FC-84E2CC0BA079}"/>
    <dgm:cxn modelId="{2F63A0DD-3B7E-4E7C-8FF4-E57801635AFD}" type="presOf" srcId="{CCF0D3D8-5461-4980-B2D5-A6EA1B511842}" destId="{8A5E2EDB-F05B-461B-BA69-D8E211E970D7}" srcOrd="0" destOrd="0" presId="urn:microsoft.com/office/officeart/2018/5/layout/IconLeafLabelList"/>
    <dgm:cxn modelId="{823A26EE-04A3-427F-B4B4-F1BF8E7FC717}" type="presOf" srcId="{5185E705-9A4C-46AD-A034-9F53ECB02832}" destId="{00CB8781-FFE2-4E7F-8019-24F9F05C05FD}" srcOrd="0" destOrd="0" presId="urn:microsoft.com/office/officeart/2018/5/layout/IconLeafLabelList"/>
    <dgm:cxn modelId="{11039914-F6AF-4A32-92CD-B4D720CF7502}" type="presParOf" srcId="{D1D133D5-A301-4CA6-87CB-C0AC4508DDA6}" destId="{E33E4F8E-1ACA-4FEB-9A5A-8DD99FCC3F09}" srcOrd="0" destOrd="0" presId="urn:microsoft.com/office/officeart/2018/5/layout/IconLeafLabelList"/>
    <dgm:cxn modelId="{091A0D07-09D1-4963-A03E-674473C38B90}" type="presParOf" srcId="{E33E4F8E-1ACA-4FEB-9A5A-8DD99FCC3F09}" destId="{292FA9C7-91F2-40BF-8555-305280C5A81A}" srcOrd="0" destOrd="0" presId="urn:microsoft.com/office/officeart/2018/5/layout/IconLeafLabelList"/>
    <dgm:cxn modelId="{55E152E0-C062-4B9B-9E4F-DCDFE22EFA04}" type="presParOf" srcId="{E33E4F8E-1ACA-4FEB-9A5A-8DD99FCC3F09}" destId="{7415855C-7188-443C-8C8E-FBE73AB6D554}" srcOrd="1" destOrd="0" presId="urn:microsoft.com/office/officeart/2018/5/layout/IconLeafLabelList"/>
    <dgm:cxn modelId="{EEEF7F03-87F9-4271-A815-CC2C70DEFDEA}" type="presParOf" srcId="{E33E4F8E-1ACA-4FEB-9A5A-8DD99FCC3F09}" destId="{9D71F834-995B-47A1-BC9F-3A6085288631}" srcOrd="2" destOrd="0" presId="urn:microsoft.com/office/officeart/2018/5/layout/IconLeafLabelList"/>
    <dgm:cxn modelId="{17947322-CACD-4325-930A-32462618E76A}" type="presParOf" srcId="{E33E4F8E-1ACA-4FEB-9A5A-8DD99FCC3F09}" destId="{D8DC035C-6191-4EA6-ADCB-4342ECABCD70}" srcOrd="3" destOrd="0" presId="urn:microsoft.com/office/officeart/2018/5/layout/IconLeafLabelList"/>
    <dgm:cxn modelId="{E79B376F-6FD6-43BF-813A-C0DFDA3CD122}" type="presParOf" srcId="{D1D133D5-A301-4CA6-87CB-C0AC4508DDA6}" destId="{B5D3617F-50D4-4A02-88C6-78C75934F301}" srcOrd="1" destOrd="0" presId="urn:microsoft.com/office/officeart/2018/5/layout/IconLeafLabelList"/>
    <dgm:cxn modelId="{F9049F52-CB59-4927-801F-450213F86E9F}" type="presParOf" srcId="{D1D133D5-A301-4CA6-87CB-C0AC4508DDA6}" destId="{E27E7AB2-1B61-4D66-80EF-8E31584F80CE}" srcOrd="2" destOrd="0" presId="urn:microsoft.com/office/officeart/2018/5/layout/IconLeafLabelList"/>
    <dgm:cxn modelId="{162AD06C-7063-458C-95A4-1DA758E4A468}" type="presParOf" srcId="{E27E7AB2-1B61-4D66-80EF-8E31584F80CE}" destId="{FA195952-D85C-4B43-BF06-AB2AFE5EC69D}" srcOrd="0" destOrd="0" presId="urn:microsoft.com/office/officeart/2018/5/layout/IconLeafLabelList"/>
    <dgm:cxn modelId="{F5134D5E-F7AD-4C25-8326-70C8205D4CD9}" type="presParOf" srcId="{E27E7AB2-1B61-4D66-80EF-8E31584F80CE}" destId="{E5FF3881-144C-4F69-8A17-9A4F8DA61D47}" srcOrd="1" destOrd="0" presId="urn:microsoft.com/office/officeart/2018/5/layout/IconLeafLabelList"/>
    <dgm:cxn modelId="{76102EC0-EAA5-4BF1-8231-0E42C2C6BB43}" type="presParOf" srcId="{E27E7AB2-1B61-4D66-80EF-8E31584F80CE}" destId="{C8CE94E1-F44E-41B5-AC1F-4C490BD7BFB2}" srcOrd="2" destOrd="0" presId="urn:microsoft.com/office/officeart/2018/5/layout/IconLeafLabelList"/>
    <dgm:cxn modelId="{2DB548DD-E883-49CD-BE1D-FD6842CDE4FF}" type="presParOf" srcId="{E27E7AB2-1B61-4D66-80EF-8E31584F80CE}" destId="{7FA0071F-2A15-4EFA-8EB5-E26795759990}" srcOrd="3" destOrd="0" presId="urn:microsoft.com/office/officeart/2018/5/layout/IconLeafLabelList"/>
    <dgm:cxn modelId="{875DA485-52D5-49D4-B58D-6EAA476E570F}" type="presParOf" srcId="{D1D133D5-A301-4CA6-87CB-C0AC4508DDA6}" destId="{77FA0805-B77A-4439-9CD8-B32A48198FB9}" srcOrd="3" destOrd="0" presId="urn:microsoft.com/office/officeart/2018/5/layout/IconLeafLabelList"/>
    <dgm:cxn modelId="{12271B30-24EE-452F-9CE6-E63D9E38389F}" type="presParOf" srcId="{D1D133D5-A301-4CA6-87CB-C0AC4508DDA6}" destId="{BD1971DA-90DE-4A68-98BC-3A870F73F153}" srcOrd="4" destOrd="0" presId="urn:microsoft.com/office/officeart/2018/5/layout/IconLeafLabelList"/>
    <dgm:cxn modelId="{F3FC535F-6976-4F61-B9E3-51CB103A9202}" type="presParOf" srcId="{BD1971DA-90DE-4A68-98BC-3A870F73F153}" destId="{5E881CDA-874C-45EE-A0EB-594A03E196A4}" srcOrd="0" destOrd="0" presId="urn:microsoft.com/office/officeart/2018/5/layout/IconLeafLabelList"/>
    <dgm:cxn modelId="{8D8D8523-D9DD-422A-8C97-D959BC153A94}" type="presParOf" srcId="{BD1971DA-90DE-4A68-98BC-3A870F73F153}" destId="{24745A9B-F760-4C06-8DDF-32940F33609D}" srcOrd="1" destOrd="0" presId="urn:microsoft.com/office/officeart/2018/5/layout/IconLeafLabelList"/>
    <dgm:cxn modelId="{6AD5EEC9-F15E-40D3-AC4A-69D25597C3D2}" type="presParOf" srcId="{BD1971DA-90DE-4A68-98BC-3A870F73F153}" destId="{4E2E05F5-4E4E-43DA-8F38-2BDD4E833B76}" srcOrd="2" destOrd="0" presId="urn:microsoft.com/office/officeart/2018/5/layout/IconLeafLabelList"/>
    <dgm:cxn modelId="{86F1C63F-7656-4BFC-A9AF-67E8430694F0}" type="presParOf" srcId="{BD1971DA-90DE-4A68-98BC-3A870F73F153}" destId="{7456D162-B441-4A17-99FC-6DA5DC7DDC1D}" srcOrd="3" destOrd="0" presId="urn:microsoft.com/office/officeart/2018/5/layout/IconLeafLabelList"/>
    <dgm:cxn modelId="{A76BE5F9-772B-4821-98B6-B863EE0F5677}" type="presParOf" srcId="{D1D133D5-A301-4CA6-87CB-C0AC4508DDA6}" destId="{8217B73E-7C9E-4434-AC9D-80120D9B77BF}" srcOrd="5" destOrd="0" presId="urn:microsoft.com/office/officeart/2018/5/layout/IconLeafLabelList"/>
    <dgm:cxn modelId="{3BD3BF5C-7F45-42E6-A904-285815D0B423}" type="presParOf" srcId="{D1D133D5-A301-4CA6-87CB-C0AC4508DDA6}" destId="{C58AAC07-C6BF-49CA-9665-19A801DADD77}" srcOrd="6" destOrd="0" presId="urn:microsoft.com/office/officeart/2018/5/layout/IconLeafLabelList"/>
    <dgm:cxn modelId="{BB81ACEC-2DBA-4799-A990-E3B8B9AF38C1}" type="presParOf" srcId="{C58AAC07-C6BF-49CA-9665-19A801DADD77}" destId="{4CCCCBFB-690C-4231-820A-E3F4CE999300}" srcOrd="0" destOrd="0" presId="urn:microsoft.com/office/officeart/2018/5/layout/IconLeafLabelList"/>
    <dgm:cxn modelId="{B4A9B454-1375-4762-9A66-D2A208E75DF5}" type="presParOf" srcId="{C58AAC07-C6BF-49CA-9665-19A801DADD77}" destId="{D3FD4E71-850E-40C8-8017-554DDA847AB8}" srcOrd="1" destOrd="0" presId="urn:microsoft.com/office/officeart/2018/5/layout/IconLeafLabelList"/>
    <dgm:cxn modelId="{8B32AD3D-FACB-4190-8A3B-F0A0107DBA34}" type="presParOf" srcId="{C58AAC07-C6BF-49CA-9665-19A801DADD77}" destId="{F020EB41-0C90-42DE-9A88-EA4C75A8D892}" srcOrd="2" destOrd="0" presId="urn:microsoft.com/office/officeart/2018/5/layout/IconLeafLabelList"/>
    <dgm:cxn modelId="{E86F2A12-1815-499D-A767-6DA057BBD564}" type="presParOf" srcId="{C58AAC07-C6BF-49CA-9665-19A801DADD77}" destId="{8A5E2EDB-F05B-461B-BA69-D8E211E970D7}" srcOrd="3" destOrd="0" presId="urn:microsoft.com/office/officeart/2018/5/layout/IconLeafLabelList"/>
    <dgm:cxn modelId="{413082DC-EF30-493A-8258-974FF17A8549}" type="presParOf" srcId="{D1D133D5-A301-4CA6-87CB-C0AC4508DDA6}" destId="{98970712-6185-43CC-A299-EF590FC66053}" srcOrd="7" destOrd="0" presId="urn:microsoft.com/office/officeart/2018/5/layout/IconLeafLabelList"/>
    <dgm:cxn modelId="{04D71F64-B5F2-410F-87C2-28CA41414F1D}" type="presParOf" srcId="{D1D133D5-A301-4CA6-87CB-C0AC4508DDA6}" destId="{90388322-57DC-4DCE-9739-9286C6EFC1EA}" srcOrd="8" destOrd="0" presId="urn:microsoft.com/office/officeart/2018/5/layout/IconLeafLabelList"/>
    <dgm:cxn modelId="{DAC66762-B4DC-4940-AA31-CEDEA1A2BAFE}" type="presParOf" srcId="{90388322-57DC-4DCE-9739-9286C6EFC1EA}" destId="{0360227B-305E-4F41-A401-2B50D70B06F8}" srcOrd="0" destOrd="0" presId="urn:microsoft.com/office/officeart/2018/5/layout/IconLeafLabelList"/>
    <dgm:cxn modelId="{AAD6B842-EDEE-4C7C-B990-BDF191E4494B}" type="presParOf" srcId="{90388322-57DC-4DCE-9739-9286C6EFC1EA}" destId="{B44014BD-3359-47AB-BAC4-D5F15E9DB0E2}" srcOrd="1" destOrd="0" presId="urn:microsoft.com/office/officeart/2018/5/layout/IconLeafLabelList"/>
    <dgm:cxn modelId="{234DDB70-AF50-4B47-A5BB-6CF3A22124A3}" type="presParOf" srcId="{90388322-57DC-4DCE-9739-9286C6EFC1EA}" destId="{40CD991E-EB17-4639-BE2A-A27A81AF3E2C}" srcOrd="2" destOrd="0" presId="urn:microsoft.com/office/officeart/2018/5/layout/IconLeafLabelList"/>
    <dgm:cxn modelId="{B4F6037E-61AC-43F5-A115-BE291924F153}" type="presParOf" srcId="{90388322-57DC-4DCE-9739-9286C6EFC1EA}" destId="{00CB8781-FFE2-4E7F-8019-24F9F05C05F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E6BC69-09C6-47B2-BA3F-9BB8D327831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7FC41DD-13B2-4260-BBC7-1A21069DAA83}">
      <dgm:prSet/>
      <dgm:spPr/>
      <dgm:t>
        <a:bodyPr/>
        <a:lstStyle/>
        <a:p>
          <a:pPr>
            <a:defRPr cap="all"/>
          </a:pPr>
          <a:r>
            <a:rPr lang="en-US" b="1"/>
            <a:t>Insights</a:t>
          </a:r>
          <a:r>
            <a:rPr lang="en-US"/>
            <a:t>: Forecasted TSI values provide insights for stakeholders in the transportation industry, policymakers, and economic analysts.</a:t>
          </a:r>
        </a:p>
      </dgm:t>
    </dgm:pt>
    <dgm:pt modelId="{B4EFD464-CF2B-4F8E-A1A1-80ACC04B7744}" type="parTrans" cxnId="{37643E57-79C9-48BA-B1E0-1CA746185DB4}">
      <dgm:prSet/>
      <dgm:spPr/>
      <dgm:t>
        <a:bodyPr/>
        <a:lstStyle/>
        <a:p>
          <a:endParaRPr lang="en-US"/>
        </a:p>
      </dgm:t>
    </dgm:pt>
    <dgm:pt modelId="{BBE9FA91-6383-4465-9DBC-29CF792394A1}" type="sibTrans" cxnId="{37643E57-79C9-48BA-B1E0-1CA746185DB4}">
      <dgm:prSet/>
      <dgm:spPr/>
      <dgm:t>
        <a:bodyPr/>
        <a:lstStyle/>
        <a:p>
          <a:endParaRPr lang="en-US"/>
        </a:p>
      </dgm:t>
    </dgm:pt>
    <dgm:pt modelId="{6CB09FEC-0FFC-42C6-83F8-E3504E12BC5D}">
      <dgm:prSet/>
      <dgm:spPr/>
      <dgm:t>
        <a:bodyPr/>
        <a:lstStyle/>
        <a:p>
          <a:pPr>
            <a:defRPr cap="all"/>
          </a:pPr>
          <a:r>
            <a:rPr lang="en-US" b="1"/>
            <a:t>Applications</a:t>
          </a:r>
          <a:r>
            <a:rPr lang="en-US"/>
            <a:t>: Anticipate changes in transportation demand to inform decisions on infrastructure investments, capacity planning, and economic policy formulation.</a:t>
          </a:r>
        </a:p>
      </dgm:t>
    </dgm:pt>
    <dgm:pt modelId="{8F609281-2B8F-4BF6-9462-740A09E95A81}" type="parTrans" cxnId="{5472E97C-3CE4-4057-A1B3-6C2776B92D07}">
      <dgm:prSet/>
      <dgm:spPr/>
      <dgm:t>
        <a:bodyPr/>
        <a:lstStyle/>
        <a:p>
          <a:endParaRPr lang="en-US"/>
        </a:p>
      </dgm:t>
    </dgm:pt>
    <dgm:pt modelId="{25F1403D-592A-474B-BC43-AE98B37AAFF0}" type="sibTrans" cxnId="{5472E97C-3CE4-4057-A1B3-6C2776B92D07}">
      <dgm:prSet/>
      <dgm:spPr/>
      <dgm:t>
        <a:bodyPr/>
        <a:lstStyle/>
        <a:p>
          <a:endParaRPr lang="en-US"/>
        </a:p>
      </dgm:t>
    </dgm:pt>
    <dgm:pt modelId="{BAE58E2D-DA28-4B25-8E4A-52E45E7BCA1A}">
      <dgm:prSet/>
      <dgm:spPr/>
      <dgm:t>
        <a:bodyPr/>
        <a:lstStyle/>
        <a:p>
          <a:pPr>
            <a:defRPr cap="all"/>
          </a:pPr>
          <a:r>
            <a:rPr lang="en-US" b="1"/>
            <a:t>Benefits</a:t>
          </a:r>
          <a:r>
            <a:rPr lang="en-US"/>
            <a:t>: Improve supply chain management strategies, optimize logistics operations, and support decision-making processes in both public and private sectors.</a:t>
          </a:r>
        </a:p>
      </dgm:t>
    </dgm:pt>
    <dgm:pt modelId="{FC7C2E68-2F64-45D9-B3D3-1406F55ABC1B}" type="parTrans" cxnId="{BC7BB204-9795-4B49-887D-E123057BC8B2}">
      <dgm:prSet/>
      <dgm:spPr/>
      <dgm:t>
        <a:bodyPr/>
        <a:lstStyle/>
        <a:p>
          <a:endParaRPr lang="en-US"/>
        </a:p>
      </dgm:t>
    </dgm:pt>
    <dgm:pt modelId="{69DD657B-040B-4C08-A063-AD958D8E7C7D}" type="sibTrans" cxnId="{BC7BB204-9795-4B49-887D-E123057BC8B2}">
      <dgm:prSet/>
      <dgm:spPr/>
      <dgm:t>
        <a:bodyPr/>
        <a:lstStyle/>
        <a:p>
          <a:endParaRPr lang="en-US"/>
        </a:p>
      </dgm:t>
    </dgm:pt>
    <dgm:pt modelId="{F9BC16FE-7EAD-4410-86EA-73BF0180ABBA}">
      <dgm:prSet/>
      <dgm:spPr/>
      <dgm:t>
        <a:bodyPr/>
        <a:lstStyle/>
        <a:p>
          <a:pPr>
            <a:defRPr cap="all"/>
          </a:pPr>
          <a:r>
            <a:rPr lang="en-US" b="1"/>
            <a:t>Contribution</a:t>
          </a:r>
          <a:r>
            <a:rPr lang="en-US"/>
            <a:t>: Contribute to understanding transportation services demand dynamics and provide actionable forecasts for informed decision-making.</a:t>
          </a:r>
        </a:p>
      </dgm:t>
    </dgm:pt>
    <dgm:pt modelId="{C2DDBDEE-50D0-4F53-8A33-B70FFB6DC8F9}" type="parTrans" cxnId="{464335B3-7172-483D-8CA5-CF61919702FF}">
      <dgm:prSet/>
      <dgm:spPr/>
      <dgm:t>
        <a:bodyPr/>
        <a:lstStyle/>
        <a:p>
          <a:endParaRPr lang="en-US"/>
        </a:p>
      </dgm:t>
    </dgm:pt>
    <dgm:pt modelId="{9090D54A-6294-4AC5-9A20-26F308FB33AD}" type="sibTrans" cxnId="{464335B3-7172-483D-8CA5-CF61919702FF}">
      <dgm:prSet/>
      <dgm:spPr/>
      <dgm:t>
        <a:bodyPr/>
        <a:lstStyle/>
        <a:p>
          <a:endParaRPr lang="en-US"/>
        </a:p>
      </dgm:t>
    </dgm:pt>
    <dgm:pt modelId="{3A1B2FBB-1315-4FA9-B34C-26CD6E4C609F}" type="pres">
      <dgm:prSet presAssocID="{D9E6BC69-09C6-47B2-BA3F-9BB8D327831B}" presName="root" presStyleCnt="0">
        <dgm:presLayoutVars>
          <dgm:dir/>
          <dgm:resizeHandles val="exact"/>
        </dgm:presLayoutVars>
      </dgm:prSet>
      <dgm:spPr/>
    </dgm:pt>
    <dgm:pt modelId="{7C398065-FE25-408A-9A67-0A5EA17BD025}" type="pres">
      <dgm:prSet presAssocID="{A7FC41DD-13B2-4260-BBC7-1A21069DAA83}" presName="compNode" presStyleCnt="0"/>
      <dgm:spPr/>
    </dgm:pt>
    <dgm:pt modelId="{AC3DA738-5FB1-44C2-A781-1BFCF652039B}" type="pres">
      <dgm:prSet presAssocID="{A7FC41DD-13B2-4260-BBC7-1A21069DAA8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162DBCD-D589-49BD-8DEA-414C488910BF}" type="pres">
      <dgm:prSet presAssocID="{A7FC41DD-13B2-4260-BBC7-1A21069DAA8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6DAAFAA8-9166-4CE7-88BA-1A855BDA82C0}" type="pres">
      <dgm:prSet presAssocID="{A7FC41DD-13B2-4260-BBC7-1A21069DAA83}" presName="spaceRect" presStyleCnt="0"/>
      <dgm:spPr/>
    </dgm:pt>
    <dgm:pt modelId="{0591EC15-6806-402D-B808-CBEF6FBB8B61}" type="pres">
      <dgm:prSet presAssocID="{A7FC41DD-13B2-4260-BBC7-1A21069DAA83}" presName="textRect" presStyleLbl="revTx" presStyleIdx="0" presStyleCnt="4">
        <dgm:presLayoutVars>
          <dgm:chMax val="1"/>
          <dgm:chPref val="1"/>
        </dgm:presLayoutVars>
      </dgm:prSet>
      <dgm:spPr/>
    </dgm:pt>
    <dgm:pt modelId="{645AF6A9-764B-4C88-AFF3-7224BA4BD498}" type="pres">
      <dgm:prSet presAssocID="{BBE9FA91-6383-4465-9DBC-29CF792394A1}" presName="sibTrans" presStyleCnt="0"/>
      <dgm:spPr/>
    </dgm:pt>
    <dgm:pt modelId="{DEDED8C0-37F6-45B7-9E51-2E88C81CC3A8}" type="pres">
      <dgm:prSet presAssocID="{6CB09FEC-0FFC-42C6-83F8-E3504E12BC5D}" presName="compNode" presStyleCnt="0"/>
      <dgm:spPr/>
    </dgm:pt>
    <dgm:pt modelId="{12E50ADA-94CE-4292-B978-CA06E1B39D7A}" type="pres">
      <dgm:prSet presAssocID="{6CB09FEC-0FFC-42C6-83F8-E3504E12BC5D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B6680AE-08E6-47AF-AA60-788CEEE75573}" type="pres">
      <dgm:prSet presAssocID="{6CB09FEC-0FFC-42C6-83F8-E3504E12BC5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Hand with Plant"/>
        </a:ext>
      </dgm:extLst>
    </dgm:pt>
    <dgm:pt modelId="{F398B6A7-7387-474C-B4A3-3C00BB80DBB7}" type="pres">
      <dgm:prSet presAssocID="{6CB09FEC-0FFC-42C6-83F8-E3504E12BC5D}" presName="spaceRect" presStyleCnt="0"/>
      <dgm:spPr/>
    </dgm:pt>
    <dgm:pt modelId="{0003390E-DA17-45AA-A6A6-AC95328F9DAC}" type="pres">
      <dgm:prSet presAssocID="{6CB09FEC-0FFC-42C6-83F8-E3504E12BC5D}" presName="textRect" presStyleLbl="revTx" presStyleIdx="1" presStyleCnt="4">
        <dgm:presLayoutVars>
          <dgm:chMax val="1"/>
          <dgm:chPref val="1"/>
        </dgm:presLayoutVars>
      </dgm:prSet>
      <dgm:spPr/>
    </dgm:pt>
    <dgm:pt modelId="{CA612A24-0267-4411-A2CF-C4681BA7DE0B}" type="pres">
      <dgm:prSet presAssocID="{25F1403D-592A-474B-BC43-AE98B37AAFF0}" presName="sibTrans" presStyleCnt="0"/>
      <dgm:spPr/>
    </dgm:pt>
    <dgm:pt modelId="{AC4A0B75-872A-4E54-AFC5-11AF19A743C5}" type="pres">
      <dgm:prSet presAssocID="{BAE58E2D-DA28-4B25-8E4A-52E45E7BCA1A}" presName="compNode" presStyleCnt="0"/>
      <dgm:spPr/>
    </dgm:pt>
    <dgm:pt modelId="{5E4ADF63-A103-4CC0-94B4-9D0BFFF89D62}" type="pres">
      <dgm:prSet presAssocID="{BAE58E2D-DA28-4B25-8E4A-52E45E7BCA1A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E0BDAD4-6C54-44CA-AD5E-E129ED0D2596}" type="pres">
      <dgm:prSet presAssocID="{BAE58E2D-DA28-4B25-8E4A-52E45E7BCA1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2E6CAE48-F7B9-42A0-B74B-9E58589713F7}" type="pres">
      <dgm:prSet presAssocID="{BAE58E2D-DA28-4B25-8E4A-52E45E7BCA1A}" presName="spaceRect" presStyleCnt="0"/>
      <dgm:spPr/>
    </dgm:pt>
    <dgm:pt modelId="{6DBAD9AE-2DD3-494A-BBC0-0444AE5DB9B6}" type="pres">
      <dgm:prSet presAssocID="{BAE58E2D-DA28-4B25-8E4A-52E45E7BCA1A}" presName="textRect" presStyleLbl="revTx" presStyleIdx="2" presStyleCnt="4">
        <dgm:presLayoutVars>
          <dgm:chMax val="1"/>
          <dgm:chPref val="1"/>
        </dgm:presLayoutVars>
      </dgm:prSet>
      <dgm:spPr/>
    </dgm:pt>
    <dgm:pt modelId="{C858291B-69EC-4618-8E53-7C358E37D3D6}" type="pres">
      <dgm:prSet presAssocID="{69DD657B-040B-4C08-A063-AD958D8E7C7D}" presName="sibTrans" presStyleCnt="0"/>
      <dgm:spPr/>
    </dgm:pt>
    <dgm:pt modelId="{314762F6-2B48-4426-BB7F-6559DB515DFC}" type="pres">
      <dgm:prSet presAssocID="{F9BC16FE-7EAD-4410-86EA-73BF0180ABBA}" presName="compNode" presStyleCnt="0"/>
      <dgm:spPr/>
    </dgm:pt>
    <dgm:pt modelId="{7FB0A67B-5505-497E-9048-830E18FAD658}" type="pres">
      <dgm:prSet presAssocID="{F9BC16FE-7EAD-4410-86EA-73BF0180ABBA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031E29B-510A-466F-A0EB-58D4F30F9738}" type="pres">
      <dgm:prSet presAssocID="{F9BC16FE-7EAD-4410-86EA-73BF0180ABB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607D2BF4-95D6-46CA-A81F-707931094E85}" type="pres">
      <dgm:prSet presAssocID="{F9BC16FE-7EAD-4410-86EA-73BF0180ABBA}" presName="spaceRect" presStyleCnt="0"/>
      <dgm:spPr/>
    </dgm:pt>
    <dgm:pt modelId="{735CB921-0E2D-4261-A5FD-B4F7F2CB9613}" type="pres">
      <dgm:prSet presAssocID="{F9BC16FE-7EAD-4410-86EA-73BF0180ABB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C7BB204-9795-4B49-887D-E123057BC8B2}" srcId="{D9E6BC69-09C6-47B2-BA3F-9BB8D327831B}" destId="{BAE58E2D-DA28-4B25-8E4A-52E45E7BCA1A}" srcOrd="2" destOrd="0" parTransId="{FC7C2E68-2F64-45D9-B3D3-1406F55ABC1B}" sibTransId="{69DD657B-040B-4C08-A063-AD958D8E7C7D}"/>
    <dgm:cxn modelId="{FF90C525-1AF4-4983-A816-AD5F33EDF1B9}" type="presOf" srcId="{D9E6BC69-09C6-47B2-BA3F-9BB8D327831B}" destId="{3A1B2FBB-1315-4FA9-B34C-26CD6E4C609F}" srcOrd="0" destOrd="0" presId="urn:microsoft.com/office/officeart/2018/5/layout/IconLeafLabelList"/>
    <dgm:cxn modelId="{1C701737-6D0D-45C8-8A98-A05A2C9E6DC9}" type="presOf" srcId="{F9BC16FE-7EAD-4410-86EA-73BF0180ABBA}" destId="{735CB921-0E2D-4261-A5FD-B4F7F2CB9613}" srcOrd="0" destOrd="0" presId="urn:microsoft.com/office/officeart/2018/5/layout/IconLeafLabelList"/>
    <dgm:cxn modelId="{37643E57-79C9-48BA-B1E0-1CA746185DB4}" srcId="{D9E6BC69-09C6-47B2-BA3F-9BB8D327831B}" destId="{A7FC41DD-13B2-4260-BBC7-1A21069DAA83}" srcOrd="0" destOrd="0" parTransId="{B4EFD464-CF2B-4F8E-A1A1-80ACC04B7744}" sibTransId="{BBE9FA91-6383-4465-9DBC-29CF792394A1}"/>
    <dgm:cxn modelId="{52774F5B-745D-42F7-96D3-52E8BFD1050A}" type="presOf" srcId="{6CB09FEC-0FFC-42C6-83F8-E3504E12BC5D}" destId="{0003390E-DA17-45AA-A6A6-AC95328F9DAC}" srcOrd="0" destOrd="0" presId="urn:microsoft.com/office/officeart/2018/5/layout/IconLeafLabelList"/>
    <dgm:cxn modelId="{6C1DD25E-D6ED-4E11-89AF-D078DE4C9772}" type="presOf" srcId="{BAE58E2D-DA28-4B25-8E4A-52E45E7BCA1A}" destId="{6DBAD9AE-2DD3-494A-BBC0-0444AE5DB9B6}" srcOrd="0" destOrd="0" presId="urn:microsoft.com/office/officeart/2018/5/layout/IconLeafLabelList"/>
    <dgm:cxn modelId="{5472E97C-3CE4-4057-A1B3-6C2776B92D07}" srcId="{D9E6BC69-09C6-47B2-BA3F-9BB8D327831B}" destId="{6CB09FEC-0FFC-42C6-83F8-E3504E12BC5D}" srcOrd="1" destOrd="0" parTransId="{8F609281-2B8F-4BF6-9462-740A09E95A81}" sibTransId="{25F1403D-592A-474B-BC43-AE98B37AAFF0}"/>
    <dgm:cxn modelId="{464335B3-7172-483D-8CA5-CF61919702FF}" srcId="{D9E6BC69-09C6-47B2-BA3F-9BB8D327831B}" destId="{F9BC16FE-7EAD-4410-86EA-73BF0180ABBA}" srcOrd="3" destOrd="0" parTransId="{C2DDBDEE-50D0-4F53-8A33-B70FFB6DC8F9}" sibTransId="{9090D54A-6294-4AC5-9A20-26F308FB33AD}"/>
    <dgm:cxn modelId="{48A855CA-3ABE-444B-BACB-8E7FE23B82EC}" type="presOf" srcId="{A7FC41DD-13B2-4260-BBC7-1A21069DAA83}" destId="{0591EC15-6806-402D-B808-CBEF6FBB8B61}" srcOrd="0" destOrd="0" presId="urn:microsoft.com/office/officeart/2018/5/layout/IconLeafLabelList"/>
    <dgm:cxn modelId="{31B61AC0-8CFB-4E04-AF11-34C3BBDD4E49}" type="presParOf" srcId="{3A1B2FBB-1315-4FA9-B34C-26CD6E4C609F}" destId="{7C398065-FE25-408A-9A67-0A5EA17BD025}" srcOrd="0" destOrd="0" presId="urn:microsoft.com/office/officeart/2018/5/layout/IconLeafLabelList"/>
    <dgm:cxn modelId="{F846B682-98B3-4428-9929-3869DFF46827}" type="presParOf" srcId="{7C398065-FE25-408A-9A67-0A5EA17BD025}" destId="{AC3DA738-5FB1-44C2-A781-1BFCF652039B}" srcOrd="0" destOrd="0" presId="urn:microsoft.com/office/officeart/2018/5/layout/IconLeafLabelList"/>
    <dgm:cxn modelId="{A35CEFD1-9826-4609-8398-864A219A9AB4}" type="presParOf" srcId="{7C398065-FE25-408A-9A67-0A5EA17BD025}" destId="{9162DBCD-D589-49BD-8DEA-414C488910BF}" srcOrd="1" destOrd="0" presId="urn:microsoft.com/office/officeart/2018/5/layout/IconLeafLabelList"/>
    <dgm:cxn modelId="{28F37D86-7E58-4280-962E-D8C57B36F464}" type="presParOf" srcId="{7C398065-FE25-408A-9A67-0A5EA17BD025}" destId="{6DAAFAA8-9166-4CE7-88BA-1A855BDA82C0}" srcOrd="2" destOrd="0" presId="urn:microsoft.com/office/officeart/2018/5/layout/IconLeafLabelList"/>
    <dgm:cxn modelId="{9E646611-2517-49F3-8240-A84F8B82CDD5}" type="presParOf" srcId="{7C398065-FE25-408A-9A67-0A5EA17BD025}" destId="{0591EC15-6806-402D-B808-CBEF6FBB8B61}" srcOrd="3" destOrd="0" presId="urn:microsoft.com/office/officeart/2018/5/layout/IconLeafLabelList"/>
    <dgm:cxn modelId="{40C34E16-5C9A-4A4D-851C-55980226FE09}" type="presParOf" srcId="{3A1B2FBB-1315-4FA9-B34C-26CD6E4C609F}" destId="{645AF6A9-764B-4C88-AFF3-7224BA4BD498}" srcOrd="1" destOrd="0" presId="urn:microsoft.com/office/officeart/2018/5/layout/IconLeafLabelList"/>
    <dgm:cxn modelId="{2D2C2377-04FD-48EB-BB8C-31DD3C71444B}" type="presParOf" srcId="{3A1B2FBB-1315-4FA9-B34C-26CD6E4C609F}" destId="{DEDED8C0-37F6-45B7-9E51-2E88C81CC3A8}" srcOrd="2" destOrd="0" presId="urn:microsoft.com/office/officeart/2018/5/layout/IconLeafLabelList"/>
    <dgm:cxn modelId="{09268B4D-F67D-4580-BF55-D98863C328BF}" type="presParOf" srcId="{DEDED8C0-37F6-45B7-9E51-2E88C81CC3A8}" destId="{12E50ADA-94CE-4292-B978-CA06E1B39D7A}" srcOrd="0" destOrd="0" presId="urn:microsoft.com/office/officeart/2018/5/layout/IconLeafLabelList"/>
    <dgm:cxn modelId="{AA29DA28-5068-4720-A22C-A13092674BA2}" type="presParOf" srcId="{DEDED8C0-37F6-45B7-9E51-2E88C81CC3A8}" destId="{EB6680AE-08E6-47AF-AA60-788CEEE75573}" srcOrd="1" destOrd="0" presId="urn:microsoft.com/office/officeart/2018/5/layout/IconLeafLabelList"/>
    <dgm:cxn modelId="{02E8A887-F646-453C-86EA-4DFE815D061A}" type="presParOf" srcId="{DEDED8C0-37F6-45B7-9E51-2E88C81CC3A8}" destId="{F398B6A7-7387-474C-B4A3-3C00BB80DBB7}" srcOrd="2" destOrd="0" presId="urn:microsoft.com/office/officeart/2018/5/layout/IconLeafLabelList"/>
    <dgm:cxn modelId="{94569C4D-99CF-4C72-82CD-146B0BA36E7C}" type="presParOf" srcId="{DEDED8C0-37F6-45B7-9E51-2E88C81CC3A8}" destId="{0003390E-DA17-45AA-A6A6-AC95328F9DAC}" srcOrd="3" destOrd="0" presId="urn:microsoft.com/office/officeart/2018/5/layout/IconLeafLabelList"/>
    <dgm:cxn modelId="{2DC1FC95-EA4B-4A93-AA76-8847BDEDE21F}" type="presParOf" srcId="{3A1B2FBB-1315-4FA9-B34C-26CD6E4C609F}" destId="{CA612A24-0267-4411-A2CF-C4681BA7DE0B}" srcOrd="3" destOrd="0" presId="urn:microsoft.com/office/officeart/2018/5/layout/IconLeafLabelList"/>
    <dgm:cxn modelId="{FA74D630-A0AC-4127-8B8E-0DF18731EF85}" type="presParOf" srcId="{3A1B2FBB-1315-4FA9-B34C-26CD6E4C609F}" destId="{AC4A0B75-872A-4E54-AFC5-11AF19A743C5}" srcOrd="4" destOrd="0" presId="urn:microsoft.com/office/officeart/2018/5/layout/IconLeafLabelList"/>
    <dgm:cxn modelId="{5422A24E-B804-4A4B-A6AA-55EE26692266}" type="presParOf" srcId="{AC4A0B75-872A-4E54-AFC5-11AF19A743C5}" destId="{5E4ADF63-A103-4CC0-94B4-9D0BFFF89D62}" srcOrd="0" destOrd="0" presId="urn:microsoft.com/office/officeart/2018/5/layout/IconLeafLabelList"/>
    <dgm:cxn modelId="{4EFFD185-3853-4B18-BD80-2E80955E53B8}" type="presParOf" srcId="{AC4A0B75-872A-4E54-AFC5-11AF19A743C5}" destId="{4E0BDAD4-6C54-44CA-AD5E-E129ED0D2596}" srcOrd="1" destOrd="0" presId="urn:microsoft.com/office/officeart/2018/5/layout/IconLeafLabelList"/>
    <dgm:cxn modelId="{CAA9A9C9-B194-4A83-9D0B-9D5CBDE8DC05}" type="presParOf" srcId="{AC4A0B75-872A-4E54-AFC5-11AF19A743C5}" destId="{2E6CAE48-F7B9-42A0-B74B-9E58589713F7}" srcOrd="2" destOrd="0" presId="urn:microsoft.com/office/officeart/2018/5/layout/IconLeafLabelList"/>
    <dgm:cxn modelId="{3C3D7A1B-AC31-46A7-A1B0-663F62254AE4}" type="presParOf" srcId="{AC4A0B75-872A-4E54-AFC5-11AF19A743C5}" destId="{6DBAD9AE-2DD3-494A-BBC0-0444AE5DB9B6}" srcOrd="3" destOrd="0" presId="urn:microsoft.com/office/officeart/2018/5/layout/IconLeafLabelList"/>
    <dgm:cxn modelId="{5788DE5F-0F30-4A01-B89B-DEE85F916164}" type="presParOf" srcId="{3A1B2FBB-1315-4FA9-B34C-26CD6E4C609F}" destId="{C858291B-69EC-4618-8E53-7C358E37D3D6}" srcOrd="5" destOrd="0" presId="urn:microsoft.com/office/officeart/2018/5/layout/IconLeafLabelList"/>
    <dgm:cxn modelId="{29D764DA-F7ED-40B7-BC9C-488BF8735885}" type="presParOf" srcId="{3A1B2FBB-1315-4FA9-B34C-26CD6E4C609F}" destId="{314762F6-2B48-4426-BB7F-6559DB515DFC}" srcOrd="6" destOrd="0" presId="urn:microsoft.com/office/officeart/2018/5/layout/IconLeafLabelList"/>
    <dgm:cxn modelId="{B524C099-8ED2-433D-A13E-000A64BA34E7}" type="presParOf" srcId="{314762F6-2B48-4426-BB7F-6559DB515DFC}" destId="{7FB0A67B-5505-497E-9048-830E18FAD658}" srcOrd="0" destOrd="0" presId="urn:microsoft.com/office/officeart/2018/5/layout/IconLeafLabelList"/>
    <dgm:cxn modelId="{85F2A05A-90E9-4642-B762-76E1B4016609}" type="presParOf" srcId="{314762F6-2B48-4426-BB7F-6559DB515DFC}" destId="{F031E29B-510A-466F-A0EB-58D4F30F9738}" srcOrd="1" destOrd="0" presId="urn:microsoft.com/office/officeart/2018/5/layout/IconLeafLabelList"/>
    <dgm:cxn modelId="{6D64A87A-2AB2-4DB5-89D2-A4BE5ADAE7E0}" type="presParOf" srcId="{314762F6-2B48-4426-BB7F-6559DB515DFC}" destId="{607D2BF4-95D6-46CA-A81F-707931094E85}" srcOrd="2" destOrd="0" presId="urn:microsoft.com/office/officeart/2018/5/layout/IconLeafLabelList"/>
    <dgm:cxn modelId="{AA12D268-C588-4C86-B50E-0582A870EB22}" type="presParOf" srcId="{314762F6-2B48-4426-BB7F-6559DB515DFC}" destId="{735CB921-0E2D-4261-A5FD-B4F7F2CB961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2FA9C7-91F2-40BF-8555-305280C5A81A}">
      <dsp:nvSpPr>
        <dsp:cNvPr id="0" name=""/>
        <dsp:cNvSpPr/>
      </dsp:nvSpPr>
      <dsp:spPr>
        <a:xfrm>
          <a:off x="474228" y="855836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15855C-7188-443C-8C8E-FBE73AB6D554}">
      <dsp:nvSpPr>
        <dsp:cNvPr id="0" name=""/>
        <dsp:cNvSpPr/>
      </dsp:nvSpPr>
      <dsp:spPr>
        <a:xfrm>
          <a:off x="708228" y="1089836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C035C-6191-4EA6-ADCB-4342ECABCD70}">
      <dsp:nvSpPr>
        <dsp:cNvPr id="0" name=""/>
        <dsp:cNvSpPr/>
      </dsp:nvSpPr>
      <dsp:spPr>
        <a:xfrm>
          <a:off x="123228" y="2295837"/>
          <a:ext cx="1800000" cy="138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/>
            <a:t>Objective</a:t>
          </a:r>
          <a:r>
            <a:rPr lang="en-US" sz="1100" b="0" i="0" kern="1200"/>
            <a:t>: Develop a forecasting model for the Transportation Services Index (TSI) based on historical data excluding the external shocks.</a:t>
          </a:r>
          <a:endParaRPr lang="en-US" sz="1100" kern="1200"/>
        </a:p>
      </dsp:txBody>
      <dsp:txXfrm>
        <a:off x="123228" y="2295837"/>
        <a:ext cx="1800000" cy="1383750"/>
      </dsp:txXfrm>
    </dsp:sp>
    <dsp:sp modelId="{FA195952-D85C-4B43-BF06-AB2AFE5EC69D}">
      <dsp:nvSpPr>
        <dsp:cNvPr id="0" name=""/>
        <dsp:cNvSpPr/>
      </dsp:nvSpPr>
      <dsp:spPr>
        <a:xfrm>
          <a:off x="2589228" y="855836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FF3881-144C-4F69-8A17-9A4F8DA61D47}">
      <dsp:nvSpPr>
        <dsp:cNvPr id="0" name=""/>
        <dsp:cNvSpPr/>
      </dsp:nvSpPr>
      <dsp:spPr>
        <a:xfrm>
          <a:off x="2823228" y="1089836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0071F-2A15-4EFA-8EB5-E26795759990}">
      <dsp:nvSpPr>
        <dsp:cNvPr id="0" name=""/>
        <dsp:cNvSpPr/>
      </dsp:nvSpPr>
      <dsp:spPr>
        <a:xfrm>
          <a:off x="2238228" y="2295837"/>
          <a:ext cx="1800000" cy="138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/>
            <a:t>TSI Definition</a:t>
          </a:r>
          <a:r>
            <a:rPr lang="en-US" sz="1100" b="0" i="0" kern="1200"/>
            <a:t>: TSI is a measure of the volume of freight and passenger transportation services moved monthly by the for-hire transportation sector in the United States.</a:t>
          </a:r>
          <a:endParaRPr lang="en-US" sz="1100" kern="1200"/>
        </a:p>
      </dsp:txBody>
      <dsp:txXfrm>
        <a:off x="2238228" y="2295837"/>
        <a:ext cx="1800000" cy="1383750"/>
      </dsp:txXfrm>
    </dsp:sp>
    <dsp:sp modelId="{5E881CDA-874C-45EE-A0EB-594A03E196A4}">
      <dsp:nvSpPr>
        <dsp:cNvPr id="0" name=""/>
        <dsp:cNvSpPr/>
      </dsp:nvSpPr>
      <dsp:spPr>
        <a:xfrm>
          <a:off x="4704228" y="855836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745A9B-F760-4C06-8DDF-32940F33609D}">
      <dsp:nvSpPr>
        <dsp:cNvPr id="0" name=""/>
        <dsp:cNvSpPr/>
      </dsp:nvSpPr>
      <dsp:spPr>
        <a:xfrm>
          <a:off x="4938228" y="1089836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6D162-B441-4A17-99FC-6DA5DC7DDC1D}">
      <dsp:nvSpPr>
        <dsp:cNvPr id="0" name=""/>
        <dsp:cNvSpPr/>
      </dsp:nvSpPr>
      <dsp:spPr>
        <a:xfrm>
          <a:off x="4353228" y="2295837"/>
          <a:ext cx="1800000" cy="138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/>
            <a:t>Components</a:t>
          </a:r>
          <a:r>
            <a:rPr lang="en-US" sz="1100" b="0" i="0" kern="1200"/>
            <a:t>: TSI consists of three components: freight index, passenger index, and combined index, each incorporating data from various transportation modes.</a:t>
          </a:r>
          <a:endParaRPr lang="en-US" sz="1100" kern="1200"/>
        </a:p>
      </dsp:txBody>
      <dsp:txXfrm>
        <a:off x="4353228" y="2295837"/>
        <a:ext cx="1800000" cy="1383750"/>
      </dsp:txXfrm>
    </dsp:sp>
    <dsp:sp modelId="{4CCCCBFB-690C-4231-820A-E3F4CE999300}">
      <dsp:nvSpPr>
        <dsp:cNvPr id="0" name=""/>
        <dsp:cNvSpPr/>
      </dsp:nvSpPr>
      <dsp:spPr>
        <a:xfrm>
          <a:off x="6819228" y="855836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FD4E71-850E-40C8-8017-554DDA847AB8}">
      <dsp:nvSpPr>
        <dsp:cNvPr id="0" name=""/>
        <dsp:cNvSpPr/>
      </dsp:nvSpPr>
      <dsp:spPr>
        <a:xfrm>
          <a:off x="7053228" y="1089836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E2EDB-F05B-461B-BA69-D8E211E970D7}">
      <dsp:nvSpPr>
        <dsp:cNvPr id="0" name=""/>
        <dsp:cNvSpPr/>
      </dsp:nvSpPr>
      <dsp:spPr>
        <a:xfrm>
          <a:off x="6468228" y="2295837"/>
          <a:ext cx="1800000" cy="138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/>
            <a:t>Focus</a:t>
          </a:r>
          <a:r>
            <a:rPr lang="en-US" sz="1100" b="0" i="0" kern="1200"/>
            <a:t>: Forecast TSI values exclusively, disregarding other index components, to reflect changes in demand for transportation services indicative of broader economic trends.</a:t>
          </a:r>
          <a:endParaRPr lang="en-US" sz="1100" kern="1200"/>
        </a:p>
      </dsp:txBody>
      <dsp:txXfrm>
        <a:off x="6468228" y="2295837"/>
        <a:ext cx="1800000" cy="1383750"/>
      </dsp:txXfrm>
    </dsp:sp>
    <dsp:sp modelId="{0360227B-305E-4F41-A401-2B50D70B06F8}">
      <dsp:nvSpPr>
        <dsp:cNvPr id="0" name=""/>
        <dsp:cNvSpPr/>
      </dsp:nvSpPr>
      <dsp:spPr>
        <a:xfrm>
          <a:off x="8934228" y="855836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4014BD-3359-47AB-BAC4-D5F15E9DB0E2}">
      <dsp:nvSpPr>
        <dsp:cNvPr id="0" name=""/>
        <dsp:cNvSpPr/>
      </dsp:nvSpPr>
      <dsp:spPr>
        <a:xfrm>
          <a:off x="9168228" y="1089836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B8781-FFE2-4E7F-8019-24F9F05C05FD}">
      <dsp:nvSpPr>
        <dsp:cNvPr id="0" name=""/>
        <dsp:cNvSpPr/>
      </dsp:nvSpPr>
      <dsp:spPr>
        <a:xfrm>
          <a:off x="8583228" y="2295837"/>
          <a:ext cx="1800000" cy="138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/>
            <a:t>Methodology</a:t>
          </a:r>
          <a:r>
            <a:rPr lang="en-US" sz="1100" b="0" i="0" kern="1200"/>
            <a:t>: Utilize time series analysis techniques to model historical TSI data and generate forecasts. Explore methods such as ARIMA and exponential smoothing.</a:t>
          </a:r>
          <a:endParaRPr lang="en-US" sz="1100" kern="1200"/>
        </a:p>
      </dsp:txBody>
      <dsp:txXfrm>
        <a:off x="8583228" y="2295837"/>
        <a:ext cx="1800000" cy="1383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DA738-5FB1-44C2-A781-1BFCF652039B}">
      <dsp:nvSpPr>
        <dsp:cNvPr id="0" name=""/>
        <dsp:cNvSpPr/>
      </dsp:nvSpPr>
      <dsp:spPr>
        <a:xfrm>
          <a:off x="562927" y="68695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62DBCD-D589-49BD-8DEA-414C488910BF}">
      <dsp:nvSpPr>
        <dsp:cNvPr id="0" name=""/>
        <dsp:cNvSpPr/>
      </dsp:nvSpPr>
      <dsp:spPr>
        <a:xfrm>
          <a:off x="871091" y="99512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1EC15-6806-402D-B808-CBEF6FBB8B61}">
      <dsp:nvSpPr>
        <dsp:cNvPr id="0" name=""/>
        <dsp:cNvSpPr/>
      </dsp:nvSpPr>
      <dsp:spPr>
        <a:xfrm>
          <a:off x="100682" y="2583348"/>
          <a:ext cx="2370489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Insights</a:t>
          </a:r>
          <a:r>
            <a:rPr lang="en-US" sz="1100" kern="1200"/>
            <a:t>: Forecasted TSI values provide insights for stakeholders in the transportation industry, policymakers, and economic analysts.</a:t>
          </a:r>
        </a:p>
      </dsp:txBody>
      <dsp:txXfrm>
        <a:off x="100682" y="2583348"/>
        <a:ext cx="2370489" cy="922500"/>
      </dsp:txXfrm>
    </dsp:sp>
    <dsp:sp modelId="{12E50ADA-94CE-4292-B978-CA06E1B39D7A}">
      <dsp:nvSpPr>
        <dsp:cNvPr id="0" name=""/>
        <dsp:cNvSpPr/>
      </dsp:nvSpPr>
      <dsp:spPr>
        <a:xfrm>
          <a:off x="3348252" y="68695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6680AE-08E6-47AF-AA60-788CEEE75573}">
      <dsp:nvSpPr>
        <dsp:cNvPr id="0" name=""/>
        <dsp:cNvSpPr/>
      </dsp:nvSpPr>
      <dsp:spPr>
        <a:xfrm>
          <a:off x="3656416" y="99512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03390E-DA17-45AA-A6A6-AC95328F9DAC}">
      <dsp:nvSpPr>
        <dsp:cNvPr id="0" name=""/>
        <dsp:cNvSpPr/>
      </dsp:nvSpPr>
      <dsp:spPr>
        <a:xfrm>
          <a:off x="2886007" y="2583348"/>
          <a:ext cx="2370489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Applications</a:t>
          </a:r>
          <a:r>
            <a:rPr lang="en-US" sz="1100" kern="1200"/>
            <a:t>: Anticipate changes in transportation demand to inform decisions on infrastructure investments, capacity planning, and economic policy formulation.</a:t>
          </a:r>
        </a:p>
      </dsp:txBody>
      <dsp:txXfrm>
        <a:off x="2886007" y="2583348"/>
        <a:ext cx="2370489" cy="922500"/>
      </dsp:txXfrm>
    </dsp:sp>
    <dsp:sp modelId="{5E4ADF63-A103-4CC0-94B4-9D0BFFF89D62}">
      <dsp:nvSpPr>
        <dsp:cNvPr id="0" name=""/>
        <dsp:cNvSpPr/>
      </dsp:nvSpPr>
      <dsp:spPr>
        <a:xfrm>
          <a:off x="6133577" y="68695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0BDAD4-6C54-44CA-AD5E-E129ED0D2596}">
      <dsp:nvSpPr>
        <dsp:cNvPr id="0" name=""/>
        <dsp:cNvSpPr/>
      </dsp:nvSpPr>
      <dsp:spPr>
        <a:xfrm>
          <a:off x="6441741" y="99512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AD9AE-2DD3-494A-BBC0-0444AE5DB9B6}">
      <dsp:nvSpPr>
        <dsp:cNvPr id="0" name=""/>
        <dsp:cNvSpPr/>
      </dsp:nvSpPr>
      <dsp:spPr>
        <a:xfrm>
          <a:off x="5671332" y="2583348"/>
          <a:ext cx="2370489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Benefits</a:t>
          </a:r>
          <a:r>
            <a:rPr lang="en-US" sz="1100" kern="1200"/>
            <a:t>: Improve supply chain management strategies, optimize logistics operations, and support decision-making processes in both public and private sectors.</a:t>
          </a:r>
        </a:p>
      </dsp:txBody>
      <dsp:txXfrm>
        <a:off x="5671332" y="2583348"/>
        <a:ext cx="2370489" cy="922500"/>
      </dsp:txXfrm>
    </dsp:sp>
    <dsp:sp modelId="{7FB0A67B-5505-497E-9048-830E18FAD658}">
      <dsp:nvSpPr>
        <dsp:cNvPr id="0" name=""/>
        <dsp:cNvSpPr/>
      </dsp:nvSpPr>
      <dsp:spPr>
        <a:xfrm>
          <a:off x="8918902" y="68695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31E29B-510A-466F-A0EB-58D4F30F9738}">
      <dsp:nvSpPr>
        <dsp:cNvPr id="0" name=""/>
        <dsp:cNvSpPr/>
      </dsp:nvSpPr>
      <dsp:spPr>
        <a:xfrm>
          <a:off x="9227066" y="99512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CB921-0E2D-4261-A5FD-B4F7F2CB9613}">
      <dsp:nvSpPr>
        <dsp:cNvPr id="0" name=""/>
        <dsp:cNvSpPr/>
      </dsp:nvSpPr>
      <dsp:spPr>
        <a:xfrm>
          <a:off x="8456657" y="2583348"/>
          <a:ext cx="2370489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Contribution</a:t>
          </a:r>
          <a:r>
            <a:rPr lang="en-US" sz="1100" kern="1200"/>
            <a:t>: Contribute to understanding transportation services demand dynamics and provide actionable forecasts for informed decision-making.</a:t>
          </a:r>
        </a:p>
      </dsp:txBody>
      <dsp:txXfrm>
        <a:off x="8456657" y="2583348"/>
        <a:ext cx="2370489" cy="92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0DE0-99F8-52CB-0209-6C7024656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8ED11-583E-3E51-DEB0-CF0B11A12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D4630-953B-6479-6EFE-80B313CE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C672-32F4-E14F-A98D-4A3D3719BD81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C635F-EEEC-664F-965C-2BAD23152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F6559-F046-D96C-7E16-9269E9E7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5633-0E78-0545-A018-468EC3B8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8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51452-0570-B195-4A19-ABD0FFF53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D0F99-3A02-3FB5-5DCD-DC78D5769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98860-A7DD-E4A9-DB6D-5040190B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C672-32F4-E14F-A98D-4A3D3719BD81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BB03B-5833-9810-E992-66999960E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8281A-F81A-0CA4-0D8D-7A09B879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5633-0E78-0545-A018-468EC3B8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7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09811F-8356-43A6-16D6-79B11DBFC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8FDEA-0C4A-A0EB-DBAC-070541DE3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A8016-18E3-7128-B750-6BBFED349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C672-32F4-E14F-A98D-4A3D3719BD81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DC22B-3DEB-F624-B639-D93114D7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1B5DE-6DEC-E61D-3123-9A7BAFE0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5633-0E78-0545-A018-468EC3B8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05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7216C-E143-CEE9-9CF4-91F2CC3DC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42664-6CA8-582A-6A3B-198470DD9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DFB56-64C1-29D6-8D06-F2CE739B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C672-32F4-E14F-A98D-4A3D3719BD81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62034-C473-2926-CDB4-0D01E24F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47695-1B2D-771F-5ED2-4D672CB6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5633-0E78-0545-A018-468EC3B8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5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C9C9-7E18-D804-0582-DDA0006E9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135FF-CCA6-E265-C859-080E965F4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22F8B-C195-7466-4816-5BC05454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C672-32F4-E14F-A98D-4A3D3719BD81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B771-8EE4-EF62-60A1-AB840137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AF406-8FBD-AFA8-22AA-3E08937A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5633-0E78-0545-A018-468EC3B8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0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67916-A193-D010-6063-A902C941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3E80E-CE56-AD8C-C931-3DDAD45CA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68A32-C527-04AE-4019-12CC574C1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0D00F-42FD-BE67-63E3-9997552C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C672-32F4-E14F-A98D-4A3D3719BD81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FB095-544A-6FD8-AA77-DEA432397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AE4CC-0EF2-BEE0-2D74-62E75083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5633-0E78-0545-A018-468EC3B8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1569-620F-19A2-F89C-91941045E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CCC57-7641-0C21-8922-5724E69B8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F1835-A2D8-2481-90F6-522A84526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4D512-B371-8EAF-6BD8-BE0EBDDE8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CF0925-F40D-E053-A786-75AA6BEACF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CB7C85-2BF0-E29F-4C1D-419739661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C672-32F4-E14F-A98D-4A3D3719BD81}" type="datetimeFigureOut">
              <a:rPr lang="en-US" smtClean="0"/>
              <a:t>4/23/24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CB35C-0B8C-AB98-36B2-73A32E9C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1468D-D1D4-B553-294B-F9B0BFAB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5633-0E78-0545-A018-468EC3B8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2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E4503-289B-AB04-9C0A-D786DC13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3F8CF2-CDBB-859C-FD74-3048743E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C672-32F4-E14F-A98D-4A3D3719BD81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D66C6-3761-B63B-93F2-53963851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30217-3D9C-0D19-CBC2-263ECAA3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5633-0E78-0545-A018-468EC3B8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2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59909-74EA-E94D-9C16-9F930B2B3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C672-32F4-E14F-A98D-4A3D3719BD81}" type="datetimeFigureOut">
              <a:rPr lang="en-US" smtClean="0"/>
              <a:t>4/23/24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1FDDB9-8B99-B7BC-C67D-4CD4871EB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BC955-510B-CBF3-A583-BF8D8B6F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5633-0E78-0545-A018-468EC3B8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2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CC86-8F74-FF20-A408-CEFBE137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11346-1A46-98E1-E152-ED5F22347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F2BA6-CE62-5948-1C19-17416C48A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9DE29-76EB-3E28-3059-75683144A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C672-32F4-E14F-A98D-4A3D3719BD81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EB75B-38FC-BBC8-23B7-5D0136E8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43372-3DF1-ADB7-49E1-185250C5F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5633-0E78-0545-A018-468EC3B8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6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BBB11-4697-0C52-C961-9C77D8721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92C8B2-C9F9-04AE-FB15-987C8B8E4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0339A-A2F3-8932-28FF-5A437A97D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7FA5E-F16E-B594-FED1-6AA827FB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C672-32F4-E14F-A98D-4A3D3719BD81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FB0E6-471E-2627-D9DD-0C5C3B482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74D6C-6AEC-800C-B53E-30D2BD44C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5633-0E78-0545-A018-468EC3B8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8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64F088-D1AA-CE42-A285-DE0D75EB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F99EC-F0DA-C743-EFC2-53B74AABF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C972F-37F6-A42E-EA89-D65B4C002D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84C672-32F4-E14F-A98D-4A3D3719BD81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DE973-D7D4-951E-1117-F9E2737EF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E3860-DA57-8E73-FB24-244C86FC8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845633-0E78-0545-A018-468EC3B8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0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McLellan_Freight_Kenworth_truck_SH1_near_Dunedin,_New_Zealand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emi truck on the road&#10;&#10;Description automatically generated">
            <a:extLst>
              <a:ext uri="{FF2B5EF4-FFF2-40B4-BE49-F238E27FC236}">
                <a16:creationId xmlns:a16="http://schemas.microsoft.com/office/drawing/2014/main" id="{EDCD5F45-9963-4093-2A4F-C50E1CC871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161" r="10657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67448-0044-951C-1FBB-7A7312ADA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Forecasting Transportation Services Index (TSI)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DC61D6-D180-899A-6E1D-1418CC907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     `						           </a:t>
            </a:r>
            <a:r>
              <a:rPr lang="en-US" sz="2000" dirty="0" err="1"/>
              <a:t>Lohit</a:t>
            </a:r>
            <a:r>
              <a:rPr lang="en-US" sz="2000" dirty="0"/>
              <a:t> Marla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356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224A9-CA7B-1479-4DA1-A4DE5EA3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Bi–Quadratic Polynomial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2A3CDAB-E4D5-0EB6-EDAD-71BE66CB9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486" y="1219201"/>
            <a:ext cx="6085114" cy="434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95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3615C-0A10-FD34-C620-69B2C2D8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Models Summaries</a:t>
            </a:r>
          </a:p>
        </p:txBody>
      </p:sp>
      <p:pic>
        <p:nvPicPr>
          <p:cNvPr id="7" name="Content Placeholder 6" descr="A screenshot of a graph&#10;&#10;Description automatically generated">
            <a:extLst>
              <a:ext uri="{FF2B5EF4-FFF2-40B4-BE49-F238E27FC236}">
                <a16:creationId xmlns:a16="http://schemas.microsoft.com/office/drawing/2014/main" id="{4712C052-9DA9-5EB8-12A8-4E87245A9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087781"/>
            <a:ext cx="10388120" cy="171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54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72FF2-FBC0-36F4-963D-E898D777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In-Out Sample Accuracies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D47616E-E596-36ED-F59F-525987E4E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592" y="2125114"/>
            <a:ext cx="10699916" cy="176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80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BDBFD-3FB1-8491-6888-389E390F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0,1,1 – Residual Plot</a:t>
            </a:r>
          </a:p>
        </p:txBody>
      </p:sp>
      <p:pic>
        <p:nvPicPr>
          <p:cNvPr id="5" name="Content Placeholder 4" descr="A collage of graphs and diagrams&#10;&#10;Description automatically generated">
            <a:extLst>
              <a:ext uri="{FF2B5EF4-FFF2-40B4-BE49-F238E27FC236}">
                <a16:creationId xmlns:a16="http://schemas.microsoft.com/office/drawing/2014/main" id="{3C5F8040-97A8-A069-A65E-CDF705FDE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198050"/>
            <a:ext cx="7225748" cy="446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10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23BF3-2366-90D7-721C-685B5A53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0,1,1 Box-Pierce </a:t>
            </a:r>
            <a:r>
              <a:rPr lang="en-US" sz="4400" dirty="0"/>
              <a:t>Test </a:t>
            </a:r>
            <a:endParaRPr lang="en-US" dirty="0"/>
          </a:p>
        </p:txBody>
      </p:sp>
      <p:pic>
        <p:nvPicPr>
          <p:cNvPr id="5" name="Content Placeholder 4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B6CF7C14-098F-D520-A330-4CBA1AA68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408" y="1827420"/>
            <a:ext cx="7171762" cy="22489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2B85E2-FFFF-98FD-6E17-AB5978FEB4C0}"/>
              </a:ext>
            </a:extLst>
          </p:cNvPr>
          <p:cNvSpPr txBox="1"/>
          <p:nvPr/>
        </p:nvSpPr>
        <p:spPr>
          <a:xfrm>
            <a:off x="1008404" y="4443813"/>
            <a:ext cx="546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an auto correlations between the data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007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D72E8-A6E7-0B00-DAFF-3648FB14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0,1,1 - Forecast</a:t>
            </a:r>
          </a:p>
        </p:txBody>
      </p:sp>
      <p:pic>
        <p:nvPicPr>
          <p:cNvPr id="5" name="Content Placeholder 4" descr="A graph of growth and progress&#10;&#10;Description automatically generated with medium confidence">
            <a:extLst>
              <a:ext uri="{FF2B5EF4-FFF2-40B4-BE49-F238E27FC236}">
                <a16:creationId xmlns:a16="http://schemas.microsoft.com/office/drawing/2014/main" id="{6B8728E4-2C91-C732-CE81-F6A932923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7796"/>
            <a:ext cx="11544656" cy="7124703"/>
          </a:xfrm>
        </p:spPr>
      </p:pic>
    </p:spTree>
    <p:extLst>
      <p:ext uri="{BB962C8B-B14F-4D97-AF65-F5344CB8AC3E}">
        <p14:creationId xmlns:p14="http://schemas.microsoft.com/office/powerpoint/2010/main" val="1675457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4" name="Freeform: Shape 4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5" name="Freeform: Shape 4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DBDC8D-9087-444A-A795-37BA49A28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dirty="0"/>
              <a:t>Automatic Order Identification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071AAFE-76CA-BB2E-6B64-4A58BE31F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967" y="1502215"/>
            <a:ext cx="6921940" cy="396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75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517AA-B68D-07DD-328A-C01E1BB04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Iterative Method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F0CF7D6-7DAC-7B86-EAD7-998CA9C38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6935" y="467208"/>
            <a:ext cx="4516733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16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EE1AE-E53F-EC2A-B8D4-5EB20D68C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0,1,0 – Residual Plot</a:t>
            </a:r>
          </a:p>
        </p:txBody>
      </p:sp>
      <p:pic>
        <p:nvPicPr>
          <p:cNvPr id="5" name="Content Placeholder 4" descr="A collage of graphs and diagrams&#10;&#10;Description automatically generated">
            <a:extLst>
              <a:ext uri="{FF2B5EF4-FFF2-40B4-BE49-F238E27FC236}">
                <a16:creationId xmlns:a16="http://schemas.microsoft.com/office/drawing/2014/main" id="{355D9F31-CC24-8C31-6170-74EBDB70D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198050"/>
            <a:ext cx="7225748" cy="446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30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B704-5544-F55D-6D42-C4E1961F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r>
              <a:rPr lang="en-US" dirty="0"/>
              <a:t>0,1,0 - Forecast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1BE989-9CB4-8B2A-9E5A-58E1B64CA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677" y="1207008"/>
            <a:ext cx="18313399" cy="11301984"/>
          </a:xfrm>
        </p:spPr>
      </p:pic>
    </p:spTree>
    <p:extLst>
      <p:ext uri="{BB962C8B-B14F-4D97-AF65-F5344CB8AC3E}">
        <p14:creationId xmlns:p14="http://schemas.microsoft.com/office/powerpoint/2010/main" val="236337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B9B4A9-B273-8419-EBF2-559BFC9A83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5233588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3183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B4D1-5984-EB5C-29AA-C29BB20B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0,1,0 Box-Pierce </a:t>
            </a:r>
            <a:r>
              <a:rPr lang="en-US" sz="3200" dirty="0"/>
              <a:t>Test </a:t>
            </a:r>
          </a:p>
        </p:txBody>
      </p:sp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F7DBD541-B5CA-443E-F9A3-E6300AA59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300" y="2057400"/>
            <a:ext cx="6512982" cy="19703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AEB4A4-6B13-A44F-3B58-7DFD3630046E}"/>
              </a:ext>
            </a:extLst>
          </p:cNvPr>
          <p:cNvSpPr txBox="1"/>
          <p:nvPr/>
        </p:nvSpPr>
        <p:spPr>
          <a:xfrm>
            <a:off x="983300" y="4674550"/>
            <a:ext cx="499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no auto correlations between the data </a:t>
            </a:r>
          </a:p>
        </p:txBody>
      </p:sp>
    </p:spTree>
    <p:extLst>
      <p:ext uri="{BB962C8B-B14F-4D97-AF65-F5344CB8AC3E}">
        <p14:creationId xmlns:p14="http://schemas.microsoft.com/office/powerpoint/2010/main" val="2404274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5AEE-80F3-995E-F843-B9CA9A599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43184BD-AB64-073D-206E-1EBECDF9F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414" y="653143"/>
            <a:ext cx="8149929" cy="4789713"/>
          </a:xfrm>
        </p:spPr>
      </p:pic>
    </p:spTree>
    <p:extLst>
      <p:ext uri="{BB962C8B-B14F-4D97-AF65-F5344CB8AC3E}">
        <p14:creationId xmlns:p14="http://schemas.microsoft.com/office/powerpoint/2010/main" val="3867658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10267-8E9E-DD39-7C86-3A3F8FD9D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3,1,2 – Residual Plot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0F4B31A-4F1C-1F30-6D75-FBAB95E8C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198050"/>
            <a:ext cx="7225748" cy="446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04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9F3B-FFCE-A025-CF1A-2E28C339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3,1,2 - Forecast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DC9CA8-CE2D-7206-227D-291A38497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9886"/>
            <a:ext cx="20223972" cy="12481080"/>
          </a:xfrm>
        </p:spPr>
      </p:pic>
    </p:spTree>
    <p:extLst>
      <p:ext uri="{BB962C8B-B14F-4D97-AF65-F5344CB8AC3E}">
        <p14:creationId xmlns:p14="http://schemas.microsoft.com/office/powerpoint/2010/main" val="3103360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D1053-E9C1-469F-958F-629D3EC6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3</a:t>
            </a:r>
            <a:r>
              <a:rPr lang="en-US" sz="4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,1,2 Box-Pierce </a:t>
            </a:r>
            <a:r>
              <a:rPr lang="en-US" sz="4400" dirty="0"/>
              <a:t>Test </a:t>
            </a:r>
            <a:endParaRPr lang="en-US" dirty="0"/>
          </a:p>
        </p:txBody>
      </p:sp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8E3CA5E-39F8-E145-5497-0F85FF5F9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0100"/>
            <a:ext cx="4787900" cy="1358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FB0E11-5EBF-C1F4-3DF2-137864F34327}"/>
              </a:ext>
            </a:extLst>
          </p:cNvPr>
          <p:cNvSpPr txBox="1"/>
          <p:nvPr/>
        </p:nvSpPr>
        <p:spPr>
          <a:xfrm>
            <a:off x="838200" y="4025069"/>
            <a:ext cx="505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an auto correlations between the data </a:t>
            </a:r>
          </a:p>
        </p:txBody>
      </p:sp>
    </p:spTree>
    <p:extLst>
      <p:ext uri="{BB962C8B-B14F-4D97-AF65-F5344CB8AC3E}">
        <p14:creationId xmlns:p14="http://schemas.microsoft.com/office/powerpoint/2010/main" val="3778842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C88B4-BC8A-9BB0-0FB2-4529BDC18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ARMA - Accuracies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E1D703-C6F0-88DA-FABC-F3DCE1D90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45" y="1012371"/>
            <a:ext cx="10418447" cy="345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32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BBAB0D1-4C24-42BB-9E65-1D8D56AE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930780"/>
            <a:ext cx="9895951" cy="61314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Thank You</a:t>
            </a:r>
            <a:br>
              <a:rPr lang="en-US" sz="4800" dirty="0">
                <a:solidFill>
                  <a:schemeClr val="bg1"/>
                </a:solidFill>
              </a:rPr>
            </a:b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Graphic 10" descr="Smiling Face with No Fill">
            <a:extLst>
              <a:ext uri="{FF2B5EF4-FFF2-40B4-BE49-F238E27FC236}">
                <a16:creationId xmlns:a16="http://schemas.microsoft.com/office/drawing/2014/main" id="{8C82F0AD-F70C-BD2E-EF11-AA01DA31D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8363" y="402570"/>
            <a:ext cx="3215273" cy="32152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F8EBE0-58A4-6555-C01E-1EA0BAF965AE}"/>
              </a:ext>
            </a:extLst>
          </p:cNvPr>
          <p:cNvSpPr txBox="1"/>
          <p:nvPr/>
        </p:nvSpPr>
        <p:spPr>
          <a:xfrm>
            <a:off x="1940256" y="3833199"/>
            <a:ext cx="8332826" cy="1119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320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0A7763-8C6C-4262-7E2C-2982E3B1BF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39794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622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F40EF-E1D3-3B6F-8340-DE4B54556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TSI Data</a:t>
            </a:r>
          </a:p>
        </p:txBody>
      </p:sp>
      <p:pic>
        <p:nvPicPr>
          <p:cNvPr id="5" name="Content Placeholder 4" descr="A diagram of a series of transportation&#10;&#10;Description automatically generated with medium confidence">
            <a:extLst>
              <a:ext uri="{FF2B5EF4-FFF2-40B4-BE49-F238E27FC236}">
                <a16:creationId xmlns:a16="http://schemas.microsoft.com/office/drawing/2014/main" id="{D7FD1823-79E5-EA26-3FDF-D0928B378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198050"/>
            <a:ext cx="7225748" cy="446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3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C4D7D-96A9-60F6-B4F5-6525B524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TSI Data – Difference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ABFC36-073D-38F4-6C40-1035BE862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198050"/>
            <a:ext cx="7225748" cy="446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68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E7D43D-81E4-2948-6C17-1527550F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Stationarity Verification</a:t>
            </a:r>
          </a:p>
        </p:txBody>
      </p:sp>
      <p:pic>
        <p:nvPicPr>
          <p:cNvPr id="5" name="Content Placeholder 4" descr="A white background with black and red text&#10;&#10;Description automatically generated">
            <a:extLst>
              <a:ext uri="{FF2B5EF4-FFF2-40B4-BE49-F238E27FC236}">
                <a16:creationId xmlns:a16="http://schemas.microsoft.com/office/drawing/2014/main" id="{46E7C60B-249A-B04E-4825-EDBA0FA66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514177"/>
            <a:ext cx="7225748" cy="382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69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B931D1-2F1F-CA17-EC4A-1BCB4CEF7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Simple Linear Model</a:t>
            </a:r>
          </a:p>
        </p:txBody>
      </p:sp>
      <p:pic>
        <p:nvPicPr>
          <p:cNvPr id="5" name="Content Placeholder 4" descr="A group of graphs showing different values&#10;&#10;Description automatically generated">
            <a:extLst>
              <a:ext uri="{FF2B5EF4-FFF2-40B4-BE49-F238E27FC236}">
                <a16:creationId xmlns:a16="http://schemas.microsoft.com/office/drawing/2014/main" id="{CAACD9D7-1AE4-D440-BE4C-7DCA1D6DF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334294"/>
            <a:ext cx="6780700" cy="418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77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0E501-DC6E-3550-6CBD-322F5C5D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Quadratic Linear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3BD7F0-929E-537D-D945-F98CA5EBB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334294"/>
            <a:ext cx="6780700" cy="418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92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224A9-CA7B-1479-4DA1-A4DE5EA3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Cubic Linear Model</a:t>
            </a:r>
          </a:p>
        </p:txBody>
      </p:sp>
      <p:pic>
        <p:nvPicPr>
          <p:cNvPr id="5" name="Content Placeholder 4" descr="A group of graphs showing different values&#10;&#10;Description automatically generated">
            <a:extLst>
              <a:ext uri="{FF2B5EF4-FFF2-40B4-BE49-F238E27FC236}">
                <a16:creationId xmlns:a16="http://schemas.microsoft.com/office/drawing/2014/main" id="{BFF2311A-C665-DEF3-85F4-E6F8038F8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334294"/>
            <a:ext cx="6780700" cy="418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3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319</Words>
  <Application>Microsoft Macintosh PowerPoint</Application>
  <PresentationFormat>Widescreen</PresentationFormat>
  <Paragraphs>36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Aptos</vt:lpstr>
      <vt:lpstr>Aptos Display</vt:lpstr>
      <vt:lpstr>Arial</vt:lpstr>
      <vt:lpstr>Calibri</vt:lpstr>
      <vt:lpstr>Söhne</vt:lpstr>
      <vt:lpstr>Office Theme</vt:lpstr>
      <vt:lpstr>Forecasting Transportation Services Index (TSI)</vt:lpstr>
      <vt:lpstr>PowerPoint Presentation</vt:lpstr>
      <vt:lpstr>PowerPoint Presentation</vt:lpstr>
      <vt:lpstr>TSI Data</vt:lpstr>
      <vt:lpstr>TSI Data – Difference </vt:lpstr>
      <vt:lpstr>Stationarity Verification</vt:lpstr>
      <vt:lpstr>Simple Linear Model</vt:lpstr>
      <vt:lpstr>Quadratic Linear Model</vt:lpstr>
      <vt:lpstr>Cubic Linear Model</vt:lpstr>
      <vt:lpstr>Bi–Quadratic Polynomial</vt:lpstr>
      <vt:lpstr>Models Summaries</vt:lpstr>
      <vt:lpstr>In-Out Sample Accuracies</vt:lpstr>
      <vt:lpstr>0,1,1 – Residual Plot</vt:lpstr>
      <vt:lpstr>0,1,1 Box-Pierce Test </vt:lpstr>
      <vt:lpstr>0,1,1 - Forecast</vt:lpstr>
      <vt:lpstr>PowerPoint Presentation</vt:lpstr>
      <vt:lpstr>Iterative Method</vt:lpstr>
      <vt:lpstr>0,1,0 – Residual Plot</vt:lpstr>
      <vt:lpstr>0,1,0 - Forecast</vt:lpstr>
      <vt:lpstr>0,1,0 Box-Pierce Test </vt:lpstr>
      <vt:lpstr>PowerPoint Presentation</vt:lpstr>
      <vt:lpstr>3,1,2 – Residual Plot</vt:lpstr>
      <vt:lpstr>3,1,2 - Forecast</vt:lpstr>
      <vt:lpstr>3,1,2 Box-Pierce Test </vt:lpstr>
      <vt:lpstr>ARMA - Accuracies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Transportation Services Index (TSI)</dc:title>
  <dc:creator>Lohit Marla</dc:creator>
  <cp:lastModifiedBy>Lohit Marla</cp:lastModifiedBy>
  <cp:revision>6</cp:revision>
  <dcterms:created xsi:type="dcterms:W3CDTF">2024-04-23T07:25:44Z</dcterms:created>
  <dcterms:modified xsi:type="dcterms:W3CDTF">2024-04-23T13:57:10Z</dcterms:modified>
</cp:coreProperties>
</file>