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7" r:id="rId5"/>
    <p:sldId id="310" r:id="rId6"/>
    <p:sldId id="311" r:id="rId7"/>
    <p:sldId id="312" r:id="rId8"/>
    <p:sldId id="308" r:id="rId9"/>
    <p:sldId id="309" r:id="rId10"/>
    <p:sldId id="261" r:id="rId11"/>
    <p:sldId id="269" r:id="rId12"/>
    <p:sldId id="270" r:id="rId13"/>
    <p:sldId id="271" r:id="rId14"/>
    <p:sldId id="272" r:id="rId15"/>
    <p:sldId id="273" r:id="rId16"/>
    <p:sldId id="282" r:id="rId17"/>
    <p:sldId id="274" r:id="rId18"/>
    <p:sldId id="275" r:id="rId19"/>
    <p:sldId id="276" r:id="rId20"/>
    <p:sldId id="277" r:id="rId21"/>
    <p:sldId id="278" r:id="rId22"/>
    <p:sldId id="279" r:id="rId23"/>
    <p:sldId id="262" r:id="rId24"/>
    <p:sldId id="292" r:id="rId25"/>
    <p:sldId id="293" r:id="rId26"/>
    <p:sldId id="294" r:id="rId27"/>
    <p:sldId id="295" r:id="rId28"/>
    <p:sldId id="296" r:id="rId29"/>
    <p:sldId id="302" r:id="rId30"/>
    <p:sldId id="303" r:id="rId31"/>
    <p:sldId id="304" r:id="rId32"/>
    <p:sldId id="297" r:id="rId33"/>
    <p:sldId id="298" r:id="rId34"/>
    <p:sldId id="299" r:id="rId35"/>
    <p:sldId id="300" r:id="rId36"/>
    <p:sldId id="268" r:id="rId37"/>
    <p:sldId id="284" r:id="rId38"/>
    <p:sldId id="285" r:id="rId39"/>
    <p:sldId id="286" r:id="rId40"/>
    <p:sldId id="287" r:id="rId41"/>
    <p:sldId id="288" r:id="rId42"/>
    <p:sldId id="289" r:id="rId43"/>
    <p:sldId id="30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47"/>
    <p:restoredTop sz="94719"/>
  </p:normalViewPr>
  <p:slideViewPr>
    <p:cSldViewPr snapToGrid="0">
      <p:cViewPr varScale="1">
        <p:scale>
          <a:sx n="150" d="100"/>
          <a:sy n="150" d="100"/>
        </p:scale>
        <p:origin x="1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7F23DB-B5BE-4D77-A23B-7C08A45EB706}"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D5CF257F-A2F2-440E-8D60-7FD16DA09E1F}">
      <dgm:prSet/>
      <dgm:spPr/>
      <dgm:t>
        <a:bodyPr/>
        <a:lstStyle/>
        <a:p>
          <a:r>
            <a:rPr lang="en-US"/>
            <a:t>1. Dataset Preparation</a:t>
          </a:r>
        </a:p>
      </dgm:t>
    </dgm:pt>
    <dgm:pt modelId="{54716213-B62D-43C1-858D-A5A87E711FD3}" type="parTrans" cxnId="{AB3A1A3A-0854-41ED-A797-A3548D888F0E}">
      <dgm:prSet/>
      <dgm:spPr/>
      <dgm:t>
        <a:bodyPr/>
        <a:lstStyle/>
        <a:p>
          <a:endParaRPr lang="en-US"/>
        </a:p>
      </dgm:t>
    </dgm:pt>
    <dgm:pt modelId="{A7E8D2E5-4788-452F-99EF-261B35244269}" type="sibTrans" cxnId="{AB3A1A3A-0854-41ED-A797-A3548D888F0E}">
      <dgm:prSet/>
      <dgm:spPr/>
      <dgm:t>
        <a:bodyPr/>
        <a:lstStyle/>
        <a:p>
          <a:endParaRPr lang="en-US"/>
        </a:p>
      </dgm:t>
    </dgm:pt>
    <dgm:pt modelId="{94621943-5C06-40FE-A87A-8A22A0401688}">
      <dgm:prSet/>
      <dgm:spPr/>
      <dgm:t>
        <a:bodyPr/>
        <a:lstStyle/>
        <a:p>
          <a:r>
            <a:rPr lang="en-US"/>
            <a:t>os: For handling directory paths and file operations.</a:t>
          </a:r>
        </a:p>
      </dgm:t>
    </dgm:pt>
    <dgm:pt modelId="{2031975D-55AB-4330-BD3B-E8254AC21266}" type="parTrans" cxnId="{D38D3045-3C94-4B58-93DD-91774F9DD7B9}">
      <dgm:prSet/>
      <dgm:spPr/>
      <dgm:t>
        <a:bodyPr/>
        <a:lstStyle/>
        <a:p>
          <a:endParaRPr lang="en-US"/>
        </a:p>
      </dgm:t>
    </dgm:pt>
    <dgm:pt modelId="{5AD1D73F-3155-4D68-BC0C-7B098A0FE68F}" type="sibTrans" cxnId="{D38D3045-3C94-4B58-93DD-91774F9DD7B9}">
      <dgm:prSet/>
      <dgm:spPr/>
      <dgm:t>
        <a:bodyPr/>
        <a:lstStyle/>
        <a:p>
          <a:endParaRPr lang="en-US"/>
        </a:p>
      </dgm:t>
    </dgm:pt>
    <dgm:pt modelId="{A2950104-56C9-4A86-BE55-A5A4CC930A21}">
      <dgm:prSet/>
      <dgm:spPr/>
      <dgm:t>
        <a:bodyPr/>
        <a:lstStyle/>
        <a:p>
          <a:r>
            <a:rPr lang="en-US"/>
            <a:t>cv2 (OpenCV): For loading, processing, and visualizing images.</a:t>
          </a:r>
        </a:p>
      </dgm:t>
    </dgm:pt>
    <dgm:pt modelId="{383B2349-5201-403D-ABB6-B25A2F2E93FC}" type="parTrans" cxnId="{AABD73CA-967E-4CF2-8F62-6B51610ABEDB}">
      <dgm:prSet/>
      <dgm:spPr/>
      <dgm:t>
        <a:bodyPr/>
        <a:lstStyle/>
        <a:p>
          <a:endParaRPr lang="en-US"/>
        </a:p>
      </dgm:t>
    </dgm:pt>
    <dgm:pt modelId="{E6DA2D4B-0DF4-43A4-A3CE-8FA3DEE6BE8B}" type="sibTrans" cxnId="{AABD73CA-967E-4CF2-8F62-6B51610ABEDB}">
      <dgm:prSet/>
      <dgm:spPr/>
      <dgm:t>
        <a:bodyPr/>
        <a:lstStyle/>
        <a:p>
          <a:endParaRPr lang="en-US"/>
        </a:p>
      </dgm:t>
    </dgm:pt>
    <dgm:pt modelId="{78142602-2A65-470C-80DD-3FB4B55861CE}">
      <dgm:prSet/>
      <dgm:spPr/>
      <dgm:t>
        <a:bodyPr/>
        <a:lstStyle/>
        <a:p>
          <a:r>
            <a:rPr lang="en-US"/>
            <a:t>numpy: For handling arrays and numerical computations.</a:t>
          </a:r>
        </a:p>
      </dgm:t>
    </dgm:pt>
    <dgm:pt modelId="{94325373-8D42-4E9E-8BAA-BDBDA0882B42}" type="parTrans" cxnId="{542F858C-33BF-44DC-B82D-07FFDE3CA8CC}">
      <dgm:prSet/>
      <dgm:spPr/>
      <dgm:t>
        <a:bodyPr/>
        <a:lstStyle/>
        <a:p>
          <a:endParaRPr lang="en-US"/>
        </a:p>
      </dgm:t>
    </dgm:pt>
    <dgm:pt modelId="{D5CF861C-0D92-4512-A0D9-6F36B10079B8}" type="sibTrans" cxnId="{542F858C-33BF-44DC-B82D-07FFDE3CA8CC}">
      <dgm:prSet/>
      <dgm:spPr/>
      <dgm:t>
        <a:bodyPr/>
        <a:lstStyle/>
        <a:p>
          <a:endParaRPr lang="en-US"/>
        </a:p>
      </dgm:t>
    </dgm:pt>
    <dgm:pt modelId="{BEDCFF8C-22F5-41FA-94D3-84A675C972C7}">
      <dgm:prSet/>
      <dgm:spPr/>
      <dgm:t>
        <a:bodyPr/>
        <a:lstStyle/>
        <a:p>
          <a:r>
            <a:rPr lang="en-US"/>
            <a:t>2. Labeling</a:t>
          </a:r>
        </a:p>
      </dgm:t>
    </dgm:pt>
    <dgm:pt modelId="{64C03BED-B3E5-4870-91F8-9051E6415294}" type="parTrans" cxnId="{CE27BFC1-0194-4E63-9B1B-AB652B48B83C}">
      <dgm:prSet/>
      <dgm:spPr/>
      <dgm:t>
        <a:bodyPr/>
        <a:lstStyle/>
        <a:p>
          <a:endParaRPr lang="en-US"/>
        </a:p>
      </dgm:t>
    </dgm:pt>
    <dgm:pt modelId="{EC0F0170-DF18-4408-8D80-A26FF6D6CEA4}" type="sibTrans" cxnId="{CE27BFC1-0194-4E63-9B1B-AB652B48B83C}">
      <dgm:prSet/>
      <dgm:spPr/>
      <dgm:t>
        <a:bodyPr/>
        <a:lstStyle/>
        <a:p>
          <a:endParaRPr lang="en-US"/>
        </a:p>
      </dgm:t>
    </dgm:pt>
    <dgm:pt modelId="{D0958481-242E-4953-AB6F-2D865EB0302A}">
      <dgm:prSet/>
      <dgm:spPr/>
      <dgm:t>
        <a:bodyPr/>
        <a:lstStyle/>
        <a:p>
          <a:r>
            <a:rPr lang="en-US"/>
            <a:t>json: For handling JSON files (used for loading annotations in COCO or custom formats).</a:t>
          </a:r>
        </a:p>
      </dgm:t>
    </dgm:pt>
    <dgm:pt modelId="{CDFD0028-1FA9-4AC2-9A05-725D7191EB92}" type="parTrans" cxnId="{3F31BE00-036A-46CF-B654-2E2867EE8F68}">
      <dgm:prSet/>
      <dgm:spPr/>
      <dgm:t>
        <a:bodyPr/>
        <a:lstStyle/>
        <a:p>
          <a:endParaRPr lang="en-US"/>
        </a:p>
      </dgm:t>
    </dgm:pt>
    <dgm:pt modelId="{F1E4B4EC-B211-428F-AA70-1DAA184A2E05}" type="sibTrans" cxnId="{3F31BE00-036A-46CF-B654-2E2867EE8F68}">
      <dgm:prSet/>
      <dgm:spPr/>
      <dgm:t>
        <a:bodyPr/>
        <a:lstStyle/>
        <a:p>
          <a:endParaRPr lang="en-US"/>
        </a:p>
      </dgm:t>
    </dgm:pt>
    <dgm:pt modelId="{35D8F3BB-289B-4270-8E67-3D471648CEF7}">
      <dgm:prSet/>
      <dgm:spPr/>
      <dgm:t>
        <a:bodyPr/>
        <a:lstStyle/>
        <a:p>
          <a:r>
            <a:rPr lang="en-US"/>
            <a:t>os: For file path management.</a:t>
          </a:r>
        </a:p>
      </dgm:t>
    </dgm:pt>
    <dgm:pt modelId="{2AD73EAD-A19C-4F2F-95E0-7183145CBE55}" type="parTrans" cxnId="{CD976973-4524-46AE-AE70-43D885ABB564}">
      <dgm:prSet/>
      <dgm:spPr/>
      <dgm:t>
        <a:bodyPr/>
        <a:lstStyle/>
        <a:p>
          <a:endParaRPr lang="en-US"/>
        </a:p>
      </dgm:t>
    </dgm:pt>
    <dgm:pt modelId="{0CD56190-230C-4F7D-9BFB-1CDF28DEC521}" type="sibTrans" cxnId="{CD976973-4524-46AE-AE70-43D885ABB564}">
      <dgm:prSet/>
      <dgm:spPr/>
      <dgm:t>
        <a:bodyPr/>
        <a:lstStyle/>
        <a:p>
          <a:endParaRPr lang="en-US"/>
        </a:p>
      </dgm:t>
    </dgm:pt>
    <dgm:pt modelId="{15D42EC0-DE65-408A-AE2E-3E2517D52A98}">
      <dgm:prSet/>
      <dgm:spPr/>
      <dgm:t>
        <a:bodyPr/>
        <a:lstStyle/>
        <a:p>
          <a:r>
            <a:rPr lang="en-US"/>
            <a:t>3. Data Preprocessing</a:t>
          </a:r>
        </a:p>
      </dgm:t>
    </dgm:pt>
    <dgm:pt modelId="{11186E2E-D270-41A5-902E-A347CB877D09}" type="parTrans" cxnId="{8EE91A73-4B75-431E-9CA4-DB5772EAB16A}">
      <dgm:prSet/>
      <dgm:spPr/>
      <dgm:t>
        <a:bodyPr/>
        <a:lstStyle/>
        <a:p>
          <a:endParaRPr lang="en-US"/>
        </a:p>
      </dgm:t>
    </dgm:pt>
    <dgm:pt modelId="{A6936D26-8958-428E-BA25-A39F5A49FA48}" type="sibTrans" cxnId="{8EE91A73-4B75-431E-9CA4-DB5772EAB16A}">
      <dgm:prSet/>
      <dgm:spPr/>
      <dgm:t>
        <a:bodyPr/>
        <a:lstStyle/>
        <a:p>
          <a:endParaRPr lang="en-US"/>
        </a:p>
      </dgm:t>
    </dgm:pt>
    <dgm:pt modelId="{C38B394E-6248-48DA-BCC1-EF05701EA53E}">
      <dgm:prSet/>
      <dgm:spPr/>
      <dgm:t>
        <a:bodyPr/>
        <a:lstStyle/>
        <a:p>
          <a:r>
            <a:rPr lang="en-US"/>
            <a:t>tensorflow.keras.preprocessing.image.ImageDataGenerator: For image augmentation and preprocessing.</a:t>
          </a:r>
        </a:p>
      </dgm:t>
    </dgm:pt>
    <dgm:pt modelId="{EB5AAB02-B899-4D6C-9F8D-B818F6EE8B49}" type="parTrans" cxnId="{7E521734-5CD9-489C-8AB3-F35B5DBA0D78}">
      <dgm:prSet/>
      <dgm:spPr/>
      <dgm:t>
        <a:bodyPr/>
        <a:lstStyle/>
        <a:p>
          <a:endParaRPr lang="en-US"/>
        </a:p>
      </dgm:t>
    </dgm:pt>
    <dgm:pt modelId="{45D3DE49-9568-4397-85FE-8F49B2BF2C2D}" type="sibTrans" cxnId="{7E521734-5CD9-489C-8AB3-F35B5DBA0D78}">
      <dgm:prSet/>
      <dgm:spPr/>
      <dgm:t>
        <a:bodyPr/>
        <a:lstStyle/>
        <a:p>
          <a:endParaRPr lang="en-US"/>
        </a:p>
      </dgm:t>
    </dgm:pt>
    <dgm:pt modelId="{8B23D8CA-83C2-4F8E-8C65-3BA5702D7F33}">
      <dgm:prSet/>
      <dgm:spPr/>
      <dgm:t>
        <a:bodyPr/>
        <a:lstStyle/>
        <a:p>
          <a:r>
            <a:rPr lang="en-US"/>
            <a:t>cv2 (OpenCV): For resizing and augmenting images.</a:t>
          </a:r>
        </a:p>
      </dgm:t>
    </dgm:pt>
    <dgm:pt modelId="{7EFADC16-5AFD-4260-879C-527618C05B27}" type="parTrans" cxnId="{ECC327D7-FDD0-4F4A-B674-2F4BBEBF4AAD}">
      <dgm:prSet/>
      <dgm:spPr/>
      <dgm:t>
        <a:bodyPr/>
        <a:lstStyle/>
        <a:p>
          <a:endParaRPr lang="en-US"/>
        </a:p>
      </dgm:t>
    </dgm:pt>
    <dgm:pt modelId="{3F09FDA9-83F9-456B-BB18-B05951B623B5}" type="sibTrans" cxnId="{ECC327D7-FDD0-4F4A-B674-2F4BBEBF4AAD}">
      <dgm:prSet/>
      <dgm:spPr/>
      <dgm:t>
        <a:bodyPr/>
        <a:lstStyle/>
        <a:p>
          <a:endParaRPr lang="en-US"/>
        </a:p>
      </dgm:t>
    </dgm:pt>
    <dgm:pt modelId="{39C29AA5-5873-49C1-81C6-21539040EABE}">
      <dgm:prSet/>
      <dgm:spPr/>
      <dgm:t>
        <a:bodyPr/>
        <a:lstStyle/>
        <a:p>
          <a:r>
            <a:rPr lang="en-US"/>
            <a:t>4. Feature Engineering</a:t>
          </a:r>
        </a:p>
      </dgm:t>
    </dgm:pt>
    <dgm:pt modelId="{BB8D6AAD-A856-4D7F-9DB6-630755776ED0}" type="parTrans" cxnId="{6C1A2E48-DA5C-4E07-A997-9CF728C10C3C}">
      <dgm:prSet/>
      <dgm:spPr/>
      <dgm:t>
        <a:bodyPr/>
        <a:lstStyle/>
        <a:p>
          <a:endParaRPr lang="en-US"/>
        </a:p>
      </dgm:t>
    </dgm:pt>
    <dgm:pt modelId="{12FDCC95-B5DE-4E38-A689-3E9D6B7FA84A}" type="sibTrans" cxnId="{6C1A2E48-DA5C-4E07-A997-9CF728C10C3C}">
      <dgm:prSet/>
      <dgm:spPr/>
      <dgm:t>
        <a:bodyPr/>
        <a:lstStyle/>
        <a:p>
          <a:endParaRPr lang="en-US"/>
        </a:p>
      </dgm:t>
    </dgm:pt>
    <dgm:pt modelId="{EF60EB9C-2F7F-4EAE-9865-1C30EBFD6D29}">
      <dgm:prSet/>
      <dgm:spPr/>
      <dgm:t>
        <a:bodyPr/>
        <a:lstStyle/>
        <a:p>
          <a:r>
            <a:rPr lang="en-US"/>
            <a:t>tensorflow.keras.applications (VGG16, MobileNetV2, etc.): For loading pre-trained models and extracting features.</a:t>
          </a:r>
        </a:p>
      </dgm:t>
    </dgm:pt>
    <dgm:pt modelId="{4E0BF8F7-2433-483C-838D-53B8D2C54673}" type="parTrans" cxnId="{3E228E0B-5510-49B9-86B9-EA0E847C378E}">
      <dgm:prSet/>
      <dgm:spPr/>
      <dgm:t>
        <a:bodyPr/>
        <a:lstStyle/>
        <a:p>
          <a:endParaRPr lang="en-US"/>
        </a:p>
      </dgm:t>
    </dgm:pt>
    <dgm:pt modelId="{FFB4242C-CBC7-46B1-9B4B-3C2CBE308B43}" type="sibTrans" cxnId="{3E228E0B-5510-49B9-86B9-EA0E847C378E}">
      <dgm:prSet/>
      <dgm:spPr/>
      <dgm:t>
        <a:bodyPr/>
        <a:lstStyle/>
        <a:p>
          <a:endParaRPr lang="en-US"/>
        </a:p>
      </dgm:t>
    </dgm:pt>
    <dgm:pt modelId="{C93EF07A-A867-49E2-BEA6-E5B4B5654C69}">
      <dgm:prSet/>
      <dgm:spPr/>
      <dgm:t>
        <a:bodyPr/>
        <a:lstStyle/>
        <a:p>
          <a:r>
            <a:rPr lang="en-US"/>
            <a:t>matplotlib.pyplot: For visualizing feature maps and other results.</a:t>
          </a:r>
        </a:p>
      </dgm:t>
    </dgm:pt>
    <dgm:pt modelId="{34EB51AD-3785-4670-81AF-0E5AE3219421}" type="parTrans" cxnId="{B2775670-C97D-4DE5-BE82-5AB93AE2378B}">
      <dgm:prSet/>
      <dgm:spPr/>
      <dgm:t>
        <a:bodyPr/>
        <a:lstStyle/>
        <a:p>
          <a:endParaRPr lang="en-US"/>
        </a:p>
      </dgm:t>
    </dgm:pt>
    <dgm:pt modelId="{752042E0-0BA9-48E7-B275-66047F3E1C72}" type="sibTrans" cxnId="{B2775670-C97D-4DE5-BE82-5AB93AE2378B}">
      <dgm:prSet/>
      <dgm:spPr/>
      <dgm:t>
        <a:bodyPr/>
        <a:lstStyle/>
        <a:p>
          <a:endParaRPr lang="en-US"/>
        </a:p>
      </dgm:t>
    </dgm:pt>
    <dgm:pt modelId="{07C1A46F-87B2-4AC7-A0F2-2C7CCA70C592}">
      <dgm:prSet/>
      <dgm:spPr/>
      <dgm:t>
        <a:bodyPr/>
        <a:lstStyle/>
        <a:p>
          <a:r>
            <a:rPr lang="en-US"/>
            <a:t>tensorflow.keras.models: For building models.</a:t>
          </a:r>
        </a:p>
      </dgm:t>
    </dgm:pt>
    <dgm:pt modelId="{EE78247B-A4CF-4B4C-AC3C-9C6852F1A079}" type="parTrans" cxnId="{B218FC27-39DE-4754-A82A-A89B0906B2E9}">
      <dgm:prSet/>
      <dgm:spPr/>
      <dgm:t>
        <a:bodyPr/>
        <a:lstStyle/>
        <a:p>
          <a:endParaRPr lang="en-US"/>
        </a:p>
      </dgm:t>
    </dgm:pt>
    <dgm:pt modelId="{D0026E4F-7600-41A7-BA5F-B1BEC0D32B73}" type="sibTrans" cxnId="{B218FC27-39DE-4754-A82A-A89B0906B2E9}">
      <dgm:prSet/>
      <dgm:spPr/>
      <dgm:t>
        <a:bodyPr/>
        <a:lstStyle/>
        <a:p>
          <a:endParaRPr lang="en-US"/>
        </a:p>
      </dgm:t>
    </dgm:pt>
    <dgm:pt modelId="{677B8E4D-CF09-4B58-B478-8008FE31971D}">
      <dgm:prSet/>
      <dgm:spPr/>
      <dgm:t>
        <a:bodyPr/>
        <a:lstStyle/>
        <a:p>
          <a:r>
            <a:rPr lang="en-US"/>
            <a:t>5. Model Selection</a:t>
          </a:r>
        </a:p>
      </dgm:t>
    </dgm:pt>
    <dgm:pt modelId="{B1FB6702-8A27-4A6E-B27F-0443480B40FA}" type="parTrans" cxnId="{85D130E3-AF0D-4062-B210-EA3DBFEC814A}">
      <dgm:prSet/>
      <dgm:spPr/>
      <dgm:t>
        <a:bodyPr/>
        <a:lstStyle/>
        <a:p>
          <a:endParaRPr lang="en-US"/>
        </a:p>
      </dgm:t>
    </dgm:pt>
    <dgm:pt modelId="{13CE00A0-4D49-4FF6-96DF-B25F38B7DD87}" type="sibTrans" cxnId="{85D130E3-AF0D-4062-B210-EA3DBFEC814A}">
      <dgm:prSet/>
      <dgm:spPr/>
      <dgm:t>
        <a:bodyPr/>
        <a:lstStyle/>
        <a:p>
          <a:endParaRPr lang="en-US"/>
        </a:p>
      </dgm:t>
    </dgm:pt>
    <dgm:pt modelId="{A57EC482-0F00-4B6F-9056-69554B5BBF9D}">
      <dgm:prSet/>
      <dgm:spPr/>
      <dgm:t>
        <a:bodyPr/>
        <a:lstStyle/>
        <a:p>
          <a:r>
            <a:rPr lang="en-US"/>
            <a:t>tensorflow: For deep learning model construction, loading pre-trained models, and transfer learning.</a:t>
          </a:r>
        </a:p>
      </dgm:t>
    </dgm:pt>
    <dgm:pt modelId="{5DAE9144-F154-40E3-AE25-F1697AB2DA1D}" type="parTrans" cxnId="{91A44DDA-D777-4AB6-B84A-FF61B1B394FC}">
      <dgm:prSet/>
      <dgm:spPr/>
      <dgm:t>
        <a:bodyPr/>
        <a:lstStyle/>
        <a:p>
          <a:endParaRPr lang="en-US"/>
        </a:p>
      </dgm:t>
    </dgm:pt>
    <dgm:pt modelId="{AFBD0A0E-F0DA-4FFE-88E5-FFC1E6515294}" type="sibTrans" cxnId="{91A44DDA-D777-4AB6-B84A-FF61B1B394FC}">
      <dgm:prSet/>
      <dgm:spPr/>
      <dgm:t>
        <a:bodyPr/>
        <a:lstStyle/>
        <a:p>
          <a:endParaRPr lang="en-US"/>
        </a:p>
      </dgm:t>
    </dgm:pt>
    <dgm:pt modelId="{34C5BCA6-1C23-AE42-8902-C28BBB66359D}" type="pres">
      <dgm:prSet presAssocID="{FF7F23DB-B5BE-4D77-A23B-7C08A45EB706}" presName="Name0" presStyleCnt="0">
        <dgm:presLayoutVars>
          <dgm:dir/>
          <dgm:animLvl val="lvl"/>
          <dgm:resizeHandles val="exact"/>
        </dgm:presLayoutVars>
      </dgm:prSet>
      <dgm:spPr/>
    </dgm:pt>
    <dgm:pt modelId="{8F77AF30-A1F6-4B48-9C75-294532821A14}" type="pres">
      <dgm:prSet presAssocID="{D5CF257F-A2F2-440E-8D60-7FD16DA09E1F}" presName="linNode" presStyleCnt="0"/>
      <dgm:spPr/>
    </dgm:pt>
    <dgm:pt modelId="{14995394-F40A-8C4E-8F22-B0BEF04EE6DF}" type="pres">
      <dgm:prSet presAssocID="{D5CF257F-A2F2-440E-8D60-7FD16DA09E1F}" presName="parentText" presStyleLbl="node1" presStyleIdx="0" presStyleCnt="5">
        <dgm:presLayoutVars>
          <dgm:chMax val="1"/>
          <dgm:bulletEnabled val="1"/>
        </dgm:presLayoutVars>
      </dgm:prSet>
      <dgm:spPr/>
    </dgm:pt>
    <dgm:pt modelId="{26A7DAB9-2E9B-2346-9FC1-A4367574FCF6}" type="pres">
      <dgm:prSet presAssocID="{D5CF257F-A2F2-440E-8D60-7FD16DA09E1F}" presName="descendantText" presStyleLbl="alignAccFollowNode1" presStyleIdx="0" presStyleCnt="5">
        <dgm:presLayoutVars>
          <dgm:bulletEnabled val="1"/>
        </dgm:presLayoutVars>
      </dgm:prSet>
      <dgm:spPr/>
    </dgm:pt>
    <dgm:pt modelId="{9D3D9A14-38A5-8B44-9D02-D6F7419BC152}" type="pres">
      <dgm:prSet presAssocID="{A7E8D2E5-4788-452F-99EF-261B35244269}" presName="sp" presStyleCnt="0"/>
      <dgm:spPr/>
    </dgm:pt>
    <dgm:pt modelId="{921C515E-EFB5-B740-B5A3-D522BF3952CC}" type="pres">
      <dgm:prSet presAssocID="{BEDCFF8C-22F5-41FA-94D3-84A675C972C7}" presName="linNode" presStyleCnt="0"/>
      <dgm:spPr/>
    </dgm:pt>
    <dgm:pt modelId="{9B6A8F3D-4AF1-DE42-B41C-A027C77F6354}" type="pres">
      <dgm:prSet presAssocID="{BEDCFF8C-22F5-41FA-94D3-84A675C972C7}" presName="parentText" presStyleLbl="node1" presStyleIdx="1" presStyleCnt="5">
        <dgm:presLayoutVars>
          <dgm:chMax val="1"/>
          <dgm:bulletEnabled val="1"/>
        </dgm:presLayoutVars>
      </dgm:prSet>
      <dgm:spPr/>
    </dgm:pt>
    <dgm:pt modelId="{7DCF4085-738F-8345-90F6-9529F58B62AC}" type="pres">
      <dgm:prSet presAssocID="{BEDCFF8C-22F5-41FA-94D3-84A675C972C7}" presName="descendantText" presStyleLbl="alignAccFollowNode1" presStyleIdx="1" presStyleCnt="5">
        <dgm:presLayoutVars>
          <dgm:bulletEnabled val="1"/>
        </dgm:presLayoutVars>
      </dgm:prSet>
      <dgm:spPr/>
    </dgm:pt>
    <dgm:pt modelId="{DA917E1F-5FE0-5D41-9068-EEF28276BC94}" type="pres">
      <dgm:prSet presAssocID="{EC0F0170-DF18-4408-8D80-A26FF6D6CEA4}" presName="sp" presStyleCnt="0"/>
      <dgm:spPr/>
    </dgm:pt>
    <dgm:pt modelId="{E7CEB418-00DA-384A-A36C-F27A21DCA88C}" type="pres">
      <dgm:prSet presAssocID="{15D42EC0-DE65-408A-AE2E-3E2517D52A98}" presName="linNode" presStyleCnt="0"/>
      <dgm:spPr/>
    </dgm:pt>
    <dgm:pt modelId="{F0B0A2C0-E955-B246-8564-C5232797D4AC}" type="pres">
      <dgm:prSet presAssocID="{15D42EC0-DE65-408A-AE2E-3E2517D52A98}" presName="parentText" presStyleLbl="node1" presStyleIdx="2" presStyleCnt="5">
        <dgm:presLayoutVars>
          <dgm:chMax val="1"/>
          <dgm:bulletEnabled val="1"/>
        </dgm:presLayoutVars>
      </dgm:prSet>
      <dgm:spPr/>
    </dgm:pt>
    <dgm:pt modelId="{E12E5799-0E68-2E41-ABE0-768355B8F954}" type="pres">
      <dgm:prSet presAssocID="{15D42EC0-DE65-408A-AE2E-3E2517D52A98}" presName="descendantText" presStyleLbl="alignAccFollowNode1" presStyleIdx="2" presStyleCnt="5">
        <dgm:presLayoutVars>
          <dgm:bulletEnabled val="1"/>
        </dgm:presLayoutVars>
      </dgm:prSet>
      <dgm:spPr/>
    </dgm:pt>
    <dgm:pt modelId="{B2788D8F-C494-6343-9450-EE863D792139}" type="pres">
      <dgm:prSet presAssocID="{A6936D26-8958-428E-BA25-A39F5A49FA48}" presName="sp" presStyleCnt="0"/>
      <dgm:spPr/>
    </dgm:pt>
    <dgm:pt modelId="{D1BEEE60-D623-104F-837A-32E4DEBC0513}" type="pres">
      <dgm:prSet presAssocID="{39C29AA5-5873-49C1-81C6-21539040EABE}" presName="linNode" presStyleCnt="0"/>
      <dgm:spPr/>
    </dgm:pt>
    <dgm:pt modelId="{C1C91C39-7241-224F-9939-47DA4547D54D}" type="pres">
      <dgm:prSet presAssocID="{39C29AA5-5873-49C1-81C6-21539040EABE}" presName="parentText" presStyleLbl="node1" presStyleIdx="3" presStyleCnt="5">
        <dgm:presLayoutVars>
          <dgm:chMax val="1"/>
          <dgm:bulletEnabled val="1"/>
        </dgm:presLayoutVars>
      </dgm:prSet>
      <dgm:spPr/>
    </dgm:pt>
    <dgm:pt modelId="{0C278E5A-357B-604A-9456-BADFEF2D6F7B}" type="pres">
      <dgm:prSet presAssocID="{39C29AA5-5873-49C1-81C6-21539040EABE}" presName="descendantText" presStyleLbl="alignAccFollowNode1" presStyleIdx="3" presStyleCnt="5">
        <dgm:presLayoutVars>
          <dgm:bulletEnabled val="1"/>
        </dgm:presLayoutVars>
      </dgm:prSet>
      <dgm:spPr/>
    </dgm:pt>
    <dgm:pt modelId="{27F22851-3651-154F-AF82-25E7D832E527}" type="pres">
      <dgm:prSet presAssocID="{12FDCC95-B5DE-4E38-A689-3E9D6B7FA84A}" presName="sp" presStyleCnt="0"/>
      <dgm:spPr/>
    </dgm:pt>
    <dgm:pt modelId="{DE3B78AE-7DC0-FA4F-A12E-34662C27FC1A}" type="pres">
      <dgm:prSet presAssocID="{677B8E4D-CF09-4B58-B478-8008FE31971D}" presName="linNode" presStyleCnt="0"/>
      <dgm:spPr/>
    </dgm:pt>
    <dgm:pt modelId="{5F98001C-4D46-9740-83A8-09E08AC11D2B}" type="pres">
      <dgm:prSet presAssocID="{677B8E4D-CF09-4B58-B478-8008FE31971D}" presName="parentText" presStyleLbl="node1" presStyleIdx="4" presStyleCnt="5">
        <dgm:presLayoutVars>
          <dgm:chMax val="1"/>
          <dgm:bulletEnabled val="1"/>
        </dgm:presLayoutVars>
      </dgm:prSet>
      <dgm:spPr/>
    </dgm:pt>
    <dgm:pt modelId="{9C7A5593-F663-4C48-B036-36D2D0F50B8A}" type="pres">
      <dgm:prSet presAssocID="{677B8E4D-CF09-4B58-B478-8008FE31971D}" presName="descendantText" presStyleLbl="alignAccFollowNode1" presStyleIdx="4" presStyleCnt="5">
        <dgm:presLayoutVars>
          <dgm:bulletEnabled val="1"/>
        </dgm:presLayoutVars>
      </dgm:prSet>
      <dgm:spPr/>
    </dgm:pt>
  </dgm:ptLst>
  <dgm:cxnLst>
    <dgm:cxn modelId="{3F31BE00-036A-46CF-B654-2E2867EE8F68}" srcId="{BEDCFF8C-22F5-41FA-94D3-84A675C972C7}" destId="{D0958481-242E-4953-AB6F-2D865EB0302A}" srcOrd="0" destOrd="0" parTransId="{CDFD0028-1FA9-4AC2-9A05-725D7191EB92}" sibTransId="{F1E4B4EC-B211-428F-AA70-1DAA184A2E05}"/>
    <dgm:cxn modelId="{3E228E0B-5510-49B9-86B9-EA0E847C378E}" srcId="{39C29AA5-5873-49C1-81C6-21539040EABE}" destId="{EF60EB9C-2F7F-4EAE-9865-1C30EBFD6D29}" srcOrd="0" destOrd="0" parTransId="{4E0BF8F7-2433-483C-838D-53B8D2C54673}" sibTransId="{FFB4242C-CBC7-46B1-9B4B-3C2CBE308B43}"/>
    <dgm:cxn modelId="{3F91720D-B078-AD4D-8491-8ED9116DFF28}" type="presOf" srcId="{39C29AA5-5873-49C1-81C6-21539040EABE}" destId="{C1C91C39-7241-224F-9939-47DA4547D54D}" srcOrd="0" destOrd="0" presId="urn:microsoft.com/office/officeart/2005/8/layout/vList5"/>
    <dgm:cxn modelId="{62235010-1258-D243-988F-05A6D6DBD861}" type="presOf" srcId="{D5CF257F-A2F2-440E-8D60-7FD16DA09E1F}" destId="{14995394-F40A-8C4E-8F22-B0BEF04EE6DF}" srcOrd="0" destOrd="0" presId="urn:microsoft.com/office/officeart/2005/8/layout/vList5"/>
    <dgm:cxn modelId="{F16A9514-2F32-664D-B45D-1296073F1520}" type="presOf" srcId="{94621943-5C06-40FE-A87A-8A22A0401688}" destId="{26A7DAB9-2E9B-2346-9FC1-A4367574FCF6}" srcOrd="0" destOrd="0" presId="urn:microsoft.com/office/officeart/2005/8/layout/vList5"/>
    <dgm:cxn modelId="{51547E1D-00DA-EC4C-8EBB-69E071276067}" type="presOf" srcId="{677B8E4D-CF09-4B58-B478-8008FE31971D}" destId="{5F98001C-4D46-9740-83A8-09E08AC11D2B}" srcOrd="0" destOrd="0" presId="urn:microsoft.com/office/officeart/2005/8/layout/vList5"/>
    <dgm:cxn modelId="{B218FC27-39DE-4754-A82A-A89B0906B2E9}" srcId="{39C29AA5-5873-49C1-81C6-21539040EABE}" destId="{07C1A46F-87B2-4AC7-A0F2-2C7CCA70C592}" srcOrd="2" destOrd="0" parTransId="{EE78247B-A4CF-4B4C-AC3C-9C6852F1A079}" sibTransId="{D0026E4F-7600-41A7-BA5F-B1BEC0D32B73}"/>
    <dgm:cxn modelId="{7E521734-5CD9-489C-8AB3-F35B5DBA0D78}" srcId="{15D42EC0-DE65-408A-AE2E-3E2517D52A98}" destId="{C38B394E-6248-48DA-BCC1-EF05701EA53E}" srcOrd="0" destOrd="0" parTransId="{EB5AAB02-B899-4D6C-9F8D-B818F6EE8B49}" sibTransId="{45D3DE49-9568-4397-85FE-8F49B2BF2C2D}"/>
    <dgm:cxn modelId="{AB3A1A3A-0854-41ED-A797-A3548D888F0E}" srcId="{FF7F23DB-B5BE-4D77-A23B-7C08A45EB706}" destId="{D5CF257F-A2F2-440E-8D60-7FD16DA09E1F}" srcOrd="0" destOrd="0" parTransId="{54716213-B62D-43C1-858D-A5A87E711FD3}" sibTransId="{A7E8D2E5-4788-452F-99EF-261B35244269}"/>
    <dgm:cxn modelId="{75BDFC40-B626-644B-BA47-E63DAC53A0D9}" type="presOf" srcId="{A2950104-56C9-4A86-BE55-A5A4CC930A21}" destId="{26A7DAB9-2E9B-2346-9FC1-A4367574FCF6}" srcOrd="0" destOrd="1" presId="urn:microsoft.com/office/officeart/2005/8/layout/vList5"/>
    <dgm:cxn modelId="{D38D3045-3C94-4B58-93DD-91774F9DD7B9}" srcId="{D5CF257F-A2F2-440E-8D60-7FD16DA09E1F}" destId="{94621943-5C06-40FE-A87A-8A22A0401688}" srcOrd="0" destOrd="0" parTransId="{2031975D-55AB-4330-BD3B-E8254AC21266}" sibTransId="{5AD1D73F-3155-4D68-BC0C-7B098A0FE68F}"/>
    <dgm:cxn modelId="{6C1A2E48-DA5C-4E07-A997-9CF728C10C3C}" srcId="{FF7F23DB-B5BE-4D77-A23B-7C08A45EB706}" destId="{39C29AA5-5873-49C1-81C6-21539040EABE}" srcOrd="3" destOrd="0" parTransId="{BB8D6AAD-A856-4D7F-9DB6-630755776ED0}" sibTransId="{12FDCC95-B5DE-4E38-A689-3E9D6B7FA84A}"/>
    <dgm:cxn modelId="{87658F6C-4C98-FD4E-A1E6-B8FD63827EE0}" type="presOf" srcId="{D0958481-242E-4953-AB6F-2D865EB0302A}" destId="{7DCF4085-738F-8345-90F6-9529F58B62AC}" srcOrd="0" destOrd="0" presId="urn:microsoft.com/office/officeart/2005/8/layout/vList5"/>
    <dgm:cxn modelId="{B2775670-C97D-4DE5-BE82-5AB93AE2378B}" srcId="{39C29AA5-5873-49C1-81C6-21539040EABE}" destId="{C93EF07A-A867-49E2-BEA6-E5B4B5654C69}" srcOrd="1" destOrd="0" parTransId="{34EB51AD-3785-4670-81AF-0E5AE3219421}" sibTransId="{752042E0-0BA9-48E7-B275-66047F3E1C72}"/>
    <dgm:cxn modelId="{8EE91A73-4B75-431E-9CA4-DB5772EAB16A}" srcId="{FF7F23DB-B5BE-4D77-A23B-7C08A45EB706}" destId="{15D42EC0-DE65-408A-AE2E-3E2517D52A98}" srcOrd="2" destOrd="0" parTransId="{11186E2E-D270-41A5-902E-A347CB877D09}" sibTransId="{A6936D26-8958-428E-BA25-A39F5A49FA48}"/>
    <dgm:cxn modelId="{CD976973-4524-46AE-AE70-43D885ABB564}" srcId="{BEDCFF8C-22F5-41FA-94D3-84A675C972C7}" destId="{35D8F3BB-289B-4270-8E67-3D471648CEF7}" srcOrd="1" destOrd="0" parTransId="{2AD73EAD-A19C-4F2F-95E0-7183145CBE55}" sibTransId="{0CD56190-230C-4F7D-9BFB-1CDF28DEC521}"/>
    <dgm:cxn modelId="{0B96757C-935B-E64F-AB0C-C87E2FA148D3}" type="presOf" srcId="{07C1A46F-87B2-4AC7-A0F2-2C7CCA70C592}" destId="{0C278E5A-357B-604A-9456-BADFEF2D6F7B}" srcOrd="0" destOrd="2" presId="urn:microsoft.com/office/officeart/2005/8/layout/vList5"/>
    <dgm:cxn modelId="{F2415C82-9AF6-7249-B9C4-F0DEAE6DDBEC}" type="presOf" srcId="{8B23D8CA-83C2-4F8E-8C65-3BA5702D7F33}" destId="{E12E5799-0E68-2E41-ABE0-768355B8F954}" srcOrd="0" destOrd="1" presId="urn:microsoft.com/office/officeart/2005/8/layout/vList5"/>
    <dgm:cxn modelId="{11E88D8A-7ABE-CA4D-9165-8C37F80F3140}" type="presOf" srcId="{15D42EC0-DE65-408A-AE2E-3E2517D52A98}" destId="{F0B0A2C0-E955-B246-8564-C5232797D4AC}" srcOrd="0" destOrd="0" presId="urn:microsoft.com/office/officeart/2005/8/layout/vList5"/>
    <dgm:cxn modelId="{542F858C-33BF-44DC-B82D-07FFDE3CA8CC}" srcId="{D5CF257F-A2F2-440E-8D60-7FD16DA09E1F}" destId="{78142602-2A65-470C-80DD-3FB4B55861CE}" srcOrd="2" destOrd="0" parTransId="{94325373-8D42-4E9E-8BAA-BDBDA0882B42}" sibTransId="{D5CF861C-0D92-4512-A0D9-6F36B10079B8}"/>
    <dgm:cxn modelId="{94FEAF8D-0F63-9646-AA4B-75FF4D2E8BBF}" type="presOf" srcId="{C38B394E-6248-48DA-BCC1-EF05701EA53E}" destId="{E12E5799-0E68-2E41-ABE0-768355B8F954}" srcOrd="0" destOrd="0" presId="urn:microsoft.com/office/officeart/2005/8/layout/vList5"/>
    <dgm:cxn modelId="{3BB3AD8F-B011-7D46-959C-9E9C857DCDFF}" type="presOf" srcId="{C93EF07A-A867-49E2-BEA6-E5B4B5654C69}" destId="{0C278E5A-357B-604A-9456-BADFEF2D6F7B}" srcOrd="0" destOrd="1" presId="urn:microsoft.com/office/officeart/2005/8/layout/vList5"/>
    <dgm:cxn modelId="{3EE12FA7-0A69-2741-AB4D-978CEBEDDE84}" type="presOf" srcId="{FF7F23DB-B5BE-4D77-A23B-7C08A45EB706}" destId="{34C5BCA6-1C23-AE42-8902-C28BBB66359D}" srcOrd="0" destOrd="0" presId="urn:microsoft.com/office/officeart/2005/8/layout/vList5"/>
    <dgm:cxn modelId="{CE27BFC1-0194-4E63-9B1B-AB652B48B83C}" srcId="{FF7F23DB-B5BE-4D77-A23B-7C08A45EB706}" destId="{BEDCFF8C-22F5-41FA-94D3-84A675C972C7}" srcOrd="1" destOrd="0" parTransId="{64C03BED-B3E5-4870-91F8-9051E6415294}" sibTransId="{EC0F0170-DF18-4408-8D80-A26FF6D6CEA4}"/>
    <dgm:cxn modelId="{C0EAF0C3-D499-2740-B443-8B53534C7C5F}" type="presOf" srcId="{A57EC482-0F00-4B6F-9056-69554B5BBF9D}" destId="{9C7A5593-F663-4C48-B036-36D2D0F50B8A}" srcOrd="0" destOrd="0" presId="urn:microsoft.com/office/officeart/2005/8/layout/vList5"/>
    <dgm:cxn modelId="{AABD73CA-967E-4CF2-8F62-6B51610ABEDB}" srcId="{D5CF257F-A2F2-440E-8D60-7FD16DA09E1F}" destId="{A2950104-56C9-4A86-BE55-A5A4CC930A21}" srcOrd="1" destOrd="0" parTransId="{383B2349-5201-403D-ABB6-B25A2F2E93FC}" sibTransId="{E6DA2D4B-0DF4-43A4-A3CE-8FA3DEE6BE8B}"/>
    <dgm:cxn modelId="{EB354DD0-5CA3-804C-A549-57CDD0AA3B4E}" type="presOf" srcId="{EF60EB9C-2F7F-4EAE-9865-1C30EBFD6D29}" destId="{0C278E5A-357B-604A-9456-BADFEF2D6F7B}" srcOrd="0" destOrd="0" presId="urn:microsoft.com/office/officeart/2005/8/layout/vList5"/>
    <dgm:cxn modelId="{ECC327D7-FDD0-4F4A-B674-2F4BBEBF4AAD}" srcId="{15D42EC0-DE65-408A-AE2E-3E2517D52A98}" destId="{8B23D8CA-83C2-4F8E-8C65-3BA5702D7F33}" srcOrd="1" destOrd="0" parTransId="{7EFADC16-5AFD-4260-879C-527618C05B27}" sibTransId="{3F09FDA9-83F9-456B-BB18-B05951B623B5}"/>
    <dgm:cxn modelId="{91A44DDA-D777-4AB6-B84A-FF61B1B394FC}" srcId="{677B8E4D-CF09-4B58-B478-8008FE31971D}" destId="{A57EC482-0F00-4B6F-9056-69554B5BBF9D}" srcOrd="0" destOrd="0" parTransId="{5DAE9144-F154-40E3-AE25-F1697AB2DA1D}" sibTransId="{AFBD0A0E-F0DA-4FFE-88E5-FFC1E6515294}"/>
    <dgm:cxn modelId="{1C8665DD-7081-9F40-9B98-4AC7B2F3DC80}" type="presOf" srcId="{BEDCFF8C-22F5-41FA-94D3-84A675C972C7}" destId="{9B6A8F3D-4AF1-DE42-B41C-A027C77F6354}" srcOrd="0" destOrd="0" presId="urn:microsoft.com/office/officeart/2005/8/layout/vList5"/>
    <dgm:cxn modelId="{48E839E0-F182-024A-B8F1-8DFB82A26F85}" type="presOf" srcId="{78142602-2A65-470C-80DD-3FB4B55861CE}" destId="{26A7DAB9-2E9B-2346-9FC1-A4367574FCF6}" srcOrd="0" destOrd="2" presId="urn:microsoft.com/office/officeart/2005/8/layout/vList5"/>
    <dgm:cxn modelId="{85D130E3-AF0D-4062-B210-EA3DBFEC814A}" srcId="{FF7F23DB-B5BE-4D77-A23B-7C08A45EB706}" destId="{677B8E4D-CF09-4B58-B478-8008FE31971D}" srcOrd="4" destOrd="0" parTransId="{B1FB6702-8A27-4A6E-B27F-0443480B40FA}" sibTransId="{13CE00A0-4D49-4FF6-96DF-B25F38B7DD87}"/>
    <dgm:cxn modelId="{CA29D3ED-D5FF-7E4E-8AB7-752C76844995}" type="presOf" srcId="{35D8F3BB-289B-4270-8E67-3D471648CEF7}" destId="{7DCF4085-738F-8345-90F6-9529F58B62AC}" srcOrd="0" destOrd="1" presId="urn:microsoft.com/office/officeart/2005/8/layout/vList5"/>
    <dgm:cxn modelId="{314789EA-7E40-F64C-A7F3-4F4A3ED8EC83}" type="presParOf" srcId="{34C5BCA6-1C23-AE42-8902-C28BBB66359D}" destId="{8F77AF30-A1F6-4B48-9C75-294532821A14}" srcOrd="0" destOrd="0" presId="urn:microsoft.com/office/officeart/2005/8/layout/vList5"/>
    <dgm:cxn modelId="{6117B81F-A48C-5040-A72B-4FE50F405459}" type="presParOf" srcId="{8F77AF30-A1F6-4B48-9C75-294532821A14}" destId="{14995394-F40A-8C4E-8F22-B0BEF04EE6DF}" srcOrd="0" destOrd="0" presId="urn:microsoft.com/office/officeart/2005/8/layout/vList5"/>
    <dgm:cxn modelId="{2F27E836-22C5-A147-A24C-E8C873D9EDE4}" type="presParOf" srcId="{8F77AF30-A1F6-4B48-9C75-294532821A14}" destId="{26A7DAB9-2E9B-2346-9FC1-A4367574FCF6}" srcOrd="1" destOrd="0" presId="urn:microsoft.com/office/officeart/2005/8/layout/vList5"/>
    <dgm:cxn modelId="{1AD58E2D-2DAA-8F45-B35B-097B703F07B5}" type="presParOf" srcId="{34C5BCA6-1C23-AE42-8902-C28BBB66359D}" destId="{9D3D9A14-38A5-8B44-9D02-D6F7419BC152}" srcOrd="1" destOrd="0" presId="urn:microsoft.com/office/officeart/2005/8/layout/vList5"/>
    <dgm:cxn modelId="{DAC37B79-C185-8D41-8C93-C64432C47124}" type="presParOf" srcId="{34C5BCA6-1C23-AE42-8902-C28BBB66359D}" destId="{921C515E-EFB5-B740-B5A3-D522BF3952CC}" srcOrd="2" destOrd="0" presId="urn:microsoft.com/office/officeart/2005/8/layout/vList5"/>
    <dgm:cxn modelId="{73284709-EF2A-AE4C-8D85-D0B15EB223B5}" type="presParOf" srcId="{921C515E-EFB5-B740-B5A3-D522BF3952CC}" destId="{9B6A8F3D-4AF1-DE42-B41C-A027C77F6354}" srcOrd="0" destOrd="0" presId="urn:microsoft.com/office/officeart/2005/8/layout/vList5"/>
    <dgm:cxn modelId="{C57C6C27-795A-F746-8708-E2ED73724FB0}" type="presParOf" srcId="{921C515E-EFB5-B740-B5A3-D522BF3952CC}" destId="{7DCF4085-738F-8345-90F6-9529F58B62AC}" srcOrd="1" destOrd="0" presId="urn:microsoft.com/office/officeart/2005/8/layout/vList5"/>
    <dgm:cxn modelId="{9C26099B-0D3B-5C44-AEC6-20A20A70E952}" type="presParOf" srcId="{34C5BCA6-1C23-AE42-8902-C28BBB66359D}" destId="{DA917E1F-5FE0-5D41-9068-EEF28276BC94}" srcOrd="3" destOrd="0" presId="urn:microsoft.com/office/officeart/2005/8/layout/vList5"/>
    <dgm:cxn modelId="{F63F9131-F041-3B4B-ABF7-B7F5DA9AF540}" type="presParOf" srcId="{34C5BCA6-1C23-AE42-8902-C28BBB66359D}" destId="{E7CEB418-00DA-384A-A36C-F27A21DCA88C}" srcOrd="4" destOrd="0" presId="urn:microsoft.com/office/officeart/2005/8/layout/vList5"/>
    <dgm:cxn modelId="{5DF1C42B-7996-DD4B-B069-DB620DFE8026}" type="presParOf" srcId="{E7CEB418-00DA-384A-A36C-F27A21DCA88C}" destId="{F0B0A2C0-E955-B246-8564-C5232797D4AC}" srcOrd="0" destOrd="0" presId="urn:microsoft.com/office/officeart/2005/8/layout/vList5"/>
    <dgm:cxn modelId="{76AEE858-22B3-F744-B2F9-83F0875E9B39}" type="presParOf" srcId="{E7CEB418-00DA-384A-A36C-F27A21DCA88C}" destId="{E12E5799-0E68-2E41-ABE0-768355B8F954}" srcOrd="1" destOrd="0" presId="urn:microsoft.com/office/officeart/2005/8/layout/vList5"/>
    <dgm:cxn modelId="{AD1C91B5-50C7-4243-976A-1E1B59D49194}" type="presParOf" srcId="{34C5BCA6-1C23-AE42-8902-C28BBB66359D}" destId="{B2788D8F-C494-6343-9450-EE863D792139}" srcOrd="5" destOrd="0" presId="urn:microsoft.com/office/officeart/2005/8/layout/vList5"/>
    <dgm:cxn modelId="{BC879BE8-4A0A-AD4F-8CDF-45F102F4A803}" type="presParOf" srcId="{34C5BCA6-1C23-AE42-8902-C28BBB66359D}" destId="{D1BEEE60-D623-104F-837A-32E4DEBC0513}" srcOrd="6" destOrd="0" presId="urn:microsoft.com/office/officeart/2005/8/layout/vList5"/>
    <dgm:cxn modelId="{3AAFC613-D438-9E4D-9BF8-1E3E035F5B2E}" type="presParOf" srcId="{D1BEEE60-D623-104F-837A-32E4DEBC0513}" destId="{C1C91C39-7241-224F-9939-47DA4547D54D}" srcOrd="0" destOrd="0" presId="urn:microsoft.com/office/officeart/2005/8/layout/vList5"/>
    <dgm:cxn modelId="{07D82BFC-CE01-604F-A057-26068A578949}" type="presParOf" srcId="{D1BEEE60-D623-104F-837A-32E4DEBC0513}" destId="{0C278E5A-357B-604A-9456-BADFEF2D6F7B}" srcOrd="1" destOrd="0" presId="urn:microsoft.com/office/officeart/2005/8/layout/vList5"/>
    <dgm:cxn modelId="{7703401B-05A9-ED46-8471-5F3A6766C56F}" type="presParOf" srcId="{34C5BCA6-1C23-AE42-8902-C28BBB66359D}" destId="{27F22851-3651-154F-AF82-25E7D832E527}" srcOrd="7" destOrd="0" presId="urn:microsoft.com/office/officeart/2005/8/layout/vList5"/>
    <dgm:cxn modelId="{832669FA-DF59-8743-B4A7-1D1ACD758EBB}" type="presParOf" srcId="{34C5BCA6-1C23-AE42-8902-C28BBB66359D}" destId="{DE3B78AE-7DC0-FA4F-A12E-34662C27FC1A}" srcOrd="8" destOrd="0" presId="urn:microsoft.com/office/officeart/2005/8/layout/vList5"/>
    <dgm:cxn modelId="{161E77EA-53C7-774A-81E4-8ED35758E76A}" type="presParOf" srcId="{DE3B78AE-7DC0-FA4F-A12E-34662C27FC1A}" destId="{5F98001C-4D46-9740-83A8-09E08AC11D2B}" srcOrd="0" destOrd="0" presId="urn:microsoft.com/office/officeart/2005/8/layout/vList5"/>
    <dgm:cxn modelId="{EA7D6579-6D7F-6641-9DB3-95E520B268A1}" type="presParOf" srcId="{DE3B78AE-7DC0-FA4F-A12E-34662C27FC1A}" destId="{9C7A5593-F663-4C48-B036-36D2D0F50B8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3FD3C1-4B60-4B80-8BEF-A6CC6E49F25A}"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FB0E7D4-EF72-4B3F-B7DD-3D9451CB55EF}">
      <dgm:prSet/>
      <dgm:spPr/>
      <dgm:t>
        <a:bodyPr/>
        <a:lstStyle/>
        <a:p>
          <a:pPr>
            <a:lnSpc>
              <a:spcPct val="100000"/>
            </a:lnSpc>
            <a:defRPr b="1"/>
          </a:pPr>
          <a:r>
            <a:rPr lang="en-US"/>
            <a:t>6. Model Training</a:t>
          </a:r>
        </a:p>
      </dgm:t>
    </dgm:pt>
    <dgm:pt modelId="{71029ABE-817F-423A-9ACE-E38D945C0E52}" type="parTrans" cxnId="{D2EF94D9-DF2A-471F-AC95-E030450DF1D2}">
      <dgm:prSet/>
      <dgm:spPr/>
      <dgm:t>
        <a:bodyPr/>
        <a:lstStyle/>
        <a:p>
          <a:endParaRPr lang="en-US"/>
        </a:p>
      </dgm:t>
    </dgm:pt>
    <dgm:pt modelId="{EF5119EB-3DC1-4E08-ADF4-3217D9E14129}" type="sibTrans" cxnId="{D2EF94D9-DF2A-471F-AC95-E030450DF1D2}">
      <dgm:prSet/>
      <dgm:spPr/>
      <dgm:t>
        <a:bodyPr/>
        <a:lstStyle/>
        <a:p>
          <a:endParaRPr lang="en-US"/>
        </a:p>
      </dgm:t>
    </dgm:pt>
    <dgm:pt modelId="{33D2CF40-12AD-445F-9523-71FB47486DD5}">
      <dgm:prSet/>
      <dgm:spPr/>
      <dgm:t>
        <a:bodyPr/>
        <a:lstStyle/>
        <a:p>
          <a:pPr>
            <a:lnSpc>
              <a:spcPct val="100000"/>
            </a:lnSpc>
          </a:pPr>
          <a:r>
            <a:rPr lang="en-US"/>
            <a:t>tensorflow: For model training and compiling.</a:t>
          </a:r>
        </a:p>
      </dgm:t>
    </dgm:pt>
    <dgm:pt modelId="{F36AC4BC-36C2-4500-B944-3611BA971EB8}" type="parTrans" cxnId="{F52E1611-6273-4E0C-AC9E-A9677D10A619}">
      <dgm:prSet/>
      <dgm:spPr/>
      <dgm:t>
        <a:bodyPr/>
        <a:lstStyle/>
        <a:p>
          <a:endParaRPr lang="en-US"/>
        </a:p>
      </dgm:t>
    </dgm:pt>
    <dgm:pt modelId="{B23931F1-CE33-4D8E-A063-13526EE6D8C8}" type="sibTrans" cxnId="{F52E1611-6273-4E0C-AC9E-A9677D10A619}">
      <dgm:prSet/>
      <dgm:spPr/>
      <dgm:t>
        <a:bodyPr/>
        <a:lstStyle/>
        <a:p>
          <a:endParaRPr lang="en-US"/>
        </a:p>
      </dgm:t>
    </dgm:pt>
    <dgm:pt modelId="{6306810F-7E0D-47E2-88ED-040FA43603DA}">
      <dgm:prSet/>
      <dgm:spPr/>
      <dgm:t>
        <a:bodyPr/>
        <a:lstStyle/>
        <a:p>
          <a:pPr>
            <a:lnSpc>
              <a:spcPct val="100000"/>
            </a:lnSpc>
          </a:pPr>
          <a:r>
            <a:rPr lang="en-US"/>
            <a:t>matplotlib.pyplot: For plotting training and validation curves.</a:t>
          </a:r>
        </a:p>
      </dgm:t>
    </dgm:pt>
    <dgm:pt modelId="{76C97984-BD56-4BA6-A338-CF4CF1409598}" type="parTrans" cxnId="{D2E42A6C-C979-4ED2-AE72-113BA45A5533}">
      <dgm:prSet/>
      <dgm:spPr/>
      <dgm:t>
        <a:bodyPr/>
        <a:lstStyle/>
        <a:p>
          <a:endParaRPr lang="en-US"/>
        </a:p>
      </dgm:t>
    </dgm:pt>
    <dgm:pt modelId="{76DBF8A2-C39C-4BE1-86E0-788B783BEEB1}" type="sibTrans" cxnId="{D2E42A6C-C979-4ED2-AE72-113BA45A5533}">
      <dgm:prSet/>
      <dgm:spPr/>
      <dgm:t>
        <a:bodyPr/>
        <a:lstStyle/>
        <a:p>
          <a:endParaRPr lang="en-US"/>
        </a:p>
      </dgm:t>
    </dgm:pt>
    <dgm:pt modelId="{CEA67E9E-B0DB-4C45-91F7-A70C82308F6B}">
      <dgm:prSet/>
      <dgm:spPr/>
      <dgm:t>
        <a:bodyPr/>
        <a:lstStyle/>
        <a:p>
          <a:pPr>
            <a:lnSpc>
              <a:spcPct val="100000"/>
            </a:lnSpc>
            <a:defRPr b="1"/>
          </a:pPr>
          <a:r>
            <a:rPr lang="en-US"/>
            <a:t>7. Hyperparameter Tuning and Cross-Validation</a:t>
          </a:r>
        </a:p>
      </dgm:t>
    </dgm:pt>
    <dgm:pt modelId="{1CC197F2-A18B-4436-8D7C-1D8EE718949C}" type="parTrans" cxnId="{7561113E-52C7-4D61-87EC-02EAACCD7CC8}">
      <dgm:prSet/>
      <dgm:spPr/>
      <dgm:t>
        <a:bodyPr/>
        <a:lstStyle/>
        <a:p>
          <a:endParaRPr lang="en-US"/>
        </a:p>
      </dgm:t>
    </dgm:pt>
    <dgm:pt modelId="{2B14581F-056B-431B-AB5F-5281C86F54AC}" type="sibTrans" cxnId="{7561113E-52C7-4D61-87EC-02EAACCD7CC8}">
      <dgm:prSet/>
      <dgm:spPr/>
      <dgm:t>
        <a:bodyPr/>
        <a:lstStyle/>
        <a:p>
          <a:endParaRPr lang="en-US"/>
        </a:p>
      </dgm:t>
    </dgm:pt>
    <dgm:pt modelId="{06630D43-1B3B-4D3B-93F3-5F6D7C316EB6}">
      <dgm:prSet/>
      <dgm:spPr/>
      <dgm:t>
        <a:bodyPr/>
        <a:lstStyle/>
        <a:p>
          <a:pPr>
            <a:lnSpc>
              <a:spcPct val="100000"/>
            </a:lnSpc>
          </a:pPr>
          <a:r>
            <a:rPr lang="en-US"/>
            <a:t>sklearn.model_selection.KFold: For k-fold cross-validation.</a:t>
          </a:r>
        </a:p>
      </dgm:t>
    </dgm:pt>
    <dgm:pt modelId="{FE3545C7-3CED-4584-9123-D80164A51F85}" type="parTrans" cxnId="{22942CD1-B485-4548-AA8A-203565F04EED}">
      <dgm:prSet/>
      <dgm:spPr/>
      <dgm:t>
        <a:bodyPr/>
        <a:lstStyle/>
        <a:p>
          <a:endParaRPr lang="en-US"/>
        </a:p>
      </dgm:t>
    </dgm:pt>
    <dgm:pt modelId="{32878111-7ED3-4659-9826-C83557670ACA}" type="sibTrans" cxnId="{22942CD1-B485-4548-AA8A-203565F04EED}">
      <dgm:prSet/>
      <dgm:spPr/>
      <dgm:t>
        <a:bodyPr/>
        <a:lstStyle/>
        <a:p>
          <a:endParaRPr lang="en-US"/>
        </a:p>
      </dgm:t>
    </dgm:pt>
    <dgm:pt modelId="{EF3E6AD0-9D58-4D7F-8CC6-36FDAE425EE4}">
      <dgm:prSet/>
      <dgm:spPr/>
      <dgm:t>
        <a:bodyPr/>
        <a:lstStyle/>
        <a:p>
          <a:pPr>
            <a:lnSpc>
              <a:spcPct val="100000"/>
            </a:lnSpc>
          </a:pPr>
          <a:r>
            <a:rPr lang="en-US"/>
            <a:t>tensorflow: For managing model training during cross-validation.</a:t>
          </a:r>
        </a:p>
      </dgm:t>
    </dgm:pt>
    <dgm:pt modelId="{9EDD9C4B-EB9F-4EA9-BD1B-D50C35660F25}" type="parTrans" cxnId="{C58D1DCD-06F2-4363-AF48-70D17FBDC7AF}">
      <dgm:prSet/>
      <dgm:spPr/>
      <dgm:t>
        <a:bodyPr/>
        <a:lstStyle/>
        <a:p>
          <a:endParaRPr lang="en-US"/>
        </a:p>
      </dgm:t>
    </dgm:pt>
    <dgm:pt modelId="{AD27609B-A168-4D93-B467-9C37F82FD661}" type="sibTrans" cxnId="{C58D1DCD-06F2-4363-AF48-70D17FBDC7AF}">
      <dgm:prSet/>
      <dgm:spPr/>
      <dgm:t>
        <a:bodyPr/>
        <a:lstStyle/>
        <a:p>
          <a:endParaRPr lang="en-US"/>
        </a:p>
      </dgm:t>
    </dgm:pt>
    <dgm:pt modelId="{BA5D9607-0E38-4AFD-82BE-2F36C41ADC4C}">
      <dgm:prSet/>
      <dgm:spPr/>
      <dgm:t>
        <a:bodyPr/>
        <a:lstStyle/>
        <a:p>
          <a:pPr>
            <a:lnSpc>
              <a:spcPct val="100000"/>
            </a:lnSpc>
            <a:defRPr b="1"/>
          </a:pPr>
          <a:r>
            <a:rPr lang="en-US"/>
            <a:t>8. Model Evaluation</a:t>
          </a:r>
        </a:p>
      </dgm:t>
    </dgm:pt>
    <dgm:pt modelId="{9F3E11DB-E95E-47A6-BE1D-71E612B43BA9}" type="parTrans" cxnId="{3B07DC57-2152-41BA-94FB-A6F9D2F9094F}">
      <dgm:prSet/>
      <dgm:spPr/>
      <dgm:t>
        <a:bodyPr/>
        <a:lstStyle/>
        <a:p>
          <a:endParaRPr lang="en-US"/>
        </a:p>
      </dgm:t>
    </dgm:pt>
    <dgm:pt modelId="{5A72A64D-67E1-46E4-8C33-F9482494D2E9}" type="sibTrans" cxnId="{3B07DC57-2152-41BA-94FB-A6F9D2F9094F}">
      <dgm:prSet/>
      <dgm:spPr/>
      <dgm:t>
        <a:bodyPr/>
        <a:lstStyle/>
        <a:p>
          <a:endParaRPr lang="en-US"/>
        </a:p>
      </dgm:t>
    </dgm:pt>
    <dgm:pt modelId="{A2621819-12CC-46D9-B57C-C0E5850DDC1E}">
      <dgm:prSet/>
      <dgm:spPr/>
      <dgm:t>
        <a:bodyPr/>
        <a:lstStyle/>
        <a:p>
          <a:pPr>
            <a:lnSpc>
              <a:spcPct val="100000"/>
            </a:lnSpc>
          </a:pPr>
          <a:r>
            <a:rPr lang="en-US"/>
            <a:t>tensorflow: For model evaluation.</a:t>
          </a:r>
        </a:p>
      </dgm:t>
    </dgm:pt>
    <dgm:pt modelId="{7F287B9A-431C-4069-90F4-3CED0733AFD7}" type="parTrans" cxnId="{84B6D3B5-80C7-4DE2-9FC2-665C9193756D}">
      <dgm:prSet/>
      <dgm:spPr/>
      <dgm:t>
        <a:bodyPr/>
        <a:lstStyle/>
        <a:p>
          <a:endParaRPr lang="en-US"/>
        </a:p>
      </dgm:t>
    </dgm:pt>
    <dgm:pt modelId="{6A66143C-2C59-430A-9EDC-6BA8FC31A372}" type="sibTrans" cxnId="{84B6D3B5-80C7-4DE2-9FC2-665C9193756D}">
      <dgm:prSet/>
      <dgm:spPr/>
      <dgm:t>
        <a:bodyPr/>
        <a:lstStyle/>
        <a:p>
          <a:endParaRPr lang="en-US"/>
        </a:p>
      </dgm:t>
    </dgm:pt>
    <dgm:pt modelId="{06E6FE1B-68DA-460A-ACB6-879545A1CCAC}">
      <dgm:prSet/>
      <dgm:spPr/>
      <dgm:t>
        <a:bodyPr/>
        <a:lstStyle/>
        <a:p>
          <a:pPr>
            <a:lnSpc>
              <a:spcPct val="100000"/>
            </a:lnSpc>
          </a:pPr>
          <a:r>
            <a:rPr lang="en-US"/>
            <a:t>sklearn.metrics (precision_score, recall_score): For calculating precision, recall, and other evaluation metrics.</a:t>
          </a:r>
        </a:p>
      </dgm:t>
    </dgm:pt>
    <dgm:pt modelId="{C984F7CE-3DA0-404B-9B47-E716CF2248DB}" type="parTrans" cxnId="{31F89426-58D5-4A40-9040-0A1F5E8B934D}">
      <dgm:prSet/>
      <dgm:spPr/>
      <dgm:t>
        <a:bodyPr/>
        <a:lstStyle/>
        <a:p>
          <a:endParaRPr lang="en-US"/>
        </a:p>
      </dgm:t>
    </dgm:pt>
    <dgm:pt modelId="{4E6F3CB7-B508-4DC3-B675-CC19FC04FD32}" type="sibTrans" cxnId="{31F89426-58D5-4A40-9040-0A1F5E8B934D}">
      <dgm:prSet/>
      <dgm:spPr/>
      <dgm:t>
        <a:bodyPr/>
        <a:lstStyle/>
        <a:p>
          <a:endParaRPr lang="en-US"/>
        </a:p>
      </dgm:t>
    </dgm:pt>
    <dgm:pt modelId="{1E8F31BF-33EB-454F-A189-0C1B46DDBC69}">
      <dgm:prSet/>
      <dgm:spPr/>
      <dgm:t>
        <a:bodyPr/>
        <a:lstStyle/>
        <a:p>
          <a:pPr>
            <a:lnSpc>
              <a:spcPct val="100000"/>
            </a:lnSpc>
            <a:defRPr b="1"/>
          </a:pPr>
          <a:r>
            <a:rPr lang="en-US"/>
            <a:t>9. Model Optimization</a:t>
          </a:r>
        </a:p>
      </dgm:t>
    </dgm:pt>
    <dgm:pt modelId="{9C965F8C-C242-44CA-B870-4B13000D15E9}" type="parTrans" cxnId="{EB6BCB68-04BE-4A20-B263-6383C77BE63D}">
      <dgm:prSet/>
      <dgm:spPr/>
      <dgm:t>
        <a:bodyPr/>
        <a:lstStyle/>
        <a:p>
          <a:endParaRPr lang="en-US"/>
        </a:p>
      </dgm:t>
    </dgm:pt>
    <dgm:pt modelId="{77C47E48-0A36-4D6D-B691-23CCC9CEED28}" type="sibTrans" cxnId="{EB6BCB68-04BE-4A20-B263-6383C77BE63D}">
      <dgm:prSet/>
      <dgm:spPr/>
      <dgm:t>
        <a:bodyPr/>
        <a:lstStyle/>
        <a:p>
          <a:endParaRPr lang="en-US"/>
        </a:p>
      </dgm:t>
    </dgm:pt>
    <dgm:pt modelId="{38F8B9C1-F529-41DF-9474-E5A60F9A164F}">
      <dgm:prSet/>
      <dgm:spPr/>
      <dgm:t>
        <a:bodyPr/>
        <a:lstStyle/>
        <a:p>
          <a:pPr>
            <a:lnSpc>
              <a:spcPct val="100000"/>
            </a:lnSpc>
          </a:pPr>
          <a:r>
            <a:rPr lang="en-US"/>
            <a:t>tensorflow.keras.optimizers (Adam): For using different optimizers and adjusting learning rates during fine-tuning.</a:t>
          </a:r>
        </a:p>
      </dgm:t>
    </dgm:pt>
    <dgm:pt modelId="{E01E36E5-C06A-4789-8129-C719011F1F44}" type="parTrans" cxnId="{8CF55646-D489-4F88-B4A6-E161CEE67EDD}">
      <dgm:prSet/>
      <dgm:spPr/>
      <dgm:t>
        <a:bodyPr/>
        <a:lstStyle/>
        <a:p>
          <a:endParaRPr lang="en-US"/>
        </a:p>
      </dgm:t>
    </dgm:pt>
    <dgm:pt modelId="{5C23DCB9-A518-4372-BAEA-2384F6963FC1}" type="sibTrans" cxnId="{8CF55646-D489-4F88-B4A6-E161CEE67EDD}">
      <dgm:prSet/>
      <dgm:spPr/>
      <dgm:t>
        <a:bodyPr/>
        <a:lstStyle/>
        <a:p>
          <a:endParaRPr lang="en-US"/>
        </a:p>
      </dgm:t>
    </dgm:pt>
    <dgm:pt modelId="{7EA69490-B642-4A77-8D78-B4B2A8EFE131}">
      <dgm:prSet/>
      <dgm:spPr/>
      <dgm:t>
        <a:bodyPr/>
        <a:lstStyle/>
        <a:p>
          <a:pPr>
            <a:lnSpc>
              <a:spcPct val="100000"/>
            </a:lnSpc>
            <a:defRPr b="1"/>
          </a:pPr>
          <a:r>
            <a:rPr lang="en-US"/>
            <a:t>10. Testing Model</a:t>
          </a:r>
        </a:p>
      </dgm:t>
    </dgm:pt>
    <dgm:pt modelId="{B3BA3206-AE5A-4AAF-B0B7-714360BFE2B0}" type="parTrans" cxnId="{91373D4E-F6D6-4AC0-B257-C320BCD81A45}">
      <dgm:prSet/>
      <dgm:spPr/>
      <dgm:t>
        <a:bodyPr/>
        <a:lstStyle/>
        <a:p>
          <a:endParaRPr lang="en-US"/>
        </a:p>
      </dgm:t>
    </dgm:pt>
    <dgm:pt modelId="{A29C4069-7A7C-43C5-922F-85BD12AEC6CC}" type="sibTrans" cxnId="{91373D4E-F6D6-4AC0-B257-C320BCD81A45}">
      <dgm:prSet/>
      <dgm:spPr/>
      <dgm:t>
        <a:bodyPr/>
        <a:lstStyle/>
        <a:p>
          <a:endParaRPr lang="en-US"/>
        </a:p>
      </dgm:t>
    </dgm:pt>
    <dgm:pt modelId="{03210A8F-73DB-4BE8-87A1-2B32AD9FD75B}">
      <dgm:prSet/>
      <dgm:spPr/>
      <dgm:t>
        <a:bodyPr/>
        <a:lstStyle/>
        <a:p>
          <a:pPr>
            <a:lnSpc>
              <a:spcPct val="100000"/>
            </a:lnSpc>
          </a:pPr>
          <a:r>
            <a:rPr lang="en-US"/>
            <a:t>tensorflow: For loading and using the trained model on unseen data.</a:t>
          </a:r>
        </a:p>
      </dgm:t>
    </dgm:pt>
    <dgm:pt modelId="{A21DC827-4593-48BB-9EB5-47DC8B82B081}" type="parTrans" cxnId="{822B63AE-B4D1-4A9E-9A75-3FAC06602CCF}">
      <dgm:prSet/>
      <dgm:spPr/>
      <dgm:t>
        <a:bodyPr/>
        <a:lstStyle/>
        <a:p>
          <a:endParaRPr lang="en-US"/>
        </a:p>
      </dgm:t>
    </dgm:pt>
    <dgm:pt modelId="{E89044A0-B3EC-4A1C-A260-6A68C4DC9522}" type="sibTrans" cxnId="{822B63AE-B4D1-4A9E-9A75-3FAC06602CCF}">
      <dgm:prSet/>
      <dgm:spPr/>
      <dgm:t>
        <a:bodyPr/>
        <a:lstStyle/>
        <a:p>
          <a:endParaRPr lang="en-US"/>
        </a:p>
      </dgm:t>
    </dgm:pt>
    <dgm:pt modelId="{81C70B09-A6AD-4188-87B9-27183B72D992}">
      <dgm:prSet/>
      <dgm:spPr/>
      <dgm:t>
        <a:bodyPr/>
        <a:lstStyle/>
        <a:p>
          <a:pPr>
            <a:lnSpc>
              <a:spcPct val="100000"/>
            </a:lnSpc>
          </a:pPr>
          <a:r>
            <a:rPr lang="en-US"/>
            <a:t>cv2 (OpenCV): For visualizing images with bounding boxes and class labels.</a:t>
          </a:r>
        </a:p>
      </dgm:t>
    </dgm:pt>
    <dgm:pt modelId="{BDF20DE9-E5CF-40BC-972A-BB5EF0A7979B}" type="parTrans" cxnId="{CFA4A969-6DA6-461B-919B-4EEAE0992D69}">
      <dgm:prSet/>
      <dgm:spPr/>
      <dgm:t>
        <a:bodyPr/>
        <a:lstStyle/>
        <a:p>
          <a:endParaRPr lang="en-US"/>
        </a:p>
      </dgm:t>
    </dgm:pt>
    <dgm:pt modelId="{5D783AAF-E1A6-4F0F-9A62-466140DD347F}" type="sibTrans" cxnId="{CFA4A969-6DA6-461B-919B-4EEAE0992D69}">
      <dgm:prSet/>
      <dgm:spPr/>
      <dgm:t>
        <a:bodyPr/>
        <a:lstStyle/>
        <a:p>
          <a:endParaRPr lang="en-US"/>
        </a:p>
      </dgm:t>
    </dgm:pt>
    <dgm:pt modelId="{78D2F5D7-F6CC-4F24-B79B-280748E5C57A}">
      <dgm:prSet/>
      <dgm:spPr/>
      <dgm:t>
        <a:bodyPr/>
        <a:lstStyle/>
        <a:p>
          <a:pPr>
            <a:lnSpc>
              <a:spcPct val="100000"/>
            </a:lnSpc>
            <a:defRPr b="1"/>
          </a:pPr>
          <a:r>
            <a:rPr lang="en-US"/>
            <a:t>11. Saving Model</a:t>
          </a:r>
        </a:p>
      </dgm:t>
    </dgm:pt>
    <dgm:pt modelId="{DF60990E-CC6E-4003-A345-F734CA2646BA}" type="parTrans" cxnId="{EF5A401F-0A32-478C-910B-611F1D98DAFE}">
      <dgm:prSet/>
      <dgm:spPr/>
      <dgm:t>
        <a:bodyPr/>
        <a:lstStyle/>
        <a:p>
          <a:endParaRPr lang="en-US"/>
        </a:p>
      </dgm:t>
    </dgm:pt>
    <dgm:pt modelId="{108DB46C-6A63-41E6-A12B-1A97E3F9EC20}" type="sibTrans" cxnId="{EF5A401F-0A32-478C-910B-611F1D98DAFE}">
      <dgm:prSet/>
      <dgm:spPr/>
      <dgm:t>
        <a:bodyPr/>
        <a:lstStyle/>
        <a:p>
          <a:endParaRPr lang="en-US"/>
        </a:p>
      </dgm:t>
    </dgm:pt>
    <dgm:pt modelId="{A819A513-0AEA-4E6E-AD95-7C6E11EB9DCD}">
      <dgm:prSet/>
      <dgm:spPr/>
      <dgm:t>
        <a:bodyPr/>
        <a:lstStyle/>
        <a:p>
          <a:pPr>
            <a:lnSpc>
              <a:spcPct val="100000"/>
            </a:lnSpc>
          </a:pPr>
          <a:r>
            <a:rPr lang="en-US"/>
            <a:t>tensorflow: For saving and loading the trained model in .h5 or .pb format.</a:t>
          </a:r>
        </a:p>
      </dgm:t>
    </dgm:pt>
    <dgm:pt modelId="{C15140A6-2873-4EA3-B5A5-4AB7EEB97C7C}" type="parTrans" cxnId="{3DA27FAD-924A-44A1-9C61-8B271CBEFD55}">
      <dgm:prSet/>
      <dgm:spPr/>
      <dgm:t>
        <a:bodyPr/>
        <a:lstStyle/>
        <a:p>
          <a:endParaRPr lang="en-US"/>
        </a:p>
      </dgm:t>
    </dgm:pt>
    <dgm:pt modelId="{71C55230-5909-4B79-8F34-225BDAE0FC3E}" type="sibTrans" cxnId="{3DA27FAD-924A-44A1-9C61-8B271CBEFD55}">
      <dgm:prSet/>
      <dgm:spPr/>
      <dgm:t>
        <a:bodyPr/>
        <a:lstStyle/>
        <a:p>
          <a:endParaRPr lang="en-US"/>
        </a:p>
      </dgm:t>
    </dgm:pt>
    <dgm:pt modelId="{3B03860A-E3AB-4C77-AEBB-8B1BC4CA7748}" type="pres">
      <dgm:prSet presAssocID="{6E3FD3C1-4B60-4B80-8BEF-A6CC6E49F25A}" presName="root" presStyleCnt="0">
        <dgm:presLayoutVars>
          <dgm:dir/>
          <dgm:resizeHandles val="exact"/>
        </dgm:presLayoutVars>
      </dgm:prSet>
      <dgm:spPr/>
    </dgm:pt>
    <dgm:pt modelId="{B4AF68C7-BBB5-4ECB-8B75-A3D9ADCC2A52}" type="pres">
      <dgm:prSet presAssocID="{0FB0E7D4-EF72-4B3F-B7DD-3D9451CB55EF}" presName="compNode" presStyleCnt="0"/>
      <dgm:spPr/>
    </dgm:pt>
    <dgm:pt modelId="{B1C5E6BA-39F1-4714-9EB7-56694A8B4432}" type="pres">
      <dgm:prSet presAssocID="{0FB0E7D4-EF72-4B3F-B7DD-3D9451CB55E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ss Pieces"/>
        </a:ext>
      </dgm:extLst>
    </dgm:pt>
    <dgm:pt modelId="{7814E1BB-43C7-4480-9832-E7535302C5B8}" type="pres">
      <dgm:prSet presAssocID="{0FB0E7D4-EF72-4B3F-B7DD-3D9451CB55EF}" presName="iconSpace" presStyleCnt="0"/>
      <dgm:spPr/>
    </dgm:pt>
    <dgm:pt modelId="{0B468970-ED13-45F3-951C-00761800E520}" type="pres">
      <dgm:prSet presAssocID="{0FB0E7D4-EF72-4B3F-B7DD-3D9451CB55EF}" presName="parTx" presStyleLbl="revTx" presStyleIdx="0" presStyleCnt="12">
        <dgm:presLayoutVars>
          <dgm:chMax val="0"/>
          <dgm:chPref val="0"/>
        </dgm:presLayoutVars>
      </dgm:prSet>
      <dgm:spPr/>
    </dgm:pt>
    <dgm:pt modelId="{C721F232-699A-41EF-BD55-27C71B9EBD3A}" type="pres">
      <dgm:prSet presAssocID="{0FB0E7D4-EF72-4B3F-B7DD-3D9451CB55EF}" presName="txSpace" presStyleCnt="0"/>
      <dgm:spPr/>
    </dgm:pt>
    <dgm:pt modelId="{1BCB9429-7072-47EE-8577-136CF2757A29}" type="pres">
      <dgm:prSet presAssocID="{0FB0E7D4-EF72-4B3F-B7DD-3D9451CB55EF}" presName="desTx" presStyleLbl="revTx" presStyleIdx="1" presStyleCnt="12">
        <dgm:presLayoutVars/>
      </dgm:prSet>
      <dgm:spPr/>
    </dgm:pt>
    <dgm:pt modelId="{5490B409-43E3-4204-9950-A98C31ADF79D}" type="pres">
      <dgm:prSet presAssocID="{EF5119EB-3DC1-4E08-ADF4-3217D9E14129}" presName="sibTrans" presStyleCnt="0"/>
      <dgm:spPr/>
    </dgm:pt>
    <dgm:pt modelId="{288B0B7F-411E-4156-9469-4940098B8D21}" type="pres">
      <dgm:prSet presAssocID="{CEA67E9E-B0DB-4C45-91F7-A70C82308F6B}" presName="compNode" presStyleCnt="0"/>
      <dgm:spPr/>
    </dgm:pt>
    <dgm:pt modelId="{E32F4A7C-76FF-42F7-86F1-76B5A601CC8A}" type="pres">
      <dgm:prSet presAssocID="{CEA67E9E-B0DB-4C45-91F7-A70C82308F6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les with Lines"/>
        </a:ext>
      </dgm:extLst>
    </dgm:pt>
    <dgm:pt modelId="{2C2242B5-7BBB-4329-A131-3D82EEE6666D}" type="pres">
      <dgm:prSet presAssocID="{CEA67E9E-B0DB-4C45-91F7-A70C82308F6B}" presName="iconSpace" presStyleCnt="0"/>
      <dgm:spPr/>
    </dgm:pt>
    <dgm:pt modelId="{5CC2A92D-244A-4562-B61F-59A7629AEC5C}" type="pres">
      <dgm:prSet presAssocID="{CEA67E9E-B0DB-4C45-91F7-A70C82308F6B}" presName="parTx" presStyleLbl="revTx" presStyleIdx="2" presStyleCnt="12">
        <dgm:presLayoutVars>
          <dgm:chMax val="0"/>
          <dgm:chPref val="0"/>
        </dgm:presLayoutVars>
      </dgm:prSet>
      <dgm:spPr/>
    </dgm:pt>
    <dgm:pt modelId="{7770CA42-3F8D-4550-8F19-B6970B1358CC}" type="pres">
      <dgm:prSet presAssocID="{CEA67E9E-B0DB-4C45-91F7-A70C82308F6B}" presName="txSpace" presStyleCnt="0"/>
      <dgm:spPr/>
    </dgm:pt>
    <dgm:pt modelId="{1D7D5409-374E-4ACA-8285-BC14AACF728C}" type="pres">
      <dgm:prSet presAssocID="{CEA67E9E-B0DB-4C45-91F7-A70C82308F6B}" presName="desTx" presStyleLbl="revTx" presStyleIdx="3" presStyleCnt="12">
        <dgm:presLayoutVars/>
      </dgm:prSet>
      <dgm:spPr/>
    </dgm:pt>
    <dgm:pt modelId="{9BE98B0E-10AF-4531-A311-9B80977AEE1A}" type="pres">
      <dgm:prSet presAssocID="{2B14581F-056B-431B-AB5F-5281C86F54AC}" presName="sibTrans" presStyleCnt="0"/>
      <dgm:spPr/>
    </dgm:pt>
    <dgm:pt modelId="{133B9EB5-88FF-4853-B867-23086F477565}" type="pres">
      <dgm:prSet presAssocID="{BA5D9607-0E38-4AFD-82BE-2F36C41ADC4C}" presName="compNode" presStyleCnt="0"/>
      <dgm:spPr/>
    </dgm:pt>
    <dgm:pt modelId="{B3202993-584D-466D-98B1-0208804E530E}" type="pres">
      <dgm:prSet presAssocID="{BA5D9607-0E38-4AFD-82BE-2F36C41ADC4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0CB4DCD2-BB01-486B-8235-E80959827AF5}" type="pres">
      <dgm:prSet presAssocID="{BA5D9607-0E38-4AFD-82BE-2F36C41ADC4C}" presName="iconSpace" presStyleCnt="0"/>
      <dgm:spPr/>
    </dgm:pt>
    <dgm:pt modelId="{4AA9D556-DEAD-4A40-8A95-747C9BB22E84}" type="pres">
      <dgm:prSet presAssocID="{BA5D9607-0E38-4AFD-82BE-2F36C41ADC4C}" presName="parTx" presStyleLbl="revTx" presStyleIdx="4" presStyleCnt="12">
        <dgm:presLayoutVars>
          <dgm:chMax val="0"/>
          <dgm:chPref val="0"/>
        </dgm:presLayoutVars>
      </dgm:prSet>
      <dgm:spPr/>
    </dgm:pt>
    <dgm:pt modelId="{39B14C83-ADFB-450D-8883-7001BBC389D8}" type="pres">
      <dgm:prSet presAssocID="{BA5D9607-0E38-4AFD-82BE-2F36C41ADC4C}" presName="txSpace" presStyleCnt="0"/>
      <dgm:spPr/>
    </dgm:pt>
    <dgm:pt modelId="{65C75169-E729-42CA-BE6A-14C8B5D267B5}" type="pres">
      <dgm:prSet presAssocID="{BA5D9607-0E38-4AFD-82BE-2F36C41ADC4C}" presName="desTx" presStyleLbl="revTx" presStyleIdx="5" presStyleCnt="12">
        <dgm:presLayoutVars/>
      </dgm:prSet>
      <dgm:spPr/>
    </dgm:pt>
    <dgm:pt modelId="{91F9F752-7736-4B57-858C-CC03B2FA2856}" type="pres">
      <dgm:prSet presAssocID="{5A72A64D-67E1-46E4-8C33-F9482494D2E9}" presName="sibTrans" presStyleCnt="0"/>
      <dgm:spPr/>
    </dgm:pt>
    <dgm:pt modelId="{F7D6AED0-19F0-4B65-B7A8-F644F51E68B4}" type="pres">
      <dgm:prSet presAssocID="{1E8F31BF-33EB-454F-A189-0C1B46DDBC69}" presName="compNode" presStyleCnt="0"/>
      <dgm:spPr/>
    </dgm:pt>
    <dgm:pt modelId="{9628F349-D3B7-447A-AF48-BFA5700473DA}" type="pres">
      <dgm:prSet presAssocID="{1E8F31BF-33EB-454F-A189-0C1B46DDBC6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B8078044-549E-4809-B579-C6012F4729AB}" type="pres">
      <dgm:prSet presAssocID="{1E8F31BF-33EB-454F-A189-0C1B46DDBC69}" presName="iconSpace" presStyleCnt="0"/>
      <dgm:spPr/>
    </dgm:pt>
    <dgm:pt modelId="{3C77532A-DE6C-4BC2-AF20-B0098A8AD563}" type="pres">
      <dgm:prSet presAssocID="{1E8F31BF-33EB-454F-A189-0C1B46DDBC69}" presName="parTx" presStyleLbl="revTx" presStyleIdx="6" presStyleCnt="12">
        <dgm:presLayoutVars>
          <dgm:chMax val="0"/>
          <dgm:chPref val="0"/>
        </dgm:presLayoutVars>
      </dgm:prSet>
      <dgm:spPr/>
    </dgm:pt>
    <dgm:pt modelId="{7E2F888E-B9E7-4AAF-A9DA-7E4FD8BE7861}" type="pres">
      <dgm:prSet presAssocID="{1E8F31BF-33EB-454F-A189-0C1B46DDBC69}" presName="txSpace" presStyleCnt="0"/>
      <dgm:spPr/>
    </dgm:pt>
    <dgm:pt modelId="{2B48D9D5-6416-4F31-9972-E99FDCD30049}" type="pres">
      <dgm:prSet presAssocID="{1E8F31BF-33EB-454F-A189-0C1B46DDBC69}" presName="desTx" presStyleLbl="revTx" presStyleIdx="7" presStyleCnt="12">
        <dgm:presLayoutVars/>
      </dgm:prSet>
      <dgm:spPr/>
    </dgm:pt>
    <dgm:pt modelId="{434418EB-994E-42C1-BD2A-703541644814}" type="pres">
      <dgm:prSet presAssocID="{77C47E48-0A36-4D6D-B691-23CCC9CEED28}" presName="sibTrans" presStyleCnt="0"/>
      <dgm:spPr/>
    </dgm:pt>
    <dgm:pt modelId="{340DAC6C-EA86-4B44-9317-5299ACFA86CC}" type="pres">
      <dgm:prSet presAssocID="{7EA69490-B642-4A77-8D78-B4B2A8EFE131}" presName="compNode" presStyleCnt="0"/>
      <dgm:spPr/>
    </dgm:pt>
    <dgm:pt modelId="{99B378D2-D25E-4B17-9B09-4232805445EA}" type="pres">
      <dgm:prSet presAssocID="{7EA69490-B642-4A77-8D78-B4B2A8EFE13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ud Computing"/>
        </a:ext>
      </dgm:extLst>
    </dgm:pt>
    <dgm:pt modelId="{3A2DA9ED-29A6-456A-B49D-0F0B63951E4F}" type="pres">
      <dgm:prSet presAssocID="{7EA69490-B642-4A77-8D78-B4B2A8EFE131}" presName="iconSpace" presStyleCnt="0"/>
      <dgm:spPr/>
    </dgm:pt>
    <dgm:pt modelId="{CA75433C-058B-49D5-9482-77FFFE27D646}" type="pres">
      <dgm:prSet presAssocID="{7EA69490-B642-4A77-8D78-B4B2A8EFE131}" presName="parTx" presStyleLbl="revTx" presStyleIdx="8" presStyleCnt="12">
        <dgm:presLayoutVars>
          <dgm:chMax val="0"/>
          <dgm:chPref val="0"/>
        </dgm:presLayoutVars>
      </dgm:prSet>
      <dgm:spPr/>
    </dgm:pt>
    <dgm:pt modelId="{23739382-5FEE-4FEF-A7C8-36EF5CE8BEF3}" type="pres">
      <dgm:prSet presAssocID="{7EA69490-B642-4A77-8D78-B4B2A8EFE131}" presName="txSpace" presStyleCnt="0"/>
      <dgm:spPr/>
    </dgm:pt>
    <dgm:pt modelId="{25934501-C2AB-4D59-AB9C-C4BF686D2580}" type="pres">
      <dgm:prSet presAssocID="{7EA69490-B642-4A77-8D78-B4B2A8EFE131}" presName="desTx" presStyleLbl="revTx" presStyleIdx="9" presStyleCnt="12">
        <dgm:presLayoutVars/>
      </dgm:prSet>
      <dgm:spPr/>
    </dgm:pt>
    <dgm:pt modelId="{DF169A75-1CF9-45A0-B040-3ED100CDF356}" type="pres">
      <dgm:prSet presAssocID="{A29C4069-7A7C-43C5-922F-85BD12AEC6CC}" presName="sibTrans" presStyleCnt="0"/>
      <dgm:spPr/>
    </dgm:pt>
    <dgm:pt modelId="{74AF9553-FBDD-453B-BC4A-896DE29B07CE}" type="pres">
      <dgm:prSet presAssocID="{78D2F5D7-F6CC-4F24-B79B-280748E5C57A}" presName="compNode" presStyleCnt="0"/>
      <dgm:spPr/>
    </dgm:pt>
    <dgm:pt modelId="{DAD7B174-5046-4D1D-AADE-37946FF8BE92}" type="pres">
      <dgm:prSet presAssocID="{78D2F5D7-F6CC-4F24-B79B-280748E5C57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obot"/>
        </a:ext>
      </dgm:extLst>
    </dgm:pt>
    <dgm:pt modelId="{0E2D997F-9214-4622-A162-F2DB5E4881BC}" type="pres">
      <dgm:prSet presAssocID="{78D2F5D7-F6CC-4F24-B79B-280748E5C57A}" presName="iconSpace" presStyleCnt="0"/>
      <dgm:spPr/>
    </dgm:pt>
    <dgm:pt modelId="{F15E40A0-BA80-4888-8493-419B0B3FB791}" type="pres">
      <dgm:prSet presAssocID="{78D2F5D7-F6CC-4F24-B79B-280748E5C57A}" presName="parTx" presStyleLbl="revTx" presStyleIdx="10" presStyleCnt="12">
        <dgm:presLayoutVars>
          <dgm:chMax val="0"/>
          <dgm:chPref val="0"/>
        </dgm:presLayoutVars>
      </dgm:prSet>
      <dgm:spPr/>
    </dgm:pt>
    <dgm:pt modelId="{78933770-AFB7-4298-9E96-BD3F394EDEA0}" type="pres">
      <dgm:prSet presAssocID="{78D2F5D7-F6CC-4F24-B79B-280748E5C57A}" presName="txSpace" presStyleCnt="0"/>
      <dgm:spPr/>
    </dgm:pt>
    <dgm:pt modelId="{135F027C-0B89-4CC9-B9A1-21970F5F95DE}" type="pres">
      <dgm:prSet presAssocID="{78D2F5D7-F6CC-4F24-B79B-280748E5C57A}" presName="desTx" presStyleLbl="revTx" presStyleIdx="11" presStyleCnt="12">
        <dgm:presLayoutVars/>
      </dgm:prSet>
      <dgm:spPr/>
    </dgm:pt>
  </dgm:ptLst>
  <dgm:cxnLst>
    <dgm:cxn modelId="{7A1B5708-26DD-1A45-A5C2-174995DA7B32}" type="presOf" srcId="{81C70B09-A6AD-4188-87B9-27183B72D992}" destId="{25934501-C2AB-4D59-AB9C-C4BF686D2580}" srcOrd="0" destOrd="1" presId="urn:microsoft.com/office/officeart/2018/2/layout/IconLabelDescriptionList"/>
    <dgm:cxn modelId="{F52E1611-6273-4E0C-AC9E-A9677D10A619}" srcId="{0FB0E7D4-EF72-4B3F-B7DD-3D9451CB55EF}" destId="{33D2CF40-12AD-445F-9523-71FB47486DD5}" srcOrd="0" destOrd="0" parTransId="{F36AC4BC-36C2-4500-B944-3611BA971EB8}" sibTransId="{B23931F1-CE33-4D8E-A063-13526EE6D8C8}"/>
    <dgm:cxn modelId="{EF5A401F-0A32-478C-910B-611F1D98DAFE}" srcId="{6E3FD3C1-4B60-4B80-8BEF-A6CC6E49F25A}" destId="{78D2F5D7-F6CC-4F24-B79B-280748E5C57A}" srcOrd="5" destOrd="0" parTransId="{DF60990E-CC6E-4003-A345-F734CA2646BA}" sibTransId="{108DB46C-6A63-41E6-A12B-1A97E3F9EC20}"/>
    <dgm:cxn modelId="{B4A84F25-F297-AB4F-99CB-A74F7C6CA199}" type="presOf" srcId="{38F8B9C1-F529-41DF-9474-E5A60F9A164F}" destId="{2B48D9D5-6416-4F31-9972-E99FDCD30049}" srcOrd="0" destOrd="0" presId="urn:microsoft.com/office/officeart/2018/2/layout/IconLabelDescriptionList"/>
    <dgm:cxn modelId="{31F89426-58D5-4A40-9040-0A1F5E8B934D}" srcId="{BA5D9607-0E38-4AFD-82BE-2F36C41ADC4C}" destId="{06E6FE1B-68DA-460A-ACB6-879545A1CCAC}" srcOrd="1" destOrd="0" parTransId="{C984F7CE-3DA0-404B-9B47-E716CF2248DB}" sibTransId="{4E6F3CB7-B508-4DC3-B675-CC19FC04FD32}"/>
    <dgm:cxn modelId="{0E81A132-539E-CD44-BA4D-D7C5764F5674}" type="presOf" srcId="{06630D43-1B3B-4D3B-93F3-5F6D7C316EB6}" destId="{1D7D5409-374E-4ACA-8285-BC14AACF728C}" srcOrd="0" destOrd="0" presId="urn:microsoft.com/office/officeart/2018/2/layout/IconLabelDescriptionList"/>
    <dgm:cxn modelId="{7561113E-52C7-4D61-87EC-02EAACCD7CC8}" srcId="{6E3FD3C1-4B60-4B80-8BEF-A6CC6E49F25A}" destId="{CEA67E9E-B0DB-4C45-91F7-A70C82308F6B}" srcOrd="1" destOrd="0" parTransId="{1CC197F2-A18B-4436-8D7C-1D8EE718949C}" sibTransId="{2B14581F-056B-431B-AB5F-5281C86F54AC}"/>
    <dgm:cxn modelId="{8CF55646-D489-4F88-B4A6-E161CEE67EDD}" srcId="{1E8F31BF-33EB-454F-A189-0C1B46DDBC69}" destId="{38F8B9C1-F529-41DF-9474-E5A60F9A164F}" srcOrd="0" destOrd="0" parTransId="{E01E36E5-C06A-4789-8129-C719011F1F44}" sibTransId="{5C23DCB9-A518-4372-BAEA-2384F6963FC1}"/>
    <dgm:cxn modelId="{A568394D-A805-F54C-9D50-4655B2406E69}" type="presOf" srcId="{03210A8F-73DB-4BE8-87A1-2B32AD9FD75B}" destId="{25934501-C2AB-4D59-AB9C-C4BF686D2580}" srcOrd="0" destOrd="0" presId="urn:microsoft.com/office/officeart/2018/2/layout/IconLabelDescriptionList"/>
    <dgm:cxn modelId="{91373D4E-F6D6-4AC0-B257-C320BCD81A45}" srcId="{6E3FD3C1-4B60-4B80-8BEF-A6CC6E49F25A}" destId="{7EA69490-B642-4A77-8D78-B4B2A8EFE131}" srcOrd="4" destOrd="0" parTransId="{B3BA3206-AE5A-4AAF-B0B7-714360BFE2B0}" sibTransId="{A29C4069-7A7C-43C5-922F-85BD12AEC6CC}"/>
    <dgm:cxn modelId="{3B07DC57-2152-41BA-94FB-A6F9D2F9094F}" srcId="{6E3FD3C1-4B60-4B80-8BEF-A6CC6E49F25A}" destId="{BA5D9607-0E38-4AFD-82BE-2F36C41ADC4C}" srcOrd="2" destOrd="0" parTransId="{9F3E11DB-E95E-47A6-BE1D-71E612B43BA9}" sibTransId="{5A72A64D-67E1-46E4-8C33-F9482494D2E9}"/>
    <dgm:cxn modelId="{ADFF0668-E481-EB43-8407-71FEB592D2B1}" type="presOf" srcId="{A819A513-0AEA-4E6E-AD95-7C6E11EB9DCD}" destId="{135F027C-0B89-4CC9-B9A1-21970F5F95DE}" srcOrd="0" destOrd="0" presId="urn:microsoft.com/office/officeart/2018/2/layout/IconLabelDescriptionList"/>
    <dgm:cxn modelId="{E7684668-C129-DE42-9894-47887CC0274F}" type="presOf" srcId="{EF3E6AD0-9D58-4D7F-8CC6-36FDAE425EE4}" destId="{1D7D5409-374E-4ACA-8285-BC14AACF728C}" srcOrd="0" destOrd="1" presId="urn:microsoft.com/office/officeart/2018/2/layout/IconLabelDescriptionList"/>
    <dgm:cxn modelId="{EB6BCB68-04BE-4A20-B263-6383C77BE63D}" srcId="{6E3FD3C1-4B60-4B80-8BEF-A6CC6E49F25A}" destId="{1E8F31BF-33EB-454F-A189-0C1B46DDBC69}" srcOrd="3" destOrd="0" parTransId="{9C965F8C-C242-44CA-B870-4B13000D15E9}" sibTransId="{77C47E48-0A36-4D6D-B691-23CCC9CEED28}"/>
    <dgm:cxn modelId="{CFA4A969-6DA6-461B-919B-4EEAE0992D69}" srcId="{7EA69490-B642-4A77-8D78-B4B2A8EFE131}" destId="{81C70B09-A6AD-4188-87B9-27183B72D992}" srcOrd="1" destOrd="0" parTransId="{BDF20DE9-E5CF-40BC-972A-BB5EF0A7979B}" sibTransId="{5D783AAF-E1A6-4F0F-9A62-466140DD347F}"/>
    <dgm:cxn modelId="{D2E42A6C-C979-4ED2-AE72-113BA45A5533}" srcId="{0FB0E7D4-EF72-4B3F-B7DD-3D9451CB55EF}" destId="{6306810F-7E0D-47E2-88ED-040FA43603DA}" srcOrd="1" destOrd="0" parTransId="{76C97984-BD56-4BA6-A338-CF4CF1409598}" sibTransId="{76DBF8A2-C39C-4BE1-86E0-788B783BEEB1}"/>
    <dgm:cxn modelId="{C15E7B6F-0F9E-134A-98FF-942D55818B70}" type="presOf" srcId="{6306810F-7E0D-47E2-88ED-040FA43603DA}" destId="{1BCB9429-7072-47EE-8577-136CF2757A29}" srcOrd="0" destOrd="1" presId="urn:microsoft.com/office/officeart/2018/2/layout/IconLabelDescriptionList"/>
    <dgm:cxn modelId="{4047856F-C8E1-544B-A380-05DD0D4E1A62}" type="presOf" srcId="{33D2CF40-12AD-445F-9523-71FB47486DD5}" destId="{1BCB9429-7072-47EE-8577-136CF2757A29}" srcOrd="0" destOrd="0" presId="urn:microsoft.com/office/officeart/2018/2/layout/IconLabelDescriptionList"/>
    <dgm:cxn modelId="{904CE16F-B6FC-F543-AEBF-8C6D63908789}" type="presOf" srcId="{7EA69490-B642-4A77-8D78-B4B2A8EFE131}" destId="{CA75433C-058B-49D5-9482-77FFFE27D646}" srcOrd="0" destOrd="0" presId="urn:microsoft.com/office/officeart/2018/2/layout/IconLabelDescriptionList"/>
    <dgm:cxn modelId="{ED77F375-78FE-6E4D-870E-4F1FB86FEF2F}" type="presOf" srcId="{CEA67E9E-B0DB-4C45-91F7-A70C82308F6B}" destId="{5CC2A92D-244A-4562-B61F-59A7629AEC5C}" srcOrd="0" destOrd="0" presId="urn:microsoft.com/office/officeart/2018/2/layout/IconLabelDescriptionList"/>
    <dgm:cxn modelId="{64F4A688-DEA2-134F-8D60-236A9E7C22F7}" type="presOf" srcId="{78D2F5D7-F6CC-4F24-B79B-280748E5C57A}" destId="{F15E40A0-BA80-4888-8493-419B0B3FB791}" srcOrd="0" destOrd="0" presId="urn:microsoft.com/office/officeart/2018/2/layout/IconLabelDescriptionList"/>
    <dgm:cxn modelId="{43BED58A-21B4-B945-A494-8C1DB2FFBD44}" type="presOf" srcId="{06E6FE1B-68DA-460A-ACB6-879545A1CCAC}" destId="{65C75169-E729-42CA-BE6A-14C8B5D267B5}" srcOrd="0" destOrd="1" presId="urn:microsoft.com/office/officeart/2018/2/layout/IconLabelDescriptionList"/>
    <dgm:cxn modelId="{3DA27FAD-924A-44A1-9C61-8B271CBEFD55}" srcId="{78D2F5D7-F6CC-4F24-B79B-280748E5C57A}" destId="{A819A513-0AEA-4E6E-AD95-7C6E11EB9DCD}" srcOrd="0" destOrd="0" parTransId="{C15140A6-2873-4EA3-B5A5-4AB7EEB97C7C}" sibTransId="{71C55230-5909-4B79-8F34-225BDAE0FC3E}"/>
    <dgm:cxn modelId="{822B63AE-B4D1-4A9E-9A75-3FAC06602CCF}" srcId="{7EA69490-B642-4A77-8D78-B4B2A8EFE131}" destId="{03210A8F-73DB-4BE8-87A1-2B32AD9FD75B}" srcOrd="0" destOrd="0" parTransId="{A21DC827-4593-48BB-9EB5-47DC8B82B081}" sibTransId="{E89044A0-B3EC-4A1C-A260-6A68C4DC9522}"/>
    <dgm:cxn modelId="{84B6D3B5-80C7-4DE2-9FC2-665C9193756D}" srcId="{BA5D9607-0E38-4AFD-82BE-2F36C41ADC4C}" destId="{A2621819-12CC-46D9-B57C-C0E5850DDC1E}" srcOrd="0" destOrd="0" parTransId="{7F287B9A-431C-4069-90F4-3CED0733AFD7}" sibTransId="{6A66143C-2C59-430A-9EDC-6BA8FC31A372}"/>
    <dgm:cxn modelId="{9F9A5BC4-1A1C-1C47-A77B-9FE1B5319403}" type="presOf" srcId="{BA5D9607-0E38-4AFD-82BE-2F36C41ADC4C}" destId="{4AA9D556-DEAD-4A40-8A95-747C9BB22E84}" srcOrd="0" destOrd="0" presId="urn:microsoft.com/office/officeart/2018/2/layout/IconLabelDescriptionList"/>
    <dgm:cxn modelId="{641986CB-DECC-3E48-9CDF-E9738E1FE448}" type="presOf" srcId="{1E8F31BF-33EB-454F-A189-0C1B46DDBC69}" destId="{3C77532A-DE6C-4BC2-AF20-B0098A8AD563}" srcOrd="0" destOrd="0" presId="urn:microsoft.com/office/officeart/2018/2/layout/IconLabelDescriptionList"/>
    <dgm:cxn modelId="{C58D1DCD-06F2-4363-AF48-70D17FBDC7AF}" srcId="{CEA67E9E-B0DB-4C45-91F7-A70C82308F6B}" destId="{EF3E6AD0-9D58-4D7F-8CC6-36FDAE425EE4}" srcOrd="1" destOrd="0" parTransId="{9EDD9C4B-EB9F-4EA9-BD1B-D50C35660F25}" sibTransId="{AD27609B-A168-4D93-B467-9C37F82FD661}"/>
    <dgm:cxn modelId="{22942CD1-B485-4548-AA8A-203565F04EED}" srcId="{CEA67E9E-B0DB-4C45-91F7-A70C82308F6B}" destId="{06630D43-1B3B-4D3B-93F3-5F6D7C316EB6}" srcOrd="0" destOrd="0" parTransId="{FE3545C7-3CED-4584-9123-D80164A51F85}" sibTransId="{32878111-7ED3-4659-9826-C83557670ACA}"/>
    <dgm:cxn modelId="{D2EF94D9-DF2A-471F-AC95-E030450DF1D2}" srcId="{6E3FD3C1-4B60-4B80-8BEF-A6CC6E49F25A}" destId="{0FB0E7D4-EF72-4B3F-B7DD-3D9451CB55EF}" srcOrd="0" destOrd="0" parTransId="{71029ABE-817F-423A-9ACE-E38D945C0E52}" sibTransId="{EF5119EB-3DC1-4E08-ADF4-3217D9E14129}"/>
    <dgm:cxn modelId="{C0BC26DA-4F37-C648-B274-B22A05374127}" type="presOf" srcId="{0FB0E7D4-EF72-4B3F-B7DD-3D9451CB55EF}" destId="{0B468970-ED13-45F3-951C-00761800E520}" srcOrd="0" destOrd="0" presId="urn:microsoft.com/office/officeart/2018/2/layout/IconLabelDescriptionList"/>
    <dgm:cxn modelId="{FA28BADC-05F1-744B-BB7F-2C86776FC07E}" type="presOf" srcId="{A2621819-12CC-46D9-B57C-C0E5850DDC1E}" destId="{65C75169-E729-42CA-BE6A-14C8B5D267B5}" srcOrd="0" destOrd="0" presId="urn:microsoft.com/office/officeart/2018/2/layout/IconLabelDescriptionList"/>
    <dgm:cxn modelId="{1310B7FE-920A-9249-9CC1-D6B6E4892288}" type="presOf" srcId="{6E3FD3C1-4B60-4B80-8BEF-A6CC6E49F25A}" destId="{3B03860A-E3AB-4C77-AEBB-8B1BC4CA7748}" srcOrd="0" destOrd="0" presId="urn:microsoft.com/office/officeart/2018/2/layout/IconLabelDescriptionList"/>
    <dgm:cxn modelId="{509675A5-9F05-FD4E-8E7D-1AB62D872323}" type="presParOf" srcId="{3B03860A-E3AB-4C77-AEBB-8B1BC4CA7748}" destId="{B4AF68C7-BBB5-4ECB-8B75-A3D9ADCC2A52}" srcOrd="0" destOrd="0" presId="urn:microsoft.com/office/officeart/2018/2/layout/IconLabelDescriptionList"/>
    <dgm:cxn modelId="{24CD2C16-4B5E-354D-B4EC-EF15C714FE00}" type="presParOf" srcId="{B4AF68C7-BBB5-4ECB-8B75-A3D9ADCC2A52}" destId="{B1C5E6BA-39F1-4714-9EB7-56694A8B4432}" srcOrd="0" destOrd="0" presId="urn:microsoft.com/office/officeart/2018/2/layout/IconLabelDescriptionList"/>
    <dgm:cxn modelId="{E1B801D4-1919-0446-A55A-D145B50B2F83}" type="presParOf" srcId="{B4AF68C7-BBB5-4ECB-8B75-A3D9ADCC2A52}" destId="{7814E1BB-43C7-4480-9832-E7535302C5B8}" srcOrd="1" destOrd="0" presId="urn:microsoft.com/office/officeart/2018/2/layout/IconLabelDescriptionList"/>
    <dgm:cxn modelId="{DA3C7A53-E195-C041-B1FD-8C26B108FD00}" type="presParOf" srcId="{B4AF68C7-BBB5-4ECB-8B75-A3D9ADCC2A52}" destId="{0B468970-ED13-45F3-951C-00761800E520}" srcOrd="2" destOrd="0" presId="urn:microsoft.com/office/officeart/2018/2/layout/IconLabelDescriptionList"/>
    <dgm:cxn modelId="{A6E9E93D-9951-B04D-B08C-61F09CA8A5CC}" type="presParOf" srcId="{B4AF68C7-BBB5-4ECB-8B75-A3D9ADCC2A52}" destId="{C721F232-699A-41EF-BD55-27C71B9EBD3A}" srcOrd="3" destOrd="0" presId="urn:microsoft.com/office/officeart/2018/2/layout/IconLabelDescriptionList"/>
    <dgm:cxn modelId="{87C1E5C2-8A8F-424B-B7BA-9B17A31B7827}" type="presParOf" srcId="{B4AF68C7-BBB5-4ECB-8B75-A3D9ADCC2A52}" destId="{1BCB9429-7072-47EE-8577-136CF2757A29}" srcOrd="4" destOrd="0" presId="urn:microsoft.com/office/officeart/2018/2/layout/IconLabelDescriptionList"/>
    <dgm:cxn modelId="{CD36776C-2451-754D-A83B-5C48E7FE0AC2}" type="presParOf" srcId="{3B03860A-E3AB-4C77-AEBB-8B1BC4CA7748}" destId="{5490B409-43E3-4204-9950-A98C31ADF79D}" srcOrd="1" destOrd="0" presId="urn:microsoft.com/office/officeart/2018/2/layout/IconLabelDescriptionList"/>
    <dgm:cxn modelId="{E835BC6C-06A5-8A42-BC6F-29A4DB43892B}" type="presParOf" srcId="{3B03860A-E3AB-4C77-AEBB-8B1BC4CA7748}" destId="{288B0B7F-411E-4156-9469-4940098B8D21}" srcOrd="2" destOrd="0" presId="urn:microsoft.com/office/officeart/2018/2/layout/IconLabelDescriptionList"/>
    <dgm:cxn modelId="{E17B6818-340A-C844-A81A-4D9306E5C699}" type="presParOf" srcId="{288B0B7F-411E-4156-9469-4940098B8D21}" destId="{E32F4A7C-76FF-42F7-86F1-76B5A601CC8A}" srcOrd="0" destOrd="0" presId="urn:microsoft.com/office/officeart/2018/2/layout/IconLabelDescriptionList"/>
    <dgm:cxn modelId="{2A9AD606-C2D7-D94A-9408-2A3A631AF049}" type="presParOf" srcId="{288B0B7F-411E-4156-9469-4940098B8D21}" destId="{2C2242B5-7BBB-4329-A131-3D82EEE6666D}" srcOrd="1" destOrd="0" presId="urn:microsoft.com/office/officeart/2018/2/layout/IconLabelDescriptionList"/>
    <dgm:cxn modelId="{03AA7BD4-1221-D648-BFD0-E0C3A0ECD368}" type="presParOf" srcId="{288B0B7F-411E-4156-9469-4940098B8D21}" destId="{5CC2A92D-244A-4562-B61F-59A7629AEC5C}" srcOrd="2" destOrd="0" presId="urn:microsoft.com/office/officeart/2018/2/layout/IconLabelDescriptionList"/>
    <dgm:cxn modelId="{D10A0CF7-9C70-874F-AFFB-8AFF2BA59B4A}" type="presParOf" srcId="{288B0B7F-411E-4156-9469-4940098B8D21}" destId="{7770CA42-3F8D-4550-8F19-B6970B1358CC}" srcOrd="3" destOrd="0" presId="urn:microsoft.com/office/officeart/2018/2/layout/IconLabelDescriptionList"/>
    <dgm:cxn modelId="{F33378F6-81CE-F641-B8EF-9C6C0B6FF58E}" type="presParOf" srcId="{288B0B7F-411E-4156-9469-4940098B8D21}" destId="{1D7D5409-374E-4ACA-8285-BC14AACF728C}" srcOrd="4" destOrd="0" presId="urn:microsoft.com/office/officeart/2018/2/layout/IconLabelDescriptionList"/>
    <dgm:cxn modelId="{1CD6E4EF-4F12-DE41-9830-F601E84D3506}" type="presParOf" srcId="{3B03860A-E3AB-4C77-AEBB-8B1BC4CA7748}" destId="{9BE98B0E-10AF-4531-A311-9B80977AEE1A}" srcOrd="3" destOrd="0" presId="urn:microsoft.com/office/officeart/2018/2/layout/IconLabelDescriptionList"/>
    <dgm:cxn modelId="{86E6C487-A26C-EC4A-A047-45CF1F6D981D}" type="presParOf" srcId="{3B03860A-E3AB-4C77-AEBB-8B1BC4CA7748}" destId="{133B9EB5-88FF-4853-B867-23086F477565}" srcOrd="4" destOrd="0" presId="urn:microsoft.com/office/officeart/2018/2/layout/IconLabelDescriptionList"/>
    <dgm:cxn modelId="{152BCEE6-C854-2C4C-8029-F45C7E9EFD1B}" type="presParOf" srcId="{133B9EB5-88FF-4853-B867-23086F477565}" destId="{B3202993-584D-466D-98B1-0208804E530E}" srcOrd="0" destOrd="0" presId="urn:microsoft.com/office/officeart/2018/2/layout/IconLabelDescriptionList"/>
    <dgm:cxn modelId="{EBFC8699-EAB0-0246-A413-8D1CD8F451EB}" type="presParOf" srcId="{133B9EB5-88FF-4853-B867-23086F477565}" destId="{0CB4DCD2-BB01-486B-8235-E80959827AF5}" srcOrd="1" destOrd="0" presId="urn:microsoft.com/office/officeart/2018/2/layout/IconLabelDescriptionList"/>
    <dgm:cxn modelId="{6F310BE0-1564-C144-A79F-C5E6C9C591B3}" type="presParOf" srcId="{133B9EB5-88FF-4853-B867-23086F477565}" destId="{4AA9D556-DEAD-4A40-8A95-747C9BB22E84}" srcOrd="2" destOrd="0" presId="urn:microsoft.com/office/officeart/2018/2/layout/IconLabelDescriptionList"/>
    <dgm:cxn modelId="{A73B681C-9F8C-F743-8913-AD20207624AA}" type="presParOf" srcId="{133B9EB5-88FF-4853-B867-23086F477565}" destId="{39B14C83-ADFB-450D-8883-7001BBC389D8}" srcOrd="3" destOrd="0" presId="urn:microsoft.com/office/officeart/2018/2/layout/IconLabelDescriptionList"/>
    <dgm:cxn modelId="{ABCD7EEB-5E15-0644-BAB7-88DB34F1AF0B}" type="presParOf" srcId="{133B9EB5-88FF-4853-B867-23086F477565}" destId="{65C75169-E729-42CA-BE6A-14C8B5D267B5}" srcOrd="4" destOrd="0" presId="urn:microsoft.com/office/officeart/2018/2/layout/IconLabelDescriptionList"/>
    <dgm:cxn modelId="{CD0E8790-D94B-2342-9432-9233067912B0}" type="presParOf" srcId="{3B03860A-E3AB-4C77-AEBB-8B1BC4CA7748}" destId="{91F9F752-7736-4B57-858C-CC03B2FA2856}" srcOrd="5" destOrd="0" presId="urn:microsoft.com/office/officeart/2018/2/layout/IconLabelDescriptionList"/>
    <dgm:cxn modelId="{86015839-A429-6346-84FF-ACCB2523B129}" type="presParOf" srcId="{3B03860A-E3AB-4C77-AEBB-8B1BC4CA7748}" destId="{F7D6AED0-19F0-4B65-B7A8-F644F51E68B4}" srcOrd="6" destOrd="0" presId="urn:microsoft.com/office/officeart/2018/2/layout/IconLabelDescriptionList"/>
    <dgm:cxn modelId="{F6AB07D7-46CA-374B-96D1-155DA8C7DDBE}" type="presParOf" srcId="{F7D6AED0-19F0-4B65-B7A8-F644F51E68B4}" destId="{9628F349-D3B7-447A-AF48-BFA5700473DA}" srcOrd="0" destOrd="0" presId="urn:microsoft.com/office/officeart/2018/2/layout/IconLabelDescriptionList"/>
    <dgm:cxn modelId="{55A25125-B362-534C-80C1-474E74139DFF}" type="presParOf" srcId="{F7D6AED0-19F0-4B65-B7A8-F644F51E68B4}" destId="{B8078044-549E-4809-B579-C6012F4729AB}" srcOrd="1" destOrd="0" presId="urn:microsoft.com/office/officeart/2018/2/layout/IconLabelDescriptionList"/>
    <dgm:cxn modelId="{076CD906-2773-164C-8581-AA9377001710}" type="presParOf" srcId="{F7D6AED0-19F0-4B65-B7A8-F644F51E68B4}" destId="{3C77532A-DE6C-4BC2-AF20-B0098A8AD563}" srcOrd="2" destOrd="0" presId="urn:microsoft.com/office/officeart/2018/2/layout/IconLabelDescriptionList"/>
    <dgm:cxn modelId="{E403B986-6E21-7544-B5B0-912D82153676}" type="presParOf" srcId="{F7D6AED0-19F0-4B65-B7A8-F644F51E68B4}" destId="{7E2F888E-B9E7-4AAF-A9DA-7E4FD8BE7861}" srcOrd="3" destOrd="0" presId="urn:microsoft.com/office/officeart/2018/2/layout/IconLabelDescriptionList"/>
    <dgm:cxn modelId="{5CBC5F20-7E6D-2D4C-9D77-CC9CD38C846D}" type="presParOf" srcId="{F7D6AED0-19F0-4B65-B7A8-F644F51E68B4}" destId="{2B48D9D5-6416-4F31-9972-E99FDCD30049}" srcOrd="4" destOrd="0" presId="urn:microsoft.com/office/officeart/2018/2/layout/IconLabelDescriptionList"/>
    <dgm:cxn modelId="{441D74E9-ADC0-C141-AD99-6BB74D78EAEE}" type="presParOf" srcId="{3B03860A-E3AB-4C77-AEBB-8B1BC4CA7748}" destId="{434418EB-994E-42C1-BD2A-703541644814}" srcOrd="7" destOrd="0" presId="urn:microsoft.com/office/officeart/2018/2/layout/IconLabelDescriptionList"/>
    <dgm:cxn modelId="{186263B2-F1AC-0F4C-A06A-A03330305B61}" type="presParOf" srcId="{3B03860A-E3AB-4C77-AEBB-8B1BC4CA7748}" destId="{340DAC6C-EA86-4B44-9317-5299ACFA86CC}" srcOrd="8" destOrd="0" presId="urn:microsoft.com/office/officeart/2018/2/layout/IconLabelDescriptionList"/>
    <dgm:cxn modelId="{3FD35DD2-BED9-5748-8B75-28C24A1D82BE}" type="presParOf" srcId="{340DAC6C-EA86-4B44-9317-5299ACFA86CC}" destId="{99B378D2-D25E-4B17-9B09-4232805445EA}" srcOrd="0" destOrd="0" presId="urn:microsoft.com/office/officeart/2018/2/layout/IconLabelDescriptionList"/>
    <dgm:cxn modelId="{8D7EB41F-FC92-F248-B928-ED2EA9AEC306}" type="presParOf" srcId="{340DAC6C-EA86-4B44-9317-5299ACFA86CC}" destId="{3A2DA9ED-29A6-456A-B49D-0F0B63951E4F}" srcOrd="1" destOrd="0" presId="urn:microsoft.com/office/officeart/2018/2/layout/IconLabelDescriptionList"/>
    <dgm:cxn modelId="{B859EF7C-B98F-7749-B95A-F25FAF7BE8CD}" type="presParOf" srcId="{340DAC6C-EA86-4B44-9317-5299ACFA86CC}" destId="{CA75433C-058B-49D5-9482-77FFFE27D646}" srcOrd="2" destOrd="0" presId="urn:microsoft.com/office/officeart/2018/2/layout/IconLabelDescriptionList"/>
    <dgm:cxn modelId="{4107AE60-7ACE-7D40-B7D0-24A50A336312}" type="presParOf" srcId="{340DAC6C-EA86-4B44-9317-5299ACFA86CC}" destId="{23739382-5FEE-4FEF-A7C8-36EF5CE8BEF3}" srcOrd="3" destOrd="0" presId="urn:microsoft.com/office/officeart/2018/2/layout/IconLabelDescriptionList"/>
    <dgm:cxn modelId="{98132C25-9E8C-F148-A2E9-0A009B62B19C}" type="presParOf" srcId="{340DAC6C-EA86-4B44-9317-5299ACFA86CC}" destId="{25934501-C2AB-4D59-AB9C-C4BF686D2580}" srcOrd="4" destOrd="0" presId="urn:microsoft.com/office/officeart/2018/2/layout/IconLabelDescriptionList"/>
    <dgm:cxn modelId="{C870B663-9E2D-464C-B929-3967FF02B481}" type="presParOf" srcId="{3B03860A-E3AB-4C77-AEBB-8B1BC4CA7748}" destId="{DF169A75-1CF9-45A0-B040-3ED100CDF356}" srcOrd="9" destOrd="0" presId="urn:microsoft.com/office/officeart/2018/2/layout/IconLabelDescriptionList"/>
    <dgm:cxn modelId="{97DB8280-CCFB-634E-A1B3-6A22B1478A35}" type="presParOf" srcId="{3B03860A-E3AB-4C77-AEBB-8B1BC4CA7748}" destId="{74AF9553-FBDD-453B-BC4A-896DE29B07CE}" srcOrd="10" destOrd="0" presId="urn:microsoft.com/office/officeart/2018/2/layout/IconLabelDescriptionList"/>
    <dgm:cxn modelId="{18CCEA7E-D397-6D40-BEC7-AF2A8A74CA60}" type="presParOf" srcId="{74AF9553-FBDD-453B-BC4A-896DE29B07CE}" destId="{DAD7B174-5046-4D1D-AADE-37946FF8BE92}" srcOrd="0" destOrd="0" presId="urn:microsoft.com/office/officeart/2018/2/layout/IconLabelDescriptionList"/>
    <dgm:cxn modelId="{BE9B6927-1E4D-C242-B633-96ABD4ED75E0}" type="presParOf" srcId="{74AF9553-FBDD-453B-BC4A-896DE29B07CE}" destId="{0E2D997F-9214-4622-A162-F2DB5E4881BC}" srcOrd="1" destOrd="0" presId="urn:microsoft.com/office/officeart/2018/2/layout/IconLabelDescriptionList"/>
    <dgm:cxn modelId="{6DD7511E-DBDA-B843-8243-C858AA086ECD}" type="presParOf" srcId="{74AF9553-FBDD-453B-BC4A-896DE29B07CE}" destId="{F15E40A0-BA80-4888-8493-419B0B3FB791}" srcOrd="2" destOrd="0" presId="urn:microsoft.com/office/officeart/2018/2/layout/IconLabelDescriptionList"/>
    <dgm:cxn modelId="{728C95BB-1526-CA4B-9737-D201A4F92A12}" type="presParOf" srcId="{74AF9553-FBDD-453B-BC4A-896DE29B07CE}" destId="{78933770-AFB7-4298-9E96-BD3F394EDEA0}" srcOrd="3" destOrd="0" presId="urn:microsoft.com/office/officeart/2018/2/layout/IconLabelDescriptionList"/>
    <dgm:cxn modelId="{5447DECD-2042-084A-9AE4-E299DD38ED22}" type="presParOf" srcId="{74AF9553-FBDD-453B-BC4A-896DE29B07CE}" destId="{135F027C-0B89-4CC9-B9A1-21970F5F95D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00DFA5-A3F0-48A6-ABD8-635C0167302E}"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F6CC2BB3-81C0-4F71-BB7D-01CCF9B2A789}">
      <dgm:prSet/>
      <dgm:spPr/>
      <dgm:t>
        <a:bodyPr/>
        <a:lstStyle/>
        <a:p>
          <a:r>
            <a:rPr lang="en-US" dirty="0"/>
            <a:t>Small Dataset  </a:t>
          </a:r>
        </a:p>
      </dgm:t>
    </dgm:pt>
    <dgm:pt modelId="{E0F5D20E-C92F-4C36-8EFE-496CA9C25975}" type="parTrans" cxnId="{B16BDD2C-5223-4FAD-89D7-55306FA227C9}">
      <dgm:prSet/>
      <dgm:spPr/>
      <dgm:t>
        <a:bodyPr/>
        <a:lstStyle/>
        <a:p>
          <a:endParaRPr lang="en-US"/>
        </a:p>
      </dgm:t>
    </dgm:pt>
    <dgm:pt modelId="{C0017EAD-787D-4D66-BF03-03639383E046}" type="sibTrans" cxnId="{B16BDD2C-5223-4FAD-89D7-55306FA227C9}">
      <dgm:prSet/>
      <dgm:spPr/>
      <dgm:t>
        <a:bodyPr/>
        <a:lstStyle/>
        <a:p>
          <a:endParaRPr lang="en-US"/>
        </a:p>
      </dgm:t>
    </dgm:pt>
    <dgm:pt modelId="{A531BCA4-5C2E-4B64-9823-A82358832A4D}">
      <dgm:prSet/>
      <dgm:spPr/>
      <dgm:t>
        <a:bodyPr/>
        <a:lstStyle/>
        <a:p>
          <a:endParaRPr lang="en-US" dirty="0"/>
        </a:p>
      </dgm:t>
    </dgm:pt>
    <dgm:pt modelId="{B0B40853-BA80-4786-8D5A-66D9D67E26B7}" type="parTrans" cxnId="{9BE10AD3-4187-4099-8A7A-9F5C7C478F88}">
      <dgm:prSet/>
      <dgm:spPr/>
      <dgm:t>
        <a:bodyPr/>
        <a:lstStyle/>
        <a:p>
          <a:endParaRPr lang="en-US"/>
        </a:p>
      </dgm:t>
    </dgm:pt>
    <dgm:pt modelId="{DAF6F62E-3AE2-4675-8A13-A262159795CD}" type="sibTrans" cxnId="{9BE10AD3-4187-4099-8A7A-9F5C7C478F88}">
      <dgm:prSet/>
      <dgm:spPr/>
      <dgm:t>
        <a:bodyPr/>
        <a:lstStyle/>
        <a:p>
          <a:endParaRPr lang="en-US"/>
        </a:p>
      </dgm:t>
    </dgm:pt>
    <dgm:pt modelId="{84C844D1-CC71-4300-A84A-132F05FFA0AC}">
      <dgm:prSet/>
      <dgm:spPr/>
      <dgm:t>
        <a:bodyPr/>
        <a:lstStyle/>
        <a:p>
          <a:r>
            <a:rPr lang="en-US" dirty="0"/>
            <a:t>Utilize existing models trained on large datasets.</a:t>
          </a:r>
        </a:p>
      </dgm:t>
    </dgm:pt>
    <dgm:pt modelId="{CC6B46FF-D292-490A-BFAE-7FABF8EAEA38}" type="parTrans" cxnId="{9024E7E9-8958-4846-98EF-F75068C0E532}">
      <dgm:prSet/>
      <dgm:spPr/>
      <dgm:t>
        <a:bodyPr/>
        <a:lstStyle/>
        <a:p>
          <a:endParaRPr lang="en-US"/>
        </a:p>
      </dgm:t>
    </dgm:pt>
    <dgm:pt modelId="{0C190E6D-D318-44DA-BD4A-859093F36DBD}" type="sibTrans" cxnId="{9024E7E9-8958-4846-98EF-F75068C0E532}">
      <dgm:prSet/>
      <dgm:spPr/>
      <dgm:t>
        <a:bodyPr/>
        <a:lstStyle/>
        <a:p>
          <a:endParaRPr lang="en-US"/>
        </a:p>
      </dgm:t>
    </dgm:pt>
    <dgm:pt modelId="{B45A3953-87AE-46AD-830B-EBCFCD91A310}">
      <dgm:prSet/>
      <dgm:spPr/>
      <dgm:t>
        <a:bodyPr/>
        <a:lstStyle/>
        <a:p>
          <a:r>
            <a:rPr lang="en-US"/>
            <a:t>Examples: YOLO, SSD, Faster R-CNN, MobileNetV2.</a:t>
          </a:r>
        </a:p>
      </dgm:t>
    </dgm:pt>
    <dgm:pt modelId="{9E9C30C0-7255-4D59-AE0C-2264F79A254C}" type="parTrans" cxnId="{A566A747-302F-41D8-98F5-3D21C895810D}">
      <dgm:prSet/>
      <dgm:spPr/>
      <dgm:t>
        <a:bodyPr/>
        <a:lstStyle/>
        <a:p>
          <a:endParaRPr lang="en-US"/>
        </a:p>
      </dgm:t>
    </dgm:pt>
    <dgm:pt modelId="{CBD834BF-2EE5-4532-8A87-8B5469B6BE18}" type="sibTrans" cxnId="{A566A747-302F-41D8-98F5-3D21C895810D}">
      <dgm:prSet/>
      <dgm:spPr/>
      <dgm:t>
        <a:bodyPr/>
        <a:lstStyle/>
        <a:p>
          <a:endParaRPr lang="en-US"/>
        </a:p>
      </dgm:t>
    </dgm:pt>
    <dgm:pt modelId="{64FAB2A4-C2DA-4A27-8876-31D1EC40DEB9}">
      <dgm:prSet/>
      <dgm:spPr/>
      <dgm:t>
        <a:bodyPr/>
        <a:lstStyle/>
        <a:p>
          <a:r>
            <a:rPr lang="en-US" dirty="0"/>
            <a:t>Benefits:</a:t>
          </a:r>
        </a:p>
      </dgm:t>
    </dgm:pt>
    <dgm:pt modelId="{ED15A5C6-0019-44EB-B330-F9E6931C4143}" type="parTrans" cxnId="{6A971EE2-1A71-4491-8A4C-A101C7C32455}">
      <dgm:prSet/>
      <dgm:spPr/>
      <dgm:t>
        <a:bodyPr/>
        <a:lstStyle/>
        <a:p>
          <a:endParaRPr lang="en-US"/>
        </a:p>
      </dgm:t>
    </dgm:pt>
    <dgm:pt modelId="{288FBC19-3172-42AD-94D9-25F7B28F5893}" type="sibTrans" cxnId="{6A971EE2-1A71-4491-8A4C-A101C7C32455}">
      <dgm:prSet/>
      <dgm:spPr/>
      <dgm:t>
        <a:bodyPr/>
        <a:lstStyle/>
        <a:p>
          <a:endParaRPr lang="en-US"/>
        </a:p>
      </dgm:t>
    </dgm:pt>
    <dgm:pt modelId="{3B1F74F4-4BA7-44F4-A3D0-D429DE85A867}">
      <dgm:prSet/>
      <dgm:spPr/>
      <dgm:t>
        <a:bodyPr/>
        <a:lstStyle/>
        <a:p>
          <a:r>
            <a:rPr lang="en-US" dirty="0"/>
            <a:t>Faster implementation.</a:t>
          </a:r>
        </a:p>
      </dgm:t>
    </dgm:pt>
    <dgm:pt modelId="{A52E5556-A6D3-4A98-AA08-B9CF0B561FFC}" type="parTrans" cxnId="{ADBCD303-76C9-4D9D-B95D-F8CCE8818EA6}">
      <dgm:prSet/>
      <dgm:spPr/>
      <dgm:t>
        <a:bodyPr/>
        <a:lstStyle/>
        <a:p>
          <a:endParaRPr lang="en-US"/>
        </a:p>
      </dgm:t>
    </dgm:pt>
    <dgm:pt modelId="{120B0B5D-6B7F-4057-BF45-619F898D79C9}" type="sibTrans" cxnId="{ADBCD303-76C9-4D9D-B95D-F8CCE8818EA6}">
      <dgm:prSet/>
      <dgm:spPr/>
      <dgm:t>
        <a:bodyPr/>
        <a:lstStyle/>
        <a:p>
          <a:endParaRPr lang="en-US"/>
        </a:p>
      </dgm:t>
    </dgm:pt>
    <dgm:pt modelId="{F5EBCDE8-D0D0-4D16-82C6-B99101EBC230}">
      <dgm:prSet/>
      <dgm:spPr/>
      <dgm:t>
        <a:bodyPr/>
        <a:lstStyle/>
        <a:p>
          <a:r>
            <a:rPr lang="en-US"/>
            <a:t>High accuracy with minimal data.</a:t>
          </a:r>
        </a:p>
      </dgm:t>
    </dgm:pt>
    <dgm:pt modelId="{8E95265C-9492-4F2D-AE21-72E2394E5A1E}" type="parTrans" cxnId="{3505EC24-5517-41D1-B21A-42388B4B0A5E}">
      <dgm:prSet/>
      <dgm:spPr/>
      <dgm:t>
        <a:bodyPr/>
        <a:lstStyle/>
        <a:p>
          <a:endParaRPr lang="en-US"/>
        </a:p>
      </dgm:t>
    </dgm:pt>
    <dgm:pt modelId="{852E9C5B-03D5-4D70-AAE1-D2651B168F45}" type="sibTrans" cxnId="{3505EC24-5517-41D1-B21A-42388B4B0A5E}">
      <dgm:prSet/>
      <dgm:spPr/>
      <dgm:t>
        <a:bodyPr/>
        <a:lstStyle/>
        <a:p>
          <a:endParaRPr lang="en-US"/>
        </a:p>
      </dgm:t>
    </dgm:pt>
    <dgm:pt modelId="{7B6019B6-878A-486B-883F-3D0CA133F478}">
      <dgm:prSet/>
      <dgm:spPr/>
      <dgm:t>
        <a:bodyPr/>
        <a:lstStyle/>
        <a:p>
          <a:r>
            <a:rPr lang="en-US"/>
            <a:t>Use Cases:</a:t>
          </a:r>
        </a:p>
      </dgm:t>
    </dgm:pt>
    <dgm:pt modelId="{1BAB6B52-485A-47CC-A587-54A082017C5B}" type="parTrans" cxnId="{D269FB7F-FBB3-46AD-8CED-343C24FCC7AF}">
      <dgm:prSet/>
      <dgm:spPr/>
      <dgm:t>
        <a:bodyPr/>
        <a:lstStyle/>
        <a:p>
          <a:endParaRPr lang="en-US"/>
        </a:p>
      </dgm:t>
    </dgm:pt>
    <dgm:pt modelId="{F1CAE689-40E6-4255-ADD8-17C23CBA3E17}" type="sibTrans" cxnId="{D269FB7F-FBB3-46AD-8CED-343C24FCC7AF}">
      <dgm:prSet/>
      <dgm:spPr/>
      <dgm:t>
        <a:bodyPr/>
        <a:lstStyle/>
        <a:p>
          <a:endParaRPr lang="en-US"/>
        </a:p>
      </dgm:t>
    </dgm:pt>
    <dgm:pt modelId="{0431506E-5888-45F4-BBBE-A2148DD35E87}">
      <dgm:prSet/>
      <dgm:spPr/>
      <dgm:t>
        <a:bodyPr/>
        <a:lstStyle/>
        <a:p>
          <a:r>
            <a:rPr lang="en-US" dirty="0"/>
            <a:t>Quick prototyping.</a:t>
          </a:r>
        </a:p>
      </dgm:t>
    </dgm:pt>
    <dgm:pt modelId="{CAEA7D84-B0D6-4E5A-ACCC-0DB5D0C56F6F}" type="parTrans" cxnId="{9EA42459-A6D8-4E84-B7D7-238C7E1AF697}">
      <dgm:prSet/>
      <dgm:spPr/>
      <dgm:t>
        <a:bodyPr/>
        <a:lstStyle/>
        <a:p>
          <a:endParaRPr lang="en-US"/>
        </a:p>
      </dgm:t>
    </dgm:pt>
    <dgm:pt modelId="{5438E1D8-1A61-4ECC-BBDB-7C264D82C70F}" type="sibTrans" cxnId="{9EA42459-A6D8-4E84-B7D7-238C7E1AF697}">
      <dgm:prSet/>
      <dgm:spPr/>
      <dgm:t>
        <a:bodyPr/>
        <a:lstStyle/>
        <a:p>
          <a:endParaRPr lang="en-US"/>
        </a:p>
      </dgm:t>
    </dgm:pt>
    <dgm:pt modelId="{2257493A-0AF5-449D-80F9-C416F3E6EF17}">
      <dgm:prSet/>
      <dgm:spPr/>
      <dgm:t>
        <a:bodyPr/>
        <a:lstStyle/>
        <a:p>
          <a:r>
            <a:rPr lang="en-US"/>
            <a:t>Applications with limited data availability.</a:t>
          </a:r>
        </a:p>
      </dgm:t>
    </dgm:pt>
    <dgm:pt modelId="{3AB1DBDF-EB06-49C5-8B9A-170E06C00FE2}" type="parTrans" cxnId="{2F64759F-119C-438C-8ACC-F8235C48F919}">
      <dgm:prSet/>
      <dgm:spPr/>
      <dgm:t>
        <a:bodyPr/>
        <a:lstStyle/>
        <a:p>
          <a:endParaRPr lang="en-US"/>
        </a:p>
      </dgm:t>
    </dgm:pt>
    <dgm:pt modelId="{AECA9133-B1F9-4DFF-8436-F0477B96E221}" type="sibTrans" cxnId="{2F64759F-119C-438C-8ACC-F8235C48F919}">
      <dgm:prSet/>
      <dgm:spPr/>
      <dgm:t>
        <a:bodyPr/>
        <a:lstStyle/>
        <a:p>
          <a:endParaRPr lang="en-US"/>
        </a:p>
      </dgm:t>
    </dgm:pt>
    <dgm:pt modelId="{D26B9DD4-50DF-F24F-9EE7-3154BC718943}" type="pres">
      <dgm:prSet presAssocID="{E700DFA5-A3F0-48A6-ABD8-635C0167302E}" presName="linear" presStyleCnt="0">
        <dgm:presLayoutVars>
          <dgm:animLvl val="lvl"/>
          <dgm:resizeHandles val="exact"/>
        </dgm:presLayoutVars>
      </dgm:prSet>
      <dgm:spPr/>
    </dgm:pt>
    <dgm:pt modelId="{9643F71A-E290-624C-9A12-342C464139F4}" type="pres">
      <dgm:prSet presAssocID="{F6CC2BB3-81C0-4F71-BB7D-01CCF9B2A789}" presName="parentText" presStyleLbl="node1" presStyleIdx="0" presStyleCnt="1">
        <dgm:presLayoutVars>
          <dgm:chMax val="0"/>
          <dgm:bulletEnabled val="1"/>
        </dgm:presLayoutVars>
      </dgm:prSet>
      <dgm:spPr/>
    </dgm:pt>
    <dgm:pt modelId="{3235A3BC-85B1-9F48-A536-F8321CB96836}" type="pres">
      <dgm:prSet presAssocID="{F6CC2BB3-81C0-4F71-BB7D-01CCF9B2A789}" presName="childText" presStyleLbl="revTx" presStyleIdx="0" presStyleCnt="1">
        <dgm:presLayoutVars>
          <dgm:bulletEnabled val="1"/>
        </dgm:presLayoutVars>
      </dgm:prSet>
      <dgm:spPr/>
    </dgm:pt>
  </dgm:ptLst>
  <dgm:cxnLst>
    <dgm:cxn modelId="{ADBCD303-76C9-4D9D-B95D-F8CCE8818EA6}" srcId="{64FAB2A4-C2DA-4A27-8876-31D1EC40DEB9}" destId="{3B1F74F4-4BA7-44F4-A3D0-D429DE85A867}" srcOrd="0" destOrd="0" parTransId="{A52E5556-A6D3-4A98-AA08-B9CF0B561FFC}" sibTransId="{120B0B5D-6B7F-4057-BF45-619F898D79C9}"/>
    <dgm:cxn modelId="{26289C0D-DB79-4248-B80B-18A32BA077C1}" type="presOf" srcId="{3B1F74F4-4BA7-44F4-A3D0-D429DE85A867}" destId="{3235A3BC-85B1-9F48-A536-F8321CB96836}" srcOrd="0" destOrd="4" presId="urn:microsoft.com/office/officeart/2005/8/layout/vList2"/>
    <dgm:cxn modelId="{FBA9D817-F165-634A-8174-55FCBACE3D30}" type="presOf" srcId="{2257493A-0AF5-449D-80F9-C416F3E6EF17}" destId="{3235A3BC-85B1-9F48-A536-F8321CB96836}" srcOrd="0" destOrd="8" presId="urn:microsoft.com/office/officeart/2005/8/layout/vList2"/>
    <dgm:cxn modelId="{9070241B-E289-6140-82A2-5A21101F2D8B}" type="presOf" srcId="{F6CC2BB3-81C0-4F71-BB7D-01CCF9B2A789}" destId="{9643F71A-E290-624C-9A12-342C464139F4}" srcOrd="0" destOrd="0" presId="urn:microsoft.com/office/officeart/2005/8/layout/vList2"/>
    <dgm:cxn modelId="{3505EC24-5517-41D1-B21A-42388B4B0A5E}" srcId="{64FAB2A4-C2DA-4A27-8876-31D1EC40DEB9}" destId="{F5EBCDE8-D0D0-4D16-82C6-B99101EBC230}" srcOrd="1" destOrd="0" parTransId="{8E95265C-9492-4F2D-AE21-72E2394E5A1E}" sibTransId="{852E9C5B-03D5-4D70-AAE1-D2651B168F45}"/>
    <dgm:cxn modelId="{B16BDD2C-5223-4FAD-89D7-55306FA227C9}" srcId="{E700DFA5-A3F0-48A6-ABD8-635C0167302E}" destId="{F6CC2BB3-81C0-4F71-BB7D-01CCF9B2A789}" srcOrd="0" destOrd="0" parTransId="{E0F5D20E-C92F-4C36-8EFE-496CA9C25975}" sibTransId="{C0017EAD-787D-4D66-BF03-03639383E046}"/>
    <dgm:cxn modelId="{F7BD7536-8FDC-AC45-B3AB-205D8B3BAB64}" type="presOf" srcId="{F5EBCDE8-D0D0-4D16-82C6-B99101EBC230}" destId="{3235A3BC-85B1-9F48-A536-F8321CB96836}" srcOrd="0" destOrd="5" presId="urn:microsoft.com/office/officeart/2005/8/layout/vList2"/>
    <dgm:cxn modelId="{076D5B3D-9C77-9549-9495-CD8C65FADEB6}" type="presOf" srcId="{E700DFA5-A3F0-48A6-ABD8-635C0167302E}" destId="{D26B9DD4-50DF-F24F-9EE7-3154BC718943}" srcOrd="0" destOrd="0" presId="urn:microsoft.com/office/officeart/2005/8/layout/vList2"/>
    <dgm:cxn modelId="{DBFE6747-DA47-7047-A792-247B182E84AD}" type="presOf" srcId="{B45A3953-87AE-46AD-830B-EBCFCD91A310}" destId="{3235A3BC-85B1-9F48-A536-F8321CB96836}" srcOrd="0" destOrd="2" presId="urn:microsoft.com/office/officeart/2005/8/layout/vList2"/>
    <dgm:cxn modelId="{A566A747-302F-41D8-98F5-3D21C895810D}" srcId="{A531BCA4-5C2E-4B64-9823-A82358832A4D}" destId="{B45A3953-87AE-46AD-830B-EBCFCD91A310}" srcOrd="1" destOrd="0" parTransId="{9E9C30C0-7255-4D59-AE0C-2264F79A254C}" sibTransId="{CBD834BF-2EE5-4532-8A87-8B5469B6BE18}"/>
    <dgm:cxn modelId="{9EA42459-A6D8-4E84-B7D7-238C7E1AF697}" srcId="{7B6019B6-878A-486B-883F-3D0CA133F478}" destId="{0431506E-5888-45F4-BBBE-A2148DD35E87}" srcOrd="0" destOrd="0" parTransId="{CAEA7D84-B0D6-4E5A-ACCC-0DB5D0C56F6F}" sibTransId="{5438E1D8-1A61-4ECC-BBDB-7C264D82C70F}"/>
    <dgm:cxn modelId="{5770F471-E91D-FD4F-BE0C-7DF90A7996BF}" type="presOf" srcId="{A531BCA4-5C2E-4B64-9823-A82358832A4D}" destId="{3235A3BC-85B1-9F48-A536-F8321CB96836}" srcOrd="0" destOrd="0" presId="urn:microsoft.com/office/officeart/2005/8/layout/vList2"/>
    <dgm:cxn modelId="{1EFFB47F-33B0-204A-AFC7-BC7FE36A3E92}" type="presOf" srcId="{0431506E-5888-45F4-BBBE-A2148DD35E87}" destId="{3235A3BC-85B1-9F48-A536-F8321CB96836}" srcOrd="0" destOrd="7" presId="urn:microsoft.com/office/officeart/2005/8/layout/vList2"/>
    <dgm:cxn modelId="{D269FB7F-FBB3-46AD-8CED-343C24FCC7AF}" srcId="{F6CC2BB3-81C0-4F71-BB7D-01CCF9B2A789}" destId="{7B6019B6-878A-486B-883F-3D0CA133F478}" srcOrd="1" destOrd="0" parTransId="{1BAB6B52-485A-47CC-A587-54A082017C5B}" sibTransId="{F1CAE689-40E6-4255-ADD8-17C23CBA3E17}"/>
    <dgm:cxn modelId="{2ECFDD86-85EC-C141-898F-EA455B31899B}" type="presOf" srcId="{84C844D1-CC71-4300-A84A-132F05FFA0AC}" destId="{3235A3BC-85B1-9F48-A536-F8321CB96836}" srcOrd="0" destOrd="1" presId="urn:microsoft.com/office/officeart/2005/8/layout/vList2"/>
    <dgm:cxn modelId="{2F64759F-119C-438C-8ACC-F8235C48F919}" srcId="{7B6019B6-878A-486B-883F-3D0CA133F478}" destId="{2257493A-0AF5-449D-80F9-C416F3E6EF17}" srcOrd="1" destOrd="0" parTransId="{3AB1DBDF-EB06-49C5-8B9A-170E06C00FE2}" sibTransId="{AECA9133-B1F9-4DFF-8436-F0477B96E221}"/>
    <dgm:cxn modelId="{9BE10AD3-4187-4099-8A7A-9F5C7C478F88}" srcId="{F6CC2BB3-81C0-4F71-BB7D-01CCF9B2A789}" destId="{A531BCA4-5C2E-4B64-9823-A82358832A4D}" srcOrd="0" destOrd="0" parTransId="{B0B40853-BA80-4786-8D5A-66D9D67E26B7}" sibTransId="{DAF6F62E-3AE2-4675-8A13-A262159795CD}"/>
    <dgm:cxn modelId="{065E25D6-F652-C74B-AD9D-141E4CD8B631}" type="presOf" srcId="{64FAB2A4-C2DA-4A27-8876-31D1EC40DEB9}" destId="{3235A3BC-85B1-9F48-A536-F8321CB96836}" srcOrd="0" destOrd="3" presId="urn:microsoft.com/office/officeart/2005/8/layout/vList2"/>
    <dgm:cxn modelId="{6A971EE2-1A71-4491-8A4C-A101C7C32455}" srcId="{A531BCA4-5C2E-4B64-9823-A82358832A4D}" destId="{64FAB2A4-C2DA-4A27-8876-31D1EC40DEB9}" srcOrd="2" destOrd="0" parTransId="{ED15A5C6-0019-44EB-B330-F9E6931C4143}" sibTransId="{288FBC19-3172-42AD-94D9-25F7B28F5893}"/>
    <dgm:cxn modelId="{9024E7E9-8958-4846-98EF-F75068C0E532}" srcId="{A531BCA4-5C2E-4B64-9823-A82358832A4D}" destId="{84C844D1-CC71-4300-A84A-132F05FFA0AC}" srcOrd="0" destOrd="0" parTransId="{CC6B46FF-D292-490A-BFAE-7FABF8EAEA38}" sibTransId="{0C190E6D-D318-44DA-BD4A-859093F36DBD}"/>
    <dgm:cxn modelId="{F0C56EF1-CBC5-AE45-9EA7-25D4C1F5564A}" type="presOf" srcId="{7B6019B6-878A-486B-883F-3D0CA133F478}" destId="{3235A3BC-85B1-9F48-A536-F8321CB96836}" srcOrd="0" destOrd="6" presId="urn:microsoft.com/office/officeart/2005/8/layout/vList2"/>
    <dgm:cxn modelId="{DEACFB5D-42FF-6941-AA0E-EF02AA3CCC66}" type="presParOf" srcId="{D26B9DD4-50DF-F24F-9EE7-3154BC718943}" destId="{9643F71A-E290-624C-9A12-342C464139F4}" srcOrd="0" destOrd="0" presId="urn:microsoft.com/office/officeart/2005/8/layout/vList2"/>
    <dgm:cxn modelId="{67964AAF-2664-2A48-818A-30621CC069D3}" type="presParOf" srcId="{D26B9DD4-50DF-F24F-9EE7-3154BC718943}" destId="{3235A3BC-85B1-9F48-A536-F8321CB9683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7DAB9-2E9B-2346-9FC1-A4367574FCF6}">
      <dsp:nvSpPr>
        <dsp:cNvPr id="0" name=""/>
        <dsp:cNvSpPr/>
      </dsp:nvSpPr>
      <dsp:spPr>
        <a:xfrm rot="5400000">
          <a:off x="7041651" y="-3015057"/>
          <a:ext cx="760793" cy="698545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os: For handling directory paths and file operations.</a:t>
          </a:r>
        </a:p>
        <a:p>
          <a:pPr marL="57150" lvl="1" indent="-57150" algn="l" defTabSz="444500">
            <a:lnSpc>
              <a:spcPct val="90000"/>
            </a:lnSpc>
            <a:spcBef>
              <a:spcPct val="0"/>
            </a:spcBef>
            <a:spcAft>
              <a:spcPct val="15000"/>
            </a:spcAft>
            <a:buChar char="•"/>
          </a:pPr>
          <a:r>
            <a:rPr lang="en-US" sz="1000" kern="1200"/>
            <a:t>cv2 (OpenCV): For loading, processing, and visualizing images.</a:t>
          </a:r>
        </a:p>
        <a:p>
          <a:pPr marL="57150" lvl="1" indent="-57150" algn="l" defTabSz="444500">
            <a:lnSpc>
              <a:spcPct val="90000"/>
            </a:lnSpc>
            <a:spcBef>
              <a:spcPct val="0"/>
            </a:spcBef>
            <a:spcAft>
              <a:spcPct val="15000"/>
            </a:spcAft>
            <a:buChar char="•"/>
          </a:pPr>
          <a:r>
            <a:rPr lang="en-US" sz="1000" kern="1200"/>
            <a:t>numpy: For handling arrays and numerical computations.</a:t>
          </a:r>
        </a:p>
      </dsp:txBody>
      <dsp:txXfrm rot="-5400000">
        <a:off x="3929320" y="134413"/>
        <a:ext cx="6948317" cy="686515"/>
      </dsp:txXfrm>
    </dsp:sp>
    <dsp:sp modelId="{14995394-F40A-8C4E-8F22-B0BEF04EE6DF}">
      <dsp:nvSpPr>
        <dsp:cNvPr id="0" name=""/>
        <dsp:cNvSpPr/>
      </dsp:nvSpPr>
      <dsp:spPr>
        <a:xfrm>
          <a:off x="0" y="2175"/>
          <a:ext cx="3929319" cy="95099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1. Dataset Preparation</a:t>
          </a:r>
        </a:p>
      </dsp:txBody>
      <dsp:txXfrm>
        <a:off x="46424" y="48599"/>
        <a:ext cx="3836471" cy="858143"/>
      </dsp:txXfrm>
    </dsp:sp>
    <dsp:sp modelId="{7DCF4085-738F-8345-90F6-9529F58B62AC}">
      <dsp:nvSpPr>
        <dsp:cNvPr id="0" name=""/>
        <dsp:cNvSpPr/>
      </dsp:nvSpPr>
      <dsp:spPr>
        <a:xfrm rot="5400000">
          <a:off x="7041651" y="-2016516"/>
          <a:ext cx="760793" cy="698545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json: For handling JSON files (used for loading annotations in COCO or custom formats).</a:t>
          </a:r>
        </a:p>
        <a:p>
          <a:pPr marL="57150" lvl="1" indent="-57150" algn="l" defTabSz="444500">
            <a:lnSpc>
              <a:spcPct val="90000"/>
            </a:lnSpc>
            <a:spcBef>
              <a:spcPct val="0"/>
            </a:spcBef>
            <a:spcAft>
              <a:spcPct val="15000"/>
            </a:spcAft>
            <a:buChar char="•"/>
          </a:pPr>
          <a:r>
            <a:rPr lang="en-US" sz="1000" kern="1200"/>
            <a:t>os: For file path management.</a:t>
          </a:r>
        </a:p>
      </dsp:txBody>
      <dsp:txXfrm rot="-5400000">
        <a:off x="3929320" y="1132954"/>
        <a:ext cx="6948317" cy="686515"/>
      </dsp:txXfrm>
    </dsp:sp>
    <dsp:sp modelId="{9B6A8F3D-4AF1-DE42-B41C-A027C77F6354}">
      <dsp:nvSpPr>
        <dsp:cNvPr id="0" name=""/>
        <dsp:cNvSpPr/>
      </dsp:nvSpPr>
      <dsp:spPr>
        <a:xfrm>
          <a:off x="0" y="1000715"/>
          <a:ext cx="3929319" cy="95099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2. Labeling</a:t>
          </a:r>
        </a:p>
      </dsp:txBody>
      <dsp:txXfrm>
        <a:off x="46424" y="1047139"/>
        <a:ext cx="3836471" cy="858143"/>
      </dsp:txXfrm>
    </dsp:sp>
    <dsp:sp modelId="{E12E5799-0E68-2E41-ABE0-768355B8F954}">
      <dsp:nvSpPr>
        <dsp:cNvPr id="0" name=""/>
        <dsp:cNvSpPr/>
      </dsp:nvSpPr>
      <dsp:spPr>
        <a:xfrm rot="5400000">
          <a:off x="7041651" y="-1017975"/>
          <a:ext cx="760793" cy="698545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tensorflow.keras.preprocessing.image.ImageDataGenerator: For image augmentation and preprocessing.</a:t>
          </a:r>
        </a:p>
        <a:p>
          <a:pPr marL="57150" lvl="1" indent="-57150" algn="l" defTabSz="444500">
            <a:lnSpc>
              <a:spcPct val="90000"/>
            </a:lnSpc>
            <a:spcBef>
              <a:spcPct val="0"/>
            </a:spcBef>
            <a:spcAft>
              <a:spcPct val="15000"/>
            </a:spcAft>
            <a:buChar char="•"/>
          </a:pPr>
          <a:r>
            <a:rPr lang="en-US" sz="1000" kern="1200"/>
            <a:t>cv2 (OpenCV): For resizing and augmenting images.</a:t>
          </a:r>
        </a:p>
      </dsp:txBody>
      <dsp:txXfrm rot="-5400000">
        <a:off x="3929320" y="2131495"/>
        <a:ext cx="6948317" cy="686515"/>
      </dsp:txXfrm>
    </dsp:sp>
    <dsp:sp modelId="{F0B0A2C0-E955-B246-8564-C5232797D4AC}">
      <dsp:nvSpPr>
        <dsp:cNvPr id="0" name=""/>
        <dsp:cNvSpPr/>
      </dsp:nvSpPr>
      <dsp:spPr>
        <a:xfrm>
          <a:off x="0" y="1999256"/>
          <a:ext cx="3929319" cy="95099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3. Data Preprocessing</a:t>
          </a:r>
        </a:p>
      </dsp:txBody>
      <dsp:txXfrm>
        <a:off x="46424" y="2045680"/>
        <a:ext cx="3836471" cy="858143"/>
      </dsp:txXfrm>
    </dsp:sp>
    <dsp:sp modelId="{0C278E5A-357B-604A-9456-BADFEF2D6F7B}">
      <dsp:nvSpPr>
        <dsp:cNvPr id="0" name=""/>
        <dsp:cNvSpPr/>
      </dsp:nvSpPr>
      <dsp:spPr>
        <a:xfrm rot="5400000">
          <a:off x="7041651" y="-19434"/>
          <a:ext cx="760793" cy="698545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tensorflow.keras.applications (VGG16, MobileNetV2, etc.): For loading pre-trained models and extracting features.</a:t>
          </a:r>
        </a:p>
        <a:p>
          <a:pPr marL="57150" lvl="1" indent="-57150" algn="l" defTabSz="444500">
            <a:lnSpc>
              <a:spcPct val="90000"/>
            </a:lnSpc>
            <a:spcBef>
              <a:spcPct val="0"/>
            </a:spcBef>
            <a:spcAft>
              <a:spcPct val="15000"/>
            </a:spcAft>
            <a:buChar char="•"/>
          </a:pPr>
          <a:r>
            <a:rPr lang="en-US" sz="1000" kern="1200"/>
            <a:t>matplotlib.pyplot: For visualizing feature maps and other results.</a:t>
          </a:r>
        </a:p>
        <a:p>
          <a:pPr marL="57150" lvl="1" indent="-57150" algn="l" defTabSz="444500">
            <a:lnSpc>
              <a:spcPct val="90000"/>
            </a:lnSpc>
            <a:spcBef>
              <a:spcPct val="0"/>
            </a:spcBef>
            <a:spcAft>
              <a:spcPct val="15000"/>
            </a:spcAft>
            <a:buChar char="•"/>
          </a:pPr>
          <a:r>
            <a:rPr lang="en-US" sz="1000" kern="1200"/>
            <a:t>tensorflow.keras.models: For building models.</a:t>
          </a:r>
        </a:p>
      </dsp:txBody>
      <dsp:txXfrm rot="-5400000">
        <a:off x="3929320" y="3130036"/>
        <a:ext cx="6948317" cy="686515"/>
      </dsp:txXfrm>
    </dsp:sp>
    <dsp:sp modelId="{C1C91C39-7241-224F-9939-47DA4547D54D}">
      <dsp:nvSpPr>
        <dsp:cNvPr id="0" name=""/>
        <dsp:cNvSpPr/>
      </dsp:nvSpPr>
      <dsp:spPr>
        <a:xfrm>
          <a:off x="0" y="2997797"/>
          <a:ext cx="3929319" cy="95099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4. Feature Engineering</a:t>
          </a:r>
        </a:p>
      </dsp:txBody>
      <dsp:txXfrm>
        <a:off x="46424" y="3044221"/>
        <a:ext cx="3836471" cy="858143"/>
      </dsp:txXfrm>
    </dsp:sp>
    <dsp:sp modelId="{9C7A5593-F663-4C48-B036-36D2D0F50B8A}">
      <dsp:nvSpPr>
        <dsp:cNvPr id="0" name=""/>
        <dsp:cNvSpPr/>
      </dsp:nvSpPr>
      <dsp:spPr>
        <a:xfrm rot="5400000">
          <a:off x="7041651" y="979105"/>
          <a:ext cx="760793" cy="698545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tensorflow: For deep learning model construction, loading pre-trained models, and transfer learning.</a:t>
          </a:r>
        </a:p>
      </dsp:txBody>
      <dsp:txXfrm rot="-5400000">
        <a:off x="3929320" y="4128576"/>
        <a:ext cx="6948317" cy="686515"/>
      </dsp:txXfrm>
    </dsp:sp>
    <dsp:sp modelId="{5F98001C-4D46-9740-83A8-09E08AC11D2B}">
      <dsp:nvSpPr>
        <dsp:cNvPr id="0" name=""/>
        <dsp:cNvSpPr/>
      </dsp:nvSpPr>
      <dsp:spPr>
        <a:xfrm>
          <a:off x="0" y="3996338"/>
          <a:ext cx="3929319" cy="95099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5. Model Selection</a:t>
          </a:r>
        </a:p>
      </dsp:txBody>
      <dsp:txXfrm>
        <a:off x="46424" y="4042762"/>
        <a:ext cx="3836471" cy="858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C5E6BA-39F1-4714-9EB7-56694A8B4432}">
      <dsp:nvSpPr>
        <dsp:cNvPr id="0" name=""/>
        <dsp:cNvSpPr/>
      </dsp:nvSpPr>
      <dsp:spPr>
        <a:xfrm>
          <a:off x="17793" y="654315"/>
          <a:ext cx="562945" cy="5629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468970-ED13-45F3-951C-00761800E520}">
      <dsp:nvSpPr>
        <dsp:cNvPr id="0" name=""/>
        <dsp:cNvSpPr/>
      </dsp:nvSpPr>
      <dsp:spPr>
        <a:xfrm>
          <a:off x="17793" y="1339769"/>
          <a:ext cx="1608416" cy="664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6. Model Training</a:t>
          </a:r>
        </a:p>
      </dsp:txBody>
      <dsp:txXfrm>
        <a:off x="17793" y="1339769"/>
        <a:ext cx="1608416" cy="664120"/>
      </dsp:txXfrm>
    </dsp:sp>
    <dsp:sp modelId="{1BCB9429-7072-47EE-8577-136CF2757A29}">
      <dsp:nvSpPr>
        <dsp:cNvPr id="0" name=""/>
        <dsp:cNvSpPr/>
      </dsp:nvSpPr>
      <dsp:spPr>
        <a:xfrm>
          <a:off x="17793" y="2060870"/>
          <a:ext cx="1608416" cy="1442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tensorflow: For model training and compiling.</a:t>
          </a:r>
        </a:p>
        <a:p>
          <a:pPr marL="0" lvl="0" indent="0" algn="l" defTabSz="488950">
            <a:lnSpc>
              <a:spcPct val="100000"/>
            </a:lnSpc>
            <a:spcBef>
              <a:spcPct val="0"/>
            </a:spcBef>
            <a:spcAft>
              <a:spcPct val="35000"/>
            </a:spcAft>
            <a:buNone/>
          </a:pPr>
          <a:r>
            <a:rPr lang="en-US" sz="1100" kern="1200"/>
            <a:t>matplotlib.pyplot: For plotting training and validation curves.</a:t>
          </a:r>
        </a:p>
      </dsp:txBody>
      <dsp:txXfrm>
        <a:off x="17793" y="2060870"/>
        <a:ext cx="1608416" cy="1442478"/>
      </dsp:txXfrm>
    </dsp:sp>
    <dsp:sp modelId="{E32F4A7C-76FF-42F7-86F1-76B5A601CC8A}">
      <dsp:nvSpPr>
        <dsp:cNvPr id="0" name=""/>
        <dsp:cNvSpPr/>
      </dsp:nvSpPr>
      <dsp:spPr>
        <a:xfrm>
          <a:off x="1907682" y="654315"/>
          <a:ext cx="562945" cy="5629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C2A92D-244A-4562-B61F-59A7629AEC5C}">
      <dsp:nvSpPr>
        <dsp:cNvPr id="0" name=""/>
        <dsp:cNvSpPr/>
      </dsp:nvSpPr>
      <dsp:spPr>
        <a:xfrm>
          <a:off x="1907682" y="1339769"/>
          <a:ext cx="1608416" cy="664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7. Hyperparameter Tuning and Cross-Validation</a:t>
          </a:r>
        </a:p>
      </dsp:txBody>
      <dsp:txXfrm>
        <a:off x="1907682" y="1339769"/>
        <a:ext cx="1608416" cy="664120"/>
      </dsp:txXfrm>
    </dsp:sp>
    <dsp:sp modelId="{1D7D5409-374E-4ACA-8285-BC14AACF728C}">
      <dsp:nvSpPr>
        <dsp:cNvPr id="0" name=""/>
        <dsp:cNvSpPr/>
      </dsp:nvSpPr>
      <dsp:spPr>
        <a:xfrm>
          <a:off x="1907682" y="2060870"/>
          <a:ext cx="1608416" cy="1442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sklearn.model_selection.KFold: For k-fold cross-validation.</a:t>
          </a:r>
        </a:p>
        <a:p>
          <a:pPr marL="0" lvl="0" indent="0" algn="l" defTabSz="488950">
            <a:lnSpc>
              <a:spcPct val="100000"/>
            </a:lnSpc>
            <a:spcBef>
              <a:spcPct val="0"/>
            </a:spcBef>
            <a:spcAft>
              <a:spcPct val="35000"/>
            </a:spcAft>
            <a:buNone/>
          </a:pPr>
          <a:r>
            <a:rPr lang="en-US" sz="1100" kern="1200"/>
            <a:t>tensorflow: For managing model training during cross-validation.</a:t>
          </a:r>
        </a:p>
      </dsp:txBody>
      <dsp:txXfrm>
        <a:off x="1907682" y="2060870"/>
        <a:ext cx="1608416" cy="1442478"/>
      </dsp:txXfrm>
    </dsp:sp>
    <dsp:sp modelId="{B3202993-584D-466D-98B1-0208804E530E}">
      <dsp:nvSpPr>
        <dsp:cNvPr id="0" name=""/>
        <dsp:cNvSpPr/>
      </dsp:nvSpPr>
      <dsp:spPr>
        <a:xfrm>
          <a:off x="3797572" y="654315"/>
          <a:ext cx="562945" cy="5629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A9D556-DEAD-4A40-8A95-747C9BB22E84}">
      <dsp:nvSpPr>
        <dsp:cNvPr id="0" name=""/>
        <dsp:cNvSpPr/>
      </dsp:nvSpPr>
      <dsp:spPr>
        <a:xfrm>
          <a:off x="3797572" y="1339769"/>
          <a:ext cx="1608416" cy="664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8. Model Evaluation</a:t>
          </a:r>
        </a:p>
      </dsp:txBody>
      <dsp:txXfrm>
        <a:off x="3797572" y="1339769"/>
        <a:ext cx="1608416" cy="664120"/>
      </dsp:txXfrm>
    </dsp:sp>
    <dsp:sp modelId="{65C75169-E729-42CA-BE6A-14C8B5D267B5}">
      <dsp:nvSpPr>
        <dsp:cNvPr id="0" name=""/>
        <dsp:cNvSpPr/>
      </dsp:nvSpPr>
      <dsp:spPr>
        <a:xfrm>
          <a:off x="3797572" y="2060870"/>
          <a:ext cx="1608416" cy="1442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tensorflow: For model evaluation.</a:t>
          </a:r>
        </a:p>
        <a:p>
          <a:pPr marL="0" lvl="0" indent="0" algn="l" defTabSz="488950">
            <a:lnSpc>
              <a:spcPct val="100000"/>
            </a:lnSpc>
            <a:spcBef>
              <a:spcPct val="0"/>
            </a:spcBef>
            <a:spcAft>
              <a:spcPct val="35000"/>
            </a:spcAft>
            <a:buNone/>
          </a:pPr>
          <a:r>
            <a:rPr lang="en-US" sz="1100" kern="1200"/>
            <a:t>sklearn.metrics (precision_score, recall_score): For calculating precision, recall, and other evaluation metrics.</a:t>
          </a:r>
        </a:p>
      </dsp:txBody>
      <dsp:txXfrm>
        <a:off x="3797572" y="2060870"/>
        <a:ext cx="1608416" cy="1442478"/>
      </dsp:txXfrm>
    </dsp:sp>
    <dsp:sp modelId="{9628F349-D3B7-447A-AF48-BFA5700473DA}">
      <dsp:nvSpPr>
        <dsp:cNvPr id="0" name=""/>
        <dsp:cNvSpPr/>
      </dsp:nvSpPr>
      <dsp:spPr>
        <a:xfrm>
          <a:off x="5687461" y="654315"/>
          <a:ext cx="562945" cy="5629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77532A-DE6C-4BC2-AF20-B0098A8AD563}">
      <dsp:nvSpPr>
        <dsp:cNvPr id="0" name=""/>
        <dsp:cNvSpPr/>
      </dsp:nvSpPr>
      <dsp:spPr>
        <a:xfrm>
          <a:off x="5687461" y="1339769"/>
          <a:ext cx="1608416" cy="664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9. Model Optimization</a:t>
          </a:r>
        </a:p>
      </dsp:txBody>
      <dsp:txXfrm>
        <a:off x="5687461" y="1339769"/>
        <a:ext cx="1608416" cy="664120"/>
      </dsp:txXfrm>
    </dsp:sp>
    <dsp:sp modelId="{2B48D9D5-6416-4F31-9972-E99FDCD30049}">
      <dsp:nvSpPr>
        <dsp:cNvPr id="0" name=""/>
        <dsp:cNvSpPr/>
      </dsp:nvSpPr>
      <dsp:spPr>
        <a:xfrm>
          <a:off x="5687461" y="2060870"/>
          <a:ext cx="1608416" cy="1442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tensorflow.keras.optimizers (Adam): For using different optimizers and adjusting learning rates during fine-tuning.</a:t>
          </a:r>
        </a:p>
      </dsp:txBody>
      <dsp:txXfrm>
        <a:off x="5687461" y="2060870"/>
        <a:ext cx="1608416" cy="1442478"/>
      </dsp:txXfrm>
    </dsp:sp>
    <dsp:sp modelId="{99B378D2-D25E-4B17-9B09-4232805445EA}">
      <dsp:nvSpPr>
        <dsp:cNvPr id="0" name=""/>
        <dsp:cNvSpPr/>
      </dsp:nvSpPr>
      <dsp:spPr>
        <a:xfrm>
          <a:off x="7577350" y="654315"/>
          <a:ext cx="562945" cy="5629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75433C-058B-49D5-9482-77FFFE27D646}">
      <dsp:nvSpPr>
        <dsp:cNvPr id="0" name=""/>
        <dsp:cNvSpPr/>
      </dsp:nvSpPr>
      <dsp:spPr>
        <a:xfrm>
          <a:off x="7577350" y="1339769"/>
          <a:ext cx="1608416" cy="664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10. Testing Model</a:t>
          </a:r>
        </a:p>
      </dsp:txBody>
      <dsp:txXfrm>
        <a:off x="7577350" y="1339769"/>
        <a:ext cx="1608416" cy="664120"/>
      </dsp:txXfrm>
    </dsp:sp>
    <dsp:sp modelId="{25934501-C2AB-4D59-AB9C-C4BF686D2580}">
      <dsp:nvSpPr>
        <dsp:cNvPr id="0" name=""/>
        <dsp:cNvSpPr/>
      </dsp:nvSpPr>
      <dsp:spPr>
        <a:xfrm>
          <a:off x="7577350" y="2060870"/>
          <a:ext cx="1608416" cy="1442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tensorflow: For loading and using the trained model on unseen data.</a:t>
          </a:r>
        </a:p>
        <a:p>
          <a:pPr marL="0" lvl="0" indent="0" algn="l" defTabSz="488950">
            <a:lnSpc>
              <a:spcPct val="100000"/>
            </a:lnSpc>
            <a:spcBef>
              <a:spcPct val="0"/>
            </a:spcBef>
            <a:spcAft>
              <a:spcPct val="35000"/>
            </a:spcAft>
            <a:buNone/>
          </a:pPr>
          <a:r>
            <a:rPr lang="en-US" sz="1100" kern="1200"/>
            <a:t>cv2 (OpenCV): For visualizing images with bounding boxes and class labels.</a:t>
          </a:r>
        </a:p>
      </dsp:txBody>
      <dsp:txXfrm>
        <a:off x="7577350" y="2060870"/>
        <a:ext cx="1608416" cy="1442478"/>
      </dsp:txXfrm>
    </dsp:sp>
    <dsp:sp modelId="{DAD7B174-5046-4D1D-AADE-37946FF8BE92}">
      <dsp:nvSpPr>
        <dsp:cNvPr id="0" name=""/>
        <dsp:cNvSpPr/>
      </dsp:nvSpPr>
      <dsp:spPr>
        <a:xfrm>
          <a:off x="9467240" y="654315"/>
          <a:ext cx="562945" cy="5629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5E40A0-BA80-4888-8493-419B0B3FB791}">
      <dsp:nvSpPr>
        <dsp:cNvPr id="0" name=""/>
        <dsp:cNvSpPr/>
      </dsp:nvSpPr>
      <dsp:spPr>
        <a:xfrm>
          <a:off x="9467240" y="1339769"/>
          <a:ext cx="1608416" cy="664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11. Saving Model</a:t>
          </a:r>
        </a:p>
      </dsp:txBody>
      <dsp:txXfrm>
        <a:off x="9467240" y="1339769"/>
        <a:ext cx="1608416" cy="664120"/>
      </dsp:txXfrm>
    </dsp:sp>
    <dsp:sp modelId="{135F027C-0B89-4CC9-B9A1-21970F5F95DE}">
      <dsp:nvSpPr>
        <dsp:cNvPr id="0" name=""/>
        <dsp:cNvSpPr/>
      </dsp:nvSpPr>
      <dsp:spPr>
        <a:xfrm>
          <a:off x="9467240" y="2060870"/>
          <a:ext cx="1608416" cy="1442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tensorflow: For saving and loading the trained model in .h5 or .pb format.</a:t>
          </a:r>
        </a:p>
      </dsp:txBody>
      <dsp:txXfrm>
        <a:off x="9467240" y="2060870"/>
        <a:ext cx="1608416" cy="14424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3F71A-E290-624C-9A12-342C464139F4}">
      <dsp:nvSpPr>
        <dsp:cNvPr id="0" name=""/>
        <dsp:cNvSpPr/>
      </dsp:nvSpPr>
      <dsp:spPr>
        <a:xfrm>
          <a:off x="0" y="37268"/>
          <a:ext cx="10515600" cy="73709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Small Dataset  </a:t>
          </a:r>
        </a:p>
      </dsp:txBody>
      <dsp:txXfrm>
        <a:off x="35982" y="73250"/>
        <a:ext cx="10443636" cy="665135"/>
      </dsp:txXfrm>
    </dsp:sp>
    <dsp:sp modelId="{3235A3BC-85B1-9F48-A536-F8321CB96836}">
      <dsp:nvSpPr>
        <dsp:cNvPr id="0" name=""/>
        <dsp:cNvSpPr/>
      </dsp:nvSpPr>
      <dsp:spPr>
        <a:xfrm>
          <a:off x="0" y="774368"/>
          <a:ext cx="10515600" cy="3539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a:lnSpc>
              <a:spcPct val="90000"/>
            </a:lnSpc>
            <a:spcBef>
              <a:spcPct val="0"/>
            </a:spcBef>
            <a:spcAft>
              <a:spcPct val="20000"/>
            </a:spcAft>
            <a:buChar char="•"/>
          </a:pPr>
          <a:endParaRPr lang="en-US" sz="2300" kern="1200" dirty="0"/>
        </a:p>
        <a:p>
          <a:pPr marL="457200" lvl="2" indent="-228600" algn="l" defTabSz="1022350">
            <a:lnSpc>
              <a:spcPct val="90000"/>
            </a:lnSpc>
            <a:spcBef>
              <a:spcPct val="0"/>
            </a:spcBef>
            <a:spcAft>
              <a:spcPct val="20000"/>
            </a:spcAft>
            <a:buChar char="•"/>
          </a:pPr>
          <a:r>
            <a:rPr lang="en-US" sz="2300" kern="1200" dirty="0"/>
            <a:t>Utilize existing models trained on large datasets.</a:t>
          </a:r>
        </a:p>
        <a:p>
          <a:pPr marL="457200" lvl="2" indent="-228600" algn="l" defTabSz="1022350">
            <a:lnSpc>
              <a:spcPct val="90000"/>
            </a:lnSpc>
            <a:spcBef>
              <a:spcPct val="0"/>
            </a:spcBef>
            <a:spcAft>
              <a:spcPct val="20000"/>
            </a:spcAft>
            <a:buChar char="•"/>
          </a:pPr>
          <a:r>
            <a:rPr lang="en-US" sz="2300" kern="1200"/>
            <a:t>Examples: YOLO, SSD, Faster R-CNN, MobileNetV2.</a:t>
          </a:r>
        </a:p>
        <a:p>
          <a:pPr marL="457200" lvl="2" indent="-228600" algn="l" defTabSz="1022350">
            <a:lnSpc>
              <a:spcPct val="90000"/>
            </a:lnSpc>
            <a:spcBef>
              <a:spcPct val="0"/>
            </a:spcBef>
            <a:spcAft>
              <a:spcPct val="20000"/>
            </a:spcAft>
            <a:buChar char="•"/>
          </a:pPr>
          <a:r>
            <a:rPr lang="en-US" sz="2300" kern="1200" dirty="0"/>
            <a:t>Benefits:</a:t>
          </a:r>
        </a:p>
        <a:p>
          <a:pPr marL="685800" lvl="3" indent="-228600" algn="l" defTabSz="1022350">
            <a:lnSpc>
              <a:spcPct val="90000"/>
            </a:lnSpc>
            <a:spcBef>
              <a:spcPct val="0"/>
            </a:spcBef>
            <a:spcAft>
              <a:spcPct val="20000"/>
            </a:spcAft>
            <a:buChar char="•"/>
          </a:pPr>
          <a:r>
            <a:rPr lang="en-US" sz="2300" kern="1200" dirty="0"/>
            <a:t>Faster implementation.</a:t>
          </a:r>
        </a:p>
        <a:p>
          <a:pPr marL="685800" lvl="3" indent="-228600" algn="l" defTabSz="1022350">
            <a:lnSpc>
              <a:spcPct val="90000"/>
            </a:lnSpc>
            <a:spcBef>
              <a:spcPct val="0"/>
            </a:spcBef>
            <a:spcAft>
              <a:spcPct val="20000"/>
            </a:spcAft>
            <a:buChar char="•"/>
          </a:pPr>
          <a:r>
            <a:rPr lang="en-US" sz="2300" kern="1200"/>
            <a:t>High accuracy with minimal data.</a:t>
          </a:r>
        </a:p>
        <a:p>
          <a:pPr marL="228600" lvl="1" indent="-228600" algn="l" defTabSz="1022350">
            <a:lnSpc>
              <a:spcPct val="90000"/>
            </a:lnSpc>
            <a:spcBef>
              <a:spcPct val="0"/>
            </a:spcBef>
            <a:spcAft>
              <a:spcPct val="20000"/>
            </a:spcAft>
            <a:buChar char="•"/>
          </a:pPr>
          <a:r>
            <a:rPr lang="en-US" sz="2300" kern="1200"/>
            <a:t>Use Cases:</a:t>
          </a:r>
        </a:p>
        <a:p>
          <a:pPr marL="457200" lvl="2" indent="-228600" algn="l" defTabSz="1022350">
            <a:lnSpc>
              <a:spcPct val="90000"/>
            </a:lnSpc>
            <a:spcBef>
              <a:spcPct val="0"/>
            </a:spcBef>
            <a:spcAft>
              <a:spcPct val="20000"/>
            </a:spcAft>
            <a:buChar char="•"/>
          </a:pPr>
          <a:r>
            <a:rPr lang="en-US" sz="2300" kern="1200" dirty="0"/>
            <a:t>Quick prototyping.</a:t>
          </a:r>
        </a:p>
        <a:p>
          <a:pPr marL="457200" lvl="2" indent="-228600" algn="l" defTabSz="1022350">
            <a:lnSpc>
              <a:spcPct val="90000"/>
            </a:lnSpc>
            <a:spcBef>
              <a:spcPct val="0"/>
            </a:spcBef>
            <a:spcAft>
              <a:spcPct val="20000"/>
            </a:spcAft>
            <a:buChar char="•"/>
          </a:pPr>
          <a:r>
            <a:rPr lang="en-US" sz="2300" kern="1200"/>
            <a:t>Applications with limited data availability.</a:t>
          </a:r>
        </a:p>
      </dsp:txBody>
      <dsp:txXfrm>
        <a:off x="0" y="774368"/>
        <a:ext cx="10515600" cy="35397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F7F14-B375-1995-1D46-D5CDC6A75A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2B369B-0630-B8A2-27A6-991F92AB20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AA8B2A-543B-D2BE-5DD6-E3E9F34CA3CB}"/>
              </a:ext>
            </a:extLst>
          </p:cNvPr>
          <p:cNvSpPr>
            <a:spLocks noGrp="1"/>
          </p:cNvSpPr>
          <p:nvPr>
            <p:ph type="dt" sz="half" idx="10"/>
          </p:nvPr>
        </p:nvSpPr>
        <p:spPr/>
        <p:txBody>
          <a:bodyPr/>
          <a:lstStyle/>
          <a:p>
            <a:fld id="{DC3D6CE1-D50A-CB4A-80BF-340EBDFEEA71}" type="datetimeFigureOut">
              <a:rPr lang="en-US" smtClean="0"/>
              <a:t>10/23/24</a:t>
            </a:fld>
            <a:endParaRPr lang="en-US"/>
          </a:p>
        </p:txBody>
      </p:sp>
      <p:sp>
        <p:nvSpPr>
          <p:cNvPr id="5" name="Footer Placeholder 4">
            <a:extLst>
              <a:ext uri="{FF2B5EF4-FFF2-40B4-BE49-F238E27FC236}">
                <a16:creationId xmlns:a16="http://schemas.microsoft.com/office/drawing/2014/main" id="{DF648F00-FEE8-5D04-B9DF-08E97C607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EF718-FBDE-D61C-635D-167AC04EE8CE}"/>
              </a:ext>
            </a:extLst>
          </p:cNvPr>
          <p:cNvSpPr>
            <a:spLocks noGrp="1"/>
          </p:cNvSpPr>
          <p:nvPr>
            <p:ph type="sldNum" sz="quarter" idx="12"/>
          </p:nvPr>
        </p:nvSpPr>
        <p:spPr/>
        <p:txBody>
          <a:bodyPr/>
          <a:lstStyle/>
          <a:p>
            <a:fld id="{A4290638-0A8A-3349-9F66-DC32D8E412D5}" type="slidenum">
              <a:rPr lang="en-US" smtClean="0"/>
              <a:t>‹#›</a:t>
            </a:fld>
            <a:endParaRPr lang="en-US"/>
          </a:p>
        </p:txBody>
      </p:sp>
    </p:spTree>
    <p:extLst>
      <p:ext uri="{BB962C8B-B14F-4D97-AF65-F5344CB8AC3E}">
        <p14:creationId xmlns:p14="http://schemas.microsoft.com/office/powerpoint/2010/main" val="98717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39A2-BFC6-D00D-B99F-F535C43409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E6BC76-CDAB-5C7E-F9D4-26C1A59D90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676D8-CFF7-DF68-1FDD-1781E2D7CCC4}"/>
              </a:ext>
            </a:extLst>
          </p:cNvPr>
          <p:cNvSpPr>
            <a:spLocks noGrp="1"/>
          </p:cNvSpPr>
          <p:nvPr>
            <p:ph type="dt" sz="half" idx="10"/>
          </p:nvPr>
        </p:nvSpPr>
        <p:spPr/>
        <p:txBody>
          <a:bodyPr/>
          <a:lstStyle/>
          <a:p>
            <a:fld id="{DC3D6CE1-D50A-CB4A-80BF-340EBDFEEA71}" type="datetimeFigureOut">
              <a:rPr lang="en-US" smtClean="0"/>
              <a:t>10/23/24</a:t>
            </a:fld>
            <a:endParaRPr lang="en-US"/>
          </a:p>
        </p:txBody>
      </p:sp>
      <p:sp>
        <p:nvSpPr>
          <p:cNvPr id="5" name="Footer Placeholder 4">
            <a:extLst>
              <a:ext uri="{FF2B5EF4-FFF2-40B4-BE49-F238E27FC236}">
                <a16:creationId xmlns:a16="http://schemas.microsoft.com/office/drawing/2014/main" id="{6D0042AD-8176-234E-76EB-9AA67C26A3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AADB2-19A1-7AC2-6DD2-5781D02911E4}"/>
              </a:ext>
            </a:extLst>
          </p:cNvPr>
          <p:cNvSpPr>
            <a:spLocks noGrp="1"/>
          </p:cNvSpPr>
          <p:nvPr>
            <p:ph type="sldNum" sz="quarter" idx="12"/>
          </p:nvPr>
        </p:nvSpPr>
        <p:spPr/>
        <p:txBody>
          <a:bodyPr/>
          <a:lstStyle/>
          <a:p>
            <a:fld id="{A4290638-0A8A-3349-9F66-DC32D8E412D5}" type="slidenum">
              <a:rPr lang="en-US" smtClean="0"/>
              <a:t>‹#›</a:t>
            </a:fld>
            <a:endParaRPr lang="en-US"/>
          </a:p>
        </p:txBody>
      </p:sp>
    </p:spTree>
    <p:extLst>
      <p:ext uri="{BB962C8B-B14F-4D97-AF65-F5344CB8AC3E}">
        <p14:creationId xmlns:p14="http://schemas.microsoft.com/office/powerpoint/2010/main" val="4217898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B0935-7104-C7B3-1ED0-8A957D184F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6EC251-4316-A974-39E6-1C5CEFC717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414D1-B05E-3804-BD71-1F7599121A62}"/>
              </a:ext>
            </a:extLst>
          </p:cNvPr>
          <p:cNvSpPr>
            <a:spLocks noGrp="1"/>
          </p:cNvSpPr>
          <p:nvPr>
            <p:ph type="dt" sz="half" idx="10"/>
          </p:nvPr>
        </p:nvSpPr>
        <p:spPr/>
        <p:txBody>
          <a:bodyPr/>
          <a:lstStyle/>
          <a:p>
            <a:fld id="{DC3D6CE1-D50A-CB4A-80BF-340EBDFEEA71}" type="datetimeFigureOut">
              <a:rPr lang="en-US" smtClean="0"/>
              <a:t>10/23/24</a:t>
            </a:fld>
            <a:endParaRPr lang="en-US"/>
          </a:p>
        </p:txBody>
      </p:sp>
      <p:sp>
        <p:nvSpPr>
          <p:cNvPr id="5" name="Footer Placeholder 4">
            <a:extLst>
              <a:ext uri="{FF2B5EF4-FFF2-40B4-BE49-F238E27FC236}">
                <a16:creationId xmlns:a16="http://schemas.microsoft.com/office/drawing/2014/main" id="{277EEE83-879D-85E8-68B0-7B2FFAA84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C9E02-CB2C-6B35-4383-8ACFD047BAB9}"/>
              </a:ext>
            </a:extLst>
          </p:cNvPr>
          <p:cNvSpPr>
            <a:spLocks noGrp="1"/>
          </p:cNvSpPr>
          <p:nvPr>
            <p:ph type="sldNum" sz="quarter" idx="12"/>
          </p:nvPr>
        </p:nvSpPr>
        <p:spPr/>
        <p:txBody>
          <a:bodyPr/>
          <a:lstStyle/>
          <a:p>
            <a:fld id="{A4290638-0A8A-3349-9F66-DC32D8E412D5}" type="slidenum">
              <a:rPr lang="en-US" smtClean="0"/>
              <a:t>‹#›</a:t>
            </a:fld>
            <a:endParaRPr lang="en-US"/>
          </a:p>
        </p:txBody>
      </p:sp>
    </p:spTree>
    <p:extLst>
      <p:ext uri="{BB962C8B-B14F-4D97-AF65-F5344CB8AC3E}">
        <p14:creationId xmlns:p14="http://schemas.microsoft.com/office/powerpoint/2010/main" val="266730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9A67-8C07-5187-D8F9-455004519C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BE5C07-EAC1-BAB0-8059-EF323D1A69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C1CAC-61D9-B57B-E551-47A695AAF69C}"/>
              </a:ext>
            </a:extLst>
          </p:cNvPr>
          <p:cNvSpPr>
            <a:spLocks noGrp="1"/>
          </p:cNvSpPr>
          <p:nvPr>
            <p:ph type="dt" sz="half" idx="10"/>
          </p:nvPr>
        </p:nvSpPr>
        <p:spPr/>
        <p:txBody>
          <a:bodyPr/>
          <a:lstStyle/>
          <a:p>
            <a:fld id="{DC3D6CE1-D50A-CB4A-80BF-340EBDFEEA71}" type="datetimeFigureOut">
              <a:rPr lang="en-US" smtClean="0"/>
              <a:t>10/23/24</a:t>
            </a:fld>
            <a:endParaRPr lang="en-US"/>
          </a:p>
        </p:txBody>
      </p:sp>
      <p:sp>
        <p:nvSpPr>
          <p:cNvPr id="5" name="Footer Placeholder 4">
            <a:extLst>
              <a:ext uri="{FF2B5EF4-FFF2-40B4-BE49-F238E27FC236}">
                <a16:creationId xmlns:a16="http://schemas.microsoft.com/office/drawing/2014/main" id="{6EC6E4EA-1E23-3C37-972C-C27F05EE8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051EE-5EEF-DC62-0E4F-85A81991379A}"/>
              </a:ext>
            </a:extLst>
          </p:cNvPr>
          <p:cNvSpPr>
            <a:spLocks noGrp="1"/>
          </p:cNvSpPr>
          <p:nvPr>
            <p:ph type="sldNum" sz="quarter" idx="12"/>
          </p:nvPr>
        </p:nvSpPr>
        <p:spPr/>
        <p:txBody>
          <a:bodyPr/>
          <a:lstStyle/>
          <a:p>
            <a:fld id="{A4290638-0A8A-3349-9F66-DC32D8E412D5}" type="slidenum">
              <a:rPr lang="en-US" smtClean="0"/>
              <a:t>‹#›</a:t>
            </a:fld>
            <a:endParaRPr lang="en-US"/>
          </a:p>
        </p:txBody>
      </p:sp>
    </p:spTree>
    <p:extLst>
      <p:ext uri="{BB962C8B-B14F-4D97-AF65-F5344CB8AC3E}">
        <p14:creationId xmlns:p14="http://schemas.microsoft.com/office/powerpoint/2010/main" val="2390450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EF903-CA08-F903-0B0B-CEFFFDC850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8B4895-EC66-84D9-94AC-9884956D8C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06929C-298E-7F94-EBAF-EBED37E7D46E}"/>
              </a:ext>
            </a:extLst>
          </p:cNvPr>
          <p:cNvSpPr>
            <a:spLocks noGrp="1"/>
          </p:cNvSpPr>
          <p:nvPr>
            <p:ph type="dt" sz="half" idx="10"/>
          </p:nvPr>
        </p:nvSpPr>
        <p:spPr/>
        <p:txBody>
          <a:bodyPr/>
          <a:lstStyle/>
          <a:p>
            <a:fld id="{DC3D6CE1-D50A-CB4A-80BF-340EBDFEEA71}" type="datetimeFigureOut">
              <a:rPr lang="en-US" smtClean="0"/>
              <a:t>10/23/24</a:t>
            </a:fld>
            <a:endParaRPr lang="en-US"/>
          </a:p>
        </p:txBody>
      </p:sp>
      <p:sp>
        <p:nvSpPr>
          <p:cNvPr id="5" name="Footer Placeholder 4">
            <a:extLst>
              <a:ext uri="{FF2B5EF4-FFF2-40B4-BE49-F238E27FC236}">
                <a16:creationId xmlns:a16="http://schemas.microsoft.com/office/drawing/2014/main" id="{2892466C-B908-CF43-EAEA-E7B7E9F3E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5EB8C-8FB5-8219-0347-82CA28E1CF3F}"/>
              </a:ext>
            </a:extLst>
          </p:cNvPr>
          <p:cNvSpPr>
            <a:spLocks noGrp="1"/>
          </p:cNvSpPr>
          <p:nvPr>
            <p:ph type="sldNum" sz="quarter" idx="12"/>
          </p:nvPr>
        </p:nvSpPr>
        <p:spPr/>
        <p:txBody>
          <a:bodyPr/>
          <a:lstStyle/>
          <a:p>
            <a:fld id="{A4290638-0A8A-3349-9F66-DC32D8E412D5}" type="slidenum">
              <a:rPr lang="en-US" smtClean="0"/>
              <a:t>‹#›</a:t>
            </a:fld>
            <a:endParaRPr lang="en-US"/>
          </a:p>
        </p:txBody>
      </p:sp>
    </p:spTree>
    <p:extLst>
      <p:ext uri="{BB962C8B-B14F-4D97-AF65-F5344CB8AC3E}">
        <p14:creationId xmlns:p14="http://schemas.microsoft.com/office/powerpoint/2010/main" val="158004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03C7-DAB8-0EBB-F206-34953B1D64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B4082B-3B34-4E7F-A6A8-1CFBDE743D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AB2150-FF3E-9300-5078-444346B21C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5068A1-6FD9-041C-FDE5-7D50C3CF2D98}"/>
              </a:ext>
            </a:extLst>
          </p:cNvPr>
          <p:cNvSpPr>
            <a:spLocks noGrp="1"/>
          </p:cNvSpPr>
          <p:nvPr>
            <p:ph type="dt" sz="half" idx="10"/>
          </p:nvPr>
        </p:nvSpPr>
        <p:spPr/>
        <p:txBody>
          <a:bodyPr/>
          <a:lstStyle/>
          <a:p>
            <a:fld id="{DC3D6CE1-D50A-CB4A-80BF-340EBDFEEA71}" type="datetimeFigureOut">
              <a:rPr lang="en-US" smtClean="0"/>
              <a:t>10/23/24</a:t>
            </a:fld>
            <a:endParaRPr lang="en-US"/>
          </a:p>
        </p:txBody>
      </p:sp>
      <p:sp>
        <p:nvSpPr>
          <p:cNvPr id="6" name="Footer Placeholder 5">
            <a:extLst>
              <a:ext uri="{FF2B5EF4-FFF2-40B4-BE49-F238E27FC236}">
                <a16:creationId xmlns:a16="http://schemas.microsoft.com/office/drawing/2014/main" id="{3EF260C3-38A9-94FF-1059-4693977173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71A8D-5485-F891-2EB8-A06DAB0F0BD5}"/>
              </a:ext>
            </a:extLst>
          </p:cNvPr>
          <p:cNvSpPr>
            <a:spLocks noGrp="1"/>
          </p:cNvSpPr>
          <p:nvPr>
            <p:ph type="sldNum" sz="quarter" idx="12"/>
          </p:nvPr>
        </p:nvSpPr>
        <p:spPr/>
        <p:txBody>
          <a:bodyPr/>
          <a:lstStyle/>
          <a:p>
            <a:fld id="{A4290638-0A8A-3349-9F66-DC32D8E412D5}" type="slidenum">
              <a:rPr lang="en-US" smtClean="0"/>
              <a:t>‹#›</a:t>
            </a:fld>
            <a:endParaRPr lang="en-US"/>
          </a:p>
        </p:txBody>
      </p:sp>
    </p:spTree>
    <p:extLst>
      <p:ext uri="{BB962C8B-B14F-4D97-AF65-F5344CB8AC3E}">
        <p14:creationId xmlns:p14="http://schemas.microsoft.com/office/powerpoint/2010/main" val="3722140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D84BC-A73A-183D-BF8C-A984E9E09C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A832F4-5C56-9E43-1082-AB0A988FCA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0307F4-0745-15BB-BB76-413FCDE66A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18D327-70A5-0CB3-1430-30C23B0BCC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701A99-10F0-AF0D-0496-4ADBF57CA7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44FA2C-ED51-1191-1F05-24422006A9BA}"/>
              </a:ext>
            </a:extLst>
          </p:cNvPr>
          <p:cNvSpPr>
            <a:spLocks noGrp="1"/>
          </p:cNvSpPr>
          <p:nvPr>
            <p:ph type="dt" sz="half" idx="10"/>
          </p:nvPr>
        </p:nvSpPr>
        <p:spPr/>
        <p:txBody>
          <a:bodyPr/>
          <a:lstStyle/>
          <a:p>
            <a:fld id="{DC3D6CE1-D50A-CB4A-80BF-340EBDFEEA71}" type="datetimeFigureOut">
              <a:rPr lang="en-US" smtClean="0"/>
              <a:t>10/23/24</a:t>
            </a:fld>
            <a:endParaRPr lang="en-US"/>
          </a:p>
        </p:txBody>
      </p:sp>
      <p:sp>
        <p:nvSpPr>
          <p:cNvPr id="8" name="Footer Placeholder 7">
            <a:extLst>
              <a:ext uri="{FF2B5EF4-FFF2-40B4-BE49-F238E27FC236}">
                <a16:creationId xmlns:a16="http://schemas.microsoft.com/office/drawing/2014/main" id="{2E472897-2ABF-C63A-C17A-5980D6EC93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D9BE4D-69C2-BDC6-BD3F-AF49553E524B}"/>
              </a:ext>
            </a:extLst>
          </p:cNvPr>
          <p:cNvSpPr>
            <a:spLocks noGrp="1"/>
          </p:cNvSpPr>
          <p:nvPr>
            <p:ph type="sldNum" sz="quarter" idx="12"/>
          </p:nvPr>
        </p:nvSpPr>
        <p:spPr/>
        <p:txBody>
          <a:bodyPr/>
          <a:lstStyle/>
          <a:p>
            <a:fld id="{A4290638-0A8A-3349-9F66-DC32D8E412D5}" type="slidenum">
              <a:rPr lang="en-US" smtClean="0"/>
              <a:t>‹#›</a:t>
            </a:fld>
            <a:endParaRPr lang="en-US"/>
          </a:p>
        </p:txBody>
      </p:sp>
    </p:spTree>
    <p:extLst>
      <p:ext uri="{BB962C8B-B14F-4D97-AF65-F5344CB8AC3E}">
        <p14:creationId xmlns:p14="http://schemas.microsoft.com/office/powerpoint/2010/main" val="397185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D749-369E-B5A4-E3A7-C61F356A6D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C9E558-CA42-4A47-E107-C2BB41691F27}"/>
              </a:ext>
            </a:extLst>
          </p:cNvPr>
          <p:cNvSpPr>
            <a:spLocks noGrp="1"/>
          </p:cNvSpPr>
          <p:nvPr>
            <p:ph type="dt" sz="half" idx="10"/>
          </p:nvPr>
        </p:nvSpPr>
        <p:spPr/>
        <p:txBody>
          <a:bodyPr/>
          <a:lstStyle/>
          <a:p>
            <a:fld id="{DC3D6CE1-D50A-CB4A-80BF-340EBDFEEA71}" type="datetimeFigureOut">
              <a:rPr lang="en-US" smtClean="0"/>
              <a:t>10/23/24</a:t>
            </a:fld>
            <a:endParaRPr lang="en-US"/>
          </a:p>
        </p:txBody>
      </p:sp>
      <p:sp>
        <p:nvSpPr>
          <p:cNvPr id="4" name="Footer Placeholder 3">
            <a:extLst>
              <a:ext uri="{FF2B5EF4-FFF2-40B4-BE49-F238E27FC236}">
                <a16:creationId xmlns:a16="http://schemas.microsoft.com/office/drawing/2014/main" id="{0BFD5DE1-3BF6-2D58-E289-3B3622AD59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BCA637-D1B0-7AA3-DB70-FC3B6B50B08D}"/>
              </a:ext>
            </a:extLst>
          </p:cNvPr>
          <p:cNvSpPr>
            <a:spLocks noGrp="1"/>
          </p:cNvSpPr>
          <p:nvPr>
            <p:ph type="sldNum" sz="quarter" idx="12"/>
          </p:nvPr>
        </p:nvSpPr>
        <p:spPr/>
        <p:txBody>
          <a:bodyPr/>
          <a:lstStyle/>
          <a:p>
            <a:fld id="{A4290638-0A8A-3349-9F66-DC32D8E412D5}" type="slidenum">
              <a:rPr lang="en-US" smtClean="0"/>
              <a:t>‹#›</a:t>
            </a:fld>
            <a:endParaRPr lang="en-US"/>
          </a:p>
        </p:txBody>
      </p:sp>
    </p:spTree>
    <p:extLst>
      <p:ext uri="{BB962C8B-B14F-4D97-AF65-F5344CB8AC3E}">
        <p14:creationId xmlns:p14="http://schemas.microsoft.com/office/powerpoint/2010/main" val="3525566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DCA72-910C-023D-F1DD-70E921E0EA87}"/>
              </a:ext>
            </a:extLst>
          </p:cNvPr>
          <p:cNvSpPr>
            <a:spLocks noGrp="1"/>
          </p:cNvSpPr>
          <p:nvPr>
            <p:ph type="dt" sz="half" idx="10"/>
          </p:nvPr>
        </p:nvSpPr>
        <p:spPr/>
        <p:txBody>
          <a:bodyPr/>
          <a:lstStyle/>
          <a:p>
            <a:fld id="{DC3D6CE1-D50A-CB4A-80BF-340EBDFEEA71}" type="datetimeFigureOut">
              <a:rPr lang="en-US" smtClean="0"/>
              <a:t>10/23/24</a:t>
            </a:fld>
            <a:endParaRPr lang="en-US"/>
          </a:p>
        </p:txBody>
      </p:sp>
      <p:sp>
        <p:nvSpPr>
          <p:cNvPr id="3" name="Footer Placeholder 2">
            <a:extLst>
              <a:ext uri="{FF2B5EF4-FFF2-40B4-BE49-F238E27FC236}">
                <a16:creationId xmlns:a16="http://schemas.microsoft.com/office/drawing/2014/main" id="{AB898A28-BCCD-CCFF-88D2-D2E2AA44EA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9CF8A4-4F99-72E2-4299-EAD4C8296B1A}"/>
              </a:ext>
            </a:extLst>
          </p:cNvPr>
          <p:cNvSpPr>
            <a:spLocks noGrp="1"/>
          </p:cNvSpPr>
          <p:nvPr>
            <p:ph type="sldNum" sz="quarter" idx="12"/>
          </p:nvPr>
        </p:nvSpPr>
        <p:spPr/>
        <p:txBody>
          <a:bodyPr/>
          <a:lstStyle/>
          <a:p>
            <a:fld id="{A4290638-0A8A-3349-9F66-DC32D8E412D5}" type="slidenum">
              <a:rPr lang="en-US" smtClean="0"/>
              <a:t>‹#›</a:t>
            </a:fld>
            <a:endParaRPr lang="en-US"/>
          </a:p>
        </p:txBody>
      </p:sp>
    </p:spTree>
    <p:extLst>
      <p:ext uri="{BB962C8B-B14F-4D97-AF65-F5344CB8AC3E}">
        <p14:creationId xmlns:p14="http://schemas.microsoft.com/office/powerpoint/2010/main" val="4081678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43F7-B48F-1B9B-0019-7EEA0CCE9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47EB85-53C5-49B9-432C-4B5A5AA50E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FF293-54FB-2FA1-162D-3BA226D58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4D6AA3-B902-A46C-EE59-5A8A98C59504}"/>
              </a:ext>
            </a:extLst>
          </p:cNvPr>
          <p:cNvSpPr>
            <a:spLocks noGrp="1"/>
          </p:cNvSpPr>
          <p:nvPr>
            <p:ph type="dt" sz="half" idx="10"/>
          </p:nvPr>
        </p:nvSpPr>
        <p:spPr/>
        <p:txBody>
          <a:bodyPr/>
          <a:lstStyle/>
          <a:p>
            <a:fld id="{DC3D6CE1-D50A-CB4A-80BF-340EBDFEEA71}" type="datetimeFigureOut">
              <a:rPr lang="en-US" smtClean="0"/>
              <a:t>10/23/24</a:t>
            </a:fld>
            <a:endParaRPr lang="en-US"/>
          </a:p>
        </p:txBody>
      </p:sp>
      <p:sp>
        <p:nvSpPr>
          <p:cNvPr id="6" name="Footer Placeholder 5">
            <a:extLst>
              <a:ext uri="{FF2B5EF4-FFF2-40B4-BE49-F238E27FC236}">
                <a16:creationId xmlns:a16="http://schemas.microsoft.com/office/drawing/2014/main" id="{36A98A44-189A-B71E-4CCA-FAFD8D1899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FE5482-B316-6581-A619-6015980D070F}"/>
              </a:ext>
            </a:extLst>
          </p:cNvPr>
          <p:cNvSpPr>
            <a:spLocks noGrp="1"/>
          </p:cNvSpPr>
          <p:nvPr>
            <p:ph type="sldNum" sz="quarter" idx="12"/>
          </p:nvPr>
        </p:nvSpPr>
        <p:spPr/>
        <p:txBody>
          <a:bodyPr/>
          <a:lstStyle/>
          <a:p>
            <a:fld id="{A4290638-0A8A-3349-9F66-DC32D8E412D5}" type="slidenum">
              <a:rPr lang="en-US" smtClean="0"/>
              <a:t>‹#›</a:t>
            </a:fld>
            <a:endParaRPr lang="en-US"/>
          </a:p>
        </p:txBody>
      </p:sp>
    </p:spTree>
    <p:extLst>
      <p:ext uri="{BB962C8B-B14F-4D97-AF65-F5344CB8AC3E}">
        <p14:creationId xmlns:p14="http://schemas.microsoft.com/office/powerpoint/2010/main" val="376348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98B2-E3FA-BC7D-9B98-506896278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5F4328-8C48-ECCB-801F-5DD9CFF65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C60B3C-2D3B-3A5D-B0F0-A65924E5D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27D485-167B-A9F2-E89A-1689869FD589}"/>
              </a:ext>
            </a:extLst>
          </p:cNvPr>
          <p:cNvSpPr>
            <a:spLocks noGrp="1"/>
          </p:cNvSpPr>
          <p:nvPr>
            <p:ph type="dt" sz="half" idx="10"/>
          </p:nvPr>
        </p:nvSpPr>
        <p:spPr/>
        <p:txBody>
          <a:bodyPr/>
          <a:lstStyle/>
          <a:p>
            <a:fld id="{DC3D6CE1-D50A-CB4A-80BF-340EBDFEEA71}" type="datetimeFigureOut">
              <a:rPr lang="en-US" smtClean="0"/>
              <a:t>10/23/24</a:t>
            </a:fld>
            <a:endParaRPr lang="en-US"/>
          </a:p>
        </p:txBody>
      </p:sp>
      <p:sp>
        <p:nvSpPr>
          <p:cNvPr id="6" name="Footer Placeholder 5">
            <a:extLst>
              <a:ext uri="{FF2B5EF4-FFF2-40B4-BE49-F238E27FC236}">
                <a16:creationId xmlns:a16="http://schemas.microsoft.com/office/drawing/2014/main" id="{91A2DE61-B82B-7D06-4E80-ACA5B4DDF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AD9083-440E-2C89-9C9E-F3E722D894EC}"/>
              </a:ext>
            </a:extLst>
          </p:cNvPr>
          <p:cNvSpPr>
            <a:spLocks noGrp="1"/>
          </p:cNvSpPr>
          <p:nvPr>
            <p:ph type="sldNum" sz="quarter" idx="12"/>
          </p:nvPr>
        </p:nvSpPr>
        <p:spPr/>
        <p:txBody>
          <a:bodyPr/>
          <a:lstStyle/>
          <a:p>
            <a:fld id="{A4290638-0A8A-3349-9F66-DC32D8E412D5}" type="slidenum">
              <a:rPr lang="en-US" smtClean="0"/>
              <a:t>‹#›</a:t>
            </a:fld>
            <a:endParaRPr lang="en-US"/>
          </a:p>
        </p:txBody>
      </p:sp>
    </p:spTree>
    <p:extLst>
      <p:ext uri="{BB962C8B-B14F-4D97-AF65-F5344CB8AC3E}">
        <p14:creationId xmlns:p14="http://schemas.microsoft.com/office/powerpoint/2010/main" val="1766518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785065-D92D-85DE-CBBE-6E4442564C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3CA786-8AC9-E3F5-4CD1-C5548F0381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48D9E4-0648-E97F-4300-D3D544E30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3D6CE1-D50A-CB4A-80BF-340EBDFEEA71}" type="datetimeFigureOut">
              <a:rPr lang="en-US" smtClean="0"/>
              <a:t>10/23/24</a:t>
            </a:fld>
            <a:endParaRPr lang="en-US"/>
          </a:p>
        </p:txBody>
      </p:sp>
      <p:sp>
        <p:nvSpPr>
          <p:cNvPr id="5" name="Footer Placeholder 4">
            <a:extLst>
              <a:ext uri="{FF2B5EF4-FFF2-40B4-BE49-F238E27FC236}">
                <a16:creationId xmlns:a16="http://schemas.microsoft.com/office/drawing/2014/main" id="{F1BC1803-BD66-16CC-63F8-85255A82A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7EC1021-B791-1475-2EBA-9A21A4049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90638-0A8A-3349-9F66-DC32D8E412D5}" type="slidenum">
              <a:rPr lang="en-US" smtClean="0"/>
              <a:t>‹#›</a:t>
            </a:fld>
            <a:endParaRPr lang="en-US"/>
          </a:p>
        </p:txBody>
      </p:sp>
    </p:spTree>
    <p:extLst>
      <p:ext uri="{BB962C8B-B14F-4D97-AF65-F5344CB8AC3E}">
        <p14:creationId xmlns:p14="http://schemas.microsoft.com/office/powerpoint/2010/main" val="2577516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8DA72A-4CEC-150D-FFE5-02654F061E8A}"/>
              </a:ext>
            </a:extLst>
          </p:cNvPr>
          <p:cNvSpPr>
            <a:spLocks noGrp="1"/>
          </p:cNvSpPr>
          <p:nvPr>
            <p:ph type="ctrTitle"/>
          </p:nvPr>
        </p:nvSpPr>
        <p:spPr>
          <a:xfrm>
            <a:off x="2026693" y="1030406"/>
            <a:ext cx="8147713" cy="3081242"/>
          </a:xfrm>
        </p:spPr>
        <p:txBody>
          <a:bodyPr anchor="ctr">
            <a:normAutofit/>
          </a:bodyPr>
          <a:lstStyle/>
          <a:p>
            <a:r>
              <a:rPr lang="en-US" sz="4800">
                <a:solidFill>
                  <a:srgbClr val="FFFFFF"/>
                </a:solidFill>
              </a:rPr>
              <a:t>Object Detection Model with Real-Time Capabilities Using Python</a:t>
            </a:r>
          </a:p>
        </p:txBody>
      </p:sp>
      <p:sp>
        <p:nvSpPr>
          <p:cNvPr id="3" name="Subtitle 2">
            <a:extLst>
              <a:ext uri="{FF2B5EF4-FFF2-40B4-BE49-F238E27FC236}">
                <a16:creationId xmlns:a16="http://schemas.microsoft.com/office/drawing/2014/main" id="{A9FE9FD5-D23D-6BA3-CCA9-2F0BA7D83BD3}"/>
              </a:ext>
            </a:extLst>
          </p:cNvPr>
          <p:cNvSpPr>
            <a:spLocks noGrp="1"/>
          </p:cNvSpPr>
          <p:nvPr>
            <p:ph type="subTitle" idx="1"/>
          </p:nvPr>
        </p:nvSpPr>
        <p:spPr>
          <a:xfrm>
            <a:off x="1559943" y="3821502"/>
            <a:ext cx="9078628" cy="1316503"/>
          </a:xfrm>
        </p:spPr>
        <p:txBody>
          <a:bodyPr anchor="ctr">
            <a:noAutofit/>
          </a:bodyPr>
          <a:lstStyle/>
          <a:p>
            <a:r>
              <a:rPr lang="en-US" sz="2800" dirty="0">
                <a:solidFill>
                  <a:srgbClr val="FFFFFF"/>
                </a:solidFill>
              </a:rPr>
              <a:t>                                                                                                       			                                              											</a:t>
            </a:r>
            <a:r>
              <a:rPr lang="en-US" sz="2800" dirty="0" err="1">
                <a:solidFill>
                  <a:srgbClr val="FFFFFF"/>
                </a:solidFill>
              </a:rPr>
              <a:t>Lohit</a:t>
            </a:r>
            <a:r>
              <a:rPr lang="en-US" sz="2800" dirty="0">
                <a:solidFill>
                  <a:srgbClr val="FFFFFF"/>
                </a:solidFill>
              </a:rPr>
              <a:t> Marla</a:t>
            </a:r>
            <a:br>
              <a:rPr lang="en-US" sz="2800" dirty="0">
                <a:solidFill>
                  <a:srgbClr val="FFFFFF"/>
                </a:solidFill>
              </a:rPr>
            </a:br>
            <a:r>
              <a:rPr lang="en-US" sz="2800" dirty="0">
                <a:solidFill>
                  <a:srgbClr val="FFFFFF"/>
                </a:solidFill>
              </a:rPr>
              <a:t> 				</a:t>
            </a:r>
          </a:p>
          <a:p>
            <a:r>
              <a:rPr lang="en-US" sz="2800" dirty="0">
                <a:solidFill>
                  <a:srgbClr val="FFFFFF"/>
                </a:solidFill>
              </a:rPr>
              <a:t>				</a:t>
            </a:r>
          </a:p>
        </p:txBody>
      </p:sp>
    </p:spTree>
    <p:extLst>
      <p:ext uri="{BB962C8B-B14F-4D97-AF65-F5344CB8AC3E}">
        <p14:creationId xmlns:p14="http://schemas.microsoft.com/office/powerpoint/2010/main" val="361492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4E5B-7FE3-1F26-4336-DA256D188435}"/>
              </a:ext>
            </a:extLst>
          </p:cNvPr>
          <p:cNvSpPr>
            <a:spLocks noGrp="1"/>
          </p:cNvSpPr>
          <p:nvPr>
            <p:ph type="title"/>
          </p:nvPr>
        </p:nvSpPr>
        <p:spPr>
          <a:xfrm>
            <a:off x="838200" y="365125"/>
            <a:ext cx="10515600" cy="1325563"/>
          </a:xfrm>
        </p:spPr>
        <p:txBody>
          <a:bodyPr>
            <a:normAutofit/>
          </a:bodyPr>
          <a:lstStyle/>
          <a:p>
            <a:r>
              <a:rPr lang="en-US" dirty="0"/>
              <a:t>Model Selection Strategy  Pre-Trained Models</a:t>
            </a:r>
          </a:p>
        </p:txBody>
      </p:sp>
      <p:graphicFrame>
        <p:nvGraphicFramePr>
          <p:cNvPr id="6" name="Content Placeholder 2">
            <a:extLst>
              <a:ext uri="{FF2B5EF4-FFF2-40B4-BE49-F238E27FC236}">
                <a16:creationId xmlns:a16="http://schemas.microsoft.com/office/drawing/2014/main" id="{A4BB4CEC-ACE3-507D-E475-27744CE787F4}"/>
              </a:ext>
            </a:extLst>
          </p:cNvPr>
          <p:cNvGraphicFramePr>
            <a:graphicFrameLocks noGrp="1"/>
          </p:cNvGraphicFramePr>
          <p:nvPr>
            <p:ph idx="1"/>
            <p:extLst>
              <p:ext uri="{D42A27DB-BD31-4B8C-83A1-F6EECF244321}">
                <p14:modId xmlns:p14="http://schemas.microsoft.com/office/powerpoint/2010/main" val="3566502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578517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2B56-DA35-40DC-2418-F4FBD517F5A1}"/>
              </a:ext>
            </a:extLst>
          </p:cNvPr>
          <p:cNvSpPr>
            <a:spLocks noGrp="1"/>
          </p:cNvSpPr>
          <p:nvPr>
            <p:ph type="title"/>
          </p:nvPr>
        </p:nvSpPr>
        <p:spPr/>
        <p:txBody>
          <a:bodyPr/>
          <a:lstStyle/>
          <a:p>
            <a:r>
              <a:rPr lang="en-US"/>
              <a:t>Dataset Preparation</a:t>
            </a:r>
            <a:endParaRPr lang="en-US" dirty="0"/>
          </a:p>
        </p:txBody>
      </p:sp>
      <p:sp>
        <p:nvSpPr>
          <p:cNvPr id="3" name="Content Placeholder 2">
            <a:extLst>
              <a:ext uri="{FF2B5EF4-FFF2-40B4-BE49-F238E27FC236}">
                <a16:creationId xmlns:a16="http://schemas.microsoft.com/office/drawing/2014/main" id="{BFD543C4-DEB9-4F70-A55A-89917E032A27}"/>
              </a:ext>
            </a:extLst>
          </p:cNvPr>
          <p:cNvSpPr>
            <a:spLocks noGrp="1"/>
          </p:cNvSpPr>
          <p:nvPr>
            <p:ph idx="1"/>
          </p:nvPr>
        </p:nvSpPr>
        <p:spPr>
          <a:xfrm>
            <a:off x="1079740" y="1825625"/>
            <a:ext cx="10515600" cy="4351338"/>
          </a:xfrm>
        </p:spPr>
        <p:txBody>
          <a:bodyPr>
            <a:normAutofit fontScale="55000" lnSpcReduction="20000"/>
          </a:bodyPr>
          <a:lstStyle/>
          <a:p>
            <a:pPr marL="0" indent="0">
              <a:buNone/>
            </a:pPr>
            <a:r>
              <a:rPr lang="en-US" sz="2800" dirty="0">
                <a:solidFill>
                  <a:srgbClr val="CC7832"/>
                </a:solidFill>
                <a:effectLst/>
                <a:latin typeface="JetBrains Mono"/>
              </a:rPr>
              <a:t>import </a:t>
            </a:r>
            <a:r>
              <a:rPr lang="en-US" sz="2800" dirty="0" err="1">
                <a:solidFill>
                  <a:srgbClr val="A9B7C6"/>
                </a:solidFill>
                <a:effectLst/>
                <a:latin typeface="JetBrains Mono"/>
              </a:rPr>
              <a:t>os</a:t>
            </a:r>
            <a:br>
              <a:rPr lang="en-US" sz="2800" dirty="0">
                <a:solidFill>
                  <a:srgbClr val="A9B7C6"/>
                </a:solidFill>
                <a:effectLst/>
                <a:latin typeface="JetBrains Mono"/>
              </a:rPr>
            </a:br>
            <a:r>
              <a:rPr lang="en-US" sz="2800" dirty="0">
                <a:solidFill>
                  <a:srgbClr val="CC7832"/>
                </a:solidFill>
                <a:effectLst/>
                <a:latin typeface="JetBrains Mono"/>
              </a:rPr>
              <a:t>import </a:t>
            </a:r>
            <a:r>
              <a:rPr lang="en-US" sz="2800" dirty="0">
                <a:solidFill>
                  <a:srgbClr val="A9B7C6"/>
                </a:solidFill>
                <a:effectLst/>
                <a:latin typeface="JetBrains Mono"/>
              </a:rPr>
              <a:t>cv2</a:t>
            </a:r>
            <a:br>
              <a:rPr lang="en-US" sz="2800" dirty="0">
                <a:solidFill>
                  <a:srgbClr val="A9B7C6"/>
                </a:solidFill>
                <a:effectLst/>
                <a:latin typeface="JetBrains Mono"/>
              </a:rPr>
            </a:br>
            <a:r>
              <a:rPr lang="en-US" sz="2800" dirty="0">
                <a:solidFill>
                  <a:srgbClr val="CC7832"/>
                </a:solidFill>
                <a:effectLst/>
                <a:latin typeface="JetBrains Mono"/>
              </a:rPr>
              <a:t>import </a:t>
            </a:r>
            <a:r>
              <a:rPr lang="en-US" sz="2800" dirty="0" err="1">
                <a:solidFill>
                  <a:srgbClr val="A9B7C6"/>
                </a:solidFill>
                <a:effectLst/>
                <a:latin typeface="JetBrains Mono"/>
              </a:rPr>
              <a:t>numpy</a:t>
            </a:r>
            <a:r>
              <a:rPr lang="en-US" sz="2800" dirty="0">
                <a:solidFill>
                  <a:srgbClr val="A9B7C6"/>
                </a:solidFill>
                <a:effectLst/>
                <a:latin typeface="JetBrains Mono"/>
              </a:rPr>
              <a:t> </a:t>
            </a:r>
            <a:r>
              <a:rPr lang="en-US" sz="2800" dirty="0">
                <a:solidFill>
                  <a:srgbClr val="CC7832"/>
                </a:solidFill>
                <a:effectLst/>
                <a:latin typeface="JetBrains Mono"/>
              </a:rPr>
              <a:t>as </a:t>
            </a:r>
            <a:r>
              <a:rPr lang="en-US" sz="2800" dirty="0">
                <a:solidFill>
                  <a:srgbClr val="A9B7C6"/>
                </a:solidFill>
                <a:effectLst/>
                <a:latin typeface="JetBrains Mono"/>
              </a:rPr>
              <a:t>np</a:t>
            </a:r>
            <a:br>
              <a:rPr lang="en-US" sz="2800" dirty="0">
                <a:solidFill>
                  <a:srgbClr val="A9B7C6"/>
                </a:solidFill>
                <a:effectLst/>
                <a:latin typeface="JetBrains Mono"/>
              </a:rPr>
            </a:br>
            <a:br>
              <a:rPr lang="en-US" sz="2800" dirty="0">
                <a:solidFill>
                  <a:srgbClr val="A9B7C6"/>
                </a:solidFill>
                <a:effectLst/>
                <a:latin typeface="JetBrains Mono"/>
              </a:rPr>
            </a:br>
            <a:r>
              <a:rPr lang="en-US" sz="2800" dirty="0">
                <a:solidFill>
                  <a:srgbClr val="808080"/>
                </a:solidFill>
                <a:effectLst/>
                <a:latin typeface="JetBrains Mono"/>
              </a:rPr>
              <a:t># Define dataset paths</a:t>
            </a:r>
            <a:br>
              <a:rPr lang="en-US" sz="2800" dirty="0">
                <a:solidFill>
                  <a:srgbClr val="808080"/>
                </a:solidFill>
                <a:effectLst/>
                <a:latin typeface="JetBrains Mono"/>
              </a:rPr>
            </a:br>
            <a:r>
              <a:rPr lang="en-US" sz="2800" dirty="0" err="1">
                <a:solidFill>
                  <a:srgbClr val="A9B7C6"/>
                </a:solidFill>
                <a:effectLst/>
                <a:latin typeface="JetBrains Mono"/>
              </a:rPr>
              <a:t>dataset_path</a:t>
            </a:r>
            <a:r>
              <a:rPr lang="en-US" sz="2800" dirty="0">
                <a:solidFill>
                  <a:srgbClr val="A9B7C6"/>
                </a:solidFill>
                <a:effectLst/>
                <a:latin typeface="JetBrains Mono"/>
              </a:rPr>
              <a:t> = </a:t>
            </a:r>
            <a:r>
              <a:rPr lang="en-US" sz="2800" dirty="0">
                <a:solidFill>
                  <a:srgbClr val="6A8759"/>
                </a:solidFill>
                <a:effectLst/>
                <a:latin typeface="JetBrains Mono"/>
              </a:rPr>
              <a:t>"path/to/dataset"</a:t>
            </a:r>
            <a:br>
              <a:rPr lang="en-US" sz="2800" dirty="0">
                <a:solidFill>
                  <a:srgbClr val="6A8759"/>
                </a:solidFill>
                <a:effectLst/>
                <a:latin typeface="JetBrains Mono"/>
              </a:rPr>
            </a:br>
            <a:r>
              <a:rPr lang="en-US" sz="2800" dirty="0" err="1">
                <a:solidFill>
                  <a:srgbClr val="A9B7C6"/>
                </a:solidFill>
                <a:effectLst/>
                <a:latin typeface="JetBrains Mono"/>
              </a:rPr>
              <a:t>train_images_path</a:t>
            </a:r>
            <a:r>
              <a:rPr lang="en-US" sz="2800" dirty="0">
                <a:solidFill>
                  <a:srgbClr val="A9B7C6"/>
                </a:solidFill>
                <a:effectLst/>
                <a:latin typeface="JetBrains Mono"/>
              </a:rPr>
              <a:t> = </a:t>
            </a:r>
            <a:r>
              <a:rPr lang="en-US" sz="2800" dirty="0" err="1">
                <a:solidFill>
                  <a:srgbClr val="A9B7C6"/>
                </a:solidFill>
                <a:effectLst/>
                <a:latin typeface="JetBrains Mono"/>
              </a:rPr>
              <a:t>os.path.join</a:t>
            </a:r>
            <a:r>
              <a:rPr lang="en-US" sz="2800" dirty="0">
                <a:solidFill>
                  <a:srgbClr val="A9B7C6"/>
                </a:solidFill>
                <a:effectLst/>
                <a:latin typeface="JetBrains Mono"/>
              </a:rPr>
              <a:t>(</a:t>
            </a:r>
            <a:r>
              <a:rPr lang="en-US" sz="2800" dirty="0" err="1">
                <a:solidFill>
                  <a:srgbClr val="A9B7C6"/>
                </a:solidFill>
                <a:effectLst/>
                <a:latin typeface="JetBrains Mono"/>
              </a:rPr>
              <a:t>dataset_path</a:t>
            </a:r>
            <a:r>
              <a:rPr lang="en-US" sz="2800" dirty="0">
                <a:solidFill>
                  <a:srgbClr val="CC7832"/>
                </a:solidFill>
                <a:effectLst/>
                <a:latin typeface="JetBrains Mono"/>
              </a:rPr>
              <a:t>, </a:t>
            </a:r>
            <a:r>
              <a:rPr lang="en-US" sz="2800" dirty="0">
                <a:solidFill>
                  <a:srgbClr val="6A8759"/>
                </a:solidFill>
                <a:effectLst/>
                <a:latin typeface="JetBrains Mono"/>
              </a:rPr>
              <a:t>'train'</a:t>
            </a:r>
            <a:r>
              <a:rPr lang="en-US" sz="2800" dirty="0">
                <a:solidFill>
                  <a:srgbClr val="A9B7C6"/>
                </a:solidFill>
                <a:effectLst/>
                <a:latin typeface="JetBrains Mono"/>
              </a:rPr>
              <a:t>)</a:t>
            </a:r>
            <a:br>
              <a:rPr lang="en-US" sz="2800" dirty="0">
                <a:solidFill>
                  <a:srgbClr val="A9B7C6"/>
                </a:solidFill>
                <a:effectLst/>
                <a:latin typeface="JetBrains Mono"/>
              </a:rPr>
            </a:br>
            <a:r>
              <a:rPr lang="en-US" sz="2800" dirty="0" err="1">
                <a:solidFill>
                  <a:srgbClr val="A9B7C6"/>
                </a:solidFill>
                <a:effectLst/>
                <a:latin typeface="JetBrains Mono"/>
              </a:rPr>
              <a:t>test_images_path</a:t>
            </a:r>
            <a:r>
              <a:rPr lang="en-US" sz="2800" dirty="0">
                <a:solidFill>
                  <a:srgbClr val="A9B7C6"/>
                </a:solidFill>
                <a:effectLst/>
                <a:latin typeface="JetBrains Mono"/>
              </a:rPr>
              <a:t> = </a:t>
            </a:r>
            <a:r>
              <a:rPr lang="en-US" sz="2800" dirty="0" err="1">
                <a:solidFill>
                  <a:srgbClr val="A9B7C6"/>
                </a:solidFill>
                <a:effectLst/>
                <a:latin typeface="JetBrains Mono"/>
              </a:rPr>
              <a:t>os.path.join</a:t>
            </a:r>
            <a:r>
              <a:rPr lang="en-US" sz="2800" dirty="0">
                <a:solidFill>
                  <a:srgbClr val="A9B7C6"/>
                </a:solidFill>
                <a:effectLst/>
                <a:latin typeface="JetBrains Mono"/>
              </a:rPr>
              <a:t>(</a:t>
            </a:r>
            <a:r>
              <a:rPr lang="en-US" sz="2800" dirty="0" err="1">
                <a:solidFill>
                  <a:srgbClr val="A9B7C6"/>
                </a:solidFill>
                <a:effectLst/>
                <a:latin typeface="JetBrains Mono"/>
              </a:rPr>
              <a:t>dataset_path</a:t>
            </a:r>
            <a:r>
              <a:rPr lang="en-US" sz="2800" dirty="0">
                <a:solidFill>
                  <a:srgbClr val="CC7832"/>
                </a:solidFill>
                <a:effectLst/>
                <a:latin typeface="JetBrains Mono"/>
              </a:rPr>
              <a:t>, </a:t>
            </a:r>
            <a:r>
              <a:rPr lang="en-US" sz="2800" dirty="0">
                <a:solidFill>
                  <a:srgbClr val="6A8759"/>
                </a:solidFill>
                <a:effectLst/>
                <a:latin typeface="JetBrains Mono"/>
              </a:rPr>
              <a:t>'test'</a:t>
            </a:r>
            <a:r>
              <a:rPr lang="en-US" sz="2800" dirty="0">
                <a:solidFill>
                  <a:srgbClr val="A9B7C6"/>
                </a:solidFill>
                <a:effectLst/>
                <a:latin typeface="JetBrains Mono"/>
              </a:rPr>
              <a:t>)</a:t>
            </a:r>
            <a:br>
              <a:rPr lang="en-US" sz="2800" dirty="0">
                <a:solidFill>
                  <a:srgbClr val="A9B7C6"/>
                </a:solidFill>
                <a:effectLst/>
                <a:latin typeface="JetBrains Mono"/>
              </a:rPr>
            </a:br>
            <a:br>
              <a:rPr lang="en-US" sz="2800" dirty="0">
                <a:solidFill>
                  <a:srgbClr val="A9B7C6"/>
                </a:solidFill>
                <a:effectLst/>
                <a:latin typeface="JetBrains Mono"/>
              </a:rPr>
            </a:br>
            <a:r>
              <a:rPr lang="en-US" sz="2800" dirty="0">
                <a:solidFill>
                  <a:srgbClr val="808080"/>
                </a:solidFill>
                <a:effectLst/>
                <a:latin typeface="JetBrains Mono"/>
              </a:rPr>
              <a:t># Load the images</a:t>
            </a:r>
            <a:br>
              <a:rPr lang="en-US" sz="2800" dirty="0">
                <a:solidFill>
                  <a:srgbClr val="808080"/>
                </a:solidFill>
                <a:effectLst/>
                <a:latin typeface="JetBrains Mono"/>
              </a:rPr>
            </a:br>
            <a:r>
              <a:rPr lang="en-US" sz="2800" dirty="0">
                <a:solidFill>
                  <a:srgbClr val="CC7832"/>
                </a:solidFill>
                <a:effectLst/>
                <a:latin typeface="JetBrains Mono"/>
              </a:rPr>
              <a:t>def </a:t>
            </a:r>
            <a:r>
              <a:rPr lang="en-US" sz="2800" dirty="0" err="1">
                <a:solidFill>
                  <a:srgbClr val="FFC66D"/>
                </a:solidFill>
                <a:effectLst/>
                <a:latin typeface="JetBrains Mono"/>
              </a:rPr>
              <a:t>load_images</a:t>
            </a:r>
            <a:r>
              <a:rPr lang="en-US" sz="2800" dirty="0">
                <a:solidFill>
                  <a:srgbClr val="A9B7C6"/>
                </a:solidFill>
                <a:effectLst/>
                <a:latin typeface="JetBrains Mono"/>
              </a:rPr>
              <a:t>(</a:t>
            </a:r>
            <a:r>
              <a:rPr lang="en-US" sz="2800" dirty="0" err="1">
                <a:solidFill>
                  <a:srgbClr val="A9B7C6"/>
                </a:solidFill>
                <a:effectLst/>
                <a:latin typeface="JetBrains Mono"/>
              </a:rPr>
              <a:t>image_dir</a:t>
            </a:r>
            <a:r>
              <a:rPr lang="en-US" sz="2800" dirty="0">
                <a:solidFill>
                  <a:srgbClr val="A9B7C6"/>
                </a:solidFill>
                <a:effectLst/>
                <a:latin typeface="JetBrains Mono"/>
              </a:rPr>
              <a:t>):</a:t>
            </a:r>
            <a:br>
              <a:rPr lang="en-US" sz="2800" dirty="0">
                <a:solidFill>
                  <a:srgbClr val="A9B7C6"/>
                </a:solidFill>
                <a:effectLst/>
                <a:latin typeface="JetBrains Mono"/>
              </a:rPr>
            </a:br>
            <a:r>
              <a:rPr lang="en-US" sz="2800" dirty="0">
                <a:solidFill>
                  <a:srgbClr val="A9B7C6"/>
                </a:solidFill>
                <a:effectLst/>
                <a:latin typeface="JetBrains Mono"/>
              </a:rPr>
              <a:t>    images = []</a:t>
            </a:r>
            <a:br>
              <a:rPr lang="en-US" sz="2800" dirty="0">
                <a:solidFill>
                  <a:srgbClr val="A9B7C6"/>
                </a:solidFill>
                <a:effectLst/>
                <a:latin typeface="JetBrains Mono"/>
              </a:rPr>
            </a:br>
            <a:r>
              <a:rPr lang="en-US" sz="2800" dirty="0">
                <a:solidFill>
                  <a:srgbClr val="A9B7C6"/>
                </a:solidFill>
                <a:effectLst/>
                <a:latin typeface="JetBrains Mono"/>
              </a:rPr>
              <a:t>    </a:t>
            </a:r>
            <a:r>
              <a:rPr lang="en-US" sz="2800" dirty="0">
                <a:solidFill>
                  <a:srgbClr val="CC7832"/>
                </a:solidFill>
                <a:effectLst/>
                <a:latin typeface="JetBrains Mono"/>
              </a:rPr>
              <a:t>for </a:t>
            </a:r>
            <a:r>
              <a:rPr lang="en-US" sz="2800" dirty="0" err="1">
                <a:solidFill>
                  <a:srgbClr val="A9B7C6"/>
                </a:solidFill>
                <a:effectLst/>
                <a:latin typeface="JetBrains Mono"/>
              </a:rPr>
              <a:t>img_file</a:t>
            </a:r>
            <a:r>
              <a:rPr lang="en-US" sz="2800" dirty="0">
                <a:solidFill>
                  <a:srgbClr val="A9B7C6"/>
                </a:solidFill>
                <a:effectLst/>
                <a:latin typeface="JetBrains Mono"/>
              </a:rPr>
              <a:t> </a:t>
            </a:r>
            <a:r>
              <a:rPr lang="en-US" sz="2800" dirty="0">
                <a:solidFill>
                  <a:srgbClr val="CC7832"/>
                </a:solidFill>
                <a:effectLst/>
                <a:latin typeface="JetBrains Mono"/>
              </a:rPr>
              <a:t>in </a:t>
            </a:r>
            <a:r>
              <a:rPr lang="en-US" sz="2800" dirty="0" err="1">
                <a:solidFill>
                  <a:srgbClr val="A9B7C6"/>
                </a:solidFill>
                <a:effectLst/>
                <a:latin typeface="JetBrains Mono"/>
              </a:rPr>
              <a:t>os.listdir</a:t>
            </a:r>
            <a:r>
              <a:rPr lang="en-US" sz="2800" dirty="0">
                <a:solidFill>
                  <a:srgbClr val="A9B7C6"/>
                </a:solidFill>
                <a:effectLst/>
                <a:latin typeface="JetBrains Mono"/>
              </a:rPr>
              <a:t>(</a:t>
            </a:r>
            <a:r>
              <a:rPr lang="en-US" sz="2800" dirty="0" err="1">
                <a:solidFill>
                  <a:srgbClr val="A9B7C6"/>
                </a:solidFill>
                <a:effectLst/>
                <a:latin typeface="JetBrains Mono"/>
              </a:rPr>
              <a:t>image_dir</a:t>
            </a:r>
            <a:r>
              <a:rPr lang="en-US" sz="2800" dirty="0">
                <a:solidFill>
                  <a:srgbClr val="A9B7C6"/>
                </a:solidFill>
                <a:effectLst/>
                <a:latin typeface="JetBrains Mono"/>
              </a:rPr>
              <a:t>):</a:t>
            </a:r>
            <a:br>
              <a:rPr lang="en-US" sz="2800" dirty="0">
                <a:solidFill>
                  <a:srgbClr val="A9B7C6"/>
                </a:solidFill>
                <a:effectLst/>
                <a:latin typeface="JetBrains Mono"/>
              </a:rPr>
            </a:br>
            <a:r>
              <a:rPr lang="en-US" sz="2800" dirty="0">
                <a:solidFill>
                  <a:srgbClr val="A9B7C6"/>
                </a:solidFill>
                <a:effectLst/>
                <a:latin typeface="JetBrains Mono"/>
              </a:rPr>
              <a:t>        </a:t>
            </a:r>
            <a:r>
              <a:rPr lang="en-US" sz="2800" dirty="0" err="1">
                <a:solidFill>
                  <a:srgbClr val="A9B7C6"/>
                </a:solidFill>
                <a:effectLst/>
                <a:latin typeface="JetBrains Mono"/>
              </a:rPr>
              <a:t>img</a:t>
            </a:r>
            <a:r>
              <a:rPr lang="en-US" sz="2800" dirty="0">
                <a:solidFill>
                  <a:srgbClr val="A9B7C6"/>
                </a:solidFill>
                <a:effectLst/>
                <a:latin typeface="JetBrains Mono"/>
              </a:rPr>
              <a:t> = cv2.imread(</a:t>
            </a:r>
            <a:r>
              <a:rPr lang="en-US" sz="2800" dirty="0" err="1">
                <a:solidFill>
                  <a:srgbClr val="A9B7C6"/>
                </a:solidFill>
                <a:effectLst/>
                <a:latin typeface="JetBrains Mono"/>
              </a:rPr>
              <a:t>os.path.join</a:t>
            </a:r>
            <a:r>
              <a:rPr lang="en-US" sz="2800" dirty="0">
                <a:solidFill>
                  <a:srgbClr val="A9B7C6"/>
                </a:solidFill>
                <a:effectLst/>
                <a:latin typeface="JetBrains Mono"/>
              </a:rPr>
              <a:t>(</a:t>
            </a:r>
            <a:r>
              <a:rPr lang="en-US" sz="2800" dirty="0" err="1">
                <a:solidFill>
                  <a:srgbClr val="A9B7C6"/>
                </a:solidFill>
                <a:effectLst/>
                <a:latin typeface="JetBrains Mono"/>
              </a:rPr>
              <a:t>image_dir</a:t>
            </a:r>
            <a:r>
              <a:rPr lang="en-US" sz="2800" dirty="0">
                <a:solidFill>
                  <a:srgbClr val="CC7832"/>
                </a:solidFill>
                <a:effectLst/>
                <a:latin typeface="JetBrains Mono"/>
              </a:rPr>
              <a:t>, </a:t>
            </a:r>
            <a:r>
              <a:rPr lang="en-US" sz="2800" dirty="0" err="1">
                <a:solidFill>
                  <a:srgbClr val="A9B7C6"/>
                </a:solidFill>
                <a:effectLst/>
                <a:latin typeface="JetBrains Mono"/>
              </a:rPr>
              <a:t>img_file</a:t>
            </a:r>
            <a:r>
              <a:rPr lang="en-US" sz="2800" dirty="0">
                <a:solidFill>
                  <a:srgbClr val="A9B7C6"/>
                </a:solidFill>
                <a:effectLst/>
                <a:latin typeface="JetBrains Mono"/>
              </a:rPr>
              <a:t>))</a:t>
            </a:r>
            <a:br>
              <a:rPr lang="en-US" sz="2800" dirty="0">
                <a:solidFill>
                  <a:srgbClr val="A9B7C6"/>
                </a:solidFill>
                <a:effectLst/>
                <a:latin typeface="JetBrains Mono"/>
              </a:rPr>
            </a:br>
            <a:r>
              <a:rPr lang="en-US" sz="2800" dirty="0">
                <a:solidFill>
                  <a:srgbClr val="A9B7C6"/>
                </a:solidFill>
                <a:effectLst/>
                <a:latin typeface="JetBrains Mono"/>
              </a:rPr>
              <a:t>        </a:t>
            </a:r>
            <a:r>
              <a:rPr lang="en-US" sz="2800" dirty="0">
                <a:solidFill>
                  <a:srgbClr val="CC7832"/>
                </a:solidFill>
                <a:effectLst/>
                <a:latin typeface="JetBrains Mono"/>
              </a:rPr>
              <a:t>if </a:t>
            </a:r>
            <a:r>
              <a:rPr lang="en-US" sz="2800" dirty="0" err="1">
                <a:solidFill>
                  <a:srgbClr val="A9B7C6"/>
                </a:solidFill>
                <a:effectLst/>
                <a:latin typeface="JetBrains Mono"/>
              </a:rPr>
              <a:t>img</a:t>
            </a:r>
            <a:r>
              <a:rPr lang="en-US" sz="2800" dirty="0">
                <a:solidFill>
                  <a:srgbClr val="A9B7C6"/>
                </a:solidFill>
                <a:effectLst/>
                <a:latin typeface="JetBrains Mono"/>
              </a:rPr>
              <a:t> </a:t>
            </a:r>
            <a:r>
              <a:rPr lang="en-US" sz="2800" dirty="0">
                <a:solidFill>
                  <a:srgbClr val="CC7832"/>
                </a:solidFill>
                <a:effectLst/>
                <a:latin typeface="JetBrains Mono"/>
              </a:rPr>
              <a:t>is not None</a:t>
            </a:r>
            <a:r>
              <a:rPr lang="en-US" sz="2800" dirty="0">
                <a:solidFill>
                  <a:srgbClr val="A9B7C6"/>
                </a:solidFill>
                <a:effectLst/>
                <a:latin typeface="JetBrains Mono"/>
              </a:rPr>
              <a:t>:</a:t>
            </a:r>
            <a:br>
              <a:rPr lang="en-US" sz="2800" dirty="0">
                <a:solidFill>
                  <a:srgbClr val="A9B7C6"/>
                </a:solidFill>
                <a:effectLst/>
                <a:latin typeface="JetBrains Mono"/>
              </a:rPr>
            </a:br>
            <a:r>
              <a:rPr lang="en-US" sz="2800" dirty="0">
                <a:solidFill>
                  <a:srgbClr val="A9B7C6"/>
                </a:solidFill>
                <a:effectLst/>
                <a:latin typeface="JetBrains Mono"/>
              </a:rPr>
              <a:t>            </a:t>
            </a:r>
            <a:r>
              <a:rPr lang="en-US" sz="2800" dirty="0" err="1">
                <a:solidFill>
                  <a:srgbClr val="A9B7C6"/>
                </a:solidFill>
                <a:effectLst/>
                <a:latin typeface="JetBrains Mono"/>
              </a:rPr>
              <a:t>images.append</a:t>
            </a:r>
            <a:r>
              <a:rPr lang="en-US" sz="2800" dirty="0">
                <a:solidFill>
                  <a:srgbClr val="A9B7C6"/>
                </a:solidFill>
                <a:effectLst/>
                <a:latin typeface="JetBrains Mono"/>
              </a:rPr>
              <a:t>(</a:t>
            </a:r>
            <a:r>
              <a:rPr lang="en-US" sz="2800" dirty="0" err="1">
                <a:solidFill>
                  <a:srgbClr val="A9B7C6"/>
                </a:solidFill>
                <a:effectLst/>
                <a:latin typeface="JetBrains Mono"/>
              </a:rPr>
              <a:t>img</a:t>
            </a:r>
            <a:r>
              <a:rPr lang="en-US" sz="2800" dirty="0">
                <a:solidFill>
                  <a:srgbClr val="A9B7C6"/>
                </a:solidFill>
                <a:effectLst/>
                <a:latin typeface="JetBrains Mono"/>
              </a:rPr>
              <a:t>)</a:t>
            </a:r>
            <a:br>
              <a:rPr lang="en-US" sz="2800" dirty="0">
                <a:solidFill>
                  <a:srgbClr val="A9B7C6"/>
                </a:solidFill>
                <a:effectLst/>
                <a:latin typeface="JetBrains Mono"/>
              </a:rPr>
            </a:br>
            <a:r>
              <a:rPr lang="en-US" sz="2800" dirty="0">
                <a:solidFill>
                  <a:srgbClr val="A9B7C6"/>
                </a:solidFill>
                <a:effectLst/>
                <a:latin typeface="JetBrains Mono"/>
              </a:rPr>
              <a:t>    </a:t>
            </a:r>
            <a:r>
              <a:rPr lang="en-US" sz="2800" dirty="0">
                <a:solidFill>
                  <a:srgbClr val="CC7832"/>
                </a:solidFill>
                <a:effectLst/>
                <a:latin typeface="JetBrains Mono"/>
              </a:rPr>
              <a:t>return </a:t>
            </a:r>
            <a:r>
              <a:rPr lang="en-US" sz="2800" dirty="0">
                <a:solidFill>
                  <a:srgbClr val="A9B7C6"/>
                </a:solidFill>
                <a:effectLst/>
                <a:latin typeface="JetBrains Mono"/>
              </a:rPr>
              <a:t>images</a:t>
            </a:r>
            <a:br>
              <a:rPr lang="en-US" sz="2800" dirty="0">
                <a:solidFill>
                  <a:srgbClr val="A9B7C6"/>
                </a:solidFill>
                <a:effectLst/>
                <a:latin typeface="JetBrains Mono"/>
              </a:rPr>
            </a:br>
            <a:br>
              <a:rPr lang="en-US" sz="2800" dirty="0">
                <a:solidFill>
                  <a:srgbClr val="A9B7C6"/>
                </a:solidFill>
                <a:effectLst/>
                <a:latin typeface="JetBrains Mono"/>
              </a:rPr>
            </a:br>
            <a:r>
              <a:rPr lang="en-US" sz="2800" dirty="0" err="1">
                <a:solidFill>
                  <a:srgbClr val="A9B7C6"/>
                </a:solidFill>
                <a:effectLst/>
                <a:latin typeface="JetBrains Mono"/>
              </a:rPr>
              <a:t>train_images</a:t>
            </a:r>
            <a:r>
              <a:rPr lang="en-US" sz="2800" dirty="0">
                <a:solidFill>
                  <a:srgbClr val="A9B7C6"/>
                </a:solidFill>
                <a:effectLst/>
                <a:latin typeface="JetBrains Mono"/>
              </a:rPr>
              <a:t> = </a:t>
            </a:r>
            <a:r>
              <a:rPr lang="en-US" sz="2800" dirty="0" err="1">
                <a:solidFill>
                  <a:srgbClr val="A9B7C6"/>
                </a:solidFill>
                <a:effectLst/>
                <a:latin typeface="JetBrains Mono"/>
              </a:rPr>
              <a:t>load_images</a:t>
            </a:r>
            <a:r>
              <a:rPr lang="en-US" sz="2800" dirty="0">
                <a:solidFill>
                  <a:srgbClr val="A9B7C6"/>
                </a:solidFill>
                <a:effectLst/>
                <a:latin typeface="JetBrains Mono"/>
              </a:rPr>
              <a:t>(</a:t>
            </a:r>
            <a:r>
              <a:rPr lang="en-US" sz="2800" dirty="0" err="1">
                <a:solidFill>
                  <a:srgbClr val="A9B7C6"/>
                </a:solidFill>
                <a:effectLst/>
                <a:latin typeface="JetBrains Mono"/>
              </a:rPr>
              <a:t>train_images_path</a:t>
            </a:r>
            <a:r>
              <a:rPr lang="en-US" sz="2800" dirty="0">
                <a:solidFill>
                  <a:srgbClr val="A9B7C6"/>
                </a:solidFill>
                <a:effectLst/>
                <a:latin typeface="JetBrains Mono"/>
              </a:rPr>
              <a:t>)</a:t>
            </a:r>
            <a:br>
              <a:rPr lang="en-US" sz="2800" dirty="0">
                <a:solidFill>
                  <a:srgbClr val="A9B7C6"/>
                </a:solidFill>
                <a:effectLst/>
                <a:latin typeface="JetBrains Mono"/>
              </a:rPr>
            </a:br>
            <a:r>
              <a:rPr lang="en-US" sz="2800" dirty="0" err="1">
                <a:solidFill>
                  <a:srgbClr val="A9B7C6"/>
                </a:solidFill>
                <a:effectLst/>
                <a:latin typeface="JetBrains Mono"/>
              </a:rPr>
              <a:t>test_images</a:t>
            </a:r>
            <a:r>
              <a:rPr lang="en-US" sz="2800" dirty="0">
                <a:solidFill>
                  <a:srgbClr val="A9B7C6"/>
                </a:solidFill>
                <a:effectLst/>
                <a:latin typeface="JetBrains Mono"/>
              </a:rPr>
              <a:t> = </a:t>
            </a:r>
            <a:r>
              <a:rPr lang="en-US" sz="2800" dirty="0" err="1">
                <a:solidFill>
                  <a:srgbClr val="A9B7C6"/>
                </a:solidFill>
                <a:effectLst/>
                <a:latin typeface="JetBrains Mono"/>
              </a:rPr>
              <a:t>load_images</a:t>
            </a:r>
            <a:r>
              <a:rPr lang="en-US" sz="2800" dirty="0">
                <a:solidFill>
                  <a:srgbClr val="A9B7C6"/>
                </a:solidFill>
                <a:effectLst/>
                <a:latin typeface="JetBrains Mono"/>
              </a:rPr>
              <a:t>(</a:t>
            </a:r>
            <a:r>
              <a:rPr lang="en-US" sz="2800" dirty="0" err="1">
                <a:solidFill>
                  <a:srgbClr val="A9B7C6"/>
                </a:solidFill>
                <a:effectLst/>
                <a:latin typeface="JetBrains Mono"/>
              </a:rPr>
              <a:t>test_images_path</a:t>
            </a:r>
            <a:r>
              <a:rPr lang="en-US" sz="2800" dirty="0">
                <a:solidFill>
                  <a:srgbClr val="A9B7C6"/>
                </a:solidFill>
                <a:effectLst/>
                <a:latin typeface="JetBrains Mono"/>
              </a:rPr>
              <a:t>)</a:t>
            </a:r>
            <a:br>
              <a:rPr lang="en-US" sz="2800" dirty="0">
                <a:solidFill>
                  <a:srgbClr val="A9B7C6"/>
                </a:solidFill>
                <a:effectLst/>
                <a:latin typeface="JetBrains Mono"/>
              </a:rPr>
            </a:br>
            <a:br>
              <a:rPr lang="en-US" sz="2800" dirty="0">
                <a:solidFill>
                  <a:srgbClr val="A9B7C6"/>
                </a:solidFill>
                <a:effectLst/>
                <a:latin typeface="JetBrains Mono"/>
              </a:rPr>
            </a:br>
            <a:r>
              <a:rPr lang="en-US" sz="2800" dirty="0">
                <a:solidFill>
                  <a:srgbClr val="808080"/>
                </a:solidFill>
                <a:effectLst/>
                <a:latin typeface="JetBrains Mono"/>
              </a:rPr>
              <a:t># Dataset ready for processing</a:t>
            </a:r>
            <a:br>
              <a:rPr lang="en-US" sz="2800" dirty="0">
                <a:solidFill>
                  <a:srgbClr val="808080"/>
                </a:solidFill>
                <a:effectLst/>
                <a:latin typeface="JetBrains Mono"/>
              </a:rPr>
            </a:br>
            <a:r>
              <a:rPr lang="en-US" sz="2800" dirty="0">
                <a:solidFill>
                  <a:srgbClr val="8888C6"/>
                </a:solidFill>
                <a:effectLst/>
                <a:latin typeface="JetBrains Mono"/>
              </a:rPr>
              <a:t>print</a:t>
            </a:r>
            <a:r>
              <a:rPr lang="en-US" sz="2800" dirty="0">
                <a:solidFill>
                  <a:srgbClr val="A9B7C6"/>
                </a:solidFill>
                <a:effectLst/>
                <a:latin typeface="JetBrains Mono"/>
              </a:rPr>
              <a:t>(</a:t>
            </a:r>
            <a:r>
              <a:rPr lang="en-US" sz="2800" dirty="0" err="1">
                <a:solidFill>
                  <a:srgbClr val="6A8759"/>
                </a:solidFill>
                <a:effectLst/>
                <a:latin typeface="JetBrains Mono"/>
              </a:rPr>
              <a:t>f"Loaded</a:t>
            </a:r>
            <a:r>
              <a:rPr lang="en-US" sz="2800" dirty="0">
                <a:solidFill>
                  <a:srgbClr val="6A8759"/>
                </a:solidFill>
                <a:effectLst/>
                <a:latin typeface="JetBrains Mono"/>
              </a:rPr>
              <a:t> </a:t>
            </a:r>
            <a:r>
              <a:rPr lang="en-US" sz="2800" dirty="0">
                <a:solidFill>
                  <a:srgbClr val="CC7832"/>
                </a:solidFill>
                <a:effectLst/>
                <a:latin typeface="JetBrains Mono"/>
              </a:rPr>
              <a:t>{</a:t>
            </a:r>
            <a:r>
              <a:rPr lang="en-US" sz="2800" dirty="0" err="1">
                <a:solidFill>
                  <a:srgbClr val="8888C6"/>
                </a:solidFill>
                <a:effectLst/>
                <a:latin typeface="JetBrains Mono"/>
              </a:rPr>
              <a:t>len</a:t>
            </a:r>
            <a:r>
              <a:rPr lang="en-US" sz="2800" dirty="0">
                <a:solidFill>
                  <a:srgbClr val="A9B7C6"/>
                </a:solidFill>
                <a:effectLst/>
                <a:latin typeface="JetBrains Mono"/>
              </a:rPr>
              <a:t>(</a:t>
            </a:r>
            <a:r>
              <a:rPr lang="en-US" sz="2800" dirty="0" err="1">
                <a:solidFill>
                  <a:srgbClr val="A9B7C6"/>
                </a:solidFill>
                <a:effectLst/>
                <a:latin typeface="JetBrains Mono"/>
              </a:rPr>
              <a:t>train_images</a:t>
            </a:r>
            <a:r>
              <a:rPr lang="en-US" sz="2800" dirty="0">
                <a:solidFill>
                  <a:srgbClr val="A9B7C6"/>
                </a:solidFill>
                <a:effectLst/>
                <a:latin typeface="JetBrains Mono"/>
              </a:rPr>
              <a:t>)</a:t>
            </a:r>
            <a:r>
              <a:rPr lang="en-US" sz="2800" dirty="0">
                <a:solidFill>
                  <a:srgbClr val="CC7832"/>
                </a:solidFill>
                <a:effectLst/>
                <a:latin typeface="JetBrains Mono"/>
              </a:rPr>
              <a:t>}</a:t>
            </a:r>
            <a:r>
              <a:rPr lang="en-US" sz="2800" dirty="0">
                <a:solidFill>
                  <a:srgbClr val="6A8759"/>
                </a:solidFill>
                <a:effectLst/>
                <a:latin typeface="JetBrains Mono"/>
              </a:rPr>
              <a:t> training images and </a:t>
            </a:r>
            <a:r>
              <a:rPr lang="en-US" sz="2800" dirty="0">
                <a:solidFill>
                  <a:srgbClr val="CC7832"/>
                </a:solidFill>
                <a:effectLst/>
                <a:latin typeface="JetBrains Mono"/>
              </a:rPr>
              <a:t>{</a:t>
            </a:r>
            <a:r>
              <a:rPr lang="en-US" sz="2800" dirty="0" err="1">
                <a:solidFill>
                  <a:srgbClr val="8888C6"/>
                </a:solidFill>
                <a:effectLst/>
                <a:latin typeface="JetBrains Mono"/>
              </a:rPr>
              <a:t>len</a:t>
            </a:r>
            <a:r>
              <a:rPr lang="en-US" sz="2800" dirty="0">
                <a:solidFill>
                  <a:srgbClr val="A9B7C6"/>
                </a:solidFill>
                <a:effectLst/>
                <a:latin typeface="JetBrains Mono"/>
              </a:rPr>
              <a:t>(</a:t>
            </a:r>
            <a:r>
              <a:rPr lang="en-US" sz="2800" dirty="0" err="1">
                <a:solidFill>
                  <a:srgbClr val="A9B7C6"/>
                </a:solidFill>
                <a:effectLst/>
                <a:latin typeface="JetBrains Mono"/>
              </a:rPr>
              <a:t>test_images</a:t>
            </a:r>
            <a:r>
              <a:rPr lang="en-US" sz="2800" dirty="0">
                <a:solidFill>
                  <a:srgbClr val="A9B7C6"/>
                </a:solidFill>
                <a:effectLst/>
                <a:latin typeface="JetBrains Mono"/>
              </a:rPr>
              <a:t>)</a:t>
            </a:r>
            <a:r>
              <a:rPr lang="en-US" sz="2800" dirty="0">
                <a:solidFill>
                  <a:srgbClr val="CC7832"/>
                </a:solidFill>
                <a:effectLst/>
                <a:latin typeface="JetBrains Mono"/>
              </a:rPr>
              <a:t>}</a:t>
            </a:r>
            <a:r>
              <a:rPr lang="en-US" sz="2800" dirty="0">
                <a:solidFill>
                  <a:srgbClr val="6A8759"/>
                </a:solidFill>
                <a:effectLst/>
                <a:latin typeface="JetBrains Mono"/>
              </a:rPr>
              <a:t> testing images."</a:t>
            </a:r>
            <a:r>
              <a:rPr lang="en-US" sz="2800" dirty="0">
                <a:solidFill>
                  <a:srgbClr val="A9B7C6"/>
                </a:solidFill>
                <a:effectLst/>
                <a:latin typeface="JetBrains Mono"/>
              </a:rPr>
              <a:t>)</a:t>
            </a:r>
            <a:br>
              <a:rPr lang="en-US" sz="2800" dirty="0">
                <a:solidFill>
                  <a:srgbClr val="A9B7C6"/>
                </a:solidFill>
                <a:effectLst/>
                <a:latin typeface="JetBrains Mono"/>
              </a:rPr>
            </a:br>
            <a:endParaRPr lang="en-US" sz="2800" dirty="0">
              <a:solidFill>
                <a:srgbClr val="A9B7C6"/>
              </a:solidFill>
              <a:effectLst/>
              <a:latin typeface="JetBrains Mono"/>
            </a:endParaRPr>
          </a:p>
        </p:txBody>
      </p:sp>
      <p:pic>
        <p:nvPicPr>
          <p:cNvPr id="5" name="Picture 4" descr="A group of images with a sun and mountains&#10;&#10;Description automatically generated">
            <a:extLst>
              <a:ext uri="{FF2B5EF4-FFF2-40B4-BE49-F238E27FC236}">
                <a16:creationId xmlns:a16="http://schemas.microsoft.com/office/drawing/2014/main" id="{D2642E5A-ED07-0BE3-B037-7C45A27E53CF}"/>
              </a:ext>
            </a:extLst>
          </p:cNvPr>
          <p:cNvPicPr>
            <a:picLocks noChangeAspect="1"/>
          </p:cNvPicPr>
          <p:nvPr/>
        </p:nvPicPr>
        <p:blipFill>
          <a:blip r:embed="rId2"/>
          <a:stretch>
            <a:fillRect/>
          </a:stretch>
        </p:blipFill>
        <p:spPr>
          <a:xfrm>
            <a:off x="7981627" y="2473419"/>
            <a:ext cx="2030278" cy="2030278"/>
          </a:xfrm>
          <a:prstGeom prst="rect">
            <a:avLst/>
          </a:prstGeom>
        </p:spPr>
      </p:pic>
    </p:spTree>
    <p:extLst>
      <p:ext uri="{BB962C8B-B14F-4D97-AF65-F5344CB8AC3E}">
        <p14:creationId xmlns:p14="http://schemas.microsoft.com/office/powerpoint/2010/main" val="1314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F62D-E725-3E1E-BFD2-C904D0E56545}"/>
              </a:ext>
            </a:extLst>
          </p:cNvPr>
          <p:cNvSpPr>
            <a:spLocks noGrp="1"/>
          </p:cNvSpPr>
          <p:nvPr>
            <p:ph type="title"/>
          </p:nvPr>
        </p:nvSpPr>
        <p:spPr/>
        <p:txBody>
          <a:bodyPr/>
          <a:lstStyle/>
          <a:p>
            <a:r>
              <a:rPr lang="en-US"/>
              <a:t>Labeling</a:t>
            </a:r>
            <a:endParaRPr lang="en-US" dirty="0"/>
          </a:p>
        </p:txBody>
      </p:sp>
      <p:sp>
        <p:nvSpPr>
          <p:cNvPr id="3" name="Content Placeholder 2">
            <a:extLst>
              <a:ext uri="{FF2B5EF4-FFF2-40B4-BE49-F238E27FC236}">
                <a16:creationId xmlns:a16="http://schemas.microsoft.com/office/drawing/2014/main" id="{CDE92EDB-ACD9-F5BF-E975-5C871A54D3D9}"/>
              </a:ext>
            </a:extLst>
          </p:cNvPr>
          <p:cNvSpPr>
            <a:spLocks noGrp="1"/>
          </p:cNvSpPr>
          <p:nvPr>
            <p:ph idx="1"/>
          </p:nvPr>
        </p:nvSpPr>
        <p:spPr>
          <a:xfrm>
            <a:off x="1027981" y="1834251"/>
            <a:ext cx="10515600" cy="4351338"/>
          </a:xfrm>
        </p:spPr>
        <p:txBody>
          <a:bodyPr>
            <a:normAutofit/>
          </a:bodyPr>
          <a:lstStyle/>
          <a:p>
            <a:pPr marL="0" indent="0">
              <a:buNone/>
            </a:pPr>
            <a:r>
              <a:rPr lang="en-US" sz="1800">
                <a:solidFill>
                  <a:srgbClr val="808080"/>
                </a:solidFill>
                <a:effectLst/>
                <a:latin typeface="JetBrains Mono"/>
              </a:rPr>
              <a:t># Assuming annotations are stored in JSON files in COCO format</a:t>
            </a:r>
            <a:br>
              <a:rPr lang="en-US" sz="1800">
                <a:solidFill>
                  <a:srgbClr val="808080"/>
                </a:solidFill>
                <a:effectLst/>
                <a:latin typeface="JetBrains Mono"/>
              </a:rPr>
            </a:br>
            <a:r>
              <a:rPr lang="en-US" sz="1800">
                <a:solidFill>
                  <a:srgbClr val="CC7832"/>
                </a:solidFill>
                <a:effectLst/>
                <a:latin typeface="JetBrains Mono"/>
              </a:rPr>
              <a:t>import </a:t>
            </a:r>
            <a:r>
              <a:rPr lang="en-US" sz="1800">
                <a:solidFill>
                  <a:srgbClr val="A9B7C6"/>
                </a:solidFill>
                <a:effectLst/>
                <a:latin typeface="JetBrains Mono"/>
              </a:rPr>
              <a:t>json</a:t>
            </a:r>
            <a:br>
              <a:rPr lang="en-US" sz="1800">
                <a:solidFill>
                  <a:srgbClr val="A9B7C6"/>
                </a:solidFill>
                <a:effectLst/>
                <a:latin typeface="JetBrains Mono"/>
              </a:rPr>
            </a:br>
            <a:br>
              <a:rPr lang="en-US" sz="1800">
                <a:solidFill>
                  <a:srgbClr val="A9B7C6"/>
                </a:solidFill>
                <a:effectLst/>
                <a:latin typeface="JetBrains Mono"/>
              </a:rPr>
            </a:br>
            <a:r>
              <a:rPr lang="en-US" sz="1800">
                <a:solidFill>
                  <a:srgbClr val="A9B7C6"/>
                </a:solidFill>
                <a:effectLst/>
                <a:latin typeface="JetBrains Mono"/>
              </a:rPr>
              <a:t>annotation_file = </a:t>
            </a:r>
            <a:r>
              <a:rPr lang="en-US" sz="1800">
                <a:solidFill>
                  <a:srgbClr val="6A8759"/>
                </a:solidFill>
                <a:effectLst/>
                <a:latin typeface="JetBrains Mono"/>
              </a:rPr>
              <a:t>"path/to/annotations/train.json"</a:t>
            </a:r>
            <a:br>
              <a:rPr lang="en-US" sz="1800">
                <a:solidFill>
                  <a:srgbClr val="6A8759"/>
                </a:solidFill>
                <a:effectLst/>
                <a:latin typeface="JetBrains Mono"/>
              </a:rPr>
            </a:br>
            <a:br>
              <a:rPr lang="en-US" sz="1800">
                <a:solidFill>
                  <a:srgbClr val="6A8759"/>
                </a:solidFill>
                <a:effectLst/>
                <a:latin typeface="JetBrains Mono"/>
              </a:rPr>
            </a:br>
            <a:r>
              <a:rPr lang="en-US" sz="1800">
                <a:solidFill>
                  <a:srgbClr val="CC7832"/>
                </a:solidFill>
                <a:effectLst/>
                <a:latin typeface="JetBrains Mono"/>
              </a:rPr>
              <a:t>def </a:t>
            </a:r>
            <a:r>
              <a:rPr lang="en-US" sz="1800">
                <a:solidFill>
                  <a:srgbClr val="FFC66D"/>
                </a:solidFill>
                <a:effectLst/>
                <a:latin typeface="JetBrains Mono"/>
              </a:rPr>
              <a:t>load_annotations</a:t>
            </a:r>
            <a:r>
              <a:rPr lang="en-US" sz="1800">
                <a:solidFill>
                  <a:srgbClr val="A9B7C6"/>
                </a:solidFill>
                <a:effectLst/>
                <a:latin typeface="JetBrains Mono"/>
              </a:rPr>
              <a:t>(annotation_path):</a:t>
            </a:r>
            <a:br>
              <a:rPr lang="en-US" sz="1800">
                <a:solidFill>
                  <a:srgbClr val="A9B7C6"/>
                </a:solidFill>
                <a:effectLst/>
                <a:latin typeface="JetBrains Mono"/>
              </a:rPr>
            </a:br>
            <a:r>
              <a:rPr lang="en-US" sz="1800">
                <a:solidFill>
                  <a:srgbClr val="A9B7C6"/>
                </a:solidFill>
                <a:effectLst/>
                <a:latin typeface="JetBrains Mono"/>
              </a:rPr>
              <a:t>    </a:t>
            </a:r>
            <a:r>
              <a:rPr lang="en-US" sz="1800">
                <a:solidFill>
                  <a:srgbClr val="CC7832"/>
                </a:solidFill>
                <a:effectLst/>
                <a:latin typeface="JetBrains Mono"/>
              </a:rPr>
              <a:t>with </a:t>
            </a:r>
            <a:r>
              <a:rPr lang="en-US" sz="1800">
                <a:solidFill>
                  <a:srgbClr val="8888C6"/>
                </a:solidFill>
                <a:effectLst/>
                <a:latin typeface="JetBrains Mono"/>
              </a:rPr>
              <a:t>open</a:t>
            </a:r>
            <a:r>
              <a:rPr lang="en-US" sz="1800">
                <a:solidFill>
                  <a:srgbClr val="A9B7C6"/>
                </a:solidFill>
                <a:effectLst/>
                <a:latin typeface="JetBrains Mono"/>
              </a:rPr>
              <a:t>(annotation_path</a:t>
            </a:r>
            <a:r>
              <a:rPr lang="en-US" sz="1800">
                <a:solidFill>
                  <a:srgbClr val="CC7832"/>
                </a:solidFill>
                <a:effectLst/>
                <a:latin typeface="JetBrains Mono"/>
              </a:rPr>
              <a:t>, </a:t>
            </a:r>
            <a:r>
              <a:rPr lang="en-US" sz="1800">
                <a:solidFill>
                  <a:srgbClr val="6A8759"/>
                </a:solidFill>
                <a:effectLst/>
                <a:latin typeface="JetBrains Mono"/>
              </a:rPr>
              <a:t>'r'</a:t>
            </a:r>
            <a:r>
              <a:rPr lang="en-US" sz="1800">
                <a:solidFill>
                  <a:srgbClr val="A9B7C6"/>
                </a:solidFill>
                <a:effectLst/>
                <a:latin typeface="JetBrains Mono"/>
              </a:rPr>
              <a:t>) </a:t>
            </a:r>
            <a:r>
              <a:rPr lang="en-US" sz="1800">
                <a:solidFill>
                  <a:srgbClr val="CC7832"/>
                </a:solidFill>
                <a:effectLst/>
                <a:latin typeface="JetBrains Mono"/>
              </a:rPr>
              <a:t>as </a:t>
            </a:r>
            <a:r>
              <a:rPr lang="en-US" sz="1800">
                <a:solidFill>
                  <a:srgbClr val="A9B7C6"/>
                </a:solidFill>
                <a:effectLst/>
                <a:latin typeface="JetBrains Mono"/>
              </a:rPr>
              <a:t>file:</a:t>
            </a:r>
            <a:br>
              <a:rPr lang="en-US" sz="1800">
                <a:solidFill>
                  <a:srgbClr val="A9B7C6"/>
                </a:solidFill>
                <a:effectLst/>
                <a:latin typeface="JetBrains Mono"/>
              </a:rPr>
            </a:br>
            <a:r>
              <a:rPr lang="en-US" sz="1800">
                <a:solidFill>
                  <a:srgbClr val="A9B7C6"/>
                </a:solidFill>
                <a:effectLst/>
                <a:latin typeface="JetBrains Mono"/>
              </a:rPr>
              <a:t>        annotations = json.load(file)</a:t>
            </a:r>
            <a:br>
              <a:rPr lang="en-US" sz="1800">
                <a:solidFill>
                  <a:srgbClr val="A9B7C6"/>
                </a:solidFill>
                <a:effectLst/>
                <a:latin typeface="JetBrains Mono"/>
              </a:rPr>
            </a:br>
            <a:r>
              <a:rPr lang="en-US" sz="1800">
                <a:solidFill>
                  <a:srgbClr val="A9B7C6"/>
                </a:solidFill>
                <a:effectLst/>
                <a:latin typeface="JetBrains Mono"/>
              </a:rPr>
              <a:t>    </a:t>
            </a:r>
            <a:r>
              <a:rPr lang="en-US" sz="1800">
                <a:solidFill>
                  <a:srgbClr val="CC7832"/>
                </a:solidFill>
                <a:effectLst/>
                <a:latin typeface="JetBrains Mono"/>
              </a:rPr>
              <a:t>return </a:t>
            </a:r>
            <a:r>
              <a:rPr lang="en-US" sz="1800">
                <a:solidFill>
                  <a:srgbClr val="A9B7C6"/>
                </a:solidFill>
                <a:effectLst/>
                <a:latin typeface="JetBrains Mono"/>
              </a:rPr>
              <a:t>annotations</a:t>
            </a:r>
            <a:br>
              <a:rPr lang="en-US" sz="1800">
                <a:solidFill>
                  <a:srgbClr val="A9B7C6"/>
                </a:solidFill>
                <a:effectLst/>
                <a:latin typeface="JetBrains Mono"/>
              </a:rPr>
            </a:br>
            <a:br>
              <a:rPr lang="en-US" sz="1800">
                <a:solidFill>
                  <a:srgbClr val="A9B7C6"/>
                </a:solidFill>
                <a:effectLst/>
                <a:latin typeface="JetBrains Mono"/>
              </a:rPr>
            </a:br>
            <a:r>
              <a:rPr lang="en-US" sz="1800">
                <a:solidFill>
                  <a:srgbClr val="A9B7C6"/>
                </a:solidFill>
                <a:effectLst/>
                <a:latin typeface="JetBrains Mono"/>
              </a:rPr>
              <a:t>train_annotations = load_annotations(annotation_file)</a:t>
            </a:r>
            <a:br>
              <a:rPr lang="en-US" sz="1800">
                <a:solidFill>
                  <a:srgbClr val="A9B7C6"/>
                </a:solidFill>
                <a:effectLst/>
                <a:latin typeface="JetBrains Mono"/>
              </a:rPr>
            </a:br>
            <a:br>
              <a:rPr lang="en-US" sz="1800">
                <a:solidFill>
                  <a:srgbClr val="A9B7C6"/>
                </a:solidFill>
                <a:effectLst/>
                <a:latin typeface="JetBrains Mono"/>
              </a:rPr>
            </a:br>
            <a:r>
              <a:rPr lang="en-US" sz="1800">
                <a:solidFill>
                  <a:srgbClr val="808080"/>
                </a:solidFill>
                <a:effectLst/>
                <a:latin typeface="JetBrains Mono"/>
              </a:rPr>
              <a:t># Example of annotation structure</a:t>
            </a:r>
            <a:br>
              <a:rPr lang="en-US" sz="1800">
                <a:solidFill>
                  <a:srgbClr val="808080"/>
                </a:solidFill>
                <a:effectLst/>
                <a:latin typeface="JetBrains Mono"/>
              </a:rPr>
            </a:br>
            <a:r>
              <a:rPr lang="en-US" sz="1800">
                <a:solidFill>
                  <a:srgbClr val="CC7832"/>
                </a:solidFill>
                <a:effectLst/>
                <a:latin typeface="JetBrains Mono"/>
              </a:rPr>
              <a:t>for </a:t>
            </a:r>
            <a:r>
              <a:rPr lang="en-US" sz="1800">
                <a:solidFill>
                  <a:srgbClr val="A9B7C6"/>
                </a:solidFill>
                <a:effectLst/>
                <a:latin typeface="JetBrains Mono"/>
              </a:rPr>
              <a:t>annotation </a:t>
            </a:r>
            <a:r>
              <a:rPr lang="en-US" sz="1800">
                <a:solidFill>
                  <a:srgbClr val="CC7832"/>
                </a:solidFill>
                <a:effectLst/>
                <a:latin typeface="JetBrains Mono"/>
              </a:rPr>
              <a:t>in </a:t>
            </a:r>
            <a:r>
              <a:rPr lang="en-US" sz="1800">
                <a:solidFill>
                  <a:srgbClr val="A9B7C6"/>
                </a:solidFill>
                <a:effectLst/>
                <a:latin typeface="JetBrains Mono"/>
              </a:rPr>
              <a:t>train_annotations[</a:t>
            </a:r>
            <a:r>
              <a:rPr lang="en-US" sz="1800">
                <a:solidFill>
                  <a:srgbClr val="6A8759"/>
                </a:solidFill>
                <a:effectLst/>
                <a:latin typeface="JetBrains Mono"/>
              </a:rPr>
              <a:t>'annotations'</a:t>
            </a:r>
            <a:r>
              <a:rPr lang="en-US" sz="1800">
                <a:solidFill>
                  <a:srgbClr val="A9B7C6"/>
                </a:solidFill>
                <a:effectLst/>
                <a:latin typeface="JetBrains Mono"/>
              </a:rPr>
              <a:t>]:</a:t>
            </a:r>
            <a:br>
              <a:rPr lang="en-US" sz="1800">
                <a:solidFill>
                  <a:srgbClr val="A9B7C6"/>
                </a:solidFill>
                <a:effectLst/>
                <a:latin typeface="JetBrains Mono"/>
              </a:rPr>
            </a:br>
            <a:r>
              <a:rPr lang="en-US" sz="1800">
                <a:solidFill>
                  <a:srgbClr val="A9B7C6"/>
                </a:solidFill>
                <a:effectLst/>
                <a:latin typeface="JetBrains Mono"/>
              </a:rPr>
              <a:t>    </a:t>
            </a:r>
            <a:r>
              <a:rPr lang="en-US" sz="1800">
                <a:solidFill>
                  <a:srgbClr val="8888C6"/>
                </a:solidFill>
                <a:effectLst/>
                <a:latin typeface="JetBrains Mono"/>
              </a:rPr>
              <a:t>print</a:t>
            </a:r>
            <a:r>
              <a:rPr lang="en-US" sz="1800">
                <a:solidFill>
                  <a:srgbClr val="A9B7C6"/>
                </a:solidFill>
                <a:effectLst/>
                <a:latin typeface="JetBrains Mono"/>
              </a:rPr>
              <a:t>(annotation[</a:t>
            </a:r>
            <a:r>
              <a:rPr lang="en-US" sz="1800">
                <a:solidFill>
                  <a:srgbClr val="6A8759"/>
                </a:solidFill>
                <a:effectLst/>
                <a:latin typeface="JetBrains Mono"/>
              </a:rPr>
              <a:t>'bbox'</a:t>
            </a:r>
            <a:r>
              <a:rPr lang="en-US" sz="1800">
                <a:solidFill>
                  <a:srgbClr val="A9B7C6"/>
                </a:solidFill>
                <a:effectLst/>
                <a:latin typeface="JetBrains Mono"/>
              </a:rPr>
              <a:t>]</a:t>
            </a:r>
            <a:r>
              <a:rPr lang="en-US" sz="1800">
                <a:solidFill>
                  <a:srgbClr val="CC7832"/>
                </a:solidFill>
                <a:effectLst/>
                <a:latin typeface="JetBrains Mono"/>
              </a:rPr>
              <a:t>, </a:t>
            </a:r>
            <a:r>
              <a:rPr lang="en-US" sz="1800">
                <a:solidFill>
                  <a:srgbClr val="A9B7C6"/>
                </a:solidFill>
                <a:effectLst/>
                <a:latin typeface="JetBrains Mono"/>
              </a:rPr>
              <a:t>annotation[</a:t>
            </a:r>
            <a:r>
              <a:rPr lang="en-US" sz="1800">
                <a:solidFill>
                  <a:srgbClr val="6A8759"/>
                </a:solidFill>
                <a:effectLst/>
                <a:latin typeface="JetBrains Mono"/>
              </a:rPr>
              <a:t>'category_id'</a:t>
            </a:r>
            <a:r>
              <a:rPr lang="en-US" sz="1800">
                <a:solidFill>
                  <a:srgbClr val="A9B7C6"/>
                </a:solidFill>
                <a:effectLst/>
                <a:latin typeface="JetBrains Mono"/>
              </a:rPr>
              <a:t>])</a:t>
            </a:r>
            <a:br>
              <a:rPr lang="en-US" sz="1800">
                <a:solidFill>
                  <a:srgbClr val="A9B7C6"/>
                </a:solidFill>
                <a:effectLst/>
                <a:latin typeface="JetBrains Mono"/>
              </a:rPr>
            </a:br>
            <a:br>
              <a:rPr lang="en-US" sz="1800">
                <a:solidFill>
                  <a:srgbClr val="808080"/>
                </a:solidFill>
                <a:effectLst/>
                <a:latin typeface="JetBrains Mono"/>
              </a:rPr>
            </a:br>
            <a:endParaRPr lang="en-US" sz="1800" dirty="0">
              <a:solidFill>
                <a:srgbClr val="A9B7C6"/>
              </a:solidFill>
              <a:effectLst/>
              <a:latin typeface="JetBrains Mono"/>
            </a:endParaRPr>
          </a:p>
        </p:txBody>
      </p:sp>
      <p:pic>
        <p:nvPicPr>
          <p:cNvPr id="5" name="Picture 4" descr="A yellow tag with a black string&#10;&#10;Description automatically generated">
            <a:extLst>
              <a:ext uri="{FF2B5EF4-FFF2-40B4-BE49-F238E27FC236}">
                <a16:creationId xmlns:a16="http://schemas.microsoft.com/office/drawing/2014/main" id="{D0D6B172-0B2A-E9F0-7EA9-8948DA4E0A87}"/>
              </a:ext>
            </a:extLst>
          </p:cNvPr>
          <p:cNvPicPr>
            <a:picLocks noChangeAspect="1"/>
          </p:cNvPicPr>
          <p:nvPr/>
        </p:nvPicPr>
        <p:blipFill>
          <a:blip r:embed="rId2"/>
          <a:srcRect b="12338"/>
          <a:stretch/>
        </p:blipFill>
        <p:spPr>
          <a:xfrm>
            <a:off x="7627210" y="2300951"/>
            <a:ext cx="2532789" cy="1977751"/>
          </a:xfrm>
          <a:prstGeom prst="rect">
            <a:avLst/>
          </a:prstGeom>
        </p:spPr>
      </p:pic>
    </p:spTree>
    <p:extLst>
      <p:ext uri="{BB962C8B-B14F-4D97-AF65-F5344CB8AC3E}">
        <p14:creationId xmlns:p14="http://schemas.microsoft.com/office/powerpoint/2010/main" val="395301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BFEB9-39C0-9ADA-3EAA-4DA0BA3917B0}"/>
              </a:ext>
            </a:extLst>
          </p:cNvPr>
          <p:cNvSpPr>
            <a:spLocks noGrp="1"/>
          </p:cNvSpPr>
          <p:nvPr>
            <p:ph type="title"/>
          </p:nvPr>
        </p:nvSpPr>
        <p:spPr/>
        <p:txBody>
          <a:bodyPr/>
          <a:lstStyle/>
          <a:p>
            <a:r>
              <a:rPr lang="en-US" b="1" dirty="0"/>
              <a:t>Data Preprocessing</a:t>
            </a:r>
            <a:endParaRPr lang="en-US" dirty="0"/>
          </a:p>
        </p:txBody>
      </p:sp>
      <p:sp>
        <p:nvSpPr>
          <p:cNvPr id="3" name="Content Placeholder 2">
            <a:extLst>
              <a:ext uri="{FF2B5EF4-FFF2-40B4-BE49-F238E27FC236}">
                <a16:creationId xmlns:a16="http://schemas.microsoft.com/office/drawing/2014/main" id="{6FB4EEC2-D73E-FF4F-D531-E447AAF25EDC}"/>
              </a:ext>
            </a:extLst>
          </p:cNvPr>
          <p:cNvSpPr>
            <a:spLocks noGrp="1"/>
          </p:cNvSpPr>
          <p:nvPr>
            <p:ph idx="1"/>
          </p:nvPr>
        </p:nvSpPr>
        <p:spPr>
          <a:xfrm>
            <a:off x="1096993" y="1834251"/>
            <a:ext cx="10515600" cy="4351338"/>
          </a:xfrm>
        </p:spPr>
        <p:txBody>
          <a:bodyPr>
            <a:normAutofit fontScale="92500" lnSpcReduction="20000"/>
          </a:bodyPr>
          <a:lstStyle/>
          <a:p>
            <a:pPr marL="0" indent="0">
              <a:buNone/>
            </a:pPr>
            <a:r>
              <a:rPr lang="en-US" sz="1800" dirty="0">
                <a:solidFill>
                  <a:srgbClr val="CC7832"/>
                </a:solidFill>
                <a:effectLst/>
                <a:latin typeface="JetBrains Mono"/>
              </a:rPr>
              <a:t>from </a:t>
            </a:r>
            <a:r>
              <a:rPr lang="en-US" sz="1800" dirty="0" err="1">
                <a:solidFill>
                  <a:srgbClr val="A9B7C6"/>
                </a:solidFill>
                <a:effectLst/>
                <a:latin typeface="JetBrains Mono"/>
              </a:rPr>
              <a:t>tensorflow.keras.preprocessing.image</a:t>
            </a:r>
            <a:r>
              <a:rPr lang="en-US" sz="1800" dirty="0">
                <a:solidFill>
                  <a:srgbClr val="A9B7C6"/>
                </a:solidFill>
                <a:effectLst/>
                <a:latin typeface="JetBrains Mono"/>
              </a:rPr>
              <a:t> </a:t>
            </a:r>
            <a:r>
              <a:rPr lang="en-US" sz="1800" dirty="0">
                <a:solidFill>
                  <a:srgbClr val="CC7832"/>
                </a:solidFill>
                <a:effectLst/>
                <a:latin typeface="JetBrains Mono"/>
              </a:rPr>
              <a:t>import </a:t>
            </a:r>
            <a:r>
              <a:rPr lang="en-US" sz="1800" dirty="0" err="1">
                <a:solidFill>
                  <a:srgbClr val="A9B7C6"/>
                </a:solidFill>
                <a:effectLst/>
                <a:latin typeface="JetBrains Mono"/>
              </a:rPr>
              <a:t>ImageDataGenerator</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Normalize and augment the data</a:t>
            </a:r>
            <a:br>
              <a:rPr lang="en-US" sz="1800" dirty="0">
                <a:solidFill>
                  <a:srgbClr val="808080"/>
                </a:solidFill>
                <a:effectLst/>
                <a:latin typeface="JetBrains Mono"/>
              </a:rPr>
            </a:br>
            <a:r>
              <a:rPr lang="en-US" sz="1800" dirty="0">
                <a:solidFill>
                  <a:srgbClr val="CC7832"/>
                </a:solidFill>
                <a:effectLst/>
                <a:latin typeface="JetBrains Mono"/>
              </a:rPr>
              <a:t>def </a:t>
            </a:r>
            <a:r>
              <a:rPr lang="en-US" sz="1800" dirty="0" err="1">
                <a:solidFill>
                  <a:srgbClr val="FFC66D"/>
                </a:solidFill>
                <a:effectLst/>
                <a:latin typeface="JetBrains Mono"/>
              </a:rPr>
              <a:t>preprocess_data</a:t>
            </a:r>
            <a:r>
              <a:rPr lang="en-US" sz="1800" dirty="0">
                <a:solidFill>
                  <a:srgbClr val="A9B7C6"/>
                </a:solidFill>
                <a:effectLst/>
                <a:latin typeface="JetBrains Mono"/>
              </a:rPr>
              <a:t>(images):</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a:solidFill>
                  <a:srgbClr val="808080"/>
                </a:solidFill>
                <a:effectLst/>
                <a:latin typeface="JetBrains Mono"/>
              </a:rPr>
              <a:t># Create an image data generator for augmentations</a:t>
            </a:r>
            <a:br>
              <a:rPr lang="en-US" sz="1800" dirty="0">
                <a:solidFill>
                  <a:srgbClr val="808080"/>
                </a:solidFill>
                <a:effectLst/>
                <a:latin typeface="JetBrains Mono"/>
              </a:rPr>
            </a:br>
            <a:r>
              <a:rPr lang="en-US" sz="1800" dirty="0">
                <a:solidFill>
                  <a:srgbClr val="808080"/>
                </a:solidFill>
                <a:effectLst/>
                <a:latin typeface="JetBrains Mono"/>
              </a:rPr>
              <a:t>    </a:t>
            </a:r>
            <a:r>
              <a:rPr lang="en-US" sz="1800" dirty="0" err="1">
                <a:solidFill>
                  <a:srgbClr val="A9B7C6"/>
                </a:solidFill>
                <a:effectLst/>
                <a:latin typeface="JetBrains Mono"/>
              </a:rPr>
              <a:t>datagen</a:t>
            </a:r>
            <a:r>
              <a:rPr lang="en-US" sz="1800" dirty="0">
                <a:solidFill>
                  <a:srgbClr val="A9B7C6"/>
                </a:solidFill>
                <a:effectLst/>
                <a:latin typeface="JetBrains Mono"/>
              </a:rPr>
              <a:t> = </a:t>
            </a:r>
            <a:r>
              <a:rPr lang="en-US" sz="1800" dirty="0" err="1">
                <a:solidFill>
                  <a:srgbClr val="A9B7C6"/>
                </a:solidFill>
                <a:effectLst/>
                <a:latin typeface="JetBrains Mono"/>
              </a:rPr>
              <a:t>ImageDataGenerator</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a:solidFill>
                  <a:srgbClr val="AA4926"/>
                </a:solidFill>
                <a:effectLst/>
                <a:latin typeface="JetBrains Mono"/>
              </a:rPr>
              <a:t>rescale</a:t>
            </a:r>
            <a:r>
              <a:rPr lang="en-US" sz="1800" dirty="0">
                <a:solidFill>
                  <a:srgbClr val="A9B7C6"/>
                </a:solidFill>
                <a:effectLst/>
                <a:latin typeface="JetBrains Mono"/>
              </a:rPr>
              <a:t>=</a:t>
            </a:r>
            <a:r>
              <a:rPr lang="en-US" sz="1800" dirty="0">
                <a:solidFill>
                  <a:srgbClr val="6897BB"/>
                </a:solidFill>
                <a:effectLst/>
                <a:latin typeface="JetBrains Mono"/>
              </a:rPr>
              <a:t>1.</a:t>
            </a:r>
            <a:r>
              <a:rPr lang="en-US" sz="1800" dirty="0">
                <a:solidFill>
                  <a:srgbClr val="A9B7C6"/>
                </a:solidFill>
                <a:effectLst/>
                <a:latin typeface="JetBrains Mono"/>
              </a:rPr>
              <a:t>/</a:t>
            </a:r>
            <a:r>
              <a:rPr lang="en-US" sz="1800" dirty="0">
                <a:solidFill>
                  <a:srgbClr val="6897BB"/>
                </a:solidFill>
                <a:effectLst/>
                <a:latin typeface="JetBrains Mono"/>
              </a:rPr>
              <a:t>255</a:t>
            </a:r>
            <a:r>
              <a:rPr lang="en-US" sz="1800" dirty="0">
                <a:solidFill>
                  <a:srgbClr val="CC7832"/>
                </a:solidFill>
                <a:effectLst/>
                <a:latin typeface="JetBrains Mono"/>
              </a:rPr>
              <a:t>,   </a:t>
            </a:r>
            <a:r>
              <a:rPr lang="en-US" sz="1800" dirty="0">
                <a:solidFill>
                  <a:srgbClr val="808080"/>
                </a:solidFill>
                <a:effectLst/>
                <a:latin typeface="JetBrains Mono"/>
              </a:rPr>
              <a:t># Normalize pixel values to [0, 1]</a:t>
            </a:r>
            <a:br>
              <a:rPr lang="en-US" sz="1800" dirty="0">
                <a:solidFill>
                  <a:srgbClr val="808080"/>
                </a:solidFill>
                <a:effectLst/>
                <a:latin typeface="JetBrains Mono"/>
              </a:rPr>
            </a:br>
            <a:r>
              <a:rPr lang="en-US" sz="1800" dirty="0">
                <a:solidFill>
                  <a:srgbClr val="808080"/>
                </a:solidFill>
                <a:effectLst/>
                <a:latin typeface="JetBrains Mono"/>
              </a:rPr>
              <a:t>        </a:t>
            </a:r>
            <a:r>
              <a:rPr lang="en-US" sz="1800" dirty="0" err="1">
                <a:solidFill>
                  <a:srgbClr val="AA4926"/>
                </a:solidFill>
                <a:effectLst/>
                <a:latin typeface="JetBrains Mono"/>
              </a:rPr>
              <a:t>rotation_range</a:t>
            </a:r>
            <a:r>
              <a:rPr lang="en-US" sz="1800" dirty="0">
                <a:solidFill>
                  <a:srgbClr val="A9B7C6"/>
                </a:solidFill>
                <a:effectLst/>
                <a:latin typeface="JetBrains Mono"/>
              </a:rPr>
              <a:t>=</a:t>
            </a:r>
            <a:r>
              <a:rPr lang="en-US" sz="1800" dirty="0">
                <a:solidFill>
                  <a:srgbClr val="6897BB"/>
                </a:solidFill>
                <a:effectLst/>
                <a:latin typeface="JetBrains Mono"/>
              </a:rPr>
              <a:t>10</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err="1">
                <a:solidFill>
                  <a:srgbClr val="AA4926"/>
                </a:solidFill>
                <a:effectLst/>
                <a:latin typeface="JetBrains Mono"/>
              </a:rPr>
              <a:t>zoom_range</a:t>
            </a:r>
            <a:r>
              <a:rPr lang="en-US" sz="1800" dirty="0">
                <a:solidFill>
                  <a:srgbClr val="A9B7C6"/>
                </a:solidFill>
                <a:effectLst/>
                <a:latin typeface="JetBrains Mono"/>
              </a:rPr>
              <a:t>=</a:t>
            </a:r>
            <a:r>
              <a:rPr lang="en-US" sz="1800" dirty="0">
                <a:solidFill>
                  <a:srgbClr val="6897BB"/>
                </a:solidFill>
                <a:effectLst/>
                <a:latin typeface="JetBrains Mono"/>
              </a:rPr>
              <a:t>0.2</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err="1">
                <a:solidFill>
                  <a:srgbClr val="AA4926"/>
                </a:solidFill>
                <a:effectLst/>
                <a:latin typeface="JetBrains Mono"/>
              </a:rPr>
              <a:t>horizontal_flip</a:t>
            </a:r>
            <a:r>
              <a:rPr lang="en-US" sz="1800" dirty="0">
                <a:solidFill>
                  <a:srgbClr val="A9B7C6"/>
                </a:solidFill>
                <a:effectLst/>
                <a:latin typeface="JetBrains Mono"/>
              </a:rPr>
              <a:t>=</a:t>
            </a:r>
            <a:r>
              <a:rPr lang="en-US" sz="1800" dirty="0">
                <a:solidFill>
                  <a:srgbClr val="CC7832"/>
                </a:solidFill>
                <a:effectLst/>
                <a:latin typeface="JetBrains Mono"/>
              </a:rPr>
              <a:t>True</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err="1">
                <a:solidFill>
                  <a:srgbClr val="A9B7C6"/>
                </a:solidFill>
                <a:effectLst/>
                <a:latin typeface="JetBrains Mono"/>
              </a:rPr>
              <a:t>processed_images</a:t>
            </a:r>
            <a:r>
              <a:rPr lang="en-US" sz="1800" dirty="0">
                <a:solidFill>
                  <a:srgbClr val="A9B7C6"/>
                </a:solidFill>
                <a:effectLst/>
                <a:latin typeface="JetBrains Mono"/>
              </a:rPr>
              <a:t> = []</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a:solidFill>
                  <a:srgbClr val="CC7832"/>
                </a:solidFill>
                <a:effectLst/>
                <a:latin typeface="JetBrains Mono"/>
              </a:rPr>
              <a:t>for </a:t>
            </a:r>
            <a:r>
              <a:rPr lang="en-US" sz="1800" dirty="0" err="1">
                <a:solidFill>
                  <a:srgbClr val="A9B7C6"/>
                </a:solidFill>
                <a:effectLst/>
                <a:latin typeface="JetBrains Mono"/>
              </a:rPr>
              <a:t>img</a:t>
            </a:r>
            <a:r>
              <a:rPr lang="en-US" sz="1800" dirty="0">
                <a:solidFill>
                  <a:srgbClr val="A9B7C6"/>
                </a:solidFill>
                <a:effectLst/>
                <a:latin typeface="JetBrains Mono"/>
              </a:rPr>
              <a:t> </a:t>
            </a:r>
            <a:r>
              <a:rPr lang="en-US" sz="1800" dirty="0">
                <a:solidFill>
                  <a:srgbClr val="CC7832"/>
                </a:solidFill>
                <a:effectLst/>
                <a:latin typeface="JetBrains Mono"/>
              </a:rPr>
              <a:t>in </a:t>
            </a:r>
            <a:r>
              <a:rPr lang="en-US" sz="1800" dirty="0">
                <a:solidFill>
                  <a:srgbClr val="A9B7C6"/>
                </a:solidFill>
                <a:effectLst/>
                <a:latin typeface="JetBrains Mono"/>
              </a:rPr>
              <a:t>images:</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err="1">
                <a:solidFill>
                  <a:srgbClr val="A9B7C6"/>
                </a:solidFill>
                <a:effectLst/>
                <a:latin typeface="JetBrains Mono"/>
              </a:rPr>
              <a:t>img</a:t>
            </a:r>
            <a:r>
              <a:rPr lang="en-US" sz="1800" dirty="0">
                <a:solidFill>
                  <a:srgbClr val="A9B7C6"/>
                </a:solidFill>
                <a:effectLst/>
                <a:latin typeface="JetBrains Mono"/>
              </a:rPr>
              <a:t> = cv2.resize(</a:t>
            </a:r>
            <a:r>
              <a:rPr lang="en-US" sz="1800" dirty="0" err="1">
                <a:solidFill>
                  <a:srgbClr val="A9B7C6"/>
                </a:solidFill>
                <a:effectLst/>
                <a:latin typeface="JetBrains Mono"/>
              </a:rPr>
              <a:t>img</a:t>
            </a:r>
            <a:r>
              <a:rPr lang="en-US" sz="1800" dirty="0">
                <a:solidFill>
                  <a:srgbClr val="CC7832"/>
                </a:solidFill>
                <a:effectLst/>
                <a:latin typeface="JetBrains Mono"/>
              </a:rPr>
              <a:t>, </a:t>
            </a:r>
            <a:r>
              <a:rPr lang="en-US" sz="1800" dirty="0">
                <a:solidFill>
                  <a:srgbClr val="A9B7C6"/>
                </a:solidFill>
                <a:effectLst/>
                <a:latin typeface="JetBrains Mono"/>
              </a:rPr>
              <a:t>(</a:t>
            </a:r>
            <a:r>
              <a:rPr lang="en-US" sz="1800" dirty="0">
                <a:solidFill>
                  <a:srgbClr val="6897BB"/>
                </a:solidFill>
                <a:effectLst/>
                <a:latin typeface="JetBrains Mono"/>
              </a:rPr>
              <a:t>224</a:t>
            </a:r>
            <a:r>
              <a:rPr lang="en-US" sz="1800" dirty="0">
                <a:solidFill>
                  <a:srgbClr val="CC7832"/>
                </a:solidFill>
                <a:effectLst/>
                <a:latin typeface="JetBrains Mono"/>
              </a:rPr>
              <a:t>, </a:t>
            </a:r>
            <a:r>
              <a:rPr lang="en-US" sz="1800" dirty="0">
                <a:solidFill>
                  <a:srgbClr val="6897BB"/>
                </a:solidFill>
                <a:effectLst/>
                <a:latin typeface="JetBrains Mono"/>
              </a:rPr>
              <a:t>224</a:t>
            </a:r>
            <a:r>
              <a:rPr lang="en-US" sz="1800" dirty="0">
                <a:solidFill>
                  <a:srgbClr val="A9B7C6"/>
                </a:solidFill>
                <a:effectLst/>
                <a:latin typeface="JetBrains Mono"/>
              </a:rPr>
              <a:t>))  </a:t>
            </a:r>
            <a:r>
              <a:rPr lang="en-US" sz="1800" dirty="0">
                <a:solidFill>
                  <a:srgbClr val="808080"/>
                </a:solidFill>
                <a:effectLst/>
                <a:latin typeface="JetBrains Mono"/>
              </a:rPr>
              <a:t># Resize to match model input size</a:t>
            </a:r>
            <a:br>
              <a:rPr lang="en-US" sz="1800" dirty="0">
                <a:solidFill>
                  <a:srgbClr val="808080"/>
                </a:solidFill>
                <a:effectLst/>
                <a:latin typeface="JetBrains Mono"/>
              </a:rPr>
            </a:br>
            <a:r>
              <a:rPr lang="en-US" sz="1800" dirty="0">
                <a:solidFill>
                  <a:srgbClr val="808080"/>
                </a:solidFill>
                <a:effectLst/>
                <a:latin typeface="JetBrains Mono"/>
              </a:rPr>
              <a:t>        </a:t>
            </a:r>
            <a:r>
              <a:rPr lang="en-US" sz="1800" dirty="0" err="1">
                <a:solidFill>
                  <a:srgbClr val="A9B7C6"/>
                </a:solidFill>
                <a:effectLst/>
                <a:latin typeface="JetBrains Mono"/>
              </a:rPr>
              <a:t>img</a:t>
            </a:r>
            <a:r>
              <a:rPr lang="en-US" sz="1800" dirty="0">
                <a:solidFill>
                  <a:srgbClr val="A9B7C6"/>
                </a:solidFill>
                <a:effectLst/>
                <a:latin typeface="JetBrains Mono"/>
              </a:rPr>
              <a:t> = </a:t>
            </a:r>
            <a:r>
              <a:rPr lang="en-US" sz="1800" dirty="0" err="1">
                <a:solidFill>
                  <a:srgbClr val="A9B7C6"/>
                </a:solidFill>
                <a:effectLst/>
                <a:latin typeface="JetBrains Mono"/>
              </a:rPr>
              <a:t>datagen.random_transform</a:t>
            </a:r>
            <a:r>
              <a:rPr lang="en-US" sz="1800" dirty="0">
                <a:solidFill>
                  <a:srgbClr val="A9B7C6"/>
                </a:solidFill>
                <a:effectLst/>
                <a:latin typeface="JetBrains Mono"/>
              </a:rPr>
              <a:t>(</a:t>
            </a:r>
            <a:r>
              <a:rPr lang="en-US" sz="1800" dirty="0" err="1">
                <a:solidFill>
                  <a:srgbClr val="A9B7C6"/>
                </a:solidFill>
                <a:effectLst/>
                <a:latin typeface="JetBrains Mono"/>
              </a:rPr>
              <a:t>img</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err="1">
                <a:solidFill>
                  <a:srgbClr val="A9B7C6"/>
                </a:solidFill>
                <a:effectLst/>
                <a:latin typeface="JetBrains Mono"/>
              </a:rPr>
              <a:t>processed_images.append</a:t>
            </a:r>
            <a:r>
              <a:rPr lang="en-US" sz="1800" dirty="0">
                <a:solidFill>
                  <a:srgbClr val="A9B7C6"/>
                </a:solidFill>
                <a:effectLst/>
                <a:latin typeface="JetBrains Mono"/>
              </a:rPr>
              <a:t>(</a:t>
            </a:r>
            <a:r>
              <a:rPr lang="en-US" sz="1800" dirty="0" err="1">
                <a:solidFill>
                  <a:srgbClr val="A9B7C6"/>
                </a:solidFill>
                <a:effectLst/>
                <a:latin typeface="JetBrains Mono"/>
              </a:rPr>
              <a:t>img</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a:solidFill>
                  <a:srgbClr val="CC7832"/>
                </a:solidFill>
                <a:effectLst/>
                <a:latin typeface="JetBrains Mono"/>
              </a:rPr>
              <a:t>return </a:t>
            </a:r>
            <a:r>
              <a:rPr lang="en-US" sz="1800" dirty="0" err="1">
                <a:solidFill>
                  <a:srgbClr val="A9B7C6"/>
                </a:solidFill>
                <a:effectLst/>
                <a:latin typeface="JetBrains Mono"/>
              </a:rPr>
              <a:t>np.array</a:t>
            </a:r>
            <a:r>
              <a:rPr lang="en-US" sz="1800" dirty="0">
                <a:solidFill>
                  <a:srgbClr val="A9B7C6"/>
                </a:solidFill>
                <a:effectLst/>
                <a:latin typeface="JetBrains Mono"/>
              </a:rPr>
              <a:t>(</a:t>
            </a:r>
            <a:r>
              <a:rPr lang="en-US" sz="1800" dirty="0" err="1">
                <a:solidFill>
                  <a:srgbClr val="A9B7C6"/>
                </a:solidFill>
                <a:effectLst/>
                <a:latin typeface="JetBrains Mono"/>
              </a:rPr>
              <a:t>processed_images</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err="1">
                <a:solidFill>
                  <a:srgbClr val="A9B7C6"/>
                </a:solidFill>
                <a:effectLst/>
                <a:latin typeface="JetBrains Mono"/>
              </a:rPr>
              <a:t>train_images_preprocessed</a:t>
            </a:r>
            <a:r>
              <a:rPr lang="en-US" sz="1800" dirty="0">
                <a:solidFill>
                  <a:srgbClr val="A9B7C6"/>
                </a:solidFill>
                <a:effectLst/>
                <a:latin typeface="JetBrains Mono"/>
              </a:rPr>
              <a:t> = </a:t>
            </a:r>
            <a:r>
              <a:rPr lang="en-US" sz="1800" dirty="0" err="1">
                <a:solidFill>
                  <a:srgbClr val="A9B7C6"/>
                </a:solidFill>
                <a:effectLst/>
                <a:latin typeface="JetBrains Mono"/>
              </a:rPr>
              <a:t>preprocess_data</a:t>
            </a:r>
            <a:r>
              <a:rPr lang="en-US" sz="1800" dirty="0">
                <a:solidFill>
                  <a:srgbClr val="A9B7C6"/>
                </a:solidFill>
                <a:effectLst/>
                <a:latin typeface="JetBrains Mono"/>
              </a:rPr>
              <a:t>(</a:t>
            </a:r>
            <a:r>
              <a:rPr lang="en-US" sz="1800" dirty="0" err="1">
                <a:solidFill>
                  <a:srgbClr val="A9B7C6"/>
                </a:solidFill>
                <a:effectLst/>
                <a:latin typeface="JetBrains Mono"/>
              </a:rPr>
              <a:t>train_images</a:t>
            </a:r>
            <a:r>
              <a:rPr lang="en-US" sz="1800" dirty="0">
                <a:solidFill>
                  <a:srgbClr val="A9B7C6"/>
                </a:solidFill>
                <a:effectLst/>
                <a:latin typeface="JetBrains Mono"/>
              </a:rPr>
              <a:t>)</a:t>
            </a:r>
            <a:br>
              <a:rPr lang="en-US" sz="1800" dirty="0">
                <a:solidFill>
                  <a:srgbClr val="A9B7C6"/>
                </a:solidFill>
                <a:effectLst/>
                <a:latin typeface="JetBrains Mono"/>
              </a:rPr>
            </a:br>
            <a:endParaRPr lang="en-US" sz="1800" dirty="0">
              <a:solidFill>
                <a:srgbClr val="A9B7C6"/>
              </a:solidFill>
              <a:effectLst/>
              <a:latin typeface="JetBrains Mono"/>
            </a:endParaRPr>
          </a:p>
          <a:p>
            <a:pPr marL="0" indent="0">
              <a:buNone/>
            </a:pPr>
            <a:endParaRPr lang="en-US" dirty="0"/>
          </a:p>
        </p:txBody>
      </p:sp>
      <p:pic>
        <p:nvPicPr>
          <p:cNvPr id="5" name="Picture 4" descr="A yellow and blue file network&#10;&#10;Description automatically generated with medium confidence">
            <a:extLst>
              <a:ext uri="{FF2B5EF4-FFF2-40B4-BE49-F238E27FC236}">
                <a16:creationId xmlns:a16="http://schemas.microsoft.com/office/drawing/2014/main" id="{B1D8D961-6D2B-1551-20C7-6609A0363B2F}"/>
              </a:ext>
            </a:extLst>
          </p:cNvPr>
          <p:cNvPicPr>
            <a:picLocks noChangeAspect="1"/>
          </p:cNvPicPr>
          <p:nvPr/>
        </p:nvPicPr>
        <p:blipFill>
          <a:blip r:embed="rId2"/>
          <a:stretch>
            <a:fillRect/>
          </a:stretch>
        </p:blipFill>
        <p:spPr>
          <a:xfrm>
            <a:off x="6776203" y="2538816"/>
            <a:ext cx="1133099" cy="1133099"/>
          </a:xfrm>
          <a:prstGeom prst="rect">
            <a:avLst/>
          </a:prstGeom>
        </p:spPr>
      </p:pic>
      <p:pic>
        <p:nvPicPr>
          <p:cNvPr id="7" name="Picture 6" descr="A computer screen shot of a butterfly&#10;&#10;Description automatically generated">
            <a:extLst>
              <a:ext uri="{FF2B5EF4-FFF2-40B4-BE49-F238E27FC236}">
                <a16:creationId xmlns:a16="http://schemas.microsoft.com/office/drawing/2014/main" id="{A3CDD692-638F-0127-DA4F-0380AC00A744}"/>
              </a:ext>
            </a:extLst>
          </p:cNvPr>
          <p:cNvPicPr>
            <a:picLocks noChangeAspect="1"/>
          </p:cNvPicPr>
          <p:nvPr/>
        </p:nvPicPr>
        <p:blipFill>
          <a:blip r:embed="rId3"/>
          <a:stretch>
            <a:fillRect/>
          </a:stretch>
        </p:blipFill>
        <p:spPr>
          <a:xfrm>
            <a:off x="9435239" y="3196901"/>
            <a:ext cx="1422400" cy="1422400"/>
          </a:xfrm>
          <a:prstGeom prst="rect">
            <a:avLst/>
          </a:prstGeom>
        </p:spPr>
      </p:pic>
      <p:pic>
        <p:nvPicPr>
          <p:cNvPr id="9" name="Picture 8" descr="A computer screen shot of a folder with a broom and papers&#10;&#10;Description automatically generated">
            <a:extLst>
              <a:ext uri="{FF2B5EF4-FFF2-40B4-BE49-F238E27FC236}">
                <a16:creationId xmlns:a16="http://schemas.microsoft.com/office/drawing/2014/main" id="{78743546-E7F3-6059-409D-B2A92746F56F}"/>
              </a:ext>
            </a:extLst>
          </p:cNvPr>
          <p:cNvPicPr>
            <a:picLocks noChangeAspect="1"/>
          </p:cNvPicPr>
          <p:nvPr/>
        </p:nvPicPr>
        <p:blipFill>
          <a:blip r:embed="rId4"/>
          <a:stretch>
            <a:fillRect/>
          </a:stretch>
        </p:blipFill>
        <p:spPr>
          <a:xfrm>
            <a:off x="8227878" y="816299"/>
            <a:ext cx="1422400" cy="1422400"/>
          </a:xfrm>
          <a:prstGeom prst="rect">
            <a:avLst/>
          </a:prstGeom>
        </p:spPr>
      </p:pic>
      <p:pic>
        <p:nvPicPr>
          <p:cNvPr id="11" name="Picture 10" descr="A black and white icon with text&#10;&#10;Description automatically generated">
            <a:extLst>
              <a:ext uri="{FF2B5EF4-FFF2-40B4-BE49-F238E27FC236}">
                <a16:creationId xmlns:a16="http://schemas.microsoft.com/office/drawing/2014/main" id="{F6BBE0D3-B69D-B381-55A5-D208DCA2B494}"/>
              </a:ext>
            </a:extLst>
          </p:cNvPr>
          <p:cNvPicPr>
            <a:picLocks noChangeAspect="1"/>
          </p:cNvPicPr>
          <p:nvPr/>
        </p:nvPicPr>
        <p:blipFill>
          <a:blip r:embed="rId5"/>
          <a:stretch>
            <a:fillRect/>
          </a:stretch>
        </p:blipFill>
        <p:spPr>
          <a:xfrm>
            <a:off x="7065504" y="4619301"/>
            <a:ext cx="1873574" cy="1873574"/>
          </a:xfrm>
          <a:prstGeom prst="rect">
            <a:avLst/>
          </a:prstGeom>
        </p:spPr>
      </p:pic>
    </p:spTree>
    <p:extLst>
      <p:ext uri="{BB962C8B-B14F-4D97-AF65-F5344CB8AC3E}">
        <p14:creationId xmlns:p14="http://schemas.microsoft.com/office/powerpoint/2010/main" val="1619719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5F44-A5C3-E66A-9FA4-A9736B3CB77E}"/>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87C2FD9F-73B9-022B-ADF7-A7D4FDBEE9F4}"/>
              </a:ext>
            </a:extLst>
          </p:cNvPr>
          <p:cNvSpPr>
            <a:spLocks noGrp="1"/>
          </p:cNvSpPr>
          <p:nvPr>
            <p:ph idx="1"/>
          </p:nvPr>
        </p:nvSpPr>
        <p:spPr>
          <a:xfrm>
            <a:off x="1027981" y="1808372"/>
            <a:ext cx="10515600" cy="4351338"/>
          </a:xfrm>
        </p:spPr>
        <p:txBody>
          <a:bodyPr>
            <a:normAutofit fontScale="92500" lnSpcReduction="20000"/>
          </a:bodyPr>
          <a:lstStyle/>
          <a:p>
            <a:pPr marL="0" indent="0">
              <a:buNone/>
            </a:pPr>
            <a:r>
              <a:rPr lang="en-US" sz="1800" dirty="0">
                <a:solidFill>
                  <a:srgbClr val="808080"/>
                </a:solidFill>
                <a:effectLst/>
                <a:latin typeface="JetBrains Mono"/>
              </a:rPr>
              <a:t># For object detection, feature extraction happens within the model's convolutional layers</a:t>
            </a:r>
            <a:br>
              <a:rPr lang="en-US" sz="1800" dirty="0">
                <a:solidFill>
                  <a:srgbClr val="808080"/>
                </a:solidFill>
                <a:effectLst/>
                <a:latin typeface="JetBrains Mono"/>
              </a:rPr>
            </a:br>
            <a:r>
              <a:rPr lang="en-US" sz="1800" dirty="0">
                <a:solidFill>
                  <a:srgbClr val="808080"/>
                </a:solidFill>
                <a:effectLst/>
                <a:latin typeface="JetBrains Mono"/>
              </a:rPr>
              <a:t># This step is mostly handled during model training</a:t>
            </a:r>
            <a:br>
              <a:rPr lang="en-US" sz="1800" dirty="0">
                <a:solidFill>
                  <a:srgbClr val="808080"/>
                </a:solidFill>
                <a:effectLst/>
                <a:latin typeface="JetBrains Mono"/>
              </a:rPr>
            </a:br>
            <a:r>
              <a:rPr lang="en-US" sz="1800" dirty="0">
                <a:solidFill>
                  <a:srgbClr val="808080"/>
                </a:solidFill>
                <a:effectLst/>
                <a:latin typeface="JetBrains Mono"/>
              </a:rPr>
              <a:t># However, we can visualize or extract feature maps from a pretrained model</a:t>
            </a:r>
            <a:br>
              <a:rPr lang="en-US" sz="1800" dirty="0">
                <a:solidFill>
                  <a:srgbClr val="808080"/>
                </a:solidFill>
                <a:effectLst/>
                <a:latin typeface="JetBrains Mono"/>
              </a:rPr>
            </a:br>
            <a:br>
              <a:rPr lang="en-US" sz="1800" dirty="0">
                <a:solidFill>
                  <a:srgbClr val="808080"/>
                </a:solidFill>
                <a:effectLst/>
                <a:latin typeface="JetBrains Mono"/>
              </a:rPr>
            </a:br>
            <a:r>
              <a:rPr lang="en-US" sz="1800" dirty="0">
                <a:solidFill>
                  <a:srgbClr val="CC7832"/>
                </a:solidFill>
                <a:effectLst/>
                <a:latin typeface="JetBrains Mono"/>
              </a:rPr>
              <a:t>from </a:t>
            </a:r>
            <a:r>
              <a:rPr lang="en-US" sz="1800" dirty="0" err="1">
                <a:solidFill>
                  <a:srgbClr val="A9B7C6"/>
                </a:solidFill>
                <a:effectLst/>
                <a:latin typeface="JetBrains Mono"/>
              </a:rPr>
              <a:t>tensorflow.keras.applications</a:t>
            </a:r>
            <a:r>
              <a:rPr lang="en-US" sz="1800" dirty="0">
                <a:solidFill>
                  <a:srgbClr val="A9B7C6"/>
                </a:solidFill>
                <a:effectLst/>
                <a:latin typeface="JetBrains Mono"/>
              </a:rPr>
              <a:t> </a:t>
            </a:r>
            <a:r>
              <a:rPr lang="en-US" sz="1800" dirty="0">
                <a:solidFill>
                  <a:srgbClr val="CC7832"/>
                </a:solidFill>
                <a:effectLst/>
                <a:latin typeface="JetBrains Mono"/>
              </a:rPr>
              <a:t>import </a:t>
            </a:r>
            <a:r>
              <a:rPr lang="en-US" sz="1800" dirty="0">
                <a:solidFill>
                  <a:srgbClr val="A9B7C6"/>
                </a:solidFill>
                <a:effectLst/>
                <a:latin typeface="JetBrains Mono"/>
              </a:rPr>
              <a:t>VGG16</a:t>
            </a:r>
            <a:br>
              <a:rPr lang="en-US" sz="1800" dirty="0">
                <a:solidFill>
                  <a:srgbClr val="A9B7C6"/>
                </a:solidFill>
                <a:effectLst/>
                <a:latin typeface="JetBrains Mono"/>
              </a:rPr>
            </a:br>
            <a:r>
              <a:rPr lang="en-US" sz="1800" dirty="0">
                <a:solidFill>
                  <a:srgbClr val="CC7832"/>
                </a:solidFill>
                <a:effectLst/>
                <a:latin typeface="JetBrains Mono"/>
              </a:rPr>
              <a:t>import </a:t>
            </a:r>
            <a:r>
              <a:rPr lang="en-US" sz="1800" dirty="0" err="1">
                <a:solidFill>
                  <a:srgbClr val="A9B7C6"/>
                </a:solidFill>
                <a:effectLst/>
                <a:latin typeface="JetBrains Mono"/>
              </a:rPr>
              <a:t>matplotlib.pyplot</a:t>
            </a:r>
            <a:r>
              <a:rPr lang="en-US" sz="1800" dirty="0">
                <a:solidFill>
                  <a:srgbClr val="A9B7C6"/>
                </a:solidFill>
                <a:effectLst/>
                <a:latin typeface="JetBrains Mono"/>
              </a:rPr>
              <a:t> </a:t>
            </a:r>
            <a:r>
              <a:rPr lang="en-US" sz="1800" dirty="0">
                <a:solidFill>
                  <a:srgbClr val="CC7832"/>
                </a:solidFill>
                <a:effectLst/>
                <a:latin typeface="JetBrains Mono"/>
              </a:rPr>
              <a:t>as </a:t>
            </a:r>
            <a:r>
              <a:rPr lang="en-US" sz="1800" dirty="0" err="1">
                <a:solidFill>
                  <a:srgbClr val="A9B7C6"/>
                </a:solidFill>
                <a:effectLst/>
                <a:latin typeface="JetBrains Mono"/>
              </a:rPr>
              <a:t>plt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A9B7C6"/>
                </a:solidFill>
                <a:effectLst/>
                <a:latin typeface="JetBrains Mono"/>
              </a:rPr>
              <a:t>model = VGG16(</a:t>
            </a:r>
            <a:r>
              <a:rPr lang="en-US" sz="1800" dirty="0">
                <a:solidFill>
                  <a:srgbClr val="AA4926"/>
                </a:solidFill>
                <a:effectLst/>
                <a:latin typeface="JetBrains Mono"/>
              </a:rPr>
              <a:t>weights</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imagenet</a:t>
            </a:r>
            <a:r>
              <a:rPr lang="en-US" sz="1800" dirty="0">
                <a:solidFill>
                  <a:srgbClr val="6A8759"/>
                </a:solidFill>
                <a:effectLst/>
                <a:latin typeface="JetBrains Mono"/>
              </a:rPr>
              <a:t>'</a:t>
            </a:r>
            <a:r>
              <a:rPr lang="en-US" sz="1800" dirty="0">
                <a:solidFill>
                  <a:srgbClr val="CC7832"/>
                </a:solidFill>
                <a:effectLst/>
                <a:latin typeface="JetBrains Mono"/>
              </a:rPr>
              <a:t>, </a:t>
            </a:r>
            <a:r>
              <a:rPr lang="en-US" sz="1800" dirty="0" err="1">
                <a:solidFill>
                  <a:srgbClr val="AA4926"/>
                </a:solidFill>
                <a:effectLst/>
                <a:latin typeface="JetBrains Mono"/>
              </a:rPr>
              <a:t>include_top</a:t>
            </a:r>
            <a:r>
              <a:rPr lang="en-US" sz="1800" dirty="0">
                <a:solidFill>
                  <a:srgbClr val="A9B7C6"/>
                </a:solidFill>
                <a:effectLst/>
                <a:latin typeface="JetBrains Mono"/>
              </a:rPr>
              <a:t>=</a:t>
            </a:r>
            <a:r>
              <a:rPr lang="en-US" sz="1800" dirty="0">
                <a:solidFill>
                  <a:srgbClr val="CC7832"/>
                </a:solidFill>
                <a:effectLst/>
                <a:latin typeface="JetBrains Mono"/>
              </a:rPr>
              <a:t>False</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err="1">
                <a:solidFill>
                  <a:srgbClr val="A9B7C6"/>
                </a:solidFill>
                <a:effectLst/>
                <a:latin typeface="JetBrains Mono"/>
              </a:rPr>
              <a:t>layer_outputs</a:t>
            </a:r>
            <a:r>
              <a:rPr lang="en-US" sz="1800" dirty="0">
                <a:solidFill>
                  <a:srgbClr val="A9B7C6"/>
                </a:solidFill>
                <a:effectLst/>
                <a:latin typeface="JetBrains Mono"/>
              </a:rPr>
              <a:t> = [</a:t>
            </a:r>
            <a:r>
              <a:rPr lang="en-US" sz="1800" dirty="0" err="1">
                <a:solidFill>
                  <a:srgbClr val="A9B7C6"/>
                </a:solidFill>
                <a:effectLst/>
                <a:latin typeface="JetBrains Mono"/>
              </a:rPr>
              <a:t>layer.output</a:t>
            </a:r>
            <a:r>
              <a:rPr lang="en-US" sz="1800" dirty="0">
                <a:solidFill>
                  <a:srgbClr val="A9B7C6"/>
                </a:solidFill>
                <a:effectLst/>
                <a:latin typeface="JetBrains Mono"/>
              </a:rPr>
              <a:t> </a:t>
            </a:r>
            <a:r>
              <a:rPr lang="en-US" sz="1800" dirty="0">
                <a:solidFill>
                  <a:srgbClr val="CC7832"/>
                </a:solidFill>
                <a:effectLst/>
                <a:latin typeface="JetBrains Mono"/>
              </a:rPr>
              <a:t>for </a:t>
            </a:r>
            <a:r>
              <a:rPr lang="en-US" sz="1800" dirty="0">
                <a:solidFill>
                  <a:srgbClr val="A9B7C6"/>
                </a:solidFill>
                <a:effectLst/>
                <a:latin typeface="JetBrains Mono"/>
              </a:rPr>
              <a:t>layer </a:t>
            </a:r>
            <a:r>
              <a:rPr lang="en-US" sz="1800" dirty="0">
                <a:solidFill>
                  <a:srgbClr val="CC7832"/>
                </a:solidFill>
                <a:effectLst/>
                <a:latin typeface="JetBrains Mono"/>
              </a:rPr>
              <a:t>in </a:t>
            </a:r>
            <a:r>
              <a:rPr lang="en-US" sz="1800" dirty="0" err="1">
                <a:solidFill>
                  <a:srgbClr val="A9B7C6"/>
                </a:solidFill>
                <a:effectLst/>
                <a:latin typeface="JetBrains Mono"/>
              </a:rPr>
              <a:t>model.layers</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Choose a specific image for feature map visualization</a:t>
            </a:r>
            <a:br>
              <a:rPr lang="en-US" sz="1800" dirty="0">
                <a:solidFill>
                  <a:srgbClr val="808080"/>
                </a:solidFill>
                <a:effectLst/>
                <a:latin typeface="JetBrains Mono"/>
              </a:rPr>
            </a:br>
            <a:r>
              <a:rPr lang="en-US" sz="1800" dirty="0" err="1">
                <a:solidFill>
                  <a:srgbClr val="A9B7C6"/>
                </a:solidFill>
                <a:effectLst/>
                <a:latin typeface="JetBrains Mono"/>
              </a:rPr>
              <a:t>sample_img</a:t>
            </a:r>
            <a:r>
              <a:rPr lang="en-US" sz="1800" dirty="0">
                <a:solidFill>
                  <a:srgbClr val="A9B7C6"/>
                </a:solidFill>
                <a:effectLst/>
                <a:latin typeface="JetBrains Mono"/>
              </a:rPr>
              <a:t> = </a:t>
            </a:r>
            <a:r>
              <a:rPr lang="en-US" sz="1800" dirty="0" err="1">
                <a:solidFill>
                  <a:srgbClr val="A9B7C6"/>
                </a:solidFill>
                <a:effectLst/>
                <a:latin typeface="JetBrains Mono"/>
              </a:rPr>
              <a:t>train_images_preprocessed</a:t>
            </a:r>
            <a:r>
              <a:rPr lang="en-US" sz="1800" dirty="0">
                <a:solidFill>
                  <a:srgbClr val="A9B7C6"/>
                </a:solidFill>
                <a:effectLst/>
                <a:latin typeface="JetBrains Mono"/>
              </a:rPr>
              <a:t>[</a:t>
            </a:r>
            <a:r>
              <a:rPr lang="en-US" sz="1800" dirty="0">
                <a:solidFill>
                  <a:srgbClr val="6897BB"/>
                </a:solidFill>
                <a:effectLst/>
                <a:latin typeface="JetBrains Mono"/>
              </a:rPr>
              <a:t>0</a:t>
            </a:r>
            <a:r>
              <a:rPr lang="en-US" sz="1800" dirty="0">
                <a:solidFill>
                  <a:srgbClr val="A9B7C6"/>
                </a:solidFill>
                <a:effectLst/>
                <a:latin typeface="JetBrains Mono"/>
              </a:rPr>
              <a:t>:</a:t>
            </a:r>
            <a:r>
              <a:rPr lang="en-US" sz="1800" dirty="0">
                <a:solidFill>
                  <a:srgbClr val="6897BB"/>
                </a:solidFill>
                <a:effectLst/>
                <a:latin typeface="JetBrains Mono"/>
              </a:rPr>
              <a:t>1</a:t>
            </a:r>
            <a:r>
              <a:rPr lang="en-US" sz="1800" dirty="0">
                <a:solidFill>
                  <a:srgbClr val="A9B7C6"/>
                </a:solidFill>
                <a:effectLst/>
                <a:latin typeface="JetBrains Mono"/>
              </a:rPr>
              <a:t>]  </a:t>
            </a:r>
            <a:r>
              <a:rPr lang="en-US" sz="1800" dirty="0">
                <a:solidFill>
                  <a:srgbClr val="808080"/>
                </a:solidFill>
                <a:effectLst/>
                <a:latin typeface="JetBrains Mono"/>
              </a:rPr>
              <a:t># Select one image from preprocessed</a:t>
            </a:r>
            <a:br>
              <a:rPr lang="en-US" sz="1800" dirty="0">
                <a:solidFill>
                  <a:srgbClr val="808080"/>
                </a:solidFill>
                <a:effectLst/>
                <a:latin typeface="JetBrains Mono"/>
              </a:rPr>
            </a:br>
            <a:br>
              <a:rPr lang="en-US" sz="1800" dirty="0">
                <a:solidFill>
                  <a:srgbClr val="808080"/>
                </a:solidFill>
                <a:effectLst/>
                <a:latin typeface="JetBrains Mono"/>
              </a:rPr>
            </a:br>
            <a:r>
              <a:rPr lang="en-US" sz="1800" dirty="0">
                <a:solidFill>
                  <a:srgbClr val="808080"/>
                </a:solidFill>
                <a:effectLst/>
                <a:latin typeface="JetBrains Mono"/>
              </a:rPr>
              <a:t># Get feature maps for a specific layer</a:t>
            </a:r>
            <a:br>
              <a:rPr lang="en-US" sz="1800" dirty="0">
                <a:solidFill>
                  <a:srgbClr val="808080"/>
                </a:solidFill>
                <a:effectLst/>
                <a:latin typeface="JetBrains Mono"/>
              </a:rPr>
            </a:br>
            <a:r>
              <a:rPr lang="en-US" sz="1800" dirty="0" err="1">
                <a:solidFill>
                  <a:srgbClr val="A9B7C6"/>
                </a:solidFill>
                <a:effectLst/>
                <a:latin typeface="JetBrains Mono"/>
              </a:rPr>
              <a:t>feature_model</a:t>
            </a:r>
            <a:r>
              <a:rPr lang="en-US" sz="1800" dirty="0">
                <a:solidFill>
                  <a:srgbClr val="A9B7C6"/>
                </a:solidFill>
                <a:effectLst/>
                <a:latin typeface="JetBrains Mono"/>
              </a:rPr>
              <a:t> = </a:t>
            </a:r>
            <a:r>
              <a:rPr lang="en-US" sz="1800" dirty="0" err="1">
                <a:solidFill>
                  <a:srgbClr val="A9B7C6"/>
                </a:solidFill>
                <a:effectLst/>
                <a:latin typeface="JetBrains Mono"/>
              </a:rPr>
              <a:t>tf.keras.Model</a:t>
            </a:r>
            <a:r>
              <a:rPr lang="en-US" sz="1800" dirty="0">
                <a:solidFill>
                  <a:srgbClr val="A9B7C6"/>
                </a:solidFill>
                <a:effectLst/>
                <a:latin typeface="JetBrains Mono"/>
              </a:rPr>
              <a:t>(</a:t>
            </a:r>
            <a:r>
              <a:rPr lang="en-US" sz="1800" dirty="0">
                <a:solidFill>
                  <a:srgbClr val="AA4926"/>
                </a:solidFill>
                <a:effectLst/>
                <a:latin typeface="JetBrains Mono"/>
              </a:rPr>
              <a:t>inputs</a:t>
            </a:r>
            <a:r>
              <a:rPr lang="en-US" sz="1800" dirty="0">
                <a:solidFill>
                  <a:srgbClr val="A9B7C6"/>
                </a:solidFill>
                <a:effectLst/>
                <a:latin typeface="JetBrains Mono"/>
              </a:rPr>
              <a:t>=</a:t>
            </a:r>
            <a:r>
              <a:rPr lang="en-US" sz="1800" dirty="0" err="1">
                <a:solidFill>
                  <a:srgbClr val="A9B7C6"/>
                </a:solidFill>
                <a:effectLst/>
                <a:latin typeface="JetBrains Mono"/>
              </a:rPr>
              <a:t>model.input</a:t>
            </a:r>
            <a:r>
              <a:rPr lang="en-US" sz="1800" dirty="0">
                <a:solidFill>
                  <a:srgbClr val="CC7832"/>
                </a:solidFill>
                <a:effectLst/>
                <a:latin typeface="JetBrains Mono"/>
              </a:rPr>
              <a:t>, </a:t>
            </a:r>
            <a:r>
              <a:rPr lang="en-US" sz="1800" dirty="0">
                <a:solidFill>
                  <a:srgbClr val="AA4926"/>
                </a:solidFill>
                <a:effectLst/>
                <a:latin typeface="JetBrains Mono"/>
              </a:rPr>
              <a:t>outputs</a:t>
            </a:r>
            <a:r>
              <a:rPr lang="en-US" sz="1800" dirty="0">
                <a:solidFill>
                  <a:srgbClr val="A9B7C6"/>
                </a:solidFill>
                <a:effectLst/>
                <a:latin typeface="JetBrains Mono"/>
              </a:rPr>
              <a:t>=</a:t>
            </a:r>
            <a:r>
              <a:rPr lang="en-US" sz="1800" dirty="0" err="1">
                <a:solidFill>
                  <a:srgbClr val="A9B7C6"/>
                </a:solidFill>
                <a:effectLst/>
                <a:latin typeface="JetBrains Mono"/>
              </a:rPr>
              <a:t>layer_outputs</a:t>
            </a:r>
            <a:r>
              <a:rPr lang="en-US" sz="1800" dirty="0">
                <a:solidFill>
                  <a:srgbClr val="A9B7C6"/>
                </a:solidFill>
                <a:effectLst/>
                <a:latin typeface="JetBrains Mono"/>
              </a:rPr>
              <a:t>[</a:t>
            </a:r>
            <a:r>
              <a:rPr lang="en-US" sz="1800" dirty="0">
                <a:solidFill>
                  <a:srgbClr val="6897BB"/>
                </a:solidFill>
                <a:effectLst/>
                <a:latin typeface="JetBrains Mono"/>
              </a:rPr>
              <a:t>5</a:t>
            </a:r>
            <a:r>
              <a:rPr lang="en-US" sz="1800" dirty="0">
                <a:solidFill>
                  <a:srgbClr val="A9B7C6"/>
                </a:solidFill>
                <a:effectLst/>
                <a:latin typeface="JetBrains Mono"/>
              </a:rPr>
              <a:t>])  </a:t>
            </a:r>
            <a:r>
              <a:rPr lang="en-US" sz="1800" dirty="0">
                <a:solidFill>
                  <a:srgbClr val="808080"/>
                </a:solidFill>
                <a:effectLst/>
                <a:latin typeface="JetBrains Mono"/>
              </a:rPr>
              <a:t># 5th layer as an example</a:t>
            </a:r>
            <a:br>
              <a:rPr lang="en-US" sz="1800" dirty="0">
                <a:solidFill>
                  <a:srgbClr val="808080"/>
                </a:solidFill>
                <a:effectLst/>
                <a:latin typeface="JetBrains Mono"/>
              </a:rPr>
            </a:br>
            <a:r>
              <a:rPr lang="en-US" sz="1800" dirty="0" err="1">
                <a:solidFill>
                  <a:srgbClr val="A9B7C6"/>
                </a:solidFill>
                <a:effectLst/>
                <a:latin typeface="JetBrains Mono"/>
              </a:rPr>
              <a:t>feature_maps</a:t>
            </a:r>
            <a:r>
              <a:rPr lang="en-US" sz="1800" dirty="0">
                <a:solidFill>
                  <a:srgbClr val="A9B7C6"/>
                </a:solidFill>
                <a:effectLst/>
                <a:latin typeface="JetBrains Mono"/>
              </a:rPr>
              <a:t> = </a:t>
            </a:r>
            <a:r>
              <a:rPr lang="en-US" sz="1800" dirty="0" err="1">
                <a:solidFill>
                  <a:srgbClr val="A9B7C6"/>
                </a:solidFill>
                <a:effectLst/>
                <a:latin typeface="JetBrains Mono"/>
              </a:rPr>
              <a:t>feature_model.predict</a:t>
            </a:r>
            <a:r>
              <a:rPr lang="en-US" sz="1800" dirty="0">
                <a:solidFill>
                  <a:srgbClr val="A9B7C6"/>
                </a:solidFill>
                <a:effectLst/>
                <a:latin typeface="JetBrains Mono"/>
              </a:rPr>
              <a:t>(</a:t>
            </a:r>
            <a:r>
              <a:rPr lang="en-US" sz="1800" dirty="0" err="1">
                <a:solidFill>
                  <a:srgbClr val="A9B7C6"/>
                </a:solidFill>
                <a:effectLst/>
                <a:latin typeface="JetBrains Mono"/>
              </a:rPr>
              <a:t>sample_img</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Visualize the feature maps</a:t>
            </a:r>
            <a:br>
              <a:rPr lang="en-US" sz="1800" dirty="0">
                <a:solidFill>
                  <a:srgbClr val="808080"/>
                </a:solidFill>
                <a:effectLst/>
                <a:latin typeface="JetBrains Mono"/>
              </a:rPr>
            </a:br>
            <a:r>
              <a:rPr lang="en-US" sz="1800" dirty="0" err="1">
                <a:solidFill>
                  <a:srgbClr val="A9B7C6"/>
                </a:solidFill>
                <a:effectLst/>
                <a:latin typeface="JetBrains Mono"/>
              </a:rPr>
              <a:t>plt.imshow</a:t>
            </a:r>
            <a:r>
              <a:rPr lang="en-US" sz="1800" dirty="0">
                <a:solidFill>
                  <a:srgbClr val="A9B7C6"/>
                </a:solidFill>
                <a:effectLst/>
                <a:latin typeface="JetBrains Mono"/>
              </a:rPr>
              <a:t>(</a:t>
            </a:r>
            <a:r>
              <a:rPr lang="en-US" sz="1800" dirty="0" err="1">
                <a:solidFill>
                  <a:srgbClr val="A9B7C6"/>
                </a:solidFill>
                <a:effectLst/>
                <a:latin typeface="JetBrains Mono"/>
              </a:rPr>
              <a:t>feature_maps</a:t>
            </a:r>
            <a:r>
              <a:rPr lang="en-US" sz="1800" dirty="0">
                <a:solidFill>
                  <a:srgbClr val="A9B7C6"/>
                </a:solidFill>
                <a:effectLst/>
                <a:latin typeface="JetBrains Mono"/>
              </a:rPr>
              <a:t>[</a:t>
            </a:r>
            <a:r>
              <a:rPr lang="en-US" sz="1800" dirty="0">
                <a:solidFill>
                  <a:srgbClr val="6897BB"/>
                </a:solidFill>
                <a:effectLst/>
                <a:latin typeface="JetBrains Mono"/>
              </a:rPr>
              <a:t>0</a:t>
            </a:r>
            <a:r>
              <a:rPr lang="en-US" sz="1800" dirty="0">
                <a:solidFill>
                  <a:srgbClr val="CC7832"/>
                </a:solidFill>
                <a:effectLst/>
                <a:latin typeface="JetBrains Mono"/>
              </a:rPr>
              <a:t>, </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6897BB"/>
                </a:solidFill>
                <a:effectLst/>
                <a:latin typeface="JetBrains Mono"/>
              </a:rPr>
              <a:t>0</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err="1">
                <a:solidFill>
                  <a:srgbClr val="A9B7C6"/>
                </a:solidFill>
                <a:effectLst/>
                <a:latin typeface="JetBrains Mono"/>
              </a:rPr>
              <a:t>plt.show</a:t>
            </a:r>
            <a:r>
              <a:rPr lang="en-US" sz="1800" dirty="0">
                <a:solidFill>
                  <a:srgbClr val="A9B7C6"/>
                </a:solidFill>
                <a:effectLst/>
                <a:latin typeface="JetBrains Mono"/>
              </a:rPr>
              <a:t>()</a:t>
            </a:r>
            <a:br>
              <a:rPr lang="en-US" sz="1800" dirty="0">
                <a:solidFill>
                  <a:srgbClr val="A9B7C6"/>
                </a:solidFill>
                <a:effectLst/>
                <a:latin typeface="JetBrains Mono"/>
              </a:rPr>
            </a:br>
            <a:endParaRPr lang="en-US" sz="1800" dirty="0">
              <a:solidFill>
                <a:srgbClr val="A9B7C6"/>
              </a:solidFill>
              <a:effectLst/>
              <a:latin typeface="JetBrains Mono"/>
            </a:endParaRPr>
          </a:p>
          <a:p>
            <a:endParaRPr lang="en-US" dirty="0"/>
          </a:p>
        </p:txBody>
      </p:sp>
      <p:pic>
        <p:nvPicPr>
          <p:cNvPr id="5" name="Picture 4" descr="A blue and white sign with white text&#10;&#10;Description automatically generated">
            <a:extLst>
              <a:ext uri="{FF2B5EF4-FFF2-40B4-BE49-F238E27FC236}">
                <a16:creationId xmlns:a16="http://schemas.microsoft.com/office/drawing/2014/main" id="{6A954496-AD96-7300-9B10-59F82D24A56C}"/>
              </a:ext>
            </a:extLst>
          </p:cNvPr>
          <p:cNvPicPr>
            <a:picLocks noChangeAspect="1"/>
          </p:cNvPicPr>
          <p:nvPr/>
        </p:nvPicPr>
        <p:blipFill>
          <a:blip r:embed="rId2"/>
          <a:stretch>
            <a:fillRect/>
          </a:stretch>
        </p:blipFill>
        <p:spPr>
          <a:xfrm>
            <a:off x="8685897" y="2270716"/>
            <a:ext cx="2922334" cy="1325562"/>
          </a:xfrm>
          <a:prstGeom prst="rect">
            <a:avLst/>
          </a:prstGeom>
        </p:spPr>
      </p:pic>
    </p:spTree>
    <p:extLst>
      <p:ext uri="{BB962C8B-B14F-4D97-AF65-F5344CB8AC3E}">
        <p14:creationId xmlns:p14="http://schemas.microsoft.com/office/powerpoint/2010/main" val="3761341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0FFE-F897-E457-B136-156CBFE8D460}"/>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7B6B8660-449B-0713-E339-09F1CEEE6005}"/>
              </a:ext>
            </a:extLst>
          </p:cNvPr>
          <p:cNvSpPr>
            <a:spLocks noGrp="1"/>
          </p:cNvSpPr>
          <p:nvPr>
            <p:ph idx="1"/>
          </p:nvPr>
        </p:nvSpPr>
        <p:spPr>
          <a:xfrm>
            <a:off x="1036607" y="1816999"/>
            <a:ext cx="10515600" cy="4351338"/>
          </a:xfrm>
        </p:spPr>
        <p:txBody>
          <a:bodyPr/>
          <a:lstStyle/>
          <a:p>
            <a:pPr marL="0" indent="0">
              <a:buNone/>
            </a:pPr>
            <a:r>
              <a:rPr lang="en-US" sz="1800" dirty="0">
                <a:solidFill>
                  <a:srgbClr val="CC7832"/>
                </a:solidFill>
                <a:effectLst/>
                <a:latin typeface="JetBrains Mono"/>
              </a:rPr>
              <a:t>import </a:t>
            </a:r>
            <a:r>
              <a:rPr lang="en-US" sz="1800" dirty="0" err="1">
                <a:solidFill>
                  <a:srgbClr val="A9B7C6"/>
                </a:solidFill>
                <a:effectLst/>
                <a:latin typeface="JetBrains Mono"/>
              </a:rPr>
              <a:t>tensorflow</a:t>
            </a:r>
            <a:r>
              <a:rPr lang="en-US" sz="1800" dirty="0">
                <a:solidFill>
                  <a:srgbClr val="A9B7C6"/>
                </a:solidFill>
                <a:effectLst/>
                <a:latin typeface="JetBrains Mono"/>
              </a:rPr>
              <a:t> </a:t>
            </a:r>
            <a:r>
              <a:rPr lang="en-US" sz="1800" dirty="0">
                <a:solidFill>
                  <a:srgbClr val="CC7832"/>
                </a:solidFill>
                <a:effectLst/>
                <a:latin typeface="JetBrains Mono"/>
              </a:rPr>
              <a:t>as </a:t>
            </a:r>
            <a:r>
              <a:rPr lang="en-US" sz="1800" dirty="0" err="1">
                <a:solidFill>
                  <a:srgbClr val="A9B7C6"/>
                </a:solidFill>
                <a:effectLst/>
                <a:latin typeface="JetBrains Mono"/>
              </a:rPr>
              <a:t>tf</a:t>
            </a:r>
            <a:br>
              <a:rPr lang="en-US" sz="1800" dirty="0">
                <a:solidFill>
                  <a:srgbClr val="A9B7C6"/>
                </a:solidFill>
                <a:effectLst/>
                <a:latin typeface="JetBrains Mono"/>
              </a:rPr>
            </a:br>
            <a:r>
              <a:rPr lang="en-US" sz="1800" dirty="0">
                <a:solidFill>
                  <a:srgbClr val="CC7832"/>
                </a:solidFill>
                <a:effectLst/>
                <a:latin typeface="JetBrains Mono"/>
              </a:rPr>
              <a:t>from </a:t>
            </a:r>
            <a:r>
              <a:rPr lang="en-US" sz="1800" dirty="0" err="1">
                <a:solidFill>
                  <a:srgbClr val="A9B7C6"/>
                </a:solidFill>
                <a:effectLst/>
                <a:latin typeface="JetBrains Mono"/>
              </a:rPr>
              <a:t>tensorflow.keras.applications</a:t>
            </a:r>
            <a:r>
              <a:rPr lang="en-US" sz="1800" dirty="0">
                <a:solidFill>
                  <a:srgbClr val="A9B7C6"/>
                </a:solidFill>
                <a:effectLst/>
                <a:latin typeface="JetBrains Mono"/>
              </a:rPr>
              <a:t> </a:t>
            </a:r>
            <a:r>
              <a:rPr lang="en-US" sz="1800" dirty="0">
                <a:solidFill>
                  <a:srgbClr val="CC7832"/>
                </a:solidFill>
                <a:effectLst/>
                <a:latin typeface="JetBrains Mono"/>
              </a:rPr>
              <a:t>import </a:t>
            </a:r>
            <a:r>
              <a:rPr lang="en-US" sz="1800" dirty="0">
                <a:solidFill>
                  <a:srgbClr val="A9B7C6"/>
                </a:solidFill>
                <a:effectLst/>
                <a:latin typeface="JetBrains Mono"/>
              </a:rPr>
              <a:t>MobileNetV2</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Load a pre-trained model for transfer learning</a:t>
            </a:r>
            <a:br>
              <a:rPr lang="en-US" sz="1800" dirty="0">
                <a:solidFill>
                  <a:srgbClr val="808080"/>
                </a:solidFill>
                <a:effectLst/>
                <a:latin typeface="JetBrains Mono"/>
              </a:rPr>
            </a:br>
            <a:r>
              <a:rPr lang="en-US" sz="1800" dirty="0" err="1">
                <a:solidFill>
                  <a:srgbClr val="A9B7C6"/>
                </a:solidFill>
                <a:effectLst/>
                <a:latin typeface="JetBrains Mono"/>
              </a:rPr>
              <a:t>base_model</a:t>
            </a:r>
            <a:r>
              <a:rPr lang="en-US" sz="1800" dirty="0">
                <a:solidFill>
                  <a:srgbClr val="A9B7C6"/>
                </a:solidFill>
                <a:effectLst/>
                <a:latin typeface="JetBrains Mono"/>
              </a:rPr>
              <a:t> = MobileNetV2(</a:t>
            </a:r>
            <a:r>
              <a:rPr lang="en-US" sz="1800" dirty="0" err="1">
                <a:solidFill>
                  <a:srgbClr val="AA4926"/>
                </a:solidFill>
                <a:effectLst/>
                <a:latin typeface="JetBrains Mono"/>
              </a:rPr>
              <a:t>input_shape</a:t>
            </a:r>
            <a:r>
              <a:rPr lang="en-US" sz="1800" dirty="0">
                <a:solidFill>
                  <a:srgbClr val="A9B7C6"/>
                </a:solidFill>
                <a:effectLst/>
                <a:latin typeface="JetBrains Mono"/>
              </a:rPr>
              <a:t>=(</a:t>
            </a:r>
            <a:r>
              <a:rPr lang="en-US" sz="1800" dirty="0">
                <a:solidFill>
                  <a:srgbClr val="6897BB"/>
                </a:solidFill>
                <a:effectLst/>
                <a:latin typeface="JetBrains Mono"/>
              </a:rPr>
              <a:t>224</a:t>
            </a:r>
            <a:r>
              <a:rPr lang="en-US" sz="1800" dirty="0">
                <a:solidFill>
                  <a:srgbClr val="CC7832"/>
                </a:solidFill>
                <a:effectLst/>
                <a:latin typeface="JetBrains Mono"/>
              </a:rPr>
              <a:t>, </a:t>
            </a:r>
            <a:r>
              <a:rPr lang="en-US" sz="1800" dirty="0">
                <a:solidFill>
                  <a:srgbClr val="6897BB"/>
                </a:solidFill>
                <a:effectLst/>
                <a:latin typeface="JetBrains Mono"/>
              </a:rPr>
              <a:t>224</a:t>
            </a:r>
            <a:r>
              <a:rPr lang="en-US" sz="1800" dirty="0">
                <a:solidFill>
                  <a:srgbClr val="CC7832"/>
                </a:solidFill>
                <a:effectLst/>
                <a:latin typeface="JetBrains Mono"/>
              </a:rPr>
              <a:t>, </a:t>
            </a:r>
            <a:r>
              <a:rPr lang="en-US" sz="1800" dirty="0">
                <a:solidFill>
                  <a:srgbClr val="6897BB"/>
                </a:solidFill>
                <a:effectLst/>
                <a:latin typeface="JetBrains Mono"/>
              </a:rPr>
              <a:t>3</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err="1">
                <a:solidFill>
                  <a:srgbClr val="AA4926"/>
                </a:solidFill>
                <a:effectLst/>
                <a:latin typeface="JetBrains Mono"/>
              </a:rPr>
              <a:t>include_top</a:t>
            </a:r>
            <a:r>
              <a:rPr lang="en-US" sz="1800" dirty="0">
                <a:solidFill>
                  <a:srgbClr val="A9B7C6"/>
                </a:solidFill>
                <a:effectLst/>
                <a:latin typeface="JetBrains Mono"/>
              </a:rPr>
              <a:t>=</a:t>
            </a:r>
            <a:r>
              <a:rPr lang="en-US" sz="1800" dirty="0">
                <a:solidFill>
                  <a:srgbClr val="CC7832"/>
                </a:solidFill>
                <a:effectLst/>
                <a:latin typeface="JetBrains Mono"/>
              </a:rPr>
              <a:t>False, </a:t>
            </a:r>
            <a:r>
              <a:rPr lang="en-US" sz="1800" dirty="0">
                <a:solidFill>
                  <a:srgbClr val="AA4926"/>
                </a:solidFill>
                <a:effectLst/>
                <a:latin typeface="JetBrains Mono"/>
              </a:rPr>
              <a:t>weights</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imagenet</a:t>
            </a:r>
            <a:r>
              <a:rPr lang="en-US" sz="1800" dirty="0">
                <a:solidFill>
                  <a:srgbClr val="6A8759"/>
                </a:solidFill>
                <a:effectLst/>
                <a:latin typeface="JetBrains Mono"/>
              </a:rPr>
              <a:t>'</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Add custom object detection head</a:t>
            </a:r>
            <a:br>
              <a:rPr lang="en-US" sz="1800" dirty="0">
                <a:solidFill>
                  <a:srgbClr val="808080"/>
                </a:solidFill>
                <a:effectLst/>
                <a:latin typeface="JetBrains Mono"/>
              </a:rPr>
            </a:br>
            <a:r>
              <a:rPr lang="en-US" sz="1800" dirty="0">
                <a:solidFill>
                  <a:srgbClr val="A9B7C6"/>
                </a:solidFill>
                <a:effectLst/>
                <a:latin typeface="JetBrains Mono"/>
              </a:rPr>
              <a:t>model = </a:t>
            </a:r>
            <a:r>
              <a:rPr lang="en-US" sz="1800" dirty="0" err="1">
                <a:solidFill>
                  <a:srgbClr val="A9B7C6"/>
                </a:solidFill>
                <a:effectLst/>
                <a:latin typeface="JetBrains Mono"/>
              </a:rPr>
              <a:t>tf.keras.Sequential</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err="1">
                <a:solidFill>
                  <a:srgbClr val="A9B7C6"/>
                </a:solidFill>
                <a:effectLst/>
                <a:latin typeface="JetBrains Mono"/>
              </a:rPr>
              <a:t>base_model</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a:solidFill>
                  <a:srgbClr val="A9B7C6"/>
                </a:solidFill>
                <a:effectLst/>
                <a:latin typeface="JetBrains Mono"/>
              </a:rPr>
              <a:t>tf.keras.layers.GlobalAveragePooling2D()</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err="1">
                <a:solidFill>
                  <a:srgbClr val="A9B7C6"/>
                </a:solidFill>
                <a:effectLst/>
                <a:latin typeface="JetBrains Mono"/>
              </a:rPr>
              <a:t>tf.keras.layers.Dense</a:t>
            </a:r>
            <a:r>
              <a:rPr lang="en-US" sz="1800" dirty="0">
                <a:solidFill>
                  <a:srgbClr val="A9B7C6"/>
                </a:solidFill>
                <a:effectLst/>
                <a:latin typeface="JetBrains Mono"/>
              </a:rPr>
              <a:t>(</a:t>
            </a:r>
            <a:r>
              <a:rPr lang="en-US" sz="1800" dirty="0">
                <a:solidFill>
                  <a:srgbClr val="6897BB"/>
                </a:solidFill>
                <a:effectLst/>
                <a:latin typeface="JetBrains Mono"/>
              </a:rPr>
              <a:t>1024</a:t>
            </a:r>
            <a:r>
              <a:rPr lang="en-US" sz="1800" dirty="0">
                <a:solidFill>
                  <a:srgbClr val="CC7832"/>
                </a:solidFill>
                <a:effectLst/>
                <a:latin typeface="JetBrains Mono"/>
              </a:rPr>
              <a:t>, </a:t>
            </a:r>
            <a:r>
              <a:rPr lang="en-US" sz="1800" dirty="0">
                <a:solidFill>
                  <a:srgbClr val="AA4926"/>
                </a:solidFill>
                <a:effectLst/>
                <a:latin typeface="JetBrains Mono"/>
              </a:rPr>
              <a:t>activation</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relu</a:t>
            </a:r>
            <a:r>
              <a:rPr lang="en-US" sz="1800" dirty="0">
                <a:solidFill>
                  <a:srgbClr val="6A8759"/>
                </a:solidFill>
                <a:effectLst/>
                <a:latin typeface="JetBrains Mono"/>
              </a:rPr>
              <a:t>'</a:t>
            </a:r>
            <a:r>
              <a:rPr lang="en-US" sz="1800" dirty="0">
                <a:solidFill>
                  <a:srgbClr val="A9B7C6"/>
                </a:solidFill>
                <a:effectLst/>
                <a:latin typeface="JetBrains Mono"/>
              </a:rPr>
              <a:t>)</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err="1">
                <a:solidFill>
                  <a:srgbClr val="A9B7C6"/>
                </a:solidFill>
                <a:effectLst/>
                <a:latin typeface="JetBrains Mono"/>
              </a:rPr>
              <a:t>tf.keras.layers.Dense</a:t>
            </a:r>
            <a:r>
              <a:rPr lang="en-US" sz="1800" dirty="0">
                <a:solidFill>
                  <a:srgbClr val="A9B7C6"/>
                </a:solidFill>
                <a:effectLst/>
                <a:latin typeface="JetBrains Mono"/>
              </a:rPr>
              <a:t>(</a:t>
            </a:r>
            <a:r>
              <a:rPr lang="en-US" sz="1800" dirty="0">
                <a:solidFill>
                  <a:srgbClr val="6897BB"/>
                </a:solidFill>
                <a:effectLst/>
                <a:latin typeface="JetBrains Mono"/>
              </a:rPr>
              <a:t>80</a:t>
            </a:r>
            <a:r>
              <a:rPr lang="en-US" sz="1800" dirty="0">
                <a:solidFill>
                  <a:srgbClr val="CC7832"/>
                </a:solidFill>
                <a:effectLst/>
                <a:latin typeface="JetBrains Mono"/>
              </a:rPr>
              <a:t>, </a:t>
            </a:r>
            <a:r>
              <a:rPr lang="en-US" sz="1800" dirty="0">
                <a:solidFill>
                  <a:srgbClr val="AA4926"/>
                </a:solidFill>
                <a:effectLst/>
                <a:latin typeface="JetBrains Mono"/>
              </a:rPr>
              <a:t>activation</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softmax</a:t>
            </a:r>
            <a:r>
              <a:rPr lang="en-US" sz="1800" dirty="0">
                <a:solidFill>
                  <a:srgbClr val="6A8759"/>
                </a:solidFill>
                <a:effectLst/>
                <a:latin typeface="JetBrains Mono"/>
              </a:rPr>
              <a:t>'</a:t>
            </a:r>
            <a:r>
              <a:rPr lang="en-US" sz="1800" dirty="0">
                <a:solidFill>
                  <a:srgbClr val="A9B7C6"/>
                </a:solidFill>
                <a:effectLst/>
                <a:latin typeface="JetBrains Mono"/>
              </a:rPr>
              <a:t>)  </a:t>
            </a:r>
            <a:r>
              <a:rPr lang="en-US" sz="1800" dirty="0">
                <a:solidFill>
                  <a:srgbClr val="808080"/>
                </a:solidFill>
                <a:effectLst/>
                <a:latin typeface="JetBrains Mono"/>
              </a:rPr>
              <a:t># Assuming 80 object classes</a:t>
            </a:r>
            <a:br>
              <a:rPr lang="en-US" sz="1800" dirty="0">
                <a:solidFill>
                  <a:srgbClr val="808080"/>
                </a:solidFill>
                <a:effectLst/>
                <a:latin typeface="JetBrains Mono"/>
              </a:rPr>
            </a:b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err="1">
                <a:solidFill>
                  <a:srgbClr val="A9B7C6"/>
                </a:solidFill>
                <a:effectLst/>
                <a:latin typeface="JetBrains Mono"/>
              </a:rPr>
              <a:t>model.compile</a:t>
            </a:r>
            <a:r>
              <a:rPr lang="en-US" sz="1800" dirty="0">
                <a:solidFill>
                  <a:srgbClr val="A9B7C6"/>
                </a:solidFill>
                <a:effectLst/>
                <a:latin typeface="JetBrains Mono"/>
              </a:rPr>
              <a:t>(</a:t>
            </a:r>
            <a:r>
              <a:rPr lang="en-US" sz="1800" dirty="0">
                <a:solidFill>
                  <a:srgbClr val="AA4926"/>
                </a:solidFill>
                <a:effectLst/>
                <a:latin typeface="JetBrains Mono"/>
              </a:rPr>
              <a:t>optimizer</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adam</a:t>
            </a:r>
            <a:r>
              <a:rPr lang="en-US" sz="1800" dirty="0">
                <a:solidFill>
                  <a:srgbClr val="6A8759"/>
                </a:solidFill>
                <a:effectLst/>
                <a:latin typeface="JetBrains Mono"/>
              </a:rPr>
              <a:t>'</a:t>
            </a:r>
            <a:r>
              <a:rPr lang="en-US" sz="1800" dirty="0">
                <a:solidFill>
                  <a:srgbClr val="CC7832"/>
                </a:solidFill>
                <a:effectLst/>
                <a:latin typeface="JetBrains Mono"/>
              </a:rPr>
              <a:t>, </a:t>
            </a:r>
            <a:r>
              <a:rPr lang="en-US" sz="1800" dirty="0">
                <a:solidFill>
                  <a:srgbClr val="AA4926"/>
                </a:solidFill>
                <a:effectLst/>
                <a:latin typeface="JetBrains Mono"/>
              </a:rPr>
              <a:t>loss</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categorical_crossentropy</a:t>
            </a:r>
            <a:r>
              <a:rPr lang="en-US" sz="1800" dirty="0">
                <a:solidFill>
                  <a:srgbClr val="6A8759"/>
                </a:solidFill>
                <a:effectLst/>
                <a:latin typeface="JetBrains Mono"/>
              </a:rPr>
              <a:t>'</a:t>
            </a:r>
            <a:r>
              <a:rPr lang="en-US" sz="1800" dirty="0">
                <a:solidFill>
                  <a:srgbClr val="CC7832"/>
                </a:solidFill>
                <a:effectLst/>
                <a:latin typeface="JetBrains Mono"/>
              </a:rPr>
              <a:t>, </a:t>
            </a:r>
            <a:r>
              <a:rPr lang="en-US" sz="1800" dirty="0">
                <a:solidFill>
                  <a:srgbClr val="AA4926"/>
                </a:solidFill>
                <a:effectLst/>
                <a:latin typeface="JetBrains Mono"/>
              </a:rPr>
              <a:t>metrics</a:t>
            </a:r>
            <a:r>
              <a:rPr lang="en-US" sz="1800" dirty="0">
                <a:solidFill>
                  <a:srgbClr val="A9B7C6"/>
                </a:solidFill>
                <a:effectLst/>
                <a:latin typeface="JetBrains Mono"/>
              </a:rPr>
              <a:t>=[</a:t>
            </a:r>
            <a:r>
              <a:rPr lang="en-US" sz="1800" dirty="0">
                <a:solidFill>
                  <a:srgbClr val="6A8759"/>
                </a:solidFill>
                <a:effectLst/>
                <a:latin typeface="JetBrains Mono"/>
              </a:rPr>
              <a:t>'accuracy'</a:t>
            </a:r>
            <a:r>
              <a:rPr lang="en-US" sz="1800" dirty="0">
                <a:solidFill>
                  <a:srgbClr val="A9B7C6"/>
                </a:solidFill>
                <a:effectLst/>
                <a:latin typeface="JetBrains Mono"/>
              </a:rPr>
              <a:t>])</a:t>
            </a:r>
            <a:br>
              <a:rPr lang="en-US" sz="1800" dirty="0">
                <a:solidFill>
                  <a:srgbClr val="A9B7C6"/>
                </a:solidFill>
                <a:effectLst/>
                <a:latin typeface="JetBrains Mono"/>
              </a:rPr>
            </a:br>
            <a:endParaRPr lang="en-US" sz="1800" dirty="0">
              <a:solidFill>
                <a:srgbClr val="A9B7C6"/>
              </a:solidFill>
              <a:effectLst/>
              <a:latin typeface="JetBrains Mono"/>
            </a:endParaRPr>
          </a:p>
          <a:p>
            <a:endParaRPr lang="en-US" dirty="0"/>
          </a:p>
        </p:txBody>
      </p:sp>
    </p:spTree>
    <p:extLst>
      <p:ext uri="{BB962C8B-B14F-4D97-AF65-F5344CB8AC3E}">
        <p14:creationId xmlns:p14="http://schemas.microsoft.com/office/powerpoint/2010/main" val="1744067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78FF-3CC4-DE95-DEBF-7F443AFAD63F}"/>
              </a:ext>
            </a:extLst>
          </p:cNvPr>
          <p:cNvSpPr>
            <a:spLocks noGrp="1"/>
          </p:cNvSpPr>
          <p:nvPr>
            <p:ph type="title"/>
          </p:nvPr>
        </p:nvSpPr>
        <p:spPr/>
        <p:txBody>
          <a:bodyPr>
            <a:normAutofit/>
          </a:bodyPr>
          <a:lstStyle/>
          <a:p>
            <a:r>
              <a:rPr lang="en-US" sz="3200" dirty="0"/>
              <a:t>Steps to Unfreeze Pre-Trained Model Layers &amp; Add New Ones</a:t>
            </a:r>
          </a:p>
        </p:txBody>
      </p:sp>
      <p:sp>
        <p:nvSpPr>
          <p:cNvPr id="3" name="Content Placeholder 2">
            <a:extLst>
              <a:ext uri="{FF2B5EF4-FFF2-40B4-BE49-F238E27FC236}">
                <a16:creationId xmlns:a16="http://schemas.microsoft.com/office/drawing/2014/main" id="{CB6A76D8-F381-8F76-6709-B23BB6966E51}"/>
              </a:ext>
            </a:extLst>
          </p:cNvPr>
          <p:cNvSpPr>
            <a:spLocks noGrp="1"/>
          </p:cNvSpPr>
          <p:nvPr>
            <p:ph idx="1"/>
          </p:nvPr>
        </p:nvSpPr>
        <p:spPr>
          <a:xfrm>
            <a:off x="1105619" y="1765240"/>
            <a:ext cx="10515600" cy="4351338"/>
          </a:xfrm>
        </p:spPr>
        <p:txBody>
          <a:bodyPr>
            <a:normAutofit lnSpcReduction="10000"/>
          </a:bodyPr>
          <a:lstStyle/>
          <a:p>
            <a:pPr marL="0" indent="0">
              <a:buNone/>
            </a:pPr>
            <a:r>
              <a:rPr lang="en-US" sz="1800" dirty="0">
                <a:solidFill>
                  <a:srgbClr val="808080"/>
                </a:solidFill>
                <a:effectLst/>
                <a:latin typeface="JetBrains Mono"/>
              </a:rPr>
              <a:t># Unfreeze all layers</a:t>
            </a:r>
            <a:br>
              <a:rPr lang="en-US" sz="1800" dirty="0">
                <a:solidFill>
                  <a:srgbClr val="808080"/>
                </a:solidFill>
                <a:effectLst/>
                <a:latin typeface="JetBrains Mono"/>
              </a:rPr>
            </a:br>
            <a:r>
              <a:rPr lang="en-US" sz="1800" dirty="0">
                <a:solidFill>
                  <a:srgbClr val="CC7832"/>
                </a:solidFill>
                <a:effectLst/>
                <a:latin typeface="JetBrains Mono"/>
              </a:rPr>
              <a:t>for </a:t>
            </a:r>
            <a:r>
              <a:rPr lang="en-US" sz="1800" dirty="0">
                <a:solidFill>
                  <a:srgbClr val="A9B7C6"/>
                </a:solidFill>
                <a:effectLst/>
                <a:latin typeface="JetBrains Mono"/>
              </a:rPr>
              <a:t>layer </a:t>
            </a:r>
            <a:r>
              <a:rPr lang="en-US" sz="1800" dirty="0">
                <a:solidFill>
                  <a:srgbClr val="CC7832"/>
                </a:solidFill>
                <a:effectLst/>
                <a:latin typeface="JetBrains Mono"/>
              </a:rPr>
              <a:t>in </a:t>
            </a:r>
            <a:r>
              <a:rPr lang="en-US" sz="1800" dirty="0" err="1">
                <a:solidFill>
                  <a:srgbClr val="A9B7C6"/>
                </a:solidFill>
                <a:effectLst/>
                <a:latin typeface="JetBrains Mono"/>
              </a:rPr>
              <a:t>model.layers</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err="1">
                <a:solidFill>
                  <a:srgbClr val="A9B7C6"/>
                </a:solidFill>
                <a:effectLst/>
                <a:latin typeface="JetBrains Mono"/>
              </a:rPr>
              <a:t>layer.trainable</a:t>
            </a:r>
            <a:r>
              <a:rPr lang="en-US" sz="1800" dirty="0">
                <a:solidFill>
                  <a:srgbClr val="A9B7C6"/>
                </a:solidFill>
                <a:effectLst/>
                <a:latin typeface="JetBrains Mono"/>
              </a:rPr>
              <a:t> = </a:t>
            </a:r>
            <a:r>
              <a:rPr lang="en-US" sz="1800" dirty="0">
                <a:solidFill>
                  <a:srgbClr val="CC7832"/>
                </a:solidFill>
                <a:effectLst/>
                <a:latin typeface="JetBrains Mono"/>
              </a:rPr>
              <a:t>True</a:t>
            </a:r>
            <a:br>
              <a:rPr lang="en-US" sz="1800" dirty="0">
                <a:solidFill>
                  <a:srgbClr val="CC7832"/>
                </a:solidFill>
                <a:effectLst/>
                <a:latin typeface="JetBrains Mono"/>
              </a:rPr>
            </a:br>
            <a:br>
              <a:rPr lang="en-US" sz="1800" dirty="0">
                <a:solidFill>
                  <a:srgbClr val="CC7832"/>
                </a:solidFill>
                <a:effectLst/>
                <a:latin typeface="JetBrains Mono"/>
              </a:rPr>
            </a:br>
            <a:r>
              <a:rPr lang="en-US" sz="1800" dirty="0">
                <a:solidFill>
                  <a:srgbClr val="808080"/>
                </a:solidFill>
                <a:effectLst/>
                <a:latin typeface="JetBrains Mono"/>
              </a:rPr>
              <a:t># Add new layers</a:t>
            </a:r>
            <a:br>
              <a:rPr lang="en-US" sz="1800" dirty="0">
                <a:solidFill>
                  <a:srgbClr val="808080"/>
                </a:solidFill>
                <a:effectLst/>
                <a:latin typeface="JetBrains Mono"/>
              </a:rPr>
            </a:br>
            <a:r>
              <a:rPr lang="en-US" sz="1800" dirty="0">
                <a:solidFill>
                  <a:srgbClr val="A9B7C6"/>
                </a:solidFill>
                <a:effectLst/>
                <a:latin typeface="JetBrains Mono"/>
              </a:rPr>
              <a:t>x = </a:t>
            </a:r>
            <a:r>
              <a:rPr lang="en-US" sz="1800" dirty="0" err="1">
                <a:solidFill>
                  <a:srgbClr val="A9B7C6"/>
                </a:solidFill>
                <a:effectLst/>
                <a:latin typeface="JetBrains Mono"/>
              </a:rPr>
              <a:t>base_model.output</a:t>
            </a:r>
            <a:br>
              <a:rPr lang="en-US" sz="1800" dirty="0">
                <a:solidFill>
                  <a:srgbClr val="A9B7C6"/>
                </a:solidFill>
                <a:effectLst/>
                <a:latin typeface="JetBrains Mono"/>
              </a:rPr>
            </a:br>
            <a:r>
              <a:rPr lang="en-US" sz="1800" dirty="0">
                <a:solidFill>
                  <a:srgbClr val="A9B7C6"/>
                </a:solidFill>
                <a:effectLst/>
                <a:latin typeface="JetBrains Mono"/>
              </a:rPr>
              <a:t>x = </a:t>
            </a:r>
            <a:r>
              <a:rPr lang="en-US" sz="1800" dirty="0" err="1">
                <a:solidFill>
                  <a:srgbClr val="A9B7C6"/>
                </a:solidFill>
                <a:effectLst/>
                <a:latin typeface="JetBrains Mono"/>
              </a:rPr>
              <a:t>tf.keras.layers.Dense</a:t>
            </a:r>
            <a:r>
              <a:rPr lang="en-US" sz="1800" dirty="0">
                <a:solidFill>
                  <a:srgbClr val="A9B7C6"/>
                </a:solidFill>
                <a:effectLst/>
                <a:latin typeface="JetBrains Mono"/>
              </a:rPr>
              <a:t>(</a:t>
            </a:r>
            <a:r>
              <a:rPr lang="en-US" sz="1800" dirty="0">
                <a:solidFill>
                  <a:srgbClr val="6897BB"/>
                </a:solidFill>
                <a:effectLst/>
                <a:latin typeface="JetBrains Mono"/>
              </a:rPr>
              <a:t>1024</a:t>
            </a:r>
            <a:r>
              <a:rPr lang="en-US" sz="1800" dirty="0">
                <a:solidFill>
                  <a:srgbClr val="CC7832"/>
                </a:solidFill>
                <a:effectLst/>
                <a:latin typeface="JetBrains Mono"/>
              </a:rPr>
              <a:t>, </a:t>
            </a:r>
            <a:r>
              <a:rPr lang="en-US" sz="1800" dirty="0">
                <a:solidFill>
                  <a:srgbClr val="A9B7C6"/>
                </a:solidFill>
                <a:effectLst/>
                <a:latin typeface="JetBrains Mono"/>
              </a:rPr>
              <a:t>activation=</a:t>
            </a:r>
            <a:r>
              <a:rPr lang="en-US" sz="1800" dirty="0">
                <a:solidFill>
                  <a:srgbClr val="6A8759"/>
                </a:solidFill>
                <a:effectLst/>
                <a:latin typeface="JetBrains Mono"/>
              </a:rPr>
              <a:t>'</a:t>
            </a:r>
            <a:r>
              <a:rPr lang="en-US" sz="1800" dirty="0" err="1">
                <a:solidFill>
                  <a:srgbClr val="6A8759"/>
                </a:solidFill>
                <a:effectLst/>
                <a:latin typeface="JetBrains Mono"/>
              </a:rPr>
              <a:t>relu</a:t>
            </a:r>
            <a:r>
              <a:rPr lang="en-US" sz="1800" dirty="0">
                <a:solidFill>
                  <a:srgbClr val="6A8759"/>
                </a:solidFill>
                <a:effectLst/>
                <a:latin typeface="JetBrains Mono"/>
              </a:rPr>
              <a:t>'</a:t>
            </a:r>
            <a:r>
              <a:rPr lang="en-US" sz="1800" dirty="0">
                <a:solidFill>
                  <a:srgbClr val="A9B7C6"/>
                </a:solidFill>
                <a:effectLst/>
                <a:latin typeface="JetBrains Mono"/>
              </a:rPr>
              <a:t>)(x)</a:t>
            </a:r>
            <a:br>
              <a:rPr lang="en-US" sz="1800" dirty="0">
                <a:solidFill>
                  <a:srgbClr val="A9B7C6"/>
                </a:solidFill>
                <a:effectLst/>
                <a:latin typeface="JetBrains Mono"/>
              </a:rPr>
            </a:br>
            <a:r>
              <a:rPr lang="en-US" sz="1800" dirty="0">
                <a:solidFill>
                  <a:srgbClr val="A9B7C6"/>
                </a:solidFill>
                <a:effectLst/>
                <a:latin typeface="JetBrains Mono"/>
              </a:rPr>
              <a:t>x = </a:t>
            </a:r>
            <a:r>
              <a:rPr lang="en-US" sz="1800" dirty="0" err="1">
                <a:solidFill>
                  <a:srgbClr val="A9B7C6"/>
                </a:solidFill>
                <a:effectLst/>
                <a:latin typeface="JetBrains Mono"/>
              </a:rPr>
              <a:t>tf.keras.layers.Dense</a:t>
            </a:r>
            <a:r>
              <a:rPr lang="en-US" sz="1800" dirty="0">
                <a:solidFill>
                  <a:srgbClr val="A9B7C6"/>
                </a:solidFill>
                <a:effectLst/>
                <a:latin typeface="JetBrains Mono"/>
              </a:rPr>
              <a:t>(</a:t>
            </a:r>
            <a:r>
              <a:rPr lang="en-US" sz="1800" dirty="0">
                <a:solidFill>
                  <a:srgbClr val="6897BB"/>
                </a:solidFill>
                <a:effectLst/>
                <a:latin typeface="JetBrains Mono"/>
              </a:rPr>
              <a:t>512</a:t>
            </a:r>
            <a:r>
              <a:rPr lang="en-US" sz="1800" dirty="0">
                <a:solidFill>
                  <a:srgbClr val="CC7832"/>
                </a:solidFill>
                <a:effectLst/>
                <a:latin typeface="JetBrains Mono"/>
              </a:rPr>
              <a:t>, </a:t>
            </a:r>
            <a:r>
              <a:rPr lang="en-US" sz="1800" dirty="0">
                <a:solidFill>
                  <a:srgbClr val="A9B7C6"/>
                </a:solidFill>
                <a:effectLst/>
                <a:latin typeface="JetBrains Mono"/>
              </a:rPr>
              <a:t>activation=</a:t>
            </a:r>
            <a:r>
              <a:rPr lang="en-US" sz="1800" dirty="0">
                <a:solidFill>
                  <a:srgbClr val="6A8759"/>
                </a:solidFill>
                <a:effectLst/>
                <a:latin typeface="JetBrains Mono"/>
              </a:rPr>
              <a:t>'</a:t>
            </a:r>
            <a:r>
              <a:rPr lang="en-US" sz="1800" dirty="0" err="1">
                <a:solidFill>
                  <a:srgbClr val="6A8759"/>
                </a:solidFill>
                <a:effectLst/>
                <a:latin typeface="JetBrains Mono"/>
              </a:rPr>
              <a:t>relu</a:t>
            </a:r>
            <a:r>
              <a:rPr lang="en-US" sz="1800" dirty="0">
                <a:solidFill>
                  <a:srgbClr val="6A8759"/>
                </a:solidFill>
                <a:effectLst/>
                <a:latin typeface="JetBrains Mono"/>
              </a:rPr>
              <a:t>'</a:t>
            </a:r>
            <a:r>
              <a:rPr lang="en-US" sz="1800" dirty="0">
                <a:solidFill>
                  <a:srgbClr val="A9B7C6"/>
                </a:solidFill>
                <a:effectLst/>
                <a:latin typeface="JetBrains Mono"/>
              </a:rPr>
              <a:t>)(x)</a:t>
            </a:r>
            <a:br>
              <a:rPr lang="en-US" sz="1800" dirty="0">
                <a:solidFill>
                  <a:srgbClr val="A9B7C6"/>
                </a:solidFill>
                <a:effectLst/>
                <a:latin typeface="JetBrains Mono"/>
              </a:rPr>
            </a:br>
            <a:r>
              <a:rPr lang="en-US" sz="1800" dirty="0">
                <a:solidFill>
                  <a:srgbClr val="A9B7C6"/>
                </a:solidFill>
                <a:effectLst/>
                <a:latin typeface="JetBrains Mono"/>
              </a:rPr>
              <a:t>predictions = </a:t>
            </a:r>
            <a:r>
              <a:rPr lang="en-US" sz="1800" dirty="0" err="1">
                <a:solidFill>
                  <a:srgbClr val="A9B7C6"/>
                </a:solidFill>
                <a:effectLst/>
                <a:latin typeface="JetBrains Mono"/>
              </a:rPr>
              <a:t>tf.keras.layers.Dense</a:t>
            </a:r>
            <a:r>
              <a:rPr lang="en-US" sz="1800" dirty="0">
                <a:solidFill>
                  <a:srgbClr val="A9B7C6"/>
                </a:solidFill>
                <a:effectLst/>
                <a:latin typeface="JetBrains Mono"/>
              </a:rPr>
              <a:t>(</a:t>
            </a:r>
            <a:r>
              <a:rPr lang="en-US" sz="1800" dirty="0" err="1">
                <a:solidFill>
                  <a:srgbClr val="A9B7C6"/>
                </a:solidFill>
                <a:effectLst/>
                <a:latin typeface="JetBrains Mono"/>
              </a:rPr>
              <a:t>num_classes</a:t>
            </a:r>
            <a:r>
              <a:rPr lang="en-US" sz="1800" dirty="0">
                <a:solidFill>
                  <a:srgbClr val="CC7832"/>
                </a:solidFill>
                <a:effectLst/>
                <a:latin typeface="JetBrains Mono"/>
              </a:rPr>
              <a:t>, </a:t>
            </a:r>
            <a:r>
              <a:rPr lang="en-US" sz="1800" dirty="0">
                <a:solidFill>
                  <a:srgbClr val="A9B7C6"/>
                </a:solidFill>
                <a:effectLst/>
                <a:latin typeface="JetBrains Mono"/>
              </a:rPr>
              <a:t>activation=</a:t>
            </a:r>
            <a:r>
              <a:rPr lang="en-US" sz="1800" dirty="0">
                <a:solidFill>
                  <a:srgbClr val="6A8759"/>
                </a:solidFill>
                <a:effectLst/>
                <a:latin typeface="JetBrains Mono"/>
              </a:rPr>
              <a:t>'</a:t>
            </a:r>
            <a:r>
              <a:rPr lang="en-US" sz="1800" dirty="0" err="1">
                <a:solidFill>
                  <a:srgbClr val="6A8759"/>
                </a:solidFill>
                <a:effectLst/>
                <a:latin typeface="JetBrains Mono"/>
              </a:rPr>
              <a:t>softmax</a:t>
            </a:r>
            <a:r>
              <a:rPr lang="en-US" sz="1800" dirty="0">
                <a:solidFill>
                  <a:srgbClr val="6A8759"/>
                </a:solidFill>
                <a:effectLst/>
                <a:latin typeface="JetBrains Mono"/>
              </a:rPr>
              <a:t>'</a:t>
            </a:r>
            <a:r>
              <a:rPr lang="en-US" sz="1800" dirty="0">
                <a:solidFill>
                  <a:srgbClr val="A9B7C6"/>
                </a:solidFill>
                <a:effectLst/>
                <a:latin typeface="JetBrains Mono"/>
              </a:rPr>
              <a:t>)(x)</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Create a new model</a:t>
            </a:r>
            <a:br>
              <a:rPr lang="en-US" sz="1800" dirty="0">
                <a:solidFill>
                  <a:srgbClr val="808080"/>
                </a:solidFill>
                <a:effectLst/>
                <a:latin typeface="JetBrains Mono"/>
              </a:rPr>
            </a:br>
            <a:r>
              <a:rPr lang="en-US" sz="1800" dirty="0" err="1">
                <a:solidFill>
                  <a:srgbClr val="A9B7C6"/>
                </a:solidFill>
                <a:effectLst/>
                <a:latin typeface="JetBrains Mono"/>
              </a:rPr>
              <a:t>new_model</a:t>
            </a:r>
            <a:r>
              <a:rPr lang="en-US" sz="1800" dirty="0">
                <a:solidFill>
                  <a:srgbClr val="A9B7C6"/>
                </a:solidFill>
                <a:effectLst/>
                <a:latin typeface="JetBrains Mono"/>
              </a:rPr>
              <a:t> = </a:t>
            </a:r>
            <a:r>
              <a:rPr lang="en-US" sz="1800" dirty="0" err="1">
                <a:solidFill>
                  <a:srgbClr val="A9B7C6"/>
                </a:solidFill>
                <a:effectLst/>
                <a:latin typeface="JetBrains Mono"/>
              </a:rPr>
              <a:t>tf.keras.models.Model</a:t>
            </a:r>
            <a:r>
              <a:rPr lang="en-US" sz="1800" dirty="0">
                <a:solidFill>
                  <a:srgbClr val="A9B7C6"/>
                </a:solidFill>
                <a:effectLst/>
                <a:latin typeface="JetBrains Mono"/>
              </a:rPr>
              <a:t>(inputs=</a:t>
            </a:r>
            <a:r>
              <a:rPr lang="en-US" sz="1800" dirty="0" err="1">
                <a:solidFill>
                  <a:srgbClr val="A9B7C6"/>
                </a:solidFill>
                <a:effectLst/>
                <a:latin typeface="JetBrains Mono"/>
              </a:rPr>
              <a:t>base_model.input</a:t>
            </a:r>
            <a:r>
              <a:rPr lang="en-US" sz="1800" dirty="0">
                <a:solidFill>
                  <a:srgbClr val="CC7832"/>
                </a:solidFill>
                <a:effectLst/>
                <a:latin typeface="JetBrains Mono"/>
              </a:rPr>
              <a:t>, </a:t>
            </a:r>
            <a:r>
              <a:rPr lang="en-US" sz="1800" dirty="0">
                <a:solidFill>
                  <a:srgbClr val="A9B7C6"/>
                </a:solidFill>
                <a:effectLst/>
                <a:latin typeface="JetBrains Mono"/>
              </a:rPr>
              <a:t>outputs=predictions)</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Compile the model</a:t>
            </a:r>
            <a:br>
              <a:rPr lang="en-US" sz="1800" dirty="0">
                <a:solidFill>
                  <a:srgbClr val="808080"/>
                </a:solidFill>
                <a:effectLst/>
                <a:latin typeface="JetBrains Mono"/>
              </a:rPr>
            </a:br>
            <a:r>
              <a:rPr lang="en-US" sz="1800" dirty="0" err="1">
                <a:solidFill>
                  <a:srgbClr val="A9B7C6"/>
                </a:solidFill>
                <a:effectLst/>
                <a:latin typeface="JetBrains Mono"/>
              </a:rPr>
              <a:t>new_model.compile</a:t>
            </a:r>
            <a:r>
              <a:rPr lang="en-US" sz="1800" dirty="0">
                <a:solidFill>
                  <a:srgbClr val="A9B7C6"/>
                </a:solidFill>
                <a:effectLst/>
                <a:latin typeface="JetBrains Mono"/>
              </a:rPr>
              <a:t>(optimizer=</a:t>
            </a:r>
            <a:r>
              <a:rPr lang="en-US" sz="1800" dirty="0">
                <a:solidFill>
                  <a:srgbClr val="6A8759"/>
                </a:solidFill>
                <a:effectLst/>
                <a:latin typeface="JetBrains Mono"/>
              </a:rPr>
              <a:t>'</a:t>
            </a:r>
            <a:r>
              <a:rPr lang="en-US" sz="1800" dirty="0" err="1">
                <a:solidFill>
                  <a:srgbClr val="6A8759"/>
                </a:solidFill>
                <a:effectLst/>
                <a:latin typeface="JetBrains Mono"/>
              </a:rPr>
              <a:t>adam</a:t>
            </a:r>
            <a:r>
              <a:rPr lang="en-US" sz="1800" dirty="0">
                <a:solidFill>
                  <a:srgbClr val="6A8759"/>
                </a:solidFill>
                <a:effectLst/>
                <a:latin typeface="JetBrains Mono"/>
              </a:rPr>
              <a:t>'</a:t>
            </a:r>
            <a:r>
              <a:rPr lang="en-US" sz="1800" dirty="0">
                <a:solidFill>
                  <a:srgbClr val="CC7832"/>
                </a:solidFill>
                <a:effectLst/>
                <a:latin typeface="JetBrains Mono"/>
              </a:rPr>
              <a:t>, </a:t>
            </a:r>
            <a:r>
              <a:rPr lang="en-US" sz="1800" dirty="0">
                <a:solidFill>
                  <a:srgbClr val="A9B7C6"/>
                </a:solidFill>
                <a:effectLst/>
                <a:latin typeface="JetBrains Mono"/>
              </a:rPr>
              <a:t>loss=</a:t>
            </a:r>
            <a:r>
              <a:rPr lang="en-US" sz="1800" dirty="0">
                <a:solidFill>
                  <a:srgbClr val="6A8759"/>
                </a:solidFill>
                <a:effectLst/>
                <a:latin typeface="JetBrains Mono"/>
              </a:rPr>
              <a:t>'</a:t>
            </a:r>
            <a:r>
              <a:rPr lang="en-US" sz="1800" dirty="0" err="1">
                <a:solidFill>
                  <a:srgbClr val="6A8759"/>
                </a:solidFill>
                <a:effectLst/>
                <a:latin typeface="JetBrains Mono"/>
              </a:rPr>
              <a:t>categorical_crossentropy</a:t>
            </a:r>
            <a:r>
              <a:rPr lang="en-US" sz="1800" dirty="0">
                <a:solidFill>
                  <a:srgbClr val="6A8759"/>
                </a:solidFill>
                <a:effectLst/>
                <a:latin typeface="JetBrains Mono"/>
              </a:rPr>
              <a:t>'</a:t>
            </a:r>
            <a:r>
              <a:rPr lang="en-US" sz="1800" dirty="0">
                <a:solidFill>
                  <a:srgbClr val="CC7832"/>
                </a:solidFill>
                <a:effectLst/>
                <a:latin typeface="JetBrains Mono"/>
              </a:rPr>
              <a:t>, </a:t>
            </a:r>
            <a:r>
              <a:rPr lang="en-US" sz="1800" dirty="0">
                <a:solidFill>
                  <a:srgbClr val="A9B7C6"/>
                </a:solidFill>
                <a:effectLst/>
                <a:latin typeface="JetBrains Mono"/>
              </a:rPr>
              <a:t>metrics=[</a:t>
            </a:r>
            <a:r>
              <a:rPr lang="en-US" sz="1800" dirty="0">
                <a:solidFill>
                  <a:srgbClr val="6A8759"/>
                </a:solidFill>
                <a:effectLst/>
                <a:latin typeface="JetBrains Mono"/>
              </a:rPr>
              <a:t>'accuracy'</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Summary of the new model</a:t>
            </a:r>
            <a:br>
              <a:rPr lang="en-US" sz="1800" dirty="0">
                <a:solidFill>
                  <a:srgbClr val="808080"/>
                </a:solidFill>
                <a:effectLst/>
                <a:latin typeface="JetBrains Mono"/>
              </a:rPr>
            </a:br>
            <a:r>
              <a:rPr lang="en-US" sz="1800" dirty="0" err="1">
                <a:solidFill>
                  <a:srgbClr val="A9B7C6"/>
                </a:solidFill>
                <a:effectLst/>
                <a:latin typeface="JetBrains Mono"/>
              </a:rPr>
              <a:t>new_model.summary</a:t>
            </a:r>
            <a:r>
              <a:rPr lang="en-US" sz="1800" dirty="0">
                <a:solidFill>
                  <a:srgbClr val="A9B7C6"/>
                </a:solidFill>
                <a:effectLst/>
                <a:latin typeface="JetBrains Mono"/>
              </a:rPr>
              <a:t>()</a:t>
            </a:r>
          </a:p>
          <a:p>
            <a:pPr marL="0" indent="0">
              <a:buNone/>
            </a:pPr>
            <a:endParaRPr lang="en-US" dirty="0"/>
          </a:p>
        </p:txBody>
      </p:sp>
    </p:spTree>
    <p:extLst>
      <p:ext uri="{BB962C8B-B14F-4D97-AF65-F5344CB8AC3E}">
        <p14:creationId xmlns:p14="http://schemas.microsoft.com/office/powerpoint/2010/main" val="2407633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20A-F313-CCA3-6E24-1835B7BFDD58}"/>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336C4538-7DE2-228A-DDD0-BCF576F979B1}"/>
              </a:ext>
            </a:extLst>
          </p:cNvPr>
          <p:cNvSpPr>
            <a:spLocks noGrp="1"/>
          </p:cNvSpPr>
          <p:nvPr>
            <p:ph idx="1"/>
          </p:nvPr>
        </p:nvSpPr>
        <p:spPr>
          <a:xfrm>
            <a:off x="1053861" y="1834251"/>
            <a:ext cx="10515600" cy="4351338"/>
          </a:xfrm>
        </p:spPr>
        <p:txBody>
          <a:bodyPr/>
          <a:lstStyle/>
          <a:p>
            <a:pPr marL="0" indent="0">
              <a:buNone/>
            </a:pPr>
            <a:r>
              <a:rPr lang="en-US" sz="1800" dirty="0">
                <a:solidFill>
                  <a:srgbClr val="808080"/>
                </a:solidFill>
                <a:effectLst/>
                <a:latin typeface="JetBrains Mono"/>
              </a:rPr>
              <a:t># Train the model on the dataset</a:t>
            </a:r>
            <a:br>
              <a:rPr lang="en-US" sz="1800" dirty="0">
                <a:solidFill>
                  <a:srgbClr val="808080"/>
                </a:solidFill>
                <a:effectLst/>
                <a:latin typeface="JetBrains Mono"/>
              </a:rPr>
            </a:br>
            <a:r>
              <a:rPr lang="en-US" sz="1800" dirty="0">
                <a:solidFill>
                  <a:srgbClr val="A9B7C6"/>
                </a:solidFill>
                <a:effectLst/>
                <a:latin typeface="JetBrains Mono"/>
              </a:rPr>
              <a:t>history = </a:t>
            </a:r>
            <a:r>
              <a:rPr lang="en-US" sz="1800" dirty="0" err="1">
                <a:solidFill>
                  <a:srgbClr val="A9B7C6"/>
                </a:solidFill>
                <a:effectLst/>
                <a:latin typeface="JetBrains Mono"/>
              </a:rPr>
              <a:t>model.fit</a:t>
            </a:r>
            <a:r>
              <a:rPr lang="en-US" sz="1800" dirty="0">
                <a:solidFill>
                  <a:srgbClr val="A9B7C6"/>
                </a:solidFill>
                <a:effectLst/>
                <a:latin typeface="JetBrains Mono"/>
              </a:rPr>
              <a:t>(</a:t>
            </a:r>
            <a:r>
              <a:rPr lang="en-US" sz="1800" dirty="0" err="1">
                <a:solidFill>
                  <a:srgbClr val="A9B7C6"/>
                </a:solidFill>
                <a:effectLst/>
                <a:latin typeface="JetBrains Mono"/>
              </a:rPr>
              <a:t>train_images_preprocessed</a:t>
            </a:r>
            <a:r>
              <a:rPr lang="en-US" sz="1800" dirty="0">
                <a:solidFill>
                  <a:srgbClr val="CC7832"/>
                </a:solidFill>
                <a:effectLst/>
                <a:latin typeface="JetBrains Mono"/>
              </a:rPr>
              <a:t>, </a:t>
            </a:r>
            <a:r>
              <a:rPr lang="en-US" sz="1800" dirty="0" err="1">
                <a:solidFill>
                  <a:srgbClr val="A9B7C6"/>
                </a:solidFill>
                <a:effectLst/>
                <a:latin typeface="JetBrains Mono"/>
              </a:rPr>
              <a:t>train_labels</a:t>
            </a:r>
            <a:r>
              <a:rPr lang="en-US" sz="1800" dirty="0">
                <a:solidFill>
                  <a:srgbClr val="CC7832"/>
                </a:solidFill>
                <a:effectLst/>
                <a:latin typeface="JetBrains Mono"/>
              </a:rPr>
              <a:t>, </a:t>
            </a:r>
            <a:r>
              <a:rPr lang="en-US" sz="1800" dirty="0">
                <a:solidFill>
                  <a:srgbClr val="AA4926"/>
                </a:solidFill>
                <a:effectLst/>
                <a:latin typeface="JetBrains Mono"/>
              </a:rPr>
              <a:t>epochs</a:t>
            </a:r>
            <a:r>
              <a:rPr lang="en-US" sz="1800" dirty="0">
                <a:solidFill>
                  <a:srgbClr val="A9B7C6"/>
                </a:solidFill>
                <a:effectLst/>
                <a:latin typeface="JetBrains Mono"/>
              </a:rPr>
              <a:t>=</a:t>
            </a:r>
            <a:r>
              <a:rPr lang="en-US" sz="1800" dirty="0">
                <a:solidFill>
                  <a:srgbClr val="6897BB"/>
                </a:solidFill>
                <a:effectLst/>
                <a:latin typeface="JetBrains Mono"/>
              </a:rPr>
              <a:t>10</a:t>
            </a:r>
            <a:r>
              <a:rPr lang="en-US" sz="1800" dirty="0">
                <a:solidFill>
                  <a:srgbClr val="CC7832"/>
                </a:solidFill>
                <a:effectLst/>
                <a:latin typeface="JetBrains Mono"/>
              </a:rPr>
              <a:t>, </a:t>
            </a:r>
            <a:r>
              <a:rPr lang="en-US" sz="1800" dirty="0" err="1">
                <a:solidFill>
                  <a:srgbClr val="AA4926"/>
                </a:solidFill>
                <a:effectLst/>
                <a:latin typeface="JetBrains Mono"/>
              </a:rPr>
              <a:t>batch_size</a:t>
            </a:r>
            <a:r>
              <a:rPr lang="en-US" sz="1800" dirty="0">
                <a:solidFill>
                  <a:srgbClr val="A9B7C6"/>
                </a:solidFill>
                <a:effectLst/>
                <a:latin typeface="JetBrains Mono"/>
              </a:rPr>
              <a:t>=</a:t>
            </a:r>
            <a:r>
              <a:rPr lang="en-US" sz="1800" dirty="0">
                <a:solidFill>
                  <a:srgbClr val="6897BB"/>
                </a:solidFill>
                <a:effectLst/>
                <a:latin typeface="JetBrains Mono"/>
              </a:rPr>
              <a:t>32</a:t>
            </a:r>
            <a:r>
              <a:rPr lang="en-US" sz="1800" dirty="0">
                <a:solidFill>
                  <a:srgbClr val="CC7832"/>
                </a:solidFill>
                <a:effectLst/>
                <a:latin typeface="JetBrains Mono"/>
              </a:rPr>
              <a:t>, </a:t>
            </a:r>
            <a:r>
              <a:rPr lang="en-US" sz="1800" dirty="0" err="1">
                <a:solidFill>
                  <a:srgbClr val="AA4926"/>
                </a:solidFill>
                <a:effectLst/>
                <a:latin typeface="JetBrains Mono"/>
              </a:rPr>
              <a:t>validation_split</a:t>
            </a:r>
            <a:r>
              <a:rPr lang="en-US" sz="1800" dirty="0">
                <a:solidFill>
                  <a:srgbClr val="A9B7C6"/>
                </a:solidFill>
                <a:effectLst/>
                <a:latin typeface="JetBrains Mono"/>
              </a:rPr>
              <a:t>=</a:t>
            </a:r>
            <a:r>
              <a:rPr lang="en-US" sz="1800" dirty="0">
                <a:solidFill>
                  <a:srgbClr val="6897BB"/>
                </a:solidFill>
                <a:effectLst/>
                <a:latin typeface="JetBrains Mono"/>
              </a:rPr>
              <a:t>0.2</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Plot the training history (accuracy and loss)</a:t>
            </a:r>
            <a:br>
              <a:rPr lang="en-US" sz="1800" dirty="0">
                <a:solidFill>
                  <a:srgbClr val="808080"/>
                </a:solidFill>
                <a:effectLst/>
                <a:latin typeface="JetBrains Mono"/>
              </a:rPr>
            </a:br>
            <a:r>
              <a:rPr lang="en-US" sz="1800" dirty="0">
                <a:solidFill>
                  <a:srgbClr val="CC7832"/>
                </a:solidFill>
                <a:effectLst/>
                <a:latin typeface="JetBrains Mono"/>
              </a:rPr>
              <a:t>import </a:t>
            </a:r>
            <a:r>
              <a:rPr lang="en-US" sz="1800" dirty="0" err="1">
                <a:solidFill>
                  <a:srgbClr val="A9B7C6"/>
                </a:solidFill>
                <a:effectLst/>
                <a:latin typeface="JetBrains Mono"/>
              </a:rPr>
              <a:t>matplotlib.pyplot</a:t>
            </a:r>
            <a:r>
              <a:rPr lang="en-US" sz="1800" dirty="0">
                <a:solidFill>
                  <a:srgbClr val="A9B7C6"/>
                </a:solidFill>
                <a:effectLst/>
                <a:latin typeface="JetBrains Mono"/>
              </a:rPr>
              <a:t> </a:t>
            </a:r>
            <a:r>
              <a:rPr lang="en-US" sz="1800" dirty="0">
                <a:solidFill>
                  <a:srgbClr val="CC7832"/>
                </a:solidFill>
                <a:effectLst/>
                <a:latin typeface="JetBrains Mono"/>
              </a:rPr>
              <a:t>as </a:t>
            </a:r>
            <a:r>
              <a:rPr lang="en-US" sz="1800" dirty="0" err="1">
                <a:solidFill>
                  <a:srgbClr val="A9B7C6"/>
                </a:solidFill>
                <a:effectLst/>
                <a:latin typeface="JetBrains Mono"/>
              </a:rPr>
              <a:t>plt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err="1">
                <a:solidFill>
                  <a:srgbClr val="A9B7C6"/>
                </a:solidFill>
                <a:effectLst/>
                <a:latin typeface="JetBrains Mono"/>
              </a:rPr>
              <a:t>plt.plot</a:t>
            </a:r>
            <a:r>
              <a:rPr lang="en-US" sz="1800" dirty="0">
                <a:solidFill>
                  <a:srgbClr val="A9B7C6"/>
                </a:solidFill>
                <a:effectLst/>
                <a:latin typeface="JetBrains Mono"/>
              </a:rPr>
              <a:t>(</a:t>
            </a:r>
            <a:r>
              <a:rPr lang="en-US" sz="1800" dirty="0" err="1">
                <a:solidFill>
                  <a:srgbClr val="A9B7C6"/>
                </a:solidFill>
                <a:effectLst/>
                <a:latin typeface="JetBrains Mono"/>
              </a:rPr>
              <a:t>history.history</a:t>
            </a:r>
            <a:r>
              <a:rPr lang="en-US" sz="1800" dirty="0">
                <a:solidFill>
                  <a:srgbClr val="A9B7C6"/>
                </a:solidFill>
                <a:effectLst/>
                <a:latin typeface="JetBrains Mono"/>
              </a:rPr>
              <a:t>[</a:t>
            </a:r>
            <a:r>
              <a:rPr lang="en-US" sz="1800" dirty="0">
                <a:solidFill>
                  <a:srgbClr val="6A8759"/>
                </a:solidFill>
                <a:effectLst/>
                <a:latin typeface="JetBrains Mono"/>
              </a:rPr>
              <a:t>'accuracy'</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AA4926"/>
                </a:solidFill>
                <a:effectLst/>
                <a:latin typeface="JetBrains Mono"/>
              </a:rPr>
              <a:t>label</a:t>
            </a:r>
            <a:r>
              <a:rPr lang="en-US" sz="1800" dirty="0">
                <a:solidFill>
                  <a:srgbClr val="A9B7C6"/>
                </a:solidFill>
                <a:effectLst/>
                <a:latin typeface="JetBrains Mono"/>
              </a:rPr>
              <a:t>=</a:t>
            </a:r>
            <a:r>
              <a:rPr lang="en-US" sz="1800" dirty="0">
                <a:solidFill>
                  <a:srgbClr val="6A8759"/>
                </a:solidFill>
                <a:effectLst/>
                <a:latin typeface="JetBrains Mono"/>
              </a:rPr>
              <a:t>'accuracy'</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err="1">
                <a:solidFill>
                  <a:srgbClr val="A9B7C6"/>
                </a:solidFill>
                <a:effectLst/>
                <a:latin typeface="JetBrains Mono"/>
              </a:rPr>
              <a:t>plt.plot</a:t>
            </a:r>
            <a:r>
              <a:rPr lang="en-US" sz="1800" dirty="0">
                <a:solidFill>
                  <a:srgbClr val="A9B7C6"/>
                </a:solidFill>
                <a:effectLst/>
                <a:latin typeface="JetBrains Mono"/>
              </a:rPr>
              <a:t>(</a:t>
            </a:r>
            <a:r>
              <a:rPr lang="en-US" sz="1800" dirty="0" err="1">
                <a:solidFill>
                  <a:srgbClr val="A9B7C6"/>
                </a:solidFill>
                <a:effectLst/>
                <a:latin typeface="JetBrains Mono"/>
              </a:rPr>
              <a:t>history.history</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val_accuracy</a:t>
            </a:r>
            <a:r>
              <a:rPr lang="en-US" sz="1800" dirty="0">
                <a:solidFill>
                  <a:srgbClr val="6A8759"/>
                </a:solidFill>
                <a:effectLst/>
                <a:latin typeface="JetBrains Mono"/>
              </a:rPr>
              <a:t>'</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AA4926"/>
                </a:solidFill>
                <a:effectLst/>
                <a:latin typeface="JetBrains Mono"/>
              </a:rPr>
              <a:t>label </a:t>
            </a:r>
            <a:r>
              <a:rPr lang="en-US" sz="1800" dirty="0">
                <a:solidFill>
                  <a:srgbClr val="A9B7C6"/>
                </a:solidFill>
                <a:effectLst/>
                <a:latin typeface="JetBrains Mono"/>
              </a:rPr>
              <a:t>= </a:t>
            </a:r>
            <a:r>
              <a:rPr lang="en-US" sz="1800" dirty="0">
                <a:solidFill>
                  <a:srgbClr val="6A8759"/>
                </a:solidFill>
                <a:effectLst/>
                <a:latin typeface="JetBrains Mono"/>
              </a:rPr>
              <a:t>'</a:t>
            </a:r>
            <a:r>
              <a:rPr lang="en-US" sz="1800" dirty="0" err="1">
                <a:solidFill>
                  <a:srgbClr val="6A8759"/>
                </a:solidFill>
                <a:effectLst/>
                <a:latin typeface="JetBrains Mono"/>
              </a:rPr>
              <a:t>val_accuracy</a:t>
            </a:r>
            <a:r>
              <a:rPr lang="en-US" sz="1800" dirty="0">
                <a:solidFill>
                  <a:srgbClr val="6A8759"/>
                </a:solidFill>
                <a:effectLst/>
                <a:latin typeface="JetBrains Mono"/>
              </a:rPr>
              <a:t>'</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err="1">
                <a:solidFill>
                  <a:srgbClr val="A9B7C6"/>
                </a:solidFill>
                <a:effectLst/>
                <a:latin typeface="JetBrains Mono"/>
              </a:rPr>
              <a:t>plt.xlabel</a:t>
            </a:r>
            <a:r>
              <a:rPr lang="en-US" sz="1800" dirty="0">
                <a:solidFill>
                  <a:srgbClr val="A9B7C6"/>
                </a:solidFill>
                <a:effectLst/>
                <a:latin typeface="JetBrains Mono"/>
              </a:rPr>
              <a:t>(</a:t>
            </a:r>
            <a:r>
              <a:rPr lang="en-US" sz="1800" dirty="0">
                <a:solidFill>
                  <a:srgbClr val="6A8759"/>
                </a:solidFill>
                <a:effectLst/>
                <a:latin typeface="JetBrains Mono"/>
              </a:rPr>
              <a:t>'Epoch'</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err="1">
                <a:solidFill>
                  <a:srgbClr val="A9B7C6"/>
                </a:solidFill>
                <a:effectLst/>
                <a:latin typeface="JetBrains Mono"/>
              </a:rPr>
              <a:t>plt.ylabel</a:t>
            </a:r>
            <a:r>
              <a:rPr lang="en-US" sz="1800" dirty="0">
                <a:solidFill>
                  <a:srgbClr val="A9B7C6"/>
                </a:solidFill>
                <a:effectLst/>
                <a:latin typeface="JetBrains Mono"/>
              </a:rPr>
              <a:t>(</a:t>
            </a:r>
            <a:r>
              <a:rPr lang="en-US" sz="1800" dirty="0">
                <a:solidFill>
                  <a:srgbClr val="6A8759"/>
                </a:solidFill>
                <a:effectLst/>
                <a:latin typeface="JetBrains Mono"/>
              </a:rPr>
              <a:t>'Accuracy'</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err="1">
                <a:solidFill>
                  <a:srgbClr val="A9B7C6"/>
                </a:solidFill>
                <a:effectLst/>
                <a:latin typeface="JetBrains Mono"/>
              </a:rPr>
              <a:t>plt.ylim</a:t>
            </a:r>
            <a:r>
              <a:rPr lang="en-US" sz="1800" dirty="0">
                <a:solidFill>
                  <a:srgbClr val="A9B7C6"/>
                </a:solidFill>
                <a:effectLst/>
                <a:latin typeface="JetBrains Mono"/>
              </a:rPr>
              <a:t>([</a:t>
            </a:r>
            <a:r>
              <a:rPr lang="en-US" sz="1800" dirty="0">
                <a:solidFill>
                  <a:srgbClr val="6897BB"/>
                </a:solidFill>
                <a:effectLst/>
                <a:latin typeface="JetBrains Mono"/>
              </a:rPr>
              <a:t>0</a:t>
            </a:r>
            <a:r>
              <a:rPr lang="en-US" sz="1800" dirty="0">
                <a:solidFill>
                  <a:srgbClr val="CC7832"/>
                </a:solidFill>
                <a:effectLst/>
                <a:latin typeface="JetBrains Mono"/>
              </a:rPr>
              <a:t>, </a:t>
            </a:r>
            <a:r>
              <a:rPr lang="en-US" sz="1800" dirty="0">
                <a:solidFill>
                  <a:srgbClr val="6897BB"/>
                </a:solidFill>
                <a:effectLst/>
                <a:latin typeface="JetBrains Mono"/>
              </a:rPr>
              <a:t>1</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err="1">
                <a:solidFill>
                  <a:srgbClr val="A9B7C6"/>
                </a:solidFill>
                <a:effectLst/>
                <a:latin typeface="JetBrains Mono"/>
              </a:rPr>
              <a:t>plt.legend</a:t>
            </a:r>
            <a:r>
              <a:rPr lang="en-US" sz="1800" dirty="0">
                <a:solidFill>
                  <a:srgbClr val="A9B7C6"/>
                </a:solidFill>
                <a:effectLst/>
                <a:latin typeface="JetBrains Mono"/>
              </a:rPr>
              <a:t>(</a:t>
            </a:r>
            <a:r>
              <a:rPr lang="en-US" sz="1800" dirty="0">
                <a:solidFill>
                  <a:srgbClr val="AA4926"/>
                </a:solidFill>
                <a:effectLst/>
                <a:latin typeface="JetBrains Mono"/>
              </a:rPr>
              <a:t>loc</a:t>
            </a:r>
            <a:r>
              <a:rPr lang="en-US" sz="1800" dirty="0">
                <a:solidFill>
                  <a:srgbClr val="A9B7C6"/>
                </a:solidFill>
                <a:effectLst/>
                <a:latin typeface="JetBrains Mono"/>
              </a:rPr>
              <a:t>=</a:t>
            </a:r>
            <a:r>
              <a:rPr lang="en-US" sz="1800" dirty="0">
                <a:solidFill>
                  <a:srgbClr val="6A8759"/>
                </a:solidFill>
                <a:effectLst/>
                <a:latin typeface="JetBrains Mono"/>
              </a:rPr>
              <a:t>'lower right'</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err="1">
                <a:solidFill>
                  <a:srgbClr val="A9B7C6"/>
                </a:solidFill>
                <a:effectLst/>
                <a:latin typeface="JetBrains Mono"/>
              </a:rPr>
              <a:t>plt.show</a:t>
            </a:r>
            <a:r>
              <a:rPr lang="en-US" sz="1800" dirty="0">
                <a:solidFill>
                  <a:srgbClr val="A9B7C6"/>
                </a:solidFill>
                <a:effectLst/>
                <a:latin typeface="JetBrains Mono"/>
              </a:rPr>
              <a:t>()</a:t>
            </a:r>
            <a:br>
              <a:rPr lang="en-US" sz="1800" dirty="0">
                <a:solidFill>
                  <a:srgbClr val="A9B7C6"/>
                </a:solidFill>
                <a:effectLst/>
                <a:latin typeface="JetBrains Mono"/>
              </a:rPr>
            </a:br>
            <a:endParaRPr lang="en-US" sz="1800" dirty="0">
              <a:solidFill>
                <a:srgbClr val="A9B7C6"/>
              </a:solidFill>
              <a:effectLst/>
              <a:latin typeface="JetBrains Mono"/>
            </a:endParaRPr>
          </a:p>
          <a:p>
            <a:endParaRPr lang="en-US" dirty="0"/>
          </a:p>
        </p:txBody>
      </p:sp>
      <p:pic>
        <p:nvPicPr>
          <p:cNvPr id="5" name="Picture 4">
            <a:extLst>
              <a:ext uri="{FF2B5EF4-FFF2-40B4-BE49-F238E27FC236}">
                <a16:creationId xmlns:a16="http://schemas.microsoft.com/office/drawing/2014/main" id="{1FBA55FB-7D4E-A401-6DBC-D432F11A8359}"/>
              </a:ext>
            </a:extLst>
          </p:cNvPr>
          <p:cNvPicPr>
            <a:picLocks noChangeAspect="1"/>
          </p:cNvPicPr>
          <p:nvPr/>
        </p:nvPicPr>
        <p:blipFill>
          <a:blip r:embed="rId2"/>
          <a:stretch>
            <a:fillRect/>
          </a:stretch>
        </p:blipFill>
        <p:spPr>
          <a:xfrm>
            <a:off x="8035010" y="3166107"/>
            <a:ext cx="2103316" cy="2103316"/>
          </a:xfrm>
          <a:prstGeom prst="rect">
            <a:avLst/>
          </a:prstGeom>
        </p:spPr>
      </p:pic>
    </p:spTree>
    <p:extLst>
      <p:ext uri="{BB962C8B-B14F-4D97-AF65-F5344CB8AC3E}">
        <p14:creationId xmlns:p14="http://schemas.microsoft.com/office/powerpoint/2010/main" val="2569134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40B6-203D-8FE1-1470-AB8EA1142770}"/>
              </a:ext>
            </a:extLst>
          </p:cNvPr>
          <p:cNvSpPr>
            <a:spLocks noGrp="1"/>
          </p:cNvSpPr>
          <p:nvPr>
            <p:ph type="title"/>
          </p:nvPr>
        </p:nvSpPr>
        <p:spPr/>
        <p:txBody>
          <a:bodyPr/>
          <a:lstStyle/>
          <a:p>
            <a:r>
              <a:rPr lang="en-US" dirty="0"/>
              <a:t>Hyperparameter Tuning and Cross-Validation</a:t>
            </a:r>
          </a:p>
        </p:txBody>
      </p:sp>
      <p:sp>
        <p:nvSpPr>
          <p:cNvPr id="3" name="Content Placeholder 2">
            <a:extLst>
              <a:ext uri="{FF2B5EF4-FFF2-40B4-BE49-F238E27FC236}">
                <a16:creationId xmlns:a16="http://schemas.microsoft.com/office/drawing/2014/main" id="{2E9036E2-E3D0-F403-6939-9DB076F73333}"/>
              </a:ext>
            </a:extLst>
          </p:cNvPr>
          <p:cNvSpPr>
            <a:spLocks noGrp="1"/>
          </p:cNvSpPr>
          <p:nvPr>
            <p:ph idx="1"/>
          </p:nvPr>
        </p:nvSpPr>
        <p:spPr>
          <a:xfrm>
            <a:off x="1002102" y="1842878"/>
            <a:ext cx="10515600" cy="4351338"/>
          </a:xfrm>
        </p:spPr>
        <p:txBody>
          <a:bodyPr/>
          <a:lstStyle/>
          <a:p>
            <a:pPr marL="0" indent="0">
              <a:buNone/>
            </a:pPr>
            <a:r>
              <a:rPr lang="en-US" sz="1800" dirty="0">
                <a:solidFill>
                  <a:srgbClr val="CC7832"/>
                </a:solidFill>
                <a:effectLst/>
                <a:latin typeface="JetBrains Mono"/>
              </a:rPr>
              <a:t>from </a:t>
            </a:r>
            <a:r>
              <a:rPr lang="en-US" sz="1800" dirty="0" err="1">
                <a:solidFill>
                  <a:srgbClr val="A9B7C6"/>
                </a:solidFill>
                <a:effectLst/>
                <a:latin typeface="JetBrains Mono"/>
              </a:rPr>
              <a:t>sklearn.model_selection</a:t>
            </a:r>
            <a:r>
              <a:rPr lang="en-US" sz="1800" dirty="0">
                <a:solidFill>
                  <a:srgbClr val="A9B7C6"/>
                </a:solidFill>
                <a:effectLst/>
                <a:latin typeface="JetBrains Mono"/>
              </a:rPr>
              <a:t> </a:t>
            </a:r>
            <a:r>
              <a:rPr lang="en-US" sz="1800" dirty="0">
                <a:solidFill>
                  <a:srgbClr val="CC7832"/>
                </a:solidFill>
                <a:effectLst/>
                <a:latin typeface="JetBrains Mono"/>
              </a:rPr>
              <a:t>import </a:t>
            </a:r>
            <a:r>
              <a:rPr lang="en-US" sz="1800" dirty="0" err="1">
                <a:solidFill>
                  <a:srgbClr val="A9B7C6"/>
                </a:solidFill>
                <a:effectLst/>
                <a:latin typeface="JetBrains Mono"/>
              </a:rPr>
              <a:t>KFold</a:t>
            </a:r>
            <a:br>
              <a:rPr lang="en-US" sz="1800" dirty="0">
                <a:solidFill>
                  <a:srgbClr val="A9B7C6"/>
                </a:solidFill>
                <a:effectLst/>
                <a:latin typeface="JetBrains Mono"/>
              </a:rPr>
            </a:br>
            <a:br>
              <a:rPr lang="en-US" sz="1800" dirty="0">
                <a:solidFill>
                  <a:srgbClr val="A9B7C6"/>
                </a:solidFill>
                <a:effectLst/>
                <a:latin typeface="JetBrains Mono"/>
              </a:rPr>
            </a:br>
            <a:br>
              <a:rPr lang="en-US" sz="1800" dirty="0">
                <a:solidFill>
                  <a:srgbClr val="808080"/>
                </a:solidFill>
                <a:effectLst/>
                <a:latin typeface="JetBrains Mono"/>
              </a:rPr>
            </a:br>
            <a:r>
              <a:rPr lang="en-US" sz="1800" dirty="0" err="1">
                <a:solidFill>
                  <a:srgbClr val="A9B7C6"/>
                </a:solidFill>
                <a:effectLst/>
                <a:latin typeface="JetBrains Mono"/>
              </a:rPr>
              <a:t>kf</a:t>
            </a:r>
            <a:r>
              <a:rPr lang="en-US" sz="1800" dirty="0">
                <a:solidFill>
                  <a:srgbClr val="A9B7C6"/>
                </a:solidFill>
                <a:effectLst/>
                <a:latin typeface="JetBrains Mono"/>
              </a:rPr>
              <a:t> = </a:t>
            </a:r>
            <a:r>
              <a:rPr lang="en-US" sz="1800" dirty="0" err="1">
                <a:solidFill>
                  <a:srgbClr val="A9B7C6"/>
                </a:solidFill>
                <a:effectLst/>
                <a:latin typeface="JetBrains Mono"/>
              </a:rPr>
              <a:t>KFold</a:t>
            </a:r>
            <a:r>
              <a:rPr lang="en-US" sz="1800" dirty="0">
                <a:solidFill>
                  <a:srgbClr val="A9B7C6"/>
                </a:solidFill>
                <a:effectLst/>
                <a:latin typeface="JetBrains Mono"/>
              </a:rPr>
              <a:t>(</a:t>
            </a:r>
            <a:r>
              <a:rPr lang="en-US" sz="1800" dirty="0" err="1">
                <a:solidFill>
                  <a:srgbClr val="AA4926"/>
                </a:solidFill>
                <a:effectLst/>
                <a:latin typeface="JetBrains Mono"/>
              </a:rPr>
              <a:t>n_splits</a:t>
            </a:r>
            <a:r>
              <a:rPr lang="en-US" sz="1800" dirty="0">
                <a:solidFill>
                  <a:srgbClr val="A9B7C6"/>
                </a:solidFill>
                <a:effectLst/>
                <a:latin typeface="JetBrains Mono"/>
              </a:rPr>
              <a:t>=</a:t>
            </a:r>
            <a:r>
              <a:rPr lang="en-US" sz="1800" dirty="0">
                <a:solidFill>
                  <a:srgbClr val="6897BB"/>
                </a:solidFill>
                <a:effectLst/>
                <a:latin typeface="JetBrains Mono"/>
              </a:rPr>
              <a:t>5</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CC7832"/>
                </a:solidFill>
                <a:effectLst/>
                <a:latin typeface="JetBrains Mono"/>
              </a:rPr>
              <a:t>for </a:t>
            </a:r>
            <a:r>
              <a:rPr lang="en-US" sz="1800" dirty="0" err="1">
                <a:solidFill>
                  <a:srgbClr val="A9B7C6"/>
                </a:solidFill>
                <a:effectLst/>
                <a:latin typeface="JetBrains Mono"/>
              </a:rPr>
              <a:t>train_index</a:t>
            </a:r>
            <a:r>
              <a:rPr lang="en-US" sz="1800" dirty="0">
                <a:solidFill>
                  <a:srgbClr val="CC7832"/>
                </a:solidFill>
                <a:effectLst/>
                <a:latin typeface="JetBrains Mono"/>
              </a:rPr>
              <a:t>, </a:t>
            </a:r>
            <a:r>
              <a:rPr lang="en-US" sz="1800" dirty="0" err="1">
                <a:solidFill>
                  <a:srgbClr val="A9B7C6"/>
                </a:solidFill>
                <a:effectLst/>
                <a:latin typeface="JetBrains Mono"/>
              </a:rPr>
              <a:t>val_index</a:t>
            </a:r>
            <a:r>
              <a:rPr lang="en-US" sz="1800" dirty="0">
                <a:solidFill>
                  <a:srgbClr val="A9B7C6"/>
                </a:solidFill>
                <a:effectLst/>
                <a:latin typeface="JetBrains Mono"/>
              </a:rPr>
              <a:t> </a:t>
            </a:r>
            <a:r>
              <a:rPr lang="en-US" sz="1800" dirty="0">
                <a:solidFill>
                  <a:srgbClr val="CC7832"/>
                </a:solidFill>
                <a:effectLst/>
                <a:latin typeface="JetBrains Mono"/>
              </a:rPr>
              <a:t>in </a:t>
            </a:r>
            <a:r>
              <a:rPr lang="en-US" sz="1800" dirty="0" err="1">
                <a:solidFill>
                  <a:srgbClr val="A9B7C6"/>
                </a:solidFill>
                <a:effectLst/>
                <a:latin typeface="JetBrains Mono"/>
              </a:rPr>
              <a:t>kf.split</a:t>
            </a:r>
            <a:r>
              <a:rPr lang="en-US" sz="1800" dirty="0">
                <a:solidFill>
                  <a:srgbClr val="A9B7C6"/>
                </a:solidFill>
                <a:effectLst/>
                <a:latin typeface="JetBrains Mono"/>
              </a:rPr>
              <a:t>(</a:t>
            </a:r>
            <a:r>
              <a:rPr lang="en-US" sz="1800" dirty="0" err="1">
                <a:solidFill>
                  <a:srgbClr val="A9B7C6"/>
                </a:solidFill>
                <a:effectLst/>
                <a:latin typeface="JetBrains Mono"/>
              </a:rPr>
              <a:t>train_images_preprocessed</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err="1">
                <a:solidFill>
                  <a:srgbClr val="A9B7C6"/>
                </a:solidFill>
                <a:effectLst/>
                <a:latin typeface="JetBrains Mono"/>
              </a:rPr>
              <a:t>model.fit</a:t>
            </a:r>
            <a:r>
              <a:rPr lang="en-US" sz="1800" dirty="0">
                <a:solidFill>
                  <a:srgbClr val="A9B7C6"/>
                </a:solidFill>
                <a:effectLst/>
                <a:latin typeface="JetBrains Mono"/>
              </a:rPr>
              <a:t>(</a:t>
            </a:r>
            <a:r>
              <a:rPr lang="en-US" sz="1800" dirty="0" err="1">
                <a:solidFill>
                  <a:srgbClr val="A9B7C6"/>
                </a:solidFill>
                <a:effectLst/>
                <a:latin typeface="JetBrains Mono"/>
              </a:rPr>
              <a:t>train_images_preprocessed</a:t>
            </a:r>
            <a:r>
              <a:rPr lang="en-US" sz="1800" dirty="0">
                <a:solidFill>
                  <a:srgbClr val="A9B7C6"/>
                </a:solidFill>
                <a:effectLst/>
                <a:latin typeface="JetBrains Mono"/>
              </a:rPr>
              <a:t>[</a:t>
            </a:r>
            <a:r>
              <a:rPr lang="en-US" sz="1800" dirty="0" err="1">
                <a:solidFill>
                  <a:srgbClr val="A9B7C6"/>
                </a:solidFill>
                <a:effectLst/>
                <a:latin typeface="JetBrains Mono"/>
              </a:rPr>
              <a:t>train_index</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err="1">
                <a:solidFill>
                  <a:srgbClr val="A9B7C6"/>
                </a:solidFill>
                <a:effectLst/>
                <a:latin typeface="JetBrains Mono"/>
              </a:rPr>
              <a:t>train_labels</a:t>
            </a:r>
            <a:r>
              <a:rPr lang="en-US" sz="1800" dirty="0">
                <a:solidFill>
                  <a:srgbClr val="A9B7C6"/>
                </a:solidFill>
                <a:effectLst/>
                <a:latin typeface="JetBrains Mono"/>
              </a:rPr>
              <a:t>[</a:t>
            </a:r>
            <a:r>
              <a:rPr lang="en-US" sz="1800" dirty="0" err="1">
                <a:solidFill>
                  <a:srgbClr val="A9B7C6"/>
                </a:solidFill>
                <a:effectLst/>
                <a:latin typeface="JetBrains Mono"/>
              </a:rPr>
              <a:t>train_index</a:t>
            </a:r>
            <a:r>
              <a:rPr lang="en-US" sz="1800" dirty="0">
                <a:solidFill>
                  <a:srgbClr val="A9B7C6"/>
                </a:solidFill>
                <a:effectLst/>
                <a:latin typeface="JetBrains Mono"/>
              </a:rPr>
              <a:t>]</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err="1">
                <a:solidFill>
                  <a:srgbClr val="AA4926"/>
                </a:solidFill>
                <a:effectLst/>
                <a:latin typeface="JetBrains Mono"/>
              </a:rPr>
              <a:t>validation_data</a:t>
            </a:r>
            <a:r>
              <a:rPr lang="en-US" sz="1800" dirty="0">
                <a:solidFill>
                  <a:srgbClr val="A9B7C6"/>
                </a:solidFill>
                <a:effectLst/>
                <a:latin typeface="JetBrains Mono"/>
              </a:rPr>
              <a:t>=(</a:t>
            </a:r>
            <a:r>
              <a:rPr lang="en-US" sz="1800" dirty="0" err="1">
                <a:solidFill>
                  <a:srgbClr val="A9B7C6"/>
                </a:solidFill>
                <a:effectLst/>
                <a:latin typeface="JetBrains Mono"/>
              </a:rPr>
              <a:t>train_images_preprocessed</a:t>
            </a:r>
            <a:r>
              <a:rPr lang="en-US" sz="1800" dirty="0">
                <a:solidFill>
                  <a:srgbClr val="A9B7C6"/>
                </a:solidFill>
                <a:effectLst/>
                <a:latin typeface="JetBrains Mono"/>
              </a:rPr>
              <a:t>[</a:t>
            </a:r>
            <a:r>
              <a:rPr lang="en-US" sz="1800" dirty="0" err="1">
                <a:solidFill>
                  <a:srgbClr val="A9B7C6"/>
                </a:solidFill>
                <a:effectLst/>
                <a:latin typeface="JetBrains Mono"/>
              </a:rPr>
              <a:t>val_index</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err="1">
                <a:solidFill>
                  <a:srgbClr val="A9B7C6"/>
                </a:solidFill>
                <a:effectLst/>
                <a:latin typeface="JetBrains Mono"/>
              </a:rPr>
              <a:t>train_labels</a:t>
            </a:r>
            <a:r>
              <a:rPr lang="en-US" sz="1800" dirty="0">
                <a:solidFill>
                  <a:srgbClr val="A9B7C6"/>
                </a:solidFill>
                <a:effectLst/>
                <a:latin typeface="JetBrains Mono"/>
              </a:rPr>
              <a:t>[</a:t>
            </a:r>
            <a:r>
              <a:rPr lang="en-US" sz="1800" dirty="0" err="1">
                <a:solidFill>
                  <a:srgbClr val="A9B7C6"/>
                </a:solidFill>
                <a:effectLst/>
                <a:latin typeface="JetBrains Mono"/>
              </a:rPr>
              <a:t>val_index</a:t>
            </a:r>
            <a:r>
              <a:rPr lang="en-US" sz="1800" dirty="0">
                <a:solidFill>
                  <a:srgbClr val="A9B7C6"/>
                </a:solidFill>
                <a:effectLst/>
                <a:latin typeface="JetBrains Mono"/>
              </a:rPr>
              <a:t>])</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a:solidFill>
                  <a:srgbClr val="AA4926"/>
                </a:solidFill>
                <a:effectLst/>
                <a:latin typeface="JetBrains Mono"/>
              </a:rPr>
              <a:t>epochs</a:t>
            </a:r>
            <a:r>
              <a:rPr lang="en-US" sz="1800" dirty="0">
                <a:solidFill>
                  <a:srgbClr val="A9B7C6"/>
                </a:solidFill>
                <a:effectLst/>
                <a:latin typeface="JetBrains Mono"/>
              </a:rPr>
              <a:t>=</a:t>
            </a:r>
            <a:r>
              <a:rPr lang="en-US" sz="1800" dirty="0">
                <a:solidFill>
                  <a:srgbClr val="6897BB"/>
                </a:solidFill>
                <a:effectLst/>
                <a:latin typeface="JetBrains Mono"/>
              </a:rPr>
              <a:t>10</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a:solidFill>
                  <a:srgbClr val="808080"/>
                </a:solidFill>
                <a:effectLst/>
                <a:latin typeface="JetBrains Mono"/>
              </a:rPr>
              <a:t># Evaluate performance</a:t>
            </a:r>
            <a:br>
              <a:rPr lang="en-US" sz="1800" dirty="0">
                <a:solidFill>
                  <a:srgbClr val="808080"/>
                </a:solidFill>
                <a:effectLst/>
                <a:latin typeface="JetBrains Mono"/>
              </a:rPr>
            </a:br>
            <a:r>
              <a:rPr lang="en-US" sz="1800" dirty="0">
                <a:solidFill>
                  <a:srgbClr val="808080"/>
                </a:solidFill>
                <a:effectLst/>
                <a:latin typeface="JetBrains Mono"/>
              </a:rPr>
              <a:t>    </a:t>
            </a:r>
            <a:r>
              <a:rPr lang="en-US" sz="1800" dirty="0">
                <a:solidFill>
                  <a:srgbClr val="A9B7C6"/>
                </a:solidFill>
                <a:effectLst/>
                <a:latin typeface="JetBrains Mono"/>
              </a:rPr>
              <a:t>scores = </a:t>
            </a:r>
            <a:r>
              <a:rPr lang="en-US" sz="1800" dirty="0" err="1">
                <a:solidFill>
                  <a:srgbClr val="A9B7C6"/>
                </a:solidFill>
                <a:effectLst/>
                <a:latin typeface="JetBrains Mono"/>
              </a:rPr>
              <a:t>model.evaluate</a:t>
            </a:r>
            <a:r>
              <a:rPr lang="en-US" sz="1800" dirty="0">
                <a:solidFill>
                  <a:srgbClr val="A9B7C6"/>
                </a:solidFill>
                <a:effectLst/>
                <a:latin typeface="JetBrains Mono"/>
              </a:rPr>
              <a:t>(</a:t>
            </a:r>
            <a:r>
              <a:rPr lang="en-US" sz="1800" dirty="0" err="1">
                <a:solidFill>
                  <a:srgbClr val="A9B7C6"/>
                </a:solidFill>
                <a:effectLst/>
                <a:latin typeface="JetBrains Mono"/>
              </a:rPr>
              <a:t>test_images</a:t>
            </a:r>
            <a:r>
              <a:rPr lang="en-US" sz="1800" dirty="0">
                <a:solidFill>
                  <a:srgbClr val="CC7832"/>
                </a:solidFill>
                <a:effectLst/>
                <a:latin typeface="JetBrains Mono"/>
              </a:rPr>
              <a:t>, </a:t>
            </a:r>
            <a:r>
              <a:rPr lang="en-US" sz="1800" dirty="0" err="1">
                <a:solidFill>
                  <a:srgbClr val="A9B7C6"/>
                </a:solidFill>
                <a:effectLst/>
                <a:latin typeface="JetBrains Mono"/>
              </a:rPr>
              <a:t>test_labels</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a:solidFill>
                  <a:srgbClr val="8888C6"/>
                </a:solidFill>
                <a:effectLst/>
                <a:latin typeface="JetBrains Mono"/>
              </a:rPr>
              <a:t>print</a:t>
            </a:r>
            <a:r>
              <a:rPr lang="en-US" sz="1800" dirty="0">
                <a:solidFill>
                  <a:srgbClr val="A9B7C6"/>
                </a:solidFill>
                <a:effectLst/>
                <a:latin typeface="JetBrains Mono"/>
              </a:rPr>
              <a:t>(</a:t>
            </a:r>
            <a:r>
              <a:rPr lang="en-US" sz="1800" dirty="0" err="1">
                <a:solidFill>
                  <a:srgbClr val="6A8759"/>
                </a:solidFill>
                <a:effectLst/>
                <a:latin typeface="JetBrains Mono"/>
              </a:rPr>
              <a:t>f"Fold</a:t>
            </a:r>
            <a:r>
              <a:rPr lang="en-US" sz="1800" dirty="0">
                <a:solidFill>
                  <a:srgbClr val="6A8759"/>
                </a:solidFill>
                <a:effectLst/>
                <a:latin typeface="JetBrains Mono"/>
              </a:rPr>
              <a:t> accuracy: </a:t>
            </a:r>
            <a:r>
              <a:rPr lang="en-US" sz="1800" dirty="0">
                <a:solidFill>
                  <a:srgbClr val="CC7832"/>
                </a:solidFill>
                <a:effectLst/>
                <a:latin typeface="JetBrains Mono"/>
              </a:rPr>
              <a:t>{</a:t>
            </a:r>
            <a:r>
              <a:rPr lang="en-US" sz="1800" dirty="0">
                <a:solidFill>
                  <a:srgbClr val="A9B7C6"/>
                </a:solidFill>
                <a:effectLst/>
                <a:latin typeface="JetBrains Mono"/>
              </a:rPr>
              <a:t>scores[</a:t>
            </a:r>
            <a:r>
              <a:rPr lang="en-US" sz="1800" dirty="0">
                <a:solidFill>
                  <a:srgbClr val="6897BB"/>
                </a:solidFill>
                <a:effectLst/>
                <a:latin typeface="JetBrains Mono"/>
              </a:rPr>
              <a:t>1</a:t>
            </a:r>
            <a:r>
              <a:rPr lang="en-US" sz="1800" dirty="0">
                <a:solidFill>
                  <a:srgbClr val="A9B7C6"/>
                </a:solidFill>
                <a:effectLst/>
                <a:latin typeface="JetBrains Mono"/>
              </a:rPr>
              <a:t>]</a:t>
            </a:r>
            <a:r>
              <a:rPr lang="en-US" sz="1800" dirty="0">
                <a:solidFill>
                  <a:srgbClr val="CC7832"/>
                </a:solidFill>
                <a:effectLst/>
                <a:latin typeface="JetBrains Mono"/>
              </a:rPr>
              <a:t>}</a:t>
            </a:r>
            <a:r>
              <a:rPr lang="en-US" sz="1800" dirty="0">
                <a:solidFill>
                  <a:srgbClr val="6A8759"/>
                </a:solidFill>
                <a:effectLst/>
                <a:latin typeface="JetBrains Mono"/>
              </a:rPr>
              <a:t>"</a:t>
            </a:r>
            <a:r>
              <a:rPr lang="en-US" sz="1800" dirty="0">
                <a:solidFill>
                  <a:srgbClr val="A9B7C6"/>
                </a:solidFill>
                <a:effectLst/>
                <a:latin typeface="JetBrains Mono"/>
              </a:rPr>
              <a:t>)</a:t>
            </a:r>
            <a:br>
              <a:rPr lang="en-US" sz="1800" dirty="0">
                <a:solidFill>
                  <a:srgbClr val="A9B7C6"/>
                </a:solidFill>
                <a:effectLst/>
                <a:latin typeface="JetBrains Mono"/>
              </a:rPr>
            </a:br>
            <a:endParaRPr lang="en-US" sz="1800" dirty="0">
              <a:solidFill>
                <a:srgbClr val="A9B7C6"/>
              </a:solidFill>
              <a:effectLst/>
              <a:latin typeface="JetBrains Mono"/>
            </a:endParaRPr>
          </a:p>
        </p:txBody>
      </p:sp>
      <p:pic>
        <p:nvPicPr>
          <p:cNvPr id="5" name="Picture 4" descr="A wrench and gears&#10;&#10;Description automatically generated">
            <a:extLst>
              <a:ext uri="{FF2B5EF4-FFF2-40B4-BE49-F238E27FC236}">
                <a16:creationId xmlns:a16="http://schemas.microsoft.com/office/drawing/2014/main" id="{1E164D08-1634-A5E0-F230-CCCFCA1D0C1A}"/>
              </a:ext>
            </a:extLst>
          </p:cNvPr>
          <p:cNvPicPr>
            <a:picLocks noChangeAspect="1"/>
          </p:cNvPicPr>
          <p:nvPr/>
        </p:nvPicPr>
        <p:blipFill>
          <a:blip r:embed="rId2"/>
          <a:stretch>
            <a:fillRect/>
          </a:stretch>
        </p:blipFill>
        <p:spPr>
          <a:xfrm>
            <a:off x="6679339" y="4371014"/>
            <a:ext cx="2046208" cy="1315419"/>
          </a:xfrm>
          <a:prstGeom prst="rect">
            <a:avLst/>
          </a:prstGeom>
        </p:spPr>
      </p:pic>
    </p:spTree>
    <p:extLst>
      <p:ext uri="{BB962C8B-B14F-4D97-AF65-F5344CB8AC3E}">
        <p14:creationId xmlns:p14="http://schemas.microsoft.com/office/powerpoint/2010/main" val="4259076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92EF-DC33-CBAF-554E-F4FB6B6F855F}"/>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3ECC514A-F21D-AF11-8BE1-9CA00FB87349}"/>
              </a:ext>
            </a:extLst>
          </p:cNvPr>
          <p:cNvSpPr>
            <a:spLocks noGrp="1"/>
          </p:cNvSpPr>
          <p:nvPr>
            <p:ph idx="1"/>
          </p:nvPr>
        </p:nvSpPr>
        <p:spPr>
          <a:xfrm>
            <a:off x="1105618" y="1816999"/>
            <a:ext cx="10515600" cy="4351338"/>
          </a:xfrm>
        </p:spPr>
        <p:txBody>
          <a:bodyPr/>
          <a:lstStyle/>
          <a:p>
            <a:pPr marL="0" indent="0">
              <a:buNone/>
            </a:pPr>
            <a:r>
              <a:rPr lang="en-US" sz="1800" dirty="0">
                <a:solidFill>
                  <a:srgbClr val="808080"/>
                </a:solidFill>
                <a:effectLst/>
                <a:latin typeface="JetBrains Mono"/>
              </a:rPr>
              <a:t># Evaluate the model on the test set</a:t>
            </a:r>
            <a:br>
              <a:rPr lang="en-US" sz="1800" dirty="0">
                <a:solidFill>
                  <a:srgbClr val="808080"/>
                </a:solidFill>
                <a:effectLst/>
                <a:latin typeface="JetBrains Mono"/>
              </a:rPr>
            </a:br>
            <a:r>
              <a:rPr lang="en-US" sz="1800" dirty="0" err="1">
                <a:solidFill>
                  <a:srgbClr val="A9B7C6"/>
                </a:solidFill>
                <a:effectLst/>
                <a:latin typeface="JetBrains Mono"/>
              </a:rPr>
              <a:t>test_loss</a:t>
            </a:r>
            <a:r>
              <a:rPr lang="en-US" sz="1800" dirty="0">
                <a:solidFill>
                  <a:srgbClr val="CC7832"/>
                </a:solidFill>
                <a:effectLst/>
                <a:latin typeface="JetBrains Mono"/>
              </a:rPr>
              <a:t>, </a:t>
            </a:r>
            <a:r>
              <a:rPr lang="en-US" sz="1800" dirty="0" err="1">
                <a:solidFill>
                  <a:srgbClr val="A9B7C6"/>
                </a:solidFill>
                <a:effectLst/>
                <a:latin typeface="JetBrains Mono"/>
              </a:rPr>
              <a:t>test_acc</a:t>
            </a:r>
            <a:r>
              <a:rPr lang="en-US" sz="1800" dirty="0">
                <a:solidFill>
                  <a:srgbClr val="A9B7C6"/>
                </a:solidFill>
                <a:effectLst/>
                <a:latin typeface="JetBrains Mono"/>
              </a:rPr>
              <a:t> = </a:t>
            </a:r>
            <a:r>
              <a:rPr lang="en-US" sz="1800" dirty="0" err="1">
                <a:solidFill>
                  <a:srgbClr val="A9B7C6"/>
                </a:solidFill>
                <a:effectLst/>
                <a:latin typeface="JetBrains Mono"/>
              </a:rPr>
              <a:t>model.evaluate</a:t>
            </a:r>
            <a:r>
              <a:rPr lang="en-US" sz="1800" dirty="0">
                <a:solidFill>
                  <a:srgbClr val="A9B7C6"/>
                </a:solidFill>
                <a:effectLst/>
                <a:latin typeface="JetBrains Mono"/>
              </a:rPr>
              <a:t>(</a:t>
            </a:r>
            <a:r>
              <a:rPr lang="en-US" sz="1800" dirty="0" err="1">
                <a:solidFill>
                  <a:srgbClr val="A9B7C6"/>
                </a:solidFill>
                <a:effectLst/>
                <a:latin typeface="JetBrains Mono"/>
              </a:rPr>
              <a:t>test_images</a:t>
            </a:r>
            <a:r>
              <a:rPr lang="en-US" sz="1800" dirty="0">
                <a:solidFill>
                  <a:srgbClr val="CC7832"/>
                </a:solidFill>
                <a:effectLst/>
                <a:latin typeface="JetBrains Mono"/>
              </a:rPr>
              <a:t>, </a:t>
            </a:r>
            <a:r>
              <a:rPr lang="en-US" sz="1800" dirty="0" err="1">
                <a:solidFill>
                  <a:srgbClr val="A9B7C6"/>
                </a:solidFill>
                <a:effectLst/>
                <a:latin typeface="JetBrains Mono"/>
              </a:rPr>
              <a:t>test_labels</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Use Precision, Recall, and </a:t>
            </a:r>
            <a:r>
              <a:rPr lang="en-US" sz="1800" dirty="0" err="1">
                <a:solidFill>
                  <a:srgbClr val="808080"/>
                </a:solidFill>
                <a:effectLst/>
                <a:latin typeface="JetBrains Mono"/>
              </a:rPr>
              <a:t>IoU</a:t>
            </a:r>
            <a:r>
              <a:rPr lang="en-US" sz="1800" dirty="0">
                <a:solidFill>
                  <a:srgbClr val="808080"/>
                </a:solidFill>
                <a:effectLst/>
                <a:latin typeface="JetBrains Mono"/>
              </a:rPr>
              <a:t> for object detection evaluation</a:t>
            </a:r>
            <a:br>
              <a:rPr lang="en-US" sz="1800" dirty="0">
                <a:solidFill>
                  <a:srgbClr val="808080"/>
                </a:solidFill>
                <a:effectLst/>
                <a:latin typeface="JetBrains Mono"/>
              </a:rPr>
            </a:br>
            <a:r>
              <a:rPr lang="en-US" sz="1800" dirty="0">
                <a:solidFill>
                  <a:srgbClr val="CC7832"/>
                </a:solidFill>
                <a:effectLst/>
                <a:latin typeface="JetBrains Mono"/>
              </a:rPr>
              <a:t>from </a:t>
            </a:r>
            <a:r>
              <a:rPr lang="en-US" sz="1800" dirty="0" err="1">
                <a:solidFill>
                  <a:srgbClr val="A9B7C6"/>
                </a:solidFill>
                <a:effectLst/>
                <a:latin typeface="JetBrains Mono"/>
              </a:rPr>
              <a:t>sklearn.metrics</a:t>
            </a:r>
            <a:r>
              <a:rPr lang="en-US" sz="1800" dirty="0">
                <a:solidFill>
                  <a:srgbClr val="A9B7C6"/>
                </a:solidFill>
                <a:effectLst/>
                <a:latin typeface="JetBrains Mono"/>
              </a:rPr>
              <a:t> </a:t>
            </a:r>
            <a:r>
              <a:rPr lang="en-US" sz="1800" dirty="0">
                <a:solidFill>
                  <a:srgbClr val="CC7832"/>
                </a:solidFill>
                <a:effectLst/>
                <a:latin typeface="JetBrains Mono"/>
              </a:rPr>
              <a:t>import </a:t>
            </a:r>
            <a:r>
              <a:rPr lang="en-US" sz="1800" dirty="0" err="1">
                <a:solidFill>
                  <a:srgbClr val="A9B7C6"/>
                </a:solidFill>
                <a:effectLst/>
                <a:latin typeface="JetBrains Mono"/>
              </a:rPr>
              <a:t>precision_score</a:t>
            </a:r>
            <a:r>
              <a:rPr lang="en-US" sz="1800" dirty="0">
                <a:solidFill>
                  <a:srgbClr val="CC7832"/>
                </a:solidFill>
                <a:effectLst/>
                <a:latin typeface="JetBrains Mono"/>
              </a:rPr>
              <a:t>, </a:t>
            </a:r>
            <a:r>
              <a:rPr lang="en-US" sz="1800" dirty="0" err="1">
                <a:solidFill>
                  <a:srgbClr val="A9B7C6"/>
                </a:solidFill>
                <a:effectLst/>
                <a:latin typeface="JetBrains Mono"/>
              </a:rPr>
              <a:t>recall_score</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A9B7C6"/>
                </a:solidFill>
                <a:effectLst/>
                <a:latin typeface="JetBrains Mono"/>
              </a:rPr>
              <a:t>predictions = </a:t>
            </a:r>
            <a:r>
              <a:rPr lang="en-US" sz="1800" dirty="0" err="1">
                <a:solidFill>
                  <a:srgbClr val="A9B7C6"/>
                </a:solidFill>
                <a:effectLst/>
                <a:latin typeface="JetBrains Mono"/>
              </a:rPr>
              <a:t>model.predict</a:t>
            </a:r>
            <a:r>
              <a:rPr lang="en-US" sz="1800" dirty="0">
                <a:solidFill>
                  <a:srgbClr val="A9B7C6"/>
                </a:solidFill>
                <a:effectLst/>
                <a:latin typeface="JetBrains Mono"/>
              </a:rPr>
              <a:t>(</a:t>
            </a:r>
            <a:r>
              <a:rPr lang="en-US" sz="1800" dirty="0" err="1">
                <a:solidFill>
                  <a:srgbClr val="A9B7C6"/>
                </a:solidFill>
                <a:effectLst/>
                <a:latin typeface="JetBrains Mono"/>
              </a:rPr>
              <a:t>test_images_preprocessed</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precision = </a:t>
            </a:r>
            <a:r>
              <a:rPr lang="en-US" sz="1800" dirty="0" err="1">
                <a:solidFill>
                  <a:srgbClr val="A9B7C6"/>
                </a:solidFill>
                <a:effectLst/>
                <a:latin typeface="JetBrains Mono"/>
              </a:rPr>
              <a:t>precision_score</a:t>
            </a:r>
            <a:r>
              <a:rPr lang="en-US" sz="1800" dirty="0">
                <a:solidFill>
                  <a:srgbClr val="A9B7C6"/>
                </a:solidFill>
                <a:effectLst/>
                <a:latin typeface="JetBrains Mono"/>
              </a:rPr>
              <a:t>(</a:t>
            </a:r>
            <a:r>
              <a:rPr lang="en-US" sz="1800" dirty="0" err="1">
                <a:solidFill>
                  <a:srgbClr val="A9B7C6"/>
                </a:solidFill>
                <a:effectLst/>
                <a:latin typeface="JetBrains Mono"/>
              </a:rPr>
              <a:t>test_labels</a:t>
            </a:r>
            <a:r>
              <a:rPr lang="en-US" sz="1800" dirty="0">
                <a:solidFill>
                  <a:srgbClr val="CC7832"/>
                </a:solidFill>
                <a:effectLst/>
                <a:latin typeface="JetBrains Mono"/>
              </a:rPr>
              <a:t>, </a:t>
            </a:r>
            <a:r>
              <a:rPr lang="en-US" sz="1800" dirty="0">
                <a:solidFill>
                  <a:srgbClr val="A9B7C6"/>
                </a:solidFill>
                <a:effectLst/>
                <a:latin typeface="JetBrains Mono"/>
              </a:rPr>
              <a:t>predictions)</a:t>
            </a:r>
            <a:br>
              <a:rPr lang="en-US" sz="1800" dirty="0">
                <a:solidFill>
                  <a:srgbClr val="A9B7C6"/>
                </a:solidFill>
                <a:effectLst/>
                <a:latin typeface="JetBrains Mono"/>
              </a:rPr>
            </a:br>
            <a:r>
              <a:rPr lang="en-US" sz="1800" dirty="0">
                <a:solidFill>
                  <a:srgbClr val="A9B7C6"/>
                </a:solidFill>
                <a:effectLst/>
                <a:latin typeface="JetBrains Mono"/>
              </a:rPr>
              <a:t>recall = </a:t>
            </a:r>
            <a:r>
              <a:rPr lang="en-US" sz="1800" dirty="0" err="1">
                <a:solidFill>
                  <a:srgbClr val="A9B7C6"/>
                </a:solidFill>
                <a:effectLst/>
                <a:latin typeface="JetBrains Mono"/>
              </a:rPr>
              <a:t>recall_score</a:t>
            </a:r>
            <a:r>
              <a:rPr lang="en-US" sz="1800" dirty="0">
                <a:solidFill>
                  <a:srgbClr val="A9B7C6"/>
                </a:solidFill>
                <a:effectLst/>
                <a:latin typeface="JetBrains Mono"/>
              </a:rPr>
              <a:t>(</a:t>
            </a:r>
            <a:r>
              <a:rPr lang="en-US" sz="1800" dirty="0" err="1">
                <a:solidFill>
                  <a:srgbClr val="A9B7C6"/>
                </a:solidFill>
                <a:effectLst/>
                <a:latin typeface="JetBrains Mono"/>
              </a:rPr>
              <a:t>test_labels</a:t>
            </a:r>
            <a:r>
              <a:rPr lang="en-US" sz="1800" dirty="0">
                <a:solidFill>
                  <a:srgbClr val="CC7832"/>
                </a:solidFill>
                <a:effectLst/>
                <a:latin typeface="JetBrains Mono"/>
              </a:rPr>
              <a:t>, </a:t>
            </a:r>
            <a:r>
              <a:rPr lang="en-US" sz="1800" dirty="0">
                <a:solidFill>
                  <a:srgbClr val="A9B7C6"/>
                </a:solidFill>
                <a:effectLst/>
                <a:latin typeface="JetBrains Mono"/>
              </a:rPr>
              <a:t>predictions)</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888C6"/>
                </a:solidFill>
                <a:effectLst/>
                <a:latin typeface="JetBrains Mono"/>
              </a:rPr>
              <a:t>print</a:t>
            </a:r>
            <a:r>
              <a:rPr lang="en-US" sz="1800" dirty="0">
                <a:solidFill>
                  <a:srgbClr val="A9B7C6"/>
                </a:solidFill>
                <a:effectLst/>
                <a:latin typeface="JetBrains Mono"/>
              </a:rPr>
              <a:t>(</a:t>
            </a:r>
            <a:r>
              <a:rPr lang="en-US" sz="1800" dirty="0" err="1">
                <a:solidFill>
                  <a:srgbClr val="6A8759"/>
                </a:solidFill>
                <a:effectLst/>
                <a:latin typeface="JetBrains Mono"/>
              </a:rPr>
              <a:t>f"Test</a:t>
            </a:r>
            <a:r>
              <a:rPr lang="en-US" sz="1800" dirty="0">
                <a:solidFill>
                  <a:srgbClr val="6A8759"/>
                </a:solidFill>
                <a:effectLst/>
                <a:latin typeface="JetBrains Mono"/>
              </a:rPr>
              <a:t> Accuracy: </a:t>
            </a:r>
            <a:r>
              <a:rPr lang="en-US" sz="1800" dirty="0">
                <a:solidFill>
                  <a:srgbClr val="CC7832"/>
                </a:solidFill>
                <a:effectLst/>
                <a:latin typeface="JetBrains Mono"/>
              </a:rPr>
              <a:t>{</a:t>
            </a:r>
            <a:r>
              <a:rPr lang="en-US" sz="1800" dirty="0" err="1">
                <a:solidFill>
                  <a:srgbClr val="A9B7C6"/>
                </a:solidFill>
                <a:effectLst/>
                <a:latin typeface="JetBrains Mono"/>
              </a:rPr>
              <a:t>test_acc</a:t>
            </a:r>
            <a:r>
              <a:rPr lang="en-US" sz="1800" dirty="0">
                <a:solidFill>
                  <a:srgbClr val="CC7832"/>
                </a:solidFill>
                <a:effectLst/>
                <a:latin typeface="JetBrains Mono"/>
              </a:rPr>
              <a:t>}</a:t>
            </a:r>
            <a:r>
              <a:rPr lang="en-US" sz="1800" dirty="0">
                <a:solidFill>
                  <a:srgbClr val="6A8759"/>
                </a:solidFill>
                <a:effectLst/>
                <a:latin typeface="JetBrains Mono"/>
              </a:rPr>
              <a:t>"</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8888C6"/>
                </a:solidFill>
                <a:effectLst/>
                <a:latin typeface="JetBrains Mono"/>
              </a:rPr>
              <a:t>print</a:t>
            </a:r>
            <a:r>
              <a:rPr lang="en-US" sz="1800" dirty="0">
                <a:solidFill>
                  <a:srgbClr val="A9B7C6"/>
                </a:solidFill>
                <a:effectLst/>
                <a:latin typeface="JetBrains Mono"/>
              </a:rPr>
              <a:t>(</a:t>
            </a:r>
            <a:r>
              <a:rPr lang="en-US" sz="1800" dirty="0" err="1">
                <a:solidFill>
                  <a:srgbClr val="6A8759"/>
                </a:solidFill>
                <a:effectLst/>
                <a:latin typeface="JetBrains Mono"/>
              </a:rPr>
              <a:t>f"Precision</a:t>
            </a:r>
            <a:r>
              <a:rPr lang="en-US" sz="1800" dirty="0">
                <a:solidFill>
                  <a:srgbClr val="6A8759"/>
                </a:solidFill>
                <a:effectLst/>
                <a:latin typeface="JetBrains Mono"/>
              </a:rPr>
              <a:t>: </a:t>
            </a:r>
            <a:r>
              <a:rPr lang="en-US" sz="1800" dirty="0">
                <a:solidFill>
                  <a:srgbClr val="CC7832"/>
                </a:solidFill>
                <a:effectLst/>
                <a:latin typeface="JetBrains Mono"/>
              </a:rPr>
              <a:t>{</a:t>
            </a:r>
            <a:r>
              <a:rPr lang="en-US" sz="1800" dirty="0">
                <a:solidFill>
                  <a:srgbClr val="A9B7C6"/>
                </a:solidFill>
                <a:effectLst/>
                <a:latin typeface="JetBrains Mono"/>
              </a:rPr>
              <a:t>precision</a:t>
            </a:r>
            <a:r>
              <a:rPr lang="en-US" sz="1800" dirty="0">
                <a:solidFill>
                  <a:srgbClr val="CC7832"/>
                </a:solidFill>
                <a:effectLst/>
                <a:latin typeface="JetBrains Mono"/>
              </a:rPr>
              <a:t>}</a:t>
            </a:r>
            <a:r>
              <a:rPr lang="en-US" sz="1800" dirty="0">
                <a:solidFill>
                  <a:srgbClr val="6A8759"/>
                </a:solidFill>
                <a:effectLst/>
                <a:latin typeface="JetBrains Mono"/>
              </a:rPr>
              <a:t>"</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8888C6"/>
                </a:solidFill>
                <a:effectLst/>
                <a:latin typeface="JetBrains Mono"/>
              </a:rPr>
              <a:t>print</a:t>
            </a:r>
            <a:r>
              <a:rPr lang="en-US" sz="1800" dirty="0">
                <a:solidFill>
                  <a:srgbClr val="A9B7C6"/>
                </a:solidFill>
                <a:effectLst/>
                <a:latin typeface="JetBrains Mono"/>
              </a:rPr>
              <a:t>(</a:t>
            </a:r>
            <a:r>
              <a:rPr lang="en-US" sz="1800" dirty="0" err="1">
                <a:solidFill>
                  <a:srgbClr val="6A8759"/>
                </a:solidFill>
                <a:effectLst/>
                <a:latin typeface="JetBrains Mono"/>
              </a:rPr>
              <a:t>f"Recall</a:t>
            </a:r>
            <a:r>
              <a:rPr lang="en-US" sz="1800" dirty="0">
                <a:solidFill>
                  <a:srgbClr val="6A8759"/>
                </a:solidFill>
                <a:effectLst/>
                <a:latin typeface="JetBrains Mono"/>
              </a:rPr>
              <a:t>: </a:t>
            </a:r>
            <a:r>
              <a:rPr lang="en-US" sz="1800" dirty="0">
                <a:solidFill>
                  <a:srgbClr val="CC7832"/>
                </a:solidFill>
                <a:effectLst/>
                <a:latin typeface="JetBrains Mono"/>
              </a:rPr>
              <a:t>{</a:t>
            </a:r>
            <a:r>
              <a:rPr lang="en-US" sz="1800" dirty="0">
                <a:solidFill>
                  <a:srgbClr val="A9B7C6"/>
                </a:solidFill>
                <a:effectLst/>
                <a:latin typeface="JetBrains Mono"/>
              </a:rPr>
              <a:t>recall</a:t>
            </a:r>
            <a:r>
              <a:rPr lang="en-US" sz="1800" dirty="0">
                <a:solidFill>
                  <a:srgbClr val="CC7832"/>
                </a:solidFill>
                <a:effectLst/>
                <a:latin typeface="JetBrains Mono"/>
              </a:rPr>
              <a:t>}</a:t>
            </a:r>
            <a:r>
              <a:rPr lang="en-US" sz="1800" dirty="0">
                <a:solidFill>
                  <a:srgbClr val="6A8759"/>
                </a:solidFill>
                <a:effectLst/>
                <a:latin typeface="JetBrains Mono"/>
              </a:rPr>
              <a:t>"</a:t>
            </a:r>
            <a:r>
              <a:rPr lang="en-US" sz="1800" dirty="0">
                <a:solidFill>
                  <a:srgbClr val="A9B7C6"/>
                </a:solidFill>
                <a:effectLst/>
                <a:latin typeface="JetBrains Mono"/>
              </a:rPr>
              <a:t>)</a:t>
            </a:r>
          </a:p>
        </p:txBody>
      </p:sp>
      <p:pic>
        <p:nvPicPr>
          <p:cNvPr id="5" name="Picture 4" descr="A clipboard with a magnifying glass and a percent sign&#10;&#10;Description automatically generated">
            <a:extLst>
              <a:ext uri="{FF2B5EF4-FFF2-40B4-BE49-F238E27FC236}">
                <a16:creationId xmlns:a16="http://schemas.microsoft.com/office/drawing/2014/main" id="{27689D32-4C9F-E9CD-FCB3-D7FF805ED208}"/>
              </a:ext>
            </a:extLst>
          </p:cNvPr>
          <p:cNvPicPr>
            <a:picLocks noChangeAspect="1"/>
          </p:cNvPicPr>
          <p:nvPr/>
        </p:nvPicPr>
        <p:blipFill>
          <a:blip r:embed="rId2"/>
          <a:stretch>
            <a:fillRect/>
          </a:stretch>
        </p:blipFill>
        <p:spPr>
          <a:xfrm>
            <a:off x="7767628" y="2553106"/>
            <a:ext cx="1751787" cy="1751787"/>
          </a:xfrm>
          <a:prstGeom prst="rect">
            <a:avLst/>
          </a:prstGeom>
        </p:spPr>
      </p:pic>
    </p:spTree>
    <p:extLst>
      <p:ext uri="{BB962C8B-B14F-4D97-AF65-F5344CB8AC3E}">
        <p14:creationId xmlns:p14="http://schemas.microsoft.com/office/powerpoint/2010/main" val="100231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538254-4DFF-927C-1812-E9CEEF7DEEF8}"/>
              </a:ext>
            </a:extLst>
          </p:cNvPr>
          <p:cNvSpPr>
            <a:spLocks noGrp="1"/>
          </p:cNvSpPr>
          <p:nvPr>
            <p:ph type="title"/>
          </p:nvPr>
        </p:nvSpPr>
        <p:spPr>
          <a:xfrm>
            <a:off x="826396" y="586855"/>
            <a:ext cx="4230100" cy="3387497"/>
          </a:xfrm>
        </p:spPr>
        <p:txBody>
          <a:bodyPr anchor="b">
            <a:normAutofit/>
          </a:bodyPr>
          <a:lstStyle/>
          <a:p>
            <a:pPr algn="r"/>
            <a:r>
              <a:rPr lang="en-US" sz="4000" b="1">
                <a:solidFill>
                  <a:srgbClr val="FFFFFF"/>
                </a:solidFill>
              </a:rPr>
              <a:t>Agenda</a:t>
            </a:r>
            <a:endParaRPr lang="en-US" sz="4000">
              <a:solidFill>
                <a:srgbClr val="FFFFFF"/>
              </a:solidFill>
            </a:endParaRPr>
          </a:p>
        </p:txBody>
      </p:sp>
      <p:sp>
        <p:nvSpPr>
          <p:cNvPr id="3" name="Content Placeholder 2">
            <a:extLst>
              <a:ext uri="{FF2B5EF4-FFF2-40B4-BE49-F238E27FC236}">
                <a16:creationId xmlns:a16="http://schemas.microsoft.com/office/drawing/2014/main" id="{6EE854F9-7EF0-E0EA-F60A-8D0A362097F0}"/>
              </a:ext>
            </a:extLst>
          </p:cNvPr>
          <p:cNvSpPr>
            <a:spLocks noGrp="1"/>
          </p:cNvSpPr>
          <p:nvPr>
            <p:ph idx="1"/>
          </p:nvPr>
        </p:nvSpPr>
        <p:spPr>
          <a:xfrm>
            <a:off x="6503158" y="649480"/>
            <a:ext cx="4862447" cy="5546047"/>
          </a:xfrm>
        </p:spPr>
        <p:txBody>
          <a:bodyPr anchor="ctr">
            <a:normAutofit/>
          </a:bodyPr>
          <a:lstStyle/>
          <a:p>
            <a:pPr>
              <a:buFont typeface="+mj-lt"/>
              <a:buAutoNum type="arabicPeriod"/>
            </a:pPr>
            <a:r>
              <a:rPr lang="en-US" sz="2000" dirty="0"/>
              <a:t> Introduction to Object Detection</a:t>
            </a:r>
          </a:p>
          <a:p>
            <a:pPr>
              <a:buFont typeface="+mj-lt"/>
              <a:buAutoNum type="arabicPeriod"/>
            </a:pPr>
            <a:r>
              <a:rPr lang="en-US" sz="2000" dirty="0"/>
              <a:t> Problem Statement </a:t>
            </a:r>
          </a:p>
          <a:p>
            <a:pPr>
              <a:buFont typeface="+mj-lt"/>
              <a:buAutoNum type="arabicPeriod"/>
            </a:pPr>
            <a:r>
              <a:rPr lang="en-US" sz="2000" dirty="0"/>
              <a:t> End-to-End Model Development Pipeline</a:t>
            </a:r>
          </a:p>
          <a:p>
            <a:pPr>
              <a:buFont typeface="+mj-lt"/>
              <a:buAutoNum type="arabicPeriod"/>
            </a:pPr>
            <a:r>
              <a:rPr lang="en-US" sz="2000" dirty="0"/>
              <a:t>Workflow</a:t>
            </a:r>
          </a:p>
          <a:p>
            <a:pPr>
              <a:buFont typeface="+mj-lt"/>
              <a:buAutoNum type="arabicPeriod"/>
            </a:pPr>
            <a:r>
              <a:rPr lang="en-US" sz="2000" dirty="0"/>
              <a:t>Python Modules &amp; Libraries</a:t>
            </a:r>
          </a:p>
          <a:p>
            <a:pPr>
              <a:buFont typeface="+mj-lt"/>
              <a:buAutoNum type="arabicPeriod"/>
            </a:pPr>
            <a:r>
              <a:rPr lang="en-US" sz="2000" dirty="0"/>
              <a:t> Model Selection and Python Code</a:t>
            </a:r>
          </a:p>
          <a:p>
            <a:pPr marL="914400" lvl="1" indent="-457200">
              <a:buFont typeface="+mj-lt"/>
              <a:buAutoNum type="alphaLcParenR"/>
            </a:pPr>
            <a:r>
              <a:rPr lang="en-US" sz="2000" dirty="0"/>
              <a:t>Pre-Trained Models</a:t>
            </a:r>
          </a:p>
          <a:p>
            <a:pPr marL="914400" lvl="1" indent="-457200">
              <a:buFont typeface="+mj-lt"/>
              <a:buAutoNum type="alphaLcParenR"/>
            </a:pPr>
            <a:r>
              <a:rPr lang="en-US" sz="2000" dirty="0"/>
              <a:t>Custom Models</a:t>
            </a:r>
          </a:p>
          <a:p>
            <a:pPr>
              <a:buFont typeface="+mj-lt"/>
              <a:buAutoNum type="arabicPeriod"/>
            </a:pPr>
            <a:r>
              <a:rPr lang="en-US" sz="2000" dirty="0"/>
              <a:t> Real-Time Video Frame Analysis Architecture</a:t>
            </a:r>
          </a:p>
          <a:p>
            <a:pPr>
              <a:buFont typeface="+mj-lt"/>
              <a:buAutoNum type="arabicPeriod"/>
            </a:pPr>
            <a:r>
              <a:rPr lang="en-US" sz="2000" dirty="0"/>
              <a:t> Detecting Objects &amp; Bounding  Boxes</a:t>
            </a:r>
          </a:p>
          <a:p>
            <a:pPr>
              <a:buFont typeface="+mj-lt"/>
              <a:buAutoNum type="arabicPeriod"/>
            </a:pPr>
            <a:endParaRPr lang="en-US" sz="2000" dirty="0"/>
          </a:p>
          <a:p>
            <a:pPr marL="457200" lvl="1" indent="0">
              <a:buNone/>
            </a:pPr>
            <a:endParaRPr lang="en-US" sz="2000" dirty="0"/>
          </a:p>
          <a:p>
            <a:endParaRPr lang="en-US" sz="2000" dirty="0"/>
          </a:p>
        </p:txBody>
      </p:sp>
    </p:spTree>
    <p:extLst>
      <p:ext uri="{BB962C8B-B14F-4D97-AF65-F5344CB8AC3E}">
        <p14:creationId xmlns:p14="http://schemas.microsoft.com/office/powerpoint/2010/main" val="1039807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5B3BA-E948-04C4-6524-62CA17A7FC4B}"/>
              </a:ext>
            </a:extLst>
          </p:cNvPr>
          <p:cNvSpPr>
            <a:spLocks noGrp="1"/>
          </p:cNvSpPr>
          <p:nvPr>
            <p:ph type="title"/>
          </p:nvPr>
        </p:nvSpPr>
        <p:spPr/>
        <p:txBody>
          <a:bodyPr/>
          <a:lstStyle/>
          <a:p>
            <a:r>
              <a:rPr lang="en-US" dirty="0"/>
              <a:t>Model Optimization</a:t>
            </a:r>
          </a:p>
        </p:txBody>
      </p:sp>
      <p:sp>
        <p:nvSpPr>
          <p:cNvPr id="3" name="Content Placeholder 2">
            <a:extLst>
              <a:ext uri="{FF2B5EF4-FFF2-40B4-BE49-F238E27FC236}">
                <a16:creationId xmlns:a16="http://schemas.microsoft.com/office/drawing/2014/main" id="{375198B1-1613-834C-156C-7ED93E374E3E}"/>
              </a:ext>
            </a:extLst>
          </p:cNvPr>
          <p:cNvSpPr>
            <a:spLocks noGrp="1"/>
          </p:cNvSpPr>
          <p:nvPr>
            <p:ph idx="1"/>
          </p:nvPr>
        </p:nvSpPr>
        <p:spPr>
          <a:xfrm>
            <a:off x="1062486" y="1825625"/>
            <a:ext cx="10515600" cy="4351338"/>
          </a:xfrm>
        </p:spPr>
        <p:txBody>
          <a:bodyPr/>
          <a:lstStyle/>
          <a:p>
            <a:pPr marL="0" indent="0">
              <a:buNone/>
            </a:pPr>
            <a:r>
              <a:rPr lang="en-US" sz="1800" dirty="0">
                <a:solidFill>
                  <a:srgbClr val="808080"/>
                </a:solidFill>
                <a:effectLst/>
                <a:latin typeface="JetBrains Mono"/>
              </a:rPr>
              <a:t># Example of fine-tuning the model</a:t>
            </a:r>
            <a:br>
              <a:rPr lang="en-US" sz="1800" dirty="0">
                <a:solidFill>
                  <a:srgbClr val="808080"/>
                </a:solidFill>
                <a:effectLst/>
                <a:latin typeface="JetBrains Mono"/>
              </a:rPr>
            </a:br>
            <a:r>
              <a:rPr lang="en-US" sz="1800" dirty="0">
                <a:solidFill>
                  <a:srgbClr val="808080"/>
                </a:solidFill>
                <a:effectLst/>
                <a:latin typeface="JetBrains Mono"/>
              </a:rPr>
              <a:t># Freeze all layers except the last few layers for fine-tuning</a:t>
            </a:r>
            <a:br>
              <a:rPr lang="en-US" sz="1800" dirty="0">
                <a:solidFill>
                  <a:srgbClr val="808080"/>
                </a:solidFill>
                <a:effectLst/>
                <a:latin typeface="JetBrains Mono"/>
              </a:rPr>
            </a:br>
            <a:r>
              <a:rPr lang="en-US" sz="1800" dirty="0">
                <a:solidFill>
                  <a:srgbClr val="CC7832"/>
                </a:solidFill>
                <a:effectLst/>
                <a:latin typeface="JetBrains Mono"/>
              </a:rPr>
              <a:t>for </a:t>
            </a:r>
            <a:r>
              <a:rPr lang="en-US" sz="1800" dirty="0">
                <a:solidFill>
                  <a:srgbClr val="A9B7C6"/>
                </a:solidFill>
                <a:effectLst/>
                <a:latin typeface="JetBrains Mono"/>
              </a:rPr>
              <a:t>layer </a:t>
            </a:r>
            <a:r>
              <a:rPr lang="en-US" sz="1800" dirty="0">
                <a:solidFill>
                  <a:srgbClr val="CC7832"/>
                </a:solidFill>
                <a:effectLst/>
                <a:latin typeface="JetBrains Mono"/>
              </a:rPr>
              <a:t>in </a:t>
            </a:r>
            <a:r>
              <a:rPr lang="en-US" sz="1800" dirty="0" err="1">
                <a:solidFill>
                  <a:srgbClr val="A9B7C6"/>
                </a:solidFill>
                <a:effectLst/>
                <a:latin typeface="JetBrains Mono"/>
              </a:rPr>
              <a:t>base_model.layers</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err="1">
                <a:solidFill>
                  <a:srgbClr val="A9B7C6"/>
                </a:solidFill>
                <a:effectLst/>
                <a:latin typeface="JetBrains Mono"/>
              </a:rPr>
              <a:t>layer.trainable</a:t>
            </a:r>
            <a:r>
              <a:rPr lang="en-US" sz="1800" dirty="0">
                <a:solidFill>
                  <a:srgbClr val="A9B7C6"/>
                </a:solidFill>
                <a:effectLst/>
                <a:latin typeface="JetBrains Mono"/>
              </a:rPr>
              <a:t> = </a:t>
            </a:r>
            <a:r>
              <a:rPr lang="en-US" sz="1800" dirty="0">
                <a:solidFill>
                  <a:srgbClr val="CC7832"/>
                </a:solidFill>
                <a:effectLst/>
                <a:latin typeface="JetBrains Mono"/>
              </a:rPr>
              <a:t>False</a:t>
            </a:r>
            <a:br>
              <a:rPr lang="en-US" sz="1800" dirty="0">
                <a:solidFill>
                  <a:srgbClr val="CC7832"/>
                </a:solidFill>
                <a:effectLst/>
                <a:latin typeface="JetBrains Mono"/>
              </a:rPr>
            </a:br>
            <a:br>
              <a:rPr lang="en-US" sz="1800" dirty="0">
                <a:solidFill>
                  <a:srgbClr val="CC7832"/>
                </a:solidFill>
                <a:effectLst/>
                <a:latin typeface="JetBrains Mono"/>
              </a:rPr>
            </a:br>
            <a:r>
              <a:rPr lang="en-US" sz="1800" dirty="0">
                <a:solidFill>
                  <a:srgbClr val="808080"/>
                </a:solidFill>
                <a:effectLst/>
                <a:latin typeface="JetBrains Mono"/>
              </a:rPr>
              <a:t># Compile the model with a lower learning rate for fine-tuning</a:t>
            </a:r>
            <a:br>
              <a:rPr lang="en-US" sz="1800" dirty="0">
                <a:solidFill>
                  <a:srgbClr val="808080"/>
                </a:solidFill>
                <a:effectLst/>
                <a:latin typeface="JetBrains Mono"/>
              </a:rPr>
            </a:br>
            <a:r>
              <a:rPr lang="en-US" sz="1800" dirty="0" err="1">
                <a:solidFill>
                  <a:srgbClr val="A9B7C6"/>
                </a:solidFill>
                <a:effectLst/>
                <a:latin typeface="JetBrains Mono"/>
              </a:rPr>
              <a:t>model.compile</a:t>
            </a:r>
            <a:r>
              <a:rPr lang="en-US" sz="1800" dirty="0">
                <a:solidFill>
                  <a:srgbClr val="A9B7C6"/>
                </a:solidFill>
                <a:effectLst/>
                <a:latin typeface="JetBrains Mono"/>
              </a:rPr>
              <a:t>(</a:t>
            </a:r>
            <a:r>
              <a:rPr lang="en-US" sz="1800" dirty="0">
                <a:solidFill>
                  <a:srgbClr val="AA4926"/>
                </a:solidFill>
                <a:effectLst/>
                <a:latin typeface="JetBrains Mono"/>
              </a:rPr>
              <a:t>optimizer</a:t>
            </a:r>
            <a:r>
              <a:rPr lang="en-US" sz="1800" dirty="0">
                <a:solidFill>
                  <a:srgbClr val="A9B7C6"/>
                </a:solidFill>
                <a:effectLst/>
                <a:latin typeface="JetBrains Mono"/>
              </a:rPr>
              <a:t>=</a:t>
            </a:r>
            <a:r>
              <a:rPr lang="en-US" sz="1800" dirty="0" err="1">
                <a:solidFill>
                  <a:srgbClr val="A9B7C6"/>
                </a:solidFill>
                <a:effectLst/>
                <a:latin typeface="JetBrains Mono"/>
              </a:rPr>
              <a:t>tf.keras.optimizers.Adam</a:t>
            </a:r>
            <a:r>
              <a:rPr lang="en-US" sz="1800" dirty="0">
                <a:solidFill>
                  <a:srgbClr val="A9B7C6"/>
                </a:solidFill>
                <a:effectLst/>
                <a:latin typeface="JetBrains Mono"/>
              </a:rPr>
              <a:t>(</a:t>
            </a:r>
            <a:r>
              <a:rPr lang="en-US" sz="1800" dirty="0" err="1">
                <a:solidFill>
                  <a:srgbClr val="AA4926"/>
                </a:solidFill>
                <a:effectLst/>
                <a:latin typeface="JetBrains Mono"/>
              </a:rPr>
              <a:t>learning_rate</a:t>
            </a:r>
            <a:r>
              <a:rPr lang="en-US" sz="1800" dirty="0">
                <a:solidFill>
                  <a:srgbClr val="A9B7C6"/>
                </a:solidFill>
                <a:effectLst/>
                <a:latin typeface="JetBrains Mono"/>
              </a:rPr>
              <a:t>=</a:t>
            </a:r>
            <a:r>
              <a:rPr lang="en-US" sz="1800" dirty="0">
                <a:solidFill>
                  <a:srgbClr val="6897BB"/>
                </a:solidFill>
                <a:effectLst/>
                <a:latin typeface="JetBrains Mono"/>
              </a:rPr>
              <a:t>1e-5</a:t>
            </a:r>
            <a:r>
              <a:rPr lang="en-US" sz="1800" dirty="0">
                <a:solidFill>
                  <a:srgbClr val="A9B7C6"/>
                </a:solidFill>
                <a:effectLst/>
                <a:latin typeface="JetBrains Mono"/>
              </a:rPr>
              <a:t>)</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a:solidFill>
                  <a:srgbClr val="AA4926"/>
                </a:solidFill>
                <a:effectLst/>
                <a:latin typeface="JetBrains Mono"/>
              </a:rPr>
              <a:t>loss</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categorical_crossentropy</a:t>
            </a:r>
            <a:r>
              <a:rPr lang="en-US" sz="1800" dirty="0">
                <a:solidFill>
                  <a:srgbClr val="6A8759"/>
                </a:solidFill>
                <a:effectLst/>
                <a:latin typeface="JetBrains Mono"/>
              </a:rPr>
              <a:t>'</a:t>
            </a:r>
            <a:r>
              <a:rPr lang="en-US" sz="1800" dirty="0">
                <a:solidFill>
                  <a:srgbClr val="CC7832"/>
                </a:solidFill>
                <a:effectLst/>
                <a:latin typeface="JetBrains Mono"/>
              </a:rPr>
              <a:t>, </a:t>
            </a:r>
            <a:r>
              <a:rPr lang="en-US" sz="1800" dirty="0">
                <a:solidFill>
                  <a:srgbClr val="AA4926"/>
                </a:solidFill>
                <a:effectLst/>
                <a:latin typeface="JetBrains Mono"/>
              </a:rPr>
              <a:t>metrics</a:t>
            </a:r>
            <a:r>
              <a:rPr lang="en-US" sz="1800" dirty="0">
                <a:solidFill>
                  <a:srgbClr val="A9B7C6"/>
                </a:solidFill>
                <a:effectLst/>
                <a:latin typeface="JetBrains Mono"/>
              </a:rPr>
              <a:t>=[</a:t>
            </a:r>
            <a:r>
              <a:rPr lang="en-US" sz="1800" dirty="0">
                <a:solidFill>
                  <a:srgbClr val="6A8759"/>
                </a:solidFill>
                <a:effectLst/>
                <a:latin typeface="JetBrains Mono"/>
              </a:rPr>
              <a:t>'accuracy'</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err="1">
                <a:solidFill>
                  <a:srgbClr val="A9B7C6"/>
                </a:solidFill>
                <a:effectLst/>
                <a:latin typeface="JetBrains Mono"/>
              </a:rPr>
              <a:t>model.fit</a:t>
            </a:r>
            <a:r>
              <a:rPr lang="en-US" sz="1800" dirty="0">
                <a:solidFill>
                  <a:srgbClr val="A9B7C6"/>
                </a:solidFill>
                <a:effectLst/>
                <a:latin typeface="JetBrains Mono"/>
              </a:rPr>
              <a:t>(</a:t>
            </a:r>
            <a:r>
              <a:rPr lang="en-US" sz="1800" dirty="0" err="1">
                <a:solidFill>
                  <a:srgbClr val="A9B7C6"/>
                </a:solidFill>
                <a:effectLst/>
                <a:latin typeface="JetBrains Mono"/>
              </a:rPr>
              <a:t>train_images_preprocessed</a:t>
            </a:r>
            <a:r>
              <a:rPr lang="en-US" sz="1800" dirty="0">
                <a:solidFill>
                  <a:srgbClr val="CC7832"/>
                </a:solidFill>
                <a:effectLst/>
                <a:latin typeface="JetBrains Mono"/>
              </a:rPr>
              <a:t>, </a:t>
            </a:r>
            <a:r>
              <a:rPr lang="en-US" sz="1800" dirty="0" err="1">
                <a:solidFill>
                  <a:srgbClr val="A9B7C6"/>
                </a:solidFill>
                <a:effectLst/>
                <a:latin typeface="JetBrains Mono"/>
              </a:rPr>
              <a:t>train_labels</a:t>
            </a:r>
            <a:r>
              <a:rPr lang="en-US" sz="1800" dirty="0">
                <a:solidFill>
                  <a:srgbClr val="CC7832"/>
                </a:solidFill>
                <a:effectLst/>
                <a:latin typeface="JetBrains Mono"/>
              </a:rPr>
              <a:t>, </a:t>
            </a:r>
            <a:r>
              <a:rPr lang="en-US" sz="1800" dirty="0">
                <a:solidFill>
                  <a:srgbClr val="AA4926"/>
                </a:solidFill>
                <a:effectLst/>
                <a:latin typeface="JetBrains Mono"/>
              </a:rPr>
              <a:t>epochs</a:t>
            </a:r>
            <a:r>
              <a:rPr lang="en-US" sz="1800" dirty="0">
                <a:solidFill>
                  <a:srgbClr val="A9B7C6"/>
                </a:solidFill>
                <a:effectLst/>
                <a:latin typeface="JetBrains Mono"/>
              </a:rPr>
              <a:t>=</a:t>
            </a:r>
            <a:r>
              <a:rPr lang="en-US" sz="1800" dirty="0">
                <a:solidFill>
                  <a:srgbClr val="6897BB"/>
                </a:solidFill>
                <a:effectLst/>
                <a:latin typeface="JetBrains Mono"/>
              </a:rPr>
              <a:t>5</a:t>
            </a:r>
            <a:r>
              <a:rPr lang="en-US" sz="1800" dirty="0">
                <a:solidFill>
                  <a:srgbClr val="CC7832"/>
                </a:solidFill>
                <a:effectLst/>
                <a:latin typeface="JetBrains Mono"/>
              </a:rPr>
              <a:t>, </a:t>
            </a:r>
            <a:r>
              <a:rPr lang="en-US" sz="1800" dirty="0" err="1">
                <a:solidFill>
                  <a:srgbClr val="AA4926"/>
                </a:solidFill>
                <a:effectLst/>
                <a:latin typeface="JetBrains Mono"/>
              </a:rPr>
              <a:t>batch_size</a:t>
            </a:r>
            <a:r>
              <a:rPr lang="en-US" sz="1800" dirty="0">
                <a:solidFill>
                  <a:srgbClr val="A9B7C6"/>
                </a:solidFill>
                <a:effectLst/>
                <a:latin typeface="JetBrains Mono"/>
              </a:rPr>
              <a:t>=</a:t>
            </a:r>
            <a:r>
              <a:rPr lang="en-US" sz="1800" dirty="0">
                <a:solidFill>
                  <a:srgbClr val="6897BB"/>
                </a:solidFill>
                <a:effectLst/>
                <a:latin typeface="JetBrains Mono"/>
              </a:rPr>
              <a:t>32</a:t>
            </a:r>
            <a:r>
              <a:rPr lang="en-US" sz="1800" dirty="0">
                <a:solidFill>
                  <a:srgbClr val="A9B7C6"/>
                </a:solidFill>
                <a:effectLst/>
                <a:latin typeface="JetBrains Mono"/>
              </a:rPr>
              <a:t>)</a:t>
            </a:r>
          </a:p>
        </p:txBody>
      </p:sp>
      <p:pic>
        <p:nvPicPr>
          <p:cNvPr id="5" name="Picture 4" descr="A blue wrench and gears&#10;&#10;Description automatically generated">
            <a:extLst>
              <a:ext uri="{FF2B5EF4-FFF2-40B4-BE49-F238E27FC236}">
                <a16:creationId xmlns:a16="http://schemas.microsoft.com/office/drawing/2014/main" id="{5D751E23-237D-D624-C7E8-9949EA86444F}"/>
              </a:ext>
            </a:extLst>
          </p:cNvPr>
          <p:cNvPicPr>
            <a:picLocks noChangeAspect="1"/>
          </p:cNvPicPr>
          <p:nvPr/>
        </p:nvPicPr>
        <p:blipFill>
          <a:blip r:embed="rId2"/>
          <a:stretch>
            <a:fillRect/>
          </a:stretch>
        </p:blipFill>
        <p:spPr>
          <a:xfrm>
            <a:off x="8334752" y="1995941"/>
            <a:ext cx="3019048" cy="2005353"/>
          </a:xfrm>
          <a:prstGeom prst="rect">
            <a:avLst/>
          </a:prstGeom>
        </p:spPr>
      </p:pic>
    </p:spTree>
    <p:extLst>
      <p:ext uri="{BB962C8B-B14F-4D97-AF65-F5344CB8AC3E}">
        <p14:creationId xmlns:p14="http://schemas.microsoft.com/office/powerpoint/2010/main" val="3812021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0AA9-A531-62FE-D26C-90454831B4AF}"/>
              </a:ext>
            </a:extLst>
          </p:cNvPr>
          <p:cNvSpPr>
            <a:spLocks noGrp="1"/>
          </p:cNvSpPr>
          <p:nvPr>
            <p:ph type="title"/>
          </p:nvPr>
        </p:nvSpPr>
        <p:spPr/>
        <p:txBody>
          <a:bodyPr/>
          <a:lstStyle/>
          <a:p>
            <a:r>
              <a:rPr lang="en-US" dirty="0"/>
              <a:t>Testing Model</a:t>
            </a:r>
          </a:p>
        </p:txBody>
      </p:sp>
      <p:sp>
        <p:nvSpPr>
          <p:cNvPr id="3" name="Content Placeholder 2">
            <a:extLst>
              <a:ext uri="{FF2B5EF4-FFF2-40B4-BE49-F238E27FC236}">
                <a16:creationId xmlns:a16="http://schemas.microsoft.com/office/drawing/2014/main" id="{3A2D2E77-A01A-DE0C-69F8-BBEA84C34807}"/>
              </a:ext>
            </a:extLst>
          </p:cNvPr>
          <p:cNvSpPr>
            <a:spLocks noGrp="1"/>
          </p:cNvSpPr>
          <p:nvPr>
            <p:ph idx="1"/>
          </p:nvPr>
        </p:nvSpPr>
        <p:spPr>
          <a:xfrm>
            <a:off x="1045234" y="1834251"/>
            <a:ext cx="10515600" cy="4351338"/>
          </a:xfrm>
        </p:spPr>
        <p:txBody>
          <a:bodyPr/>
          <a:lstStyle/>
          <a:p>
            <a:pPr marL="0" indent="0">
              <a:buNone/>
            </a:pPr>
            <a:r>
              <a:rPr lang="en-US" sz="1800" dirty="0">
                <a:solidFill>
                  <a:srgbClr val="808080"/>
                </a:solidFill>
                <a:effectLst/>
                <a:latin typeface="JetBrains Mono"/>
              </a:rPr>
              <a:t># Test the model on unseen data</a:t>
            </a:r>
            <a:br>
              <a:rPr lang="en-US" sz="1800" dirty="0">
                <a:solidFill>
                  <a:srgbClr val="808080"/>
                </a:solidFill>
                <a:effectLst/>
                <a:latin typeface="JetBrains Mono"/>
              </a:rPr>
            </a:br>
            <a:r>
              <a:rPr lang="en-US" sz="1800" dirty="0" err="1">
                <a:solidFill>
                  <a:srgbClr val="A9B7C6"/>
                </a:solidFill>
                <a:effectLst/>
                <a:latin typeface="JetBrains Mono"/>
              </a:rPr>
              <a:t>unseen_test_images</a:t>
            </a:r>
            <a:r>
              <a:rPr lang="en-US" sz="1800" dirty="0">
                <a:solidFill>
                  <a:srgbClr val="A9B7C6"/>
                </a:solidFill>
                <a:effectLst/>
                <a:latin typeface="JetBrains Mono"/>
              </a:rPr>
              <a:t> = </a:t>
            </a:r>
            <a:r>
              <a:rPr lang="en-US" sz="1800" dirty="0" err="1">
                <a:solidFill>
                  <a:srgbClr val="A9B7C6"/>
                </a:solidFill>
                <a:effectLst/>
                <a:latin typeface="JetBrains Mono"/>
              </a:rPr>
              <a:t>load_images</a:t>
            </a:r>
            <a:r>
              <a:rPr lang="en-US" sz="1800" dirty="0">
                <a:solidFill>
                  <a:srgbClr val="A9B7C6"/>
                </a:solidFill>
                <a:effectLst/>
                <a:latin typeface="JetBrains Mono"/>
              </a:rPr>
              <a:t>(</a:t>
            </a:r>
            <a:r>
              <a:rPr lang="en-US" sz="1800" dirty="0">
                <a:solidFill>
                  <a:srgbClr val="6A8759"/>
                </a:solidFill>
                <a:effectLst/>
                <a:latin typeface="JetBrains Mono"/>
              </a:rPr>
              <a:t>'path/to/unseen/test'</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err="1">
                <a:solidFill>
                  <a:srgbClr val="A9B7C6"/>
                </a:solidFill>
                <a:effectLst/>
                <a:latin typeface="JetBrains Mono"/>
              </a:rPr>
              <a:t>unseen_test_preprocessed</a:t>
            </a:r>
            <a:r>
              <a:rPr lang="en-US" sz="1800" dirty="0">
                <a:solidFill>
                  <a:srgbClr val="A9B7C6"/>
                </a:solidFill>
                <a:effectLst/>
                <a:latin typeface="JetBrains Mono"/>
              </a:rPr>
              <a:t> = </a:t>
            </a:r>
            <a:r>
              <a:rPr lang="en-US" sz="1800" dirty="0" err="1">
                <a:solidFill>
                  <a:srgbClr val="A9B7C6"/>
                </a:solidFill>
                <a:effectLst/>
                <a:latin typeface="JetBrains Mono"/>
              </a:rPr>
              <a:t>preprocess_data</a:t>
            </a:r>
            <a:r>
              <a:rPr lang="en-US" sz="1800" dirty="0">
                <a:solidFill>
                  <a:srgbClr val="A9B7C6"/>
                </a:solidFill>
                <a:effectLst/>
                <a:latin typeface="JetBrains Mono"/>
              </a:rPr>
              <a:t>(</a:t>
            </a:r>
            <a:r>
              <a:rPr lang="en-US" sz="1800" dirty="0" err="1">
                <a:solidFill>
                  <a:srgbClr val="A9B7C6"/>
                </a:solidFill>
                <a:effectLst/>
                <a:latin typeface="JetBrains Mono"/>
              </a:rPr>
              <a:t>unseen_test_images</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A9B7C6"/>
                </a:solidFill>
                <a:effectLst/>
                <a:latin typeface="JetBrains Mono"/>
              </a:rPr>
              <a:t>predictions = </a:t>
            </a:r>
            <a:r>
              <a:rPr lang="en-US" sz="1800" dirty="0" err="1">
                <a:solidFill>
                  <a:srgbClr val="A9B7C6"/>
                </a:solidFill>
                <a:effectLst/>
                <a:latin typeface="JetBrains Mono"/>
              </a:rPr>
              <a:t>model.predict</a:t>
            </a:r>
            <a:r>
              <a:rPr lang="en-US" sz="1800" dirty="0">
                <a:solidFill>
                  <a:srgbClr val="A9B7C6"/>
                </a:solidFill>
                <a:effectLst/>
                <a:latin typeface="JetBrains Mono"/>
              </a:rPr>
              <a:t>(</a:t>
            </a:r>
            <a:r>
              <a:rPr lang="en-US" sz="1800" dirty="0" err="1">
                <a:solidFill>
                  <a:srgbClr val="A9B7C6"/>
                </a:solidFill>
                <a:effectLst/>
                <a:latin typeface="JetBrains Mono"/>
              </a:rPr>
              <a:t>unseen_test_preprocessed</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Visualize predictions with bounding boxes and labels</a:t>
            </a:r>
            <a:br>
              <a:rPr lang="en-US" sz="1800" dirty="0">
                <a:solidFill>
                  <a:srgbClr val="808080"/>
                </a:solidFill>
                <a:effectLst/>
                <a:latin typeface="JetBrains Mono"/>
              </a:rPr>
            </a:br>
            <a:r>
              <a:rPr lang="en-US" sz="1800" dirty="0">
                <a:solidFill>
                  <a:srgbClr val="CC7832"/>
                </a:solidFill>
                <a:effectLst/>
                <a:latin typeface="JetBrains Mono"/>
              </a:rPr>
              <a:t>for </a:t>
            </a:r>
            <a:r>
              <a:rPr lang="en-US" sz="1800" dirty="0" err="1">
                <a:solidFill>
                  <a:srgbClr val="A9B7C6"/>
                </a:solidFill>
                <a:effectLst/>
                <a:latin typeface="JetBrains Mono"/>
              </a:rPr>
              <a:t>i</a:t>
            </a:r>
            <a:r>
              <a:rPr lang="en-US" sz="1800" dirty="0">
                <a:solidFill>
                  <a:srgbClr val="CC7832"/>
                </a:solidFill>
                <a:effectLst/>
                <a:latin typeface="JetBrains Mono"/>
              </a:rPr>
              <a:t>, </a:t>
            </a:r>
            <a:r>
              <a:rPr lang="en-US" sz="1800" dirty="0">
                <a:solidFill>
                  <a:srgbClr val="A9B7C6"/>
                </a:solidFill>
                <a:effectLst/>
                <a:latin typeface="JetBrains Mono"/>
              </a:rPr>
              <a:t>pred </a:t>
            </a:r>
            <a:r>
              <a:rPr lang="en-US" sz="1800" dirty="0">
                <a:solidFill>
                  <a:srgbClr val="CC7832"/>
                </a:solidFill>
                <a:effectLst/>
                <a:latin typeface="JetBrains Mono"/>
              </a:rPr>
              <a:t>in </a:t>
            </a:r>
            <a:r>
              <a:rPr lang="en-US" sz="1800" dirty="0">
                <a:solidFill>
                  <a:srgbClr val="8888C6"/>
                </a:solidFill>
                <a:effectLst/>
                <a:latin typeface="JetBrains Mono"/>
              </a:rPr>
              <a:t>enumerate</a:t>
            </a:r>
            <a:r>
              <a:rPr lang="en-US" sz="1800" dirty="0">
                <a:solidFill>
                  <a:srgbClr val="A9B7C6"/>
                </a:solidFill>
                <a:effectLst/>
                <a:latin typeface="JetBrains Mono"/>
              </a:rPr>
              <a:t>(predictions):</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err="1">
                <a:solidFill>
                  <a:srgbClr val="A9B7C6"/>
                </a:solidFill>
                <a:effectLst/>
                <a:latin typeface="JetBrains Mono"/>
              </a:rPr>
              <a:t>display_image_with_boxes</a:t>
            </a:r>
            <a:r>
              <a:rPr lang="en-US" sz="1800" dirty="0">
                <a:solidFill>
                  <a:srgbClr val="A9B7C6"/>
                </a:solidFill>
                <a:effectLst/>
                <a:latin typeface="JetBrains Mono"/>
              </a:rPr>
              <a:t>(</a:t>
            </a:r>
            <a:r>
              <a:rPr lang="en-US" sz="1800" dirty="0" err="1">
                <a:solidFill>
                  <a:srgbClr val="A9B7C6"/>
                </a:solidFill>
                <a:effectLst/>
                <a:latin typeface="JetBrains Mono"/>
              </a:rPr>
              <a:t>unseen_test_preprocessed</a:t>
            </a:r>
            <a:r>
              <a:rPr lang="en-US" sz="1800" dirty="0">
                <a:solidFill>
                  <a:srgbClr val="A9B7C6"/>
                </a:solidFill>
                <a:effectLst/>
                <a:latin typeface="JetBrains Mono"/>
              </a:rPr>
              <a:t>[</a:t>
            </a:r>
            <a:r>
              <a:rPr lang="en-US" sz="1800" dirty="0" err="1">
                <a:solidFill>
                  <a:srgbClr val="A9B7C6"/>
                </a:solidFill>
                <a:effectLst/>
                <a:latin typeface="JetBrains Mono"/>
              </a:rPr>
              <a:t>i</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A9B7C6"/>
                </a:solidFill>
                <a:effectLst/>
                <a:latin typeface="JetBrains Mono"/>
              </a:rPr>
              <a:t>pred)</a:t>
            </a:r>
          </a:p>
        </p:txBody>
      </p:sp>
      <p:pic>
        <p:nvPicPr>
          <p:cNvPr id="5" name="Picture 4" descr="Blue line art of a diagram&#10;&#10;Description automatically generated">
            <a:extLst>
              <a:ext uri="{FF2B5EF4-FFF2-40B4-BE49-F238E27FC236}">
                <a16:creationId xmlns:a16="http://schemas.microsoft.com/office/drawing/2014/main" id="{8F18C727-AF4E-F3DE-88B0-4679AA08235C}"/>
              </a:ext>
            </a:extLst>
          </p:cNvPr>
          <p:cNvPicPr>
            <a:picLocks noChangeAspect="1"/>
          </p:cNvPicPr>
          <p:nvPr/>
        </p:nvPicPr>
        <p:blipFill>
          <a:blip r:embed="rId2"/>
          <a:srcRect b="14344"/>
          <a:stretch/>
        </p:blipFill>
        <p:spPr>
          <a:xfrm>
            <a:off x="8008360" y="1482908"/>
            <a:ext cx="2941760" cy="2706460"/>
          </a:xfrm>
          <a:prstGeom prst="rect">
            <a:avLst/>
          </a:prstGeom>
        </p:spPr>
      </p:pic>
    </p:spTree>
    <p:extLst>
      <p:ext uri="{BB962C8B-B14F-4D97-AF65-F5344CB8AC3E}">
        <p14:creationId xmlns:p14="http://schemas.microsoft.com/office/powerpoint/2010/main" val="4111255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E0D9AC-9B61-E0C6-D8D6-AFED5E6D46DD}"/>
              </a:ext>
            </a:extLst>
          </p:cNvPr>
          <p:cNvSpPr>
            <a:spLocks noGrp="1"/>
          </p:cNvSpPr>
          <p:nvPr>
            <p:ph type="title"/>
          </p:nvPr>
        </p:nvSpPr>
        <p:spPr>
          <a:xfrm>
            <a:off x="1136397" y="502021"/>
            <a:ext cx="4959603" cy="1642969"/>
          </a:xfrm>
        </p:spPr>
        <p:txBody>
          <a:bodyPr anchor="b">
            <a:normAutofit/>
          </a:bodyPr>
          <a:lstStyle/>
          <a:p>
            <a:r>
              <a:rPr lang="en-US" sz="4000"/>
              <a:t>Save Model</a:t>
            </a:r>
          </a:p>
        </p:txBody>
      </p:sp>
      <p:sp>
        <p:nvSpPr>
          <p:cNvPr id="3" name="Content Placeholder 2">
            <a:extLst>
              <a:ext uri="{FF2B5EF4-FFF2-40B4-BE49-F238E27FC236}">
                <a16:creationId xmlns:a16="http://schemas.microsoft.com/office/drawing/2014/main" id="{123E2E4D-034D-8972-BC55-73CF0BF2A3A2}"/>
              </a:ext>
            </a:extLst>
          </p:cNvPr>
          <p:cNvSpPr>
            <a:spLocks noGrp="1"/>
          </p:cNvSpPr>
          <p:nvPr>
            <p:ph idx="1"/>
          </p:nvPr>
        </p:nvSpPr>
        <p:spPr>
          <a:xfrm>
            <a:off x="1136397" y="2418408"/>
            <a:ext cx="4959603" cy="3522569"/>
          </a:xfrm>
        </p:spPr>
        <p:txBody>
          <a:bodyPr anchor="t">
            <a:normAutofit/>
          </a:bodyPr>
          <a:lstStyle/>
          <a:p>
            <a:pPr marL="0" indent="0">
              <a:buNone/>
            </a:pPr>
            <a:r>
              <a:rPr lang="en-US" sz="2000">
                <a:effectLst/>
                <a:latin typeface="JetBrains Mono"/>
              </a:rPr>
              <a:t># Save the model to a file</a:t>
            </a:r>
            <a:br>
              <a:rPr lang="en-US" sz="2000">
                <a:effectLst/>
                <a:latin typeface="JetBrains Mono"/>
              </a:rPr>
            </a:br>
            <a:r>
              <a:rPr lang="en-US" sz="2000">
                <a:effectLst/>
                <a:latin typeface="JetBrains Mono"/>
              </a:rPr>
              <a:t>model.save('object_detection_model.h5')</a:t>
            </a:r>
            <a:br>
              <a:rPr lang="en-US" sz="2000">
                <a:effectLst/>
                <a:latin typeface="JetBrains Mono"/>
              </a:rPr>
            </a:br>
            <a:br>
              <a:rPr lang="en-US" sz="2000">
                <a:effectLst/>
                <a:latin typeface="JetBrains Mono"/>
              </a:rPr>
            </a:br>
            <a:r>
              <a:rPr lang="en-US" sz="2000">
                <a:effectLst/>
                <a:latin typeface="JetBrains Mono"/>
              </a:rPr>
              <a:t># Load the model later</a:t>
            </a:r>
            <a:br>
              <a:rPr lang="en-US" sz="2000">
                <a:effectLst/>
                <a:latin typeface="JetBrains Mono"/>
              </a:rPr>
            </a:br>
            <a:r>
              <a:rPr lang="en-US" sz="2000">
                <a:effectLst/>
                <a:latin typeface="JetBrains Mono"/>
              </a:rPr>
              <a:t>loaded_model = tf.keras.models.load_model('object_detection_model.h5')</a:t>
            </a:r>
          </a:p>
        </p:txBody>
      </p:sp>
      <p:pic>
        <p:nvPicPr>
          <p:cNvPr id="5" name="Picture 4" descr="A black and white logo&#10;&#10;Description automatically generated">
            <a:extLst>
              <a:ext uri="{FF2B5EF4-FFF2-40B4-BE49-F238E27FC236}">
                <a16:creationId xmlns:a16="http://schemas.microsoft.com/office/drawing/2014/main" id="{BE87CEB3-2E90-CD8E-6ACA-787BC0EEE9E6}"/>
              </a:ext>
            </a:extLst>
          </p:cNvPr>
          <p:cNvPicPr>
            <a:picLocks noChangeAspect="1"/>
          </p:cNvPicPr>
          <p:nvPr/>
        </p:nvPicPr>
        <p:blipFill>
          <a:blip r:embed="rId2"/>
          <a:stretch/>
        </p:blipFill>
        <p:spPr>
          <a:xfrm>
            <a:off x="6512442" y="621610"/>
            <a:ext cx="5201023" cy="5201023"/>
          </a:xfrm>
          <a:prstGeom prst="rect">
            <a:avLst/>
          </a:prstGeom>
        </p:spPr>
      </p:pic>
      <p:sp>
        <p:nvSpPr>
          <p:cNvPr id="48" name="Rectangle 47">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3918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E40A77-1BFD-A55E-8881-48FEB7F0332C}"/>
              </a:ext>
            </a:extLst>
          </p:cNvPr>
          <p:cNvSpPr>
            <a:spLocks noGrp="1"/>
          </p:cNvSpPr>
          <p:nvPr>
            <p:ph type="title"/>
          </p:nvPr>
        </p:nvSpPr>
        <p:spPr>
          <a:xfrm>
            <a:off x="630936" y="640080"/>
            <a:ext cx="5933766" cy="1481328"/>
          </a:xfrm>
        </p:spPr>
        <p:txBody>
          <a:bodyPr anchor="b">
            <a:normAutofit fontScale="90000"/>
          </a:bodyPr>
          <a:lstStyle/>
          <a:p>
            <a:r>
              <a:rPr lang="en-US" sz="5000" dirty="0"/>
              <a:t>Model Selection Strategy  Custom Model </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7AAFF3-24F5-5875-4365-8C1AD8AF9D99}"/>
              </a:ext>
            </a:extLst>
          </p:cNvPr>
          <p:cNvSpPr>
            <a:spLocks noGrp="1"/>
          </p:cNvSpPr>
          <p:nvPr>
            <p:ph idx="1"/>
          </p:nvPr>
        </p:nvSpPr>
        <p:spPr>
          <a:xfrm>
            <a:off x="630936" y="2660904"/>
            <a:ext cx="4818888" cy="3547872"/>
          </a:xfrm>
        </p:spPr>
        <p:txBody>
          <a:bodyPr anchor="t">
            <a:normAutofit/>
          </a:bodyPr>
          <a:lstStyle/>
          <a:p>
            <a:pPr marL="0" indent="0">
              <a:buNone/>
            </a:pPr>
            <a:r>
              <a:rPr lang="en-US" sz="1800" dirty="0"/>
              <a:t>Large Dataset:</a:t>
            </a:r>
          </a:p>
          <a:p>
            <a:pPr lvl="1"/>
            <a:r>
              <a:rPr lang="en-US" sz="1400" dirty="0"/>
              <a:t>Build and train models from scratch.</a:t>
            </a:r>
          </a:p>
          <a:p>
            <a:pPr lvl="1"/>
            <a:r>
              <a:rPr lang="en-US" sz="1400" dirty="0"/>
              <a:t>Steps:</a:t>
            </a:r>
          </a:p>
          <a:p>
            <a:pPr lvl="2"/>
            <a:r>
              <a:rPr lang="en-US" sz="1400" dirty="0"/>
              <a:t>Data Collection and Annotation.</a:t>
            </a:r>
          </a:p>
          <a:p>
            <a:pPr lvl="2"/>
            <a:r>
              <a:rPr lang="en-US" sz="1400" dirty="0"/>
              <a:t>Model Architecture Design.</a:t>
            </a:r>
          </a:p>
          <a:p>
            <a:pPr lvl="2"/>
            <a:r>
              <a:rPr lang="en-US" sz="1400" dirty="0"/>
              <a:t>Training and Validation.</a:t>
            </a:r>
          </a:p>
          <a:p>
            <a:pPr lvl="1"/>
            <a:r>
              <a:rPr lang="en-US" sz="1400" dirty="0"/>
              <a:t>Benefits:</a:t>
            </a:r>
          </a:p>
          <a:p>
            <a:pPr lvl="2"/>
            <a:r>
              <a:rPr lang="en-US" sz="1400" dirty="0"/>
              <a:t>Tailored to specific requirements.</a:t>
            </a:r>
          </a:p>
          <a:p>
            <a:pPr lvl="2"/>
            <a:r>
              <a:rPr lang="en-US" sz="1400" dirty="0"/>
              <a:t>Potential for higher accuracy with domain-specific data.</a:t>
            </a:r>
          </a:p>
          <a:p>
            <a:pPr lvl="1"/>
            <a:r>
              <a:rPr lang="en-US" sz="1400" dirty="0"/>
              <a:t>Use Cases:</a:t>
            </a:r>
          </a:p>
          <a:p>
            <a:pPr lvl="2"/>
            <a:r>
              <a:rPr lang="en-US" sz="1400" dirty="0"/>
              <a:t>Specialized applications.</a:t>
            </a:r>
          </a:p>
          <a:p>
            <a:pPr lvl="2"/>
            <a:r>
              <a:rPr lang="en-US" sz="1400" dirty="0"/>
              <a:t>Scenarios requiring high customization</a:t>
            </a:r>
          </a:p>
        </p:txBody>
      </p:sp>
      <p:pic>
        <p:nvPicPr>
          <p:cNvPr id="5" name="Picture 4" descr="A blue and white graphic with a puzzle and gears&#10;&#10;Description automatically generated">
            <a:extLst>
              <a:ext uri="{FF2B5EF4-FFF2-40B4-BE49-F238E27FC236}">
                <a16:creationId xmlns:a16="http://schemas.microsoft.com/office/drawing/2014/main" id="{49A5C695-C3EB-D19C-29D0-96639C42C052}"/>
              </a:ext>
            </a:extLst>
          </p:cNvPr>
          <p:cNvPicPr>
            <a:picLocks noChangeAspect="1"/>
          </p:cNvPicPr>
          <p:nvPr/>
        </p:nvPicPr>
        <p:blipFill>
          <a:blip r:embed="rId2"/>
          <a:srcRect b="36936"/>
          <a:stretch/>
        </p:blipFill>
        <p:spPr>
          <a:xfrm>
            <a:off x="6944128" y="1619542"/>
            <a:ext cx="3753567" cy="2815298"/>
          </a:xfrm>
          <a:prstGeom prst="rect">
            <a:avLst/>
          </a:prstGeom>
        </p:spPr>
      </p:pic>
    </p:spTree>
    <p:extLst>
      <p:ext uri="{BB962C8B-B14F-4D97-AF65-F5344CB8AC3E}">
        <p14:creationId xmlns:p14="http://schemas.microsoft.com/office/powerpoint/2010/main" val="3399287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DEC19-DDD2-26E5-AF16-9F4657BFCC78}"/>
              </a:ext>
            </a:extLst>
          </p:cNvPr>
          <p:cNvSpPr>
            <a:spLocks noGrp="1"/>
          </p:cNvSpPr>
          <p:nvPr>
            <p:ph type="title"/>
          </p:nvPr>
        </p:nvSpPr>
        <p:spPr/>
        <p:txBody>
          <a:bodyPr/>
          <a:lstStyle/>
          <a:p>
            <a:r>
              <a:rPr lang="en-US" dirty="0"/>
              <a:t>Dataset Preparation</a:t>
            </a:r>
          </a:p>
        </p:txBody>
      </p:sp>
      <p:sp>
        <p:nvSpPr>
          <p:cNvPr id="3" name="Content Placeholder 2">
            <a:extLst>
              <a:ext uri="{FF2B5EF4-FFF2-40B4-BE49-F238E27FC236}">
                <a16:creationId xmlns:a16="http://schemas.microsoft.com/office/drawing/2014/main" id="{63547F8B-EA5C-20F5-4F46-82206F43FE43}"/>
              </a:ext>
            </a:extLst>
          </p:cNvPr>
          <p:cNvSpPr>
            <a:spLocks noGrp="1"/>
          </p:cNvSpPr>
          <p:nvPr>
            <p:ph idx="1"/>
          </p:nvPr>
        </p:nvSpPr>
        <p:spPr/>
        <p:txBody>
          <a:bodyPr>
            <a:normAutofit fontScale="92500" lnSpcReduction="20000"/>
          </a:bodyPr>
          <a:lstStyle/>
          <a:p>
            <a:pPr marL="0" indent="0">
              <a:buNone/>
            </a:pPr>
            <a:r>
              <a:rPr lang="en-US" sz="1800" dirty="0">
                <a:solidFill>
                  <a:srgbClr val="CC7832"/>
                </a:solidFill>
                <a:effectLst/>
                <a:latin typeface="JetBrains Mono"/>
              </a:rPr>
              <a:t>import </a:t>
            </a:r>
            <a:r>
              <a:rPr lang="en-US" sz="1800" dirty="0" err="1">
                <a:solidFill>
                  <a:srgbClr val="A9B7C6"/>
                </a:solidFill>
                <a:effectLst/>
                <a:latin typeface="JetBrains Mono"/>
              </a:rPr>
              <a:t>os</a:t>
            </a:r>
            <a:br>
              <a:rPr lang="en-US" sz="1800" dirty="0">
                <a:solidFill>
                  <a:srgbClr val="A9B7C6"/>
                </a:solidFill>
                <a:effectLst/>
                <a:latin typeface="JetBrains Mono"/>
              </a:rPr>
            </a:br>
            <a:r>
              <a:rPr lang="en-US" sz="1800" dirty="0">
                <a:solidFill>
                  <a:srgbClr val="CC7832"/>
                </a:solidFill>
                <a:effectLst/>
                <a:latin typeface="JetBrains Mono"/>
              </a:rPr>
              <a:t>import </a:t>
            </a:r>
            <a:r>
              <a:rPr lang="en-US" sz="1800" dirty="0">
                <a:solidFill>
                  <a:srgbClr val="A9B7C6"/>
                </a:solidFill>
                <a:effectLst/>
                <a:latin typeface="JetBrains Mono"/>
              </a:rPr>
              <a:t>cv2</a:t>
            </a:r>
            <a:br>
              <a:rPr lang="en-US" sz="1800" dirty="0">
                <a:solidFill>
                  <a:srgbClr val="A9B7C6"/>
                </a:solidFill>
                <a:effectLst/>
                <a:latin typeface="JetBrains Mono"/>
              </a:rPr>
            </a:br>
            <a:r>
              <a:rPr lang="en-US" sz="1800" dirty="0">
                <a:solidFill>
                  <a:srgbClr val="CC7832"/>
                </a:solidFill>
                <a:effectLst/>
                <a:latin typeface="JetBrains Mono"/>
              </a:rPr>
              <a:t>import </a:t>
            </a:r>
            <a:r>
              <a:rPr lang="en-US" sz="1800" dirty="0" err="1">
                <a:solidFill>
                  <a:srgbClr val="A9B7C6"/>
                </a:solidFill>
                <a:effectLst/>
                <a:latin typeface="JetBrains Mono"/>
              </a:rPr>
              <a:t>numpy</a:t>
            </a:r>
            <a:r>
              <a:rPr lang="en-US" sz="1800" dirty="0">
                <a:solidFill>
                  <a:srgbClr val="A9B7C6"/>
                </a:solidFill>
                <a:effectLst/>
                <a:latin typeface="JetBrains Mono"/>
              </a:rPr>
              <a:t> </a:t>
            </a:r>
            <a:r>
              <a:rPr lang="en-US" sz="1800" dirty="0">
                <a:solidFill>
                  <a:srgbClr val="CC7832"/>
                </a:solidFill>
                <a:effectLst/>
                <a:latin typeface="JetBrains Mono"/>
              </a:rPr>
              <a:t>as </a:t>
            </a:r>
            <a:r>
              <a:rPr lang="en-US" sz="1800" dirty="0">
                <a:solidFill>
                  <a:srgbClr val="A9B7C6"/>
                </a:solidFill>
                <a:effectLst/>
                <a:latin typeface="JetBrains Mono"/>
              </a:rPr>
              <a:t>np</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Define dataset path and initialize lists</a:t>
            </a:r>
            <a:br>
              <a:rPr lang="en-US" sz="1800" dirty="0">
                <a:solidFill>
                  <a:srgbClr val="808080"/>
                </a:solidFill>
                <a:effectLst/>
                <a:latin typeface="JetBrains Mono"/>
              </a:rPr>
            </a:br>
            <a:r>
              <a:rPr lang="en-US" sz="1800" dirty="0" err="1">
                <a:solidFill>
                  <a:srgbClr val="A9B7C6"/>
                </a:solidFill>
                <a:effectLst/>
                <a:latin typeface="JetBrains Mono"/>
              </a:rPr>
              <a:t>dataset_path</a:t>
            </a:r>
            <a:r>
              <a:rPr lang="en-US" sz="1800" dirty="0">
                <a:solidFill>
                  <a:srgbClr val="A9B7C6"/>
                </a:solidFill>
                <a:effectLst/>
                <a:latin typeface="JetBrains Mono"/>
              </a:rPr>
              <a:t> = </a:t>
            </a:r>
            <a:r>
              <a:rPr lang="en-US" sz="1800" dirty="0">
                <a:solidFill>
                  <a:srgbClr val="6A8759"/>
                </a:solidFill>
                <a:effectLst/>
                <a:latin typeface="JetBrains Mono"/>
              </a:rPr>
              <a:t>"/path/to/dataset"</a:t>
            </a:r>
            <a:br>
              <a:rPr lang="en-US" sz="1800" dirty="0">
                <a:solidFill>
                  <a:srgbClr val="6A8759"/>
                </a:solidFill>
                <a:effectLst/>
                <a:latin typeface="JetBrains Mono"/>
              </a:rPr>
            </a:br>
            <a:r>
              <a:rPr lang="en-US" sz="1800" dirty="0" err="1">
                <a:solidFill>
                  <a:srgbClr val="A9B7C6"/>
                </a:solidFill>
                <a:effectLst/>
                <a:latin typeface="JetBrains Mono"/>
              </a:rPr>
              <a:t>image_files</a:t>
            </a:r>
            <a:r>
              <a:rPr lang="en-US" sz="1800" dirty="0">
                <a:solidFill>
                  <a:srgbClr val="A9B7C6"/>
                </a:solidFill>
                <a:effectLst/>
                <a:latin typeface="JetBrains Mono"/>
              </a:rPr>
              <a:t> = []</a:t>
            </a:r>
            <a:br>
              <a:rPr lang="en-US" sz="1800" dirty="0">
                <a:solidFill>
                  <a:srgbClr val="A9B7C6"/>
                </a:solidFill>
                <a:effectLst/>
                <a:latin typeface="JetBrains Mono"/>
              </a:rPr>
            </a:br>
            <a:r>
              <a:rPr lang="en-US" sz="1800" dirty="0">
                <a:solidFill>
                  <a:srgbClr val="A9B7C6"/>
                </a:solidFill>
                <a:effectLst/>
                <a:latin typeface="JetBrains Mono"/>
              </a:rPr>
              <a:t>labels = []</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Loop through dataset directory to load images and annotations</a:t>
            </a:r>
            <a:br>
              <a:rPr lang="en-US" sz="1800" dirty="0">
                <a:solidFill>
                  <a:srgbClr val="808080"/>
                </a:solidFill>
                <a:effectLst/>
                <a:latin typeface="JetBrains Mono"/>
              </a:rPr>
            </a:br>
            <a:r>
              <a:rPr lang="en-US" sz="1800" dirty="0">
                <a:solidFill>
                  <a:srgbClr val="CC7832"/>
                </a:solidFill>
                <a:effectLst/>
                <a:latin typeface="JetBrains Mono"/>
              </a:rPr>
              <a:t>for </a:t>
            </a:r>
            <a:r>
              <a:rPr lang="en-US" sz="1800" dirty="0">
                <a:solidFill>
                  <a:srgbClr val="A9B7C6"/>
                </a:solidFill>
                <a:effectLst/>
                <a:latin typeface="JetBrains Mono"/>
              </a:rPr>
              <a:t>filename </a:t>
            </a:r>
            <a:r>
              <a:rPr lang="en-US" sz="1800" dirty="0">
                <a:solidFill>
                  <a:srgbClr val="CC7832"/>
                </a:solidFill>
                <a:effectLst/>
                <a:latin typeface="JetBrains Mono"/>
              </a:rPr>
              <a:t>in </a:t>
            </a:r>
            <a:r>
              <a:rPr lang="en-US" sz="1800" dirty="0" err="1">
                <a:solidFill>
                  <a:srgbClr val="A9B7C6"/>
                </a:solidFill>
                <a:effectLst/>
                <a:latin typeface="JetBrains Mono"/>
              </a:rPr>
              <a:t>os.listdir</a:t>
            </a:r>
            <a:r>
              <a:rPr lang="en-US" sz="1800" dirty="0">
                <a:solidFill>
                  <a:srgbClr val="A9B7C6"/>
                </a:solidFill>
                <a:effectLst/>
                <a:latin typeface="JetBrains Mono"/>
              </a:rPr>
              <a:t>(</a:t>
            </a:r>
            <a:r>
              <a:rPr lang="en-US" sz="1800" dirty="0" err="1">
                <a:solidFill>
                  <a:srgbClr val="A9B7C6"/>
                </a:solidFill>
                <a:effectLst/>
                <a:latin typeface="JetBrains Mono"/>
              </a:rPr>
              <a:t>dataset_path</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a:solidFill>
                  <a:srgbClr val="CC7832"/>
                </a:solidFill>
                <a:effectLst/>
                <a:latin typeface="JetBrains Mono"/>
              </a:rPr>
              <a:t>if </a:t>
            </a:r>
            <a:r>
              <a:rPr lang="en-US" sz="1800" dirty="0" err="1">
                <a:solidFill>
                  <a:srgbClr val="A9B7C6"/>
                </a:solidFill>
                <a:effectLst/>
                <a:latin typeface="JetBrains Mono"/>
              </a:rPr>
              <a:t>filename.endswith</a:t>
            </a:r>
            <a:r>
              <a:rPr lang="en-US" sz="1800" dirty="0">
                <a:solidFill>
                  <a:srgbClr val="A9B7C6"/>
                </a:solidFill>
                <a:effectLst/>
                <a:latin typeface="JetBrains Mono"/>
              </a:rPr>
              <a:t>(</a:t>
            </a:r>
            <a:r>
              <a:rPr lang="en-US" sz="1800" dirty="0">
                <a:solidFill>
                  <a:srgbClr val="6A8759"/>
                </a:solidFill>
                <a:effectLst/>
                <a:latin typeface="JetBrains Mono"/>
              </a:rPr>
              <a:t>".jpg"</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a:solidFill>
                  <a:srgbClr val="808080"/>
                </a:solidFill>
                <a:effectLst/>
                <a:latin typeface="JetBrains Mono"/>
              </a:rPr>
              <a:t># Load the image</a:t>
            </a:r>
            <a:br>
              <a:rPr lang="en-US" sz="1800" dirty="0">
                <a:solidFill>
                  <a:srgbClr val="808080"/>
                </a:solidFill>
                <a:effectLst/>
                <a:latin typeface="JetBrains Mono"/>
              </a:rPr>
            </a:br>
            <a:r>
              <a:rPr lang="en-US" sz="1800" dirty="0">
                <a:solidFill>
                  <a:srgbClr val="808080"/>
                </a:solidFill>
                <a:effectLst/>
                <a:latin typeface="JetBrains Mono"/>
              </a:rPr>
              <a:t>        </a:t>
            </a:r>
            <a:r>
              <a:rPr lang="en-US" sz="1800" dirty="0">
                <a:solidFill>
                  <a:srgbClr val="A9B7C6"/>
                </a:solidFill>
                <a:effectLst/>
                <a:latin typeface="JetBrains Mono"/>
              </a:rPr>
              <a:t>image = cv2.imread(</a:t>
            </a:r>
            <a:r>
              <a:rPr lang="en-US" sz="1800" dirty="0" err="1">
                <a:solidFill>
                  <a:srgbClr val="A9B7C6"/>
                </a:solidFill>
                <a:effectLst/>
                <a:latin typeface="JetBrains Mono"/>
              </a:rPr>
              <a:t>os.path.join</a:t>
            </a:r>
            <a:r>
              <a:rPr lang="en-US" sz="1800" dirty="0">
                <a:solidFill>
                  <a:srgbClr val="A9B7C6"/>
                </a:solidFill>
                <a:effectLst/>
                <a:latin typeface="JetBrains Mono"/>
              </a:rPr>
              <a:t>(</a:t>
            </a:r>
            <a:r>
              <a:rPr lang="en-US" sz="1800" dirty="0" err="1">
                <a:solidFill>
                  <a:srgbClr val="A9B7C6"/>
                </a:solidFill>
                <a:effectLst/>
                <a:latin typeface="JetBrains Mono"/>
              </a:rPr>
              <a:t>dataset_path</a:t>
            </a:r>
            <a:r>
              <a:rPr lang="en-US" sz="1800" dirty="0">
                <a:solidFill>
                  <a:srgbClr val="CC7832"/>
                </a:solidFill>
                <a:effectLst/>
                <a:latin typeface="JetBrains Mono"/>
              </a:rPr>
              <a:t>, </a:t>
            </a:r>
            <a:r>
              <a:rPr lang="en-US" sz="1800" dirty="0">
                <a:solidFill>
                  <a:srgbClr val="A9B7C6"/>
                </a:solidFill>
                <a:effectLst/>
                <a:latin typeface="JetBrains Mono"/>
              </a:rPr>
              <a:t>filename))</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err="1">
                <a:solidFill>
                  <a:srgbClr val="A9B7C6"/>
                </a:solidFill>
                <a:effectLst/>
                <a:latin typeface="JetBrains Mono"/>
              </a:rPr>
              <a:t>image_files.append</a:t>
            </a:r>
            <a:r>
              <a:rPr lang="en-US" sz="1800" dirty="0">
                <a:solidFill>
                  <a:srgbClr val="A9B7C6"/>
                </a:solidFill>
                <a:effectLst/>
                <a:latin typeface="JetBrains Mono"/>
              </a:rPr>
              <a:t>(image)</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a:solidFill>
                  <a:srgbClr val="808080"/>
                </a:solidFill>
                <a:effectLst/>
                <a:latin typeface="JetBrains Mono"/>
              </a:rPr>
              <a:t># Load corresponding label (assume label is a .txt file with the same name)</a:t>
            </a:r>
            <a:br>
              <a:rPr lang="en-US" sz="1800" dirty="0">
                <a:solidFill>
                  <a:srgbClr val="808080"/>
                </a:solidFill>
                <a:effectLst/>
                <a:latin typeface="JetBrains Mono"/>
              </a:rPr>
            </a:br>
            <a:r>
              <a:rPr lang="en-US" sz="1800" dirty="0">
                <a:solidFill>
                  <a:srgbClr val="808080"/>
                </a:solidFill>
                <a:effectLst/>
                <a:latin typeface="JetBrains Mono"/>
              </a:rPr>
              <a:t>        </a:t>
            </a:r>
            <a:r>
              <a:rPr lang="en-US" sz="1800" dirty="0" err="1">
                <a:solidFill>
                  <a:srgbClr val="A9B7C6"/>
                </a:solidFill>
                <a:effectLst/>
                <a:latin typeface="JetBrains Mono"/>
              </a:rPr>
              <a:t>label_file</a:t>
            </a:r>
            <a:r>
              <a:rPr lang="en-US" sz="1800" dirty="0">
                <a:solidFill>
                  <a:srgbClr val="A9B7C6"/>
                </a:solidFill>
                <a:effectLst/>
                <a:latin typeface="JetBrains Mono"/>
              </a:rPr>
              <a:t> = </a:t>
            </a:r>
            <a:r>
              <a:rPr lang="en-US" sz="1800" dirty="0" err="1">
                <a:solidFill>
                  <a:srgbClr val="A9B7C6"/>
                </a:solidFill>
                <a:effectLst/>
                <a:latin typeface="JetBrains Mono"/>
              </a:rPr>
              <a:t>filename.replace</a:t>
            </a:r>
            <a:r>
              <a:rPr lang="en-US" sz="1800" dirty="0">
                <a:solidFill>
                  <a:srgbClr val="A9B7C6"/>
                </a:solidFill>
                <a:effectLst/>
                <a:latin typeface="JetBrains Mono"/>
              </a:rPr>
              <a:t>(</a:t>
            </a:r>
            <a:r>
              <a:rPr lang="en-US" sz="1800" dirty="0">
                <a:solidFill>
                  <a:srgbClr val="6A8759"/>
                </a:solidFill>
                <a:effectLst/>
                <a:latin typeface="JetBrains Mono"/>
              </a:rPr>
              <a:t>".jpg"</a:t>
            </a:r>
            <a:r>
              <a:rPr lang="en-US" sz="1800" dirty="0">
                <a:solidFill>
                  <a:srgbClr val="CC7832"/>
                </a:solidFill>
                <a:effectLst/>
                <a:latin typeface="JetBrains Mono"/>
              </a:rPr>
              <a:t>, </a:t>
            </a:r>
            <a:r>
              <a:rPr lang="en-US" sz="1800" dirty="0">
                <a:solidFill>
                  <a:srgbClr val="6A8759"/>
                </a:solidFill>
                <a:effectLst/>
                <a:latin typeface="JetBrains Mono"/>
              </a:rPr>
              <a:t>".txt"</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a:solidFill>
                  <a:srgbClr val="CC7832"/>
                </a:solidFill>
                <a:effectLst/>
                <a:latin typeface="JetBrains Mono"/>
              </a:rPr>
              <a:t>with </a:t>
            </a:r>
            <a:r>
              <a:rPr lang="en-US" sz="1800" dirty="0">
                <a:solidFill>
                  <a:srgbClr val="8888C6"/>
                </a:solidFill>
                <a:effectLst/>
                <a:latin typeface="JetBrains Mono"/>
              </a:rPr>
              <a:t>open</a:t>
            </a:r>
            <a:r>
              <a:rPr lang="en-US" sz="1800" dirty="0">
                <a:solidFill>
                  <a:srgbClr val="A9B7C6"/>
                </a:solidFill>
                <a:effectLst/>
                <a:latin typeface="JetBrains Mono"/>
              </a:rPr>
              <a:t>(</a:t>
            </a:r>
            <a:r>
              <a:rPr lang="en-US" sz="1800" dirty="0" err="1">
                <a:solidFill>
                  <a:srgbClr val="A9B7C6"/>
                </a:solidFill>
                <a:effectLst/>
                <a:latin typeface="JetBrains Mono"/>
              </a:rPr>
              <a:t>os.path.join</a:t>
            </a:r>
            <a:r>
              <a:rPr lang="en-US" sz="1800" dirty="0">
                <a:solidFill>
                  <a:srgbClr val="A9B7C6"/>
                </a:solidFill>
                <a:effectLst/>
                <a:latin typeface="JetBrains Mono"/>
              </a:rPr>
              <a:t>(</a:t>
            </a:r>
            <a:r>
              <a:rPr lang="en-US" sz="1800" dirty="0" err="1">
                <a:solidFill>
                  <a:srgbClr val="A9B7C6"/>
                </a:solidFill>
                <a:effectLst/>
                <a:latin typeface="JetBrains Mono"/>
              </a:rPr>
              <a:t>dataset_path</a:t>
            </a:r>
            <a:r>
              <a:rPr lang="en-US" sz="1800" dirty="0">
                <a:solidFill>
                  <a:srgbClr val="CC7832"/>
                </a:solidFill>
                <a:effectLst/>
                <a:latin typeface="JetBrains Mono"/>
              </a:rPr>
              <a:t>, </a:t>
            </a:r>
            <a:r>
              <a:rPr lang="en-US" sz="1800" dirty="0" err="1">
                <a:solidFill>
                  <a:srgbClr val="A9B7C6"/>
                </a:solidFill>
                <a:effectLst/>
                <a:latin typeface="JetBrains Mono"/>
              </a:rPr>
              <a:t>label_file</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6A8759"/>
                </a:solidFill>
                <a:effectLst/>
                <a:latin typeface="JetBrains Mono"/>
              </a:rPr>
              <a:t>'r'</a:t>
            </a:r>
            <a:r>
              <a:rPr lang="en-US" sz="1800" dirty="0">
                <a:solidFill>
                  <a:srgbClr val="A9B7C6"/>
                </a:solidFill>
                <a:effectLst/>
                <a:latin typeface="JetBrains Mono"/>
              </a:rPr>
              <a:t>) </a:t>
            </a:r>
            <a:r>
              <a:rPr lang="en-US" sz="1800" dirty="0">
                <a:solidFill>
                  <a:srgbClr val="CC7832"/>
                </a:solidFill>
                <a:effectLst/>
                <a:latin typeface="JetBrains Mono"/>
              </a:rPr>
              <a:t>as </a:t>
            </a:r>
            <a:r>
              <a:rPr lang="en-US" sz="1800" dirty="0">
                <a:solidFill>
                  <a:srgbClr val="A9B7C6"/>
                </a:solidFill>
                <a:effectLst/>
                <a:latin typeface="JetBrains Mono"/>
              </a:rPr>
              <a:t>f:</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err="1">
                <a:solidFill>
                  <a:srgbClr val="A9B7C6"/>
                </a:solidFill>
                <a:effectLst/>
                <a:latin typeface="JetBrains Mono"/>
              </a:rPr>
              <a:t>labels.append</a:t>
            </a:r>
            <a:r>
              <a:rPr lang="en-US" sz="1800" dirty="0">
                <a:solidFill>
                  <a:srgbClr val="A9B7C6"/>
                </a:solidFill>
                <a:effectLst/>
                <a:latin typeface="JetBrains Mono"/>
              </a:rPr>
              <a:t>(</a:t>
            </a:r>
            <a:r>
              <a:rPr lang="en-US" sz="1800" dirty="0" err="1">
                <a:solidFill>
                  <a:srgbClr val="A9B7C6"/>
                </a:solidFill>
                <a:effectLst/>
                <a:latin typeface="JetBrains Mono"/>
              </a:rPr>
              <a:t>f.read</a:t>
            </a:r>
            <a:r>
              <a:rPr lang="en-US" sz="1800" dirty="0">
                <a:solidFill>
                  <a:srgbClr val="A9B7C6"/>
                </a:solidFill>
                <a:effectLst/>
                <a:latin typeface="JetBrains Mono"/>
              </a:rPr>
              <a:t>().strip())</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888C6"/>
                </a:solidFill>
                <a:effectLst/>
                <a:latin typeface="JetBrains Mono"/>
              </a:rPr>
              <a:t>print</a:t>
            </a:r>
            <a:r>
              <a:rPr lang="en-US" sz="1800" dirty="0">
                <a:solidFill>
                  <a:srgbClr val="A9B7C6"/>
                </a:solidFill>
                <a:effectLst/>
                <a:latin typeface="JetBrains Mono"/>
              </a:rPr>
              <a:t>(</a:t>
            </a:r>
            <a:r>
              <a:rPr lang="en-US" sz="1800" dirty="0" err="1">
                <a:solidFill>
                  <a:srgbClr val="6A8759"/>
                </a:solidFill>
                <a:effectLst/>
                <a:latin typeface="JetBrains Mono"/>
              </a:rPr>
              <a:t>f"Loaded</a:t>
            </a:r>
            <a:r>
              <a:rPr lang="en-US" sz="1800" dirty="0">
                <a:solidFill>
                  <a:srgbClr val="6A8759"/>
                </a:solidFill>
                <a:effectLst/>
                <a:latin typeface="JetBrains Mono"/>
              </a:rPr>
              <a:t> </a:t>
            </a:r>
            <a:r>
              <a:rPr lang="en-US" sz="1800" dirty="0">
                <a:solidFill>
                  <a:srgbClr val="CC7832"/>
                </a:solidFill>
                <a:effectLst/>
                <a:latin typeface="JetBrains Mono"/>
              </a:rPr>
              <a:t>{</a:t>
            </a:r>
            <a:r>
              <a:rPr lang="en-US" sz="1800" dirty="0" err="1">
                <a:solidFill>
                  <a:srgbClr val="8888C6"/>
                </a:solidFill>
                <a:effectLst/>
                <a:latin typeface="JetBrains Mono"/>
              </a:rPr>
              <a:t>len</a:t>
            </a:r>
            <a:r>
              <a:rPr lang="en-US" sz="1800" dirty="0">
                <a:solidFill>
                  <a:srgbClr val="A9B7C6"/>
                </a:solidFill>
                <a:effectLst/>
                <a:latin typeface="JetBrains Mono"/>
              </a:rPr>
              <a:t>(</a:t>
            </a:r>
            <a:r>
              <a:rPr lang="en-US" sz="1800" dirty="0" err="1">
                <a:solidFill>
                  <a:srgbClr val="A9B7C6"/>
                </a:solidFill>
                <a:effectLst/>
                <a:latin typeface="JetBrains Mono"/>
              </a:rPr>
              <a:t>image_files</a:t>
            </a:r>
            <a:r>
              <a:rPr lang="en-US" sz="1800" dirty="0">
                <a:solidFill>
                  <a:srgbClr val="A9B7C6"/>
                </a:solidFill>
                <a:effectLst/>
                <a:latin typeface="JetBrains Mono"/>
              </a:rPr>
              <a:t>)</a:t>
            </a:r>
            <a:r>
              <a:rPr lang="en-US" sz="1800" dirty="0">
                <a:solidFill>
                  <a:srgbClr val="CC7832"/>
                </a:solidFill>
                <a:effectLst/>
                <a:latin typeface="JetBrains Mono"/>
              </a:rPr>
              <a:t>}</a:t>
            </a:r>
            <a:r>
              <a:rPr lang="en-US" sz="1800" dirty="0">
                <a:solidFill>
                  <a:srgbClr val="6A8759"/>
                </a:solidFill>
                <a:effectLst/>
                <a:latin typeface="JetBrains Mono"/>
              </a:rPr>
              <a:t> images and labels."</a:t>
            </a:r>
            <a:r>
              <a:rPr lang="en-US" sz="1800" dirty="0">
                <a:solidFill>
                  <a:srgbClr val="A9B7C6"/>
                </a:solidFill>
                <a:effectLst/>
                <a:latin typeface="JetBrains Mono"/>
              </a:rPr>
              <a:t>)</a:t>
            </a:r>
            <a:br>
              <a:rPr lang="en-US" sz="1800" dirty="0">
                <a:solidFill>
                  <a:srgbClr val="A9B7C6"/>
                </a:solidFill>
                <a:effectLst/>
                <a:latin typeface="JetBrains Mono"/>
              </a:rPr>
            </a:br>
            <a:endParaRPr lang="en-US" sz="1800" dirty="0">
              <a:solidFill>
                <a:srgbClr val="A9B7C6"/>
              </a:solidFill>
              <a:effectLst/>
              <a:latin typeface="JetBrains Mono"/>
            </a:endParaRPr>
          </a:p>
          <a:p>
            <a:endParaRPr lang="en-US" dirty="0"/>
          </a:p>
        </p:txBody>
      </p:sp>
    </p:spTree>
    <p:extLst>
      <p:ext uri="{BB962C8B-B14F-4D97-AF65-F5344CB8AC3E}">
        <p14:creationId xmlns:p14="http://schemas.microsoft.com/office/powerpoint/2010/main" val="1640471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DF43-D274-82B5-8E70-3BB8B27062F0}"/>
              </a:ext>
            </a:extLst>
          </p:cNvPr>
          <p:cNvSpPr>
            <a:spLocks noGrp="1"/>
          </p:cNvSpPr>
          <p:nvPr>
            <p:ph type="title"/>
          </p:nvPr>
        </p:nvSpPr>
        <p:spPr/>
        <p:txBody>
          <a:bodyPr/>
          <a:lstStyle/>
          <a:p>
            <a:r>
              <a:rPr lang="en-US" dirty="0"/>
              <a:t>Labeling</a:t>
            </a:r>
          </a:p>
        </p:txBody>
      </p:sp>
      <p:sp>
        <p:nvSpPr>
          <p:cNvPr id="3" name="Content Placeholder 2">
            <a:extLst>
              <a:ext uri="{FF2B5EF4-FFF2-40B4-BE49-F238E27FC236}">
                <a16:creationId xmlns:a16="http://schemas.microsoft.com/office/drawing/2014/main" id="{6D231A5B-657F-A51B-F648-2D8D8BF74432}"/>
              </a:ext>
            </a:extLst>
          </p:cNvPr>
          <p:cNvSpPr>
            <a:spLocks noGrp="1"/>
          </p:cNvSpPr>
          <p:nvPr>
            <p:ph idx="1"/>
          </p:nvPr>
        </p:nvSpPr>
        <p:spPr/>
        <p:txBody>
          <a:bodyPr/>
          <a:lstStyle/>
          <a:p>
            <a:pPr marL="0" indent="0">
              <a:buNone/>
            </a:pPr>
            <a:r>
              <a:rPr lang="en-US" sz="1800" dirty="0">
                <a:solidFill>
                  <a:srgbClr val="CC7832"/>
                </a:solidFill>
                <a:effectLst/>
                <a:latin typeface="JetBrains Mono"/>
              </a:rPr>
              <a:t>import </a:t>
            </a:r>
            <a:r>
              <a:rPr lang="en-US" sz="1800" dirty="0" err="1">
                <a:solidFill>
                  <a:srgbClr val="A9B7C6"/>
                </a:solidFill>
                <a:effectLst/>
                <a:latin typeface="JetBrains Mono"/>
              </a:rPr>
              <a:t>json</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Assuming labels are in COCO format (JSON)</a:t>
            </a:r>
            <a:br>
              <a:rPr lang="en-US" sz="1800" dirty="0">
                <a:solidFill>
                  <a:srgbClr val="808080"/>
                </a:solidFill>
                <a:effectLst/>
                <a:latin typeface="JetBrains Mono"/>
              </a:rPr>
            </a:br>
            <a:r>
              <a:rPr lang="en-US" sz="1800" dirty="0">
                <a:solidFill>
                  <a:srgbClr val="CC7832"/>
                </a:solidFill>
                <a:effectLst/>
                <a:latin typeface="JetBrains Mono"/>
              </a:rPr>
              <a:t>with </a:t>
            </a:r>
            <a:r>
              <a:rPr lang="en-US" sz="1800" dirty="0">
                <a:solidFill>
                  <a:srgbClr val="8888C6"/>
                </a:solidFill>
                <a:effectLst/>
                <a:latin typeface="JetBrains Mono"/>
              </a:rPr>
              <a:t>open</a:t>
            </a:r>
            <a:r>
              <a:rPr lang="en-US" sz="1800" dirty="0">
                <a:solidFill>
                  <a:srgbClr val="A9B7C6"/>
                </a:solidFill>
                <a:effectLst/>
                <a:latin typeface="JetBrains Mono"/>
              </a:rPr>
              <a:t>(</a:t>
            </a:r>
            <a:r>
              <a:rPr lang="en-US" sz="1800" dirty="0">
                <a:solidFill>
                  <a:srgbClr val="6A8759"/>
                </a:solidFill>
                <a:effectLst/>
                <a:latin typeface="JetBrains Mono"/>
              </a:rPr>
              <a:t>"/path/to/</a:t>
            </a:r>
            <a:r>
              <a:rPr lang="en-US" sz="1800" dirty="0" err="1">
                <a:solidFill>
                  <a:srgbClr val="6A8759"/>
                </a:solidFill>
                <a:effectLst/>
                <a:latin typeface="JetBrains Mono"/>
              </a:rPr>
              <a:t>annotations.json</a:t>
            </a:r>
            <a:r>
              <a:rPr lang="en-US" sz="1800" dirty="0">
                <a:solidFill>
                  <a:srgbClr val="6A8759"/>
                </a:solidFill>
                <a:effectLst/>
                <a:latin typeface="JetBrains Mono"/>
              </a:rPr>
              <a:t>"</a:t>
            </a:r>
            <a:r>
              <a:rPr lang="en-US" sz="1800" dirty="0">
                <a:solidFill>
                  <a:srgbClr val="CC7832"/>
                </a:solidFill>
                <a:effectLst/>
                <a:latin typeface="JetBrains Mono"/>
              </a:rPr>
              <a:t>, </a:t>
            </a:r>
            <a:r>
              <a:rPr lang="en-US" sz="1800" dirty="0">
                <a:solidFill>
                  <a:srgbClr val="6A8759"/>
                </a:solidFill>
                <a:effectLst/>
                <a:latin typeface="JetBrains Mono"/>
              </a:rPr>
              <a:t>"r"</a:t>
            </a:r>
            <a:r>
              <a:rPr lang="en-US" sz="1800" dirty="0">
                <a:solidFill>
                  <a:srgbClr val="A9B7C6"/>
                </a:solidFill>
                <a:effectLst/>
                <a:latin typeface="JetBrains Mono"/>
              </a:rPr>
              <a:t>) </a:t>
            </a:r>
            <a:r>
              <a:rPr lang="en-US" sz="1800" dirty="0">
                <a:solidFill>
                  <a:srgbClr val="CC7832"/>
                </a:solidFill>
                <a:effectLst/>
                <a:latin typeface="JetBrains Mono"/>
              </a:rPr>
              <a:t>as </a:t>
            </a:r>
            <a:r>
              <a:rPr lang="en-US" sz="1800" dirty="0">
                <a:solidFill>
                  <a:srgbClr val="A9B7C6"/>
                </a:solidFill>
                <a:effectLst/>
                <a:latin typeface="JetBrains Mono"/>
              </a:rPr>
              <a:t>f:</a:t>
            </a:r>
            <a:br>
              <a:rPr lang="en-US" sz="1800" dirty="0">
                <a:solidFill>
                  <a:srgbClr val="A9B7C6"/>
                </a:solidFill>
                <a:effectLst/>
                <a:latin typeface="JetBrains Mono"/>
              </a:rPr>
            </a:br>
            <a:r>
              <a:rPr lang="en-US" sz="1800" dirty="0">
                <a:solidFill>
                  <a:srgbClr val="A9B7C6"/>
                </a:solidFill>
                <a:effectLst/>
                <a:latin typeface="JetBrains Mono"/>
              </a:rPr>
              <a:t>    annotations = </a:t>
            </a:r>
            <a:r>
              <a:rPr lang="en-US" sz="1800" dirty="0" err="1">
                <a:solidFill>
                  <a:srgbClr val="A9B7C6"/>
                </a:solidFill>
                <a:effectLst/>
                <a:latin typeface="JetBrains Mono"/>
              </a:rPr>
              <a:t>json.load</a:t>
            </a:r>
            <a:r>
              <a:rPr lang="en-US" sz="1800" dirty="0">
                <a:solidFill>
                  <a:srgbClr val="A9B7C6"/>
                </a:solidFill>
                <a:effectLst/>
                <a:latin typeface="JetBrains Mono"/>
              </a:rPr>
              <a:t>(f)</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Access image annotations</a:t>
            </a:r>
            <a:br>
              <a:rPr lang="en-US" sz="1800" dirty="0">
                <a:solidFill>
                  <a:srgbClr val="808080"/>
                </a:solidFill>
                <a:effectLst/>
                <a:latin typeface="JetBrains Mono"/>
              </a:rPr>
            </a:br>
            <a:r>
              <a:rPr lang="en-US" sz="1800" dirty="0">
                <a:solidFill>
                  <a:srgbClr val="CC7832"/>
                </a:solidFill>
                <a:effectLst/>
                <a:latin typeface="JetBrains Mono"/>
              </a:rPr>
              <a:t>for </a:t>
            </a:r>
            <a:r>
              <a:rPr lang="en-US" sz="1800" dirty="0">
                <a:solidFill>
                  <a:srgbClr val="A9B7C6"/>
                </a:solidFill>
                <a:effectLst/>
                <a:latin typeface="JetBrains Mono"/>
              </a:rPr>
              <a:t>annotation </a:t>
            </a:r>
            <a:r>
              <a:rPr lang="en-US" sz="1800" dirty="0">
                <a:solidFill>
                  <a:srgbClr val="CC7832"/>
                </a:solidFill>
                <a:effectLst/>
                <a:latin typeface="JetBrains Mono"/>
              </a:rPr>
              <a:t>in </a:t>
            </a:r>
            <a:r>
              <a:rPr lang="en-US" sz="1800" dirty="0">
                <a:solidFill>
                  <a:srgbClr val="A9B7C6"/>
                </a:solidFill>
                <a:effectLst/>
                <a:latin typeface="JetBrains Mono"/>
              </a:rPr>
              <a:t>annotations[</a:t>
            </a:r>
            <a:r>
              <a:rPr lang="en-US" sz="1800" dirty="0">
                <a:solidFill>
                  <a:srgbClr val="6A8759"/>
                </a:solidFill>
                <a:effectLst/>
                <a:latin typeface="JetBrains Mono"/>
              </a:rPr>
              <a:t>'annotations'</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err="1">
                <a:solidFill>
                  <a:srgbClr val="A9B7C6"/>
                </a:solidFill>
                <a:effectLst/>
                <a:latin typeface="JetBrains Mono"/>
              </a:rPr>
              <a:t>image_id</a:t>
            </a:r>
            <a:r>
              <a:rPr lang="en-US" sz="1800" dirty="0">
                <a:solidFill>
                  <a:srgbClr val="A9B7C6"/>
                </a:solidFill>
                <a:effectLst/>
                <a:latin typeface="JetBrains Mono"/>
              </a:rPr>
              <a:t> = annotation[</a:t>
            </a:r>
            <a:r>
              <a:rPr lang="en-US" sz="1800" dirty="0">
                <a:solidFill>
                  <a:srgbClr val="6A8759"/>
                </a:solidFill>
                <a:effectLst/>
                <a:latin typeface="JetBrains Mono"/>
              </a:rPr>
              <a:t>'</a:t>
            </a:r>
            <a:r>
              <a:rPr lang="en-US" sz="1800" dirty="0" err="1">
                <a:solidFill>
                  <a:srgbClr val="6A8759"/>
                </a:solidFill>
                <a:effectLst/>
                <a:latin typeface="JetBrains Mono"/>
              </a:rPr>
              <a:t>image_id</a:t>
            </a:r>
            <a:r>
              <a:rPr lang="en-US" sz="1800" dirty="0">
                <a:solidFill>
                  <a:srgbClr val="6A8759"/>
                </a:solidFill>
                <a:effectLst/>
                <a:latin typeface="JetBrains Mono"/>
              </a:rPr>
              <a:t>'</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err="1">
                <a:solidFill>
                  <a:srgbClr val="A9B7C6"/>
                </a:solidFill>
                <a:effectLst/>
                <a:latin typeface="JetBrains Mono"/>
              </a:rPr>
              <a:t>bbox</a:t>
            </a:r>
            <a:r>
              <a:rPr lang="en-US" sz="1800" dirty="0">
                <a:solidFill>
                  <a:srgbClr val="A9B7C6"/>
                </a:solidFill>
                <a:effectLst/>
                <a:latin typeface="JetBrains Mono"/>
              </a:rPr>
              <a:t> = annotation[</a:t>
            </a:r>
            <a:r>
              <a:rPr lang="en-US" sz="1800" dirty="0">
                <a:solidFill>
                  <a:srgbClr val="6A8759"/>
                </a:solidFill>
                <a:effectLst/>
                <a:latin typeface="JetBrains Mono"/>
              </a:rPr>
              <a:t>'</a:t>
            </a:r>
            <a:r>
              <a:rPr lang="en-US" sz="1800" dirty="0" err="1">
                <a:solidFill>
                  <a:srgbClr val="6A8759"/>
                </a:solidFill>
                <a:effectLst/>
                <a:latin typeface="JetBrains Mono"/>
              </a:rPr>
              <a:t>bbox</a:t>
            </a:r>
            <a:r>
              <a:rPr lang="en-US" sz="1800" dirty="0">
                <a:solidFill>
                  <a:srgbClr val="6A8759"/>
                </a:solidFill>
                <a:effectLst/>
                <a:latin typeface="JetBrains Mono"/>
              </a:rPr>
              <a:t>'</a:t>
            </a:r>
            <a:r>
              <a:rPr lang="en-US" sz="1800" dirty="0">
                <a:solidFill>
                  <a:srgbClr val="A9B7C6"/>
                </a:solidFill>
                <a:effectLst/>
                <a:latin typeface="JetBrains Mono"/>
              </a:rPr>
              <a:t>]  </a:t>
            </a:r>
            <a:r>
              <a:rPr lang="en-US" sz="1800" dirty="0">
                <a:solidFill>
                  <a:srgbClr val="808080"/>
                </a:solidFill>
                <a:effectLst/>
                <a:latin typeface="JetBrains Mono"/>
              </a:rPr>
              <a:t># [x, y, width, height]</a:t>
            </a:r>
            <a:br>
              <a:rPr lang="en-US" sz="1800" dirty="0">
                <a:solidFill>
                  <a:srgbClr val="808080"/>
                </a:solidFill>
                <a:effectLst/>
                <a:latin typeface="JetBrains Mono"/>
              </a:rPr>
            </a:br>
            <a:r>
              <a:rPr lang="en-US" sz="1800" dirty="0">
                <a:solidFill>
                  <a:srgbClr val="808080"/>
                </a:solidFill>
                <a:effectLst/>
                <a:latin typeface="JetBrains Mono"/>
              </a:rPr>
              <a:t>    </a:t>
            </a:r>
            <a:r>
              <a:rPr lang="en-US" sz="1800" dirty="0" err="1">
                <a:solidFill>
                  <a:srgbClr val="A9B7C6"/>
                </a:solidFill>
                <a:effectLst/>
                <a:latin typeface="JetBrains Mono"/>
              </a:rPr>
              <a:t>category_id</a:t>
            </a:r>
            <a:r>
              <a:rPr lang="en-US" sz="1800" dirty="0">
                <a:solidFill>
                  <a:srgbClr val="A9B7C6"/>
                </a:solidFill>
                <a:effectLst/>
                <a:latin typeface="JetBrains Mono"/>
              </a:rPr>
              <a:t> = annotation[</a:t>
            </a:r>
            <a:r>
              <a:rPr lang="en-US" sz="1800" dirty="0">
                <a:solidFill>
                  <a:srgbClr val="6A8759"/>
                </a:solidFill>
                <a:effectLst/>
                <a:latin typeface="JetBrains Mono"/>
              </a:rPr>
              <a:t>'</a:t>
            </a:r>
            <a:r>
              <a:rPr lang="en-US" sz="1800" dirty="0" err="1">
                <a:solidFill>
                  <a:srgbClr val="6A8759"/>
                </a:solidFill>
                <a:effectLst/>
                <a:latin typeface="JetBrains Mono"/>
              </a:rPr>
              <a:t>category_id</a:t>
            </a:r>
            <a:r>
              <a:rPr lang="en-US" sz="1800" dirty="0">
                <a:solidFill>
                  <a:srgbClr val="6A8759"/>
                </a:solidFill>
                <a:effectLst/>
                <a:latin typeface="JetBrains Mono"/>
              </a:rPr>
              <a:t>'</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a:solidFill>
                  <a:srgbClr val="808080"/>
                </a:solidFill>
                <a:effectLst/>
                <a:latin typeface="JetBrains Mono"/>
              </a:rPr>
              <a:t># Print annotation details</a:t>
            </a:r>
            <a:br>
              <a:rPr lang="en-US" sz="1800" dirty="0">
                <a:solidFill>
                  <a:srgbClr val="808080"/>
                </a:solidFill>
                <a:effectLst/>
                <a:latin typeface="JetBrains Mono"/>
              </a:rPr>
            </a:br>
            <a:r>
              <a:rPr lang="en-US" sz="1800" dirty="0">
                <a:solidFill>
                  <a:srgbClr val="808080"/>
                </a:solidFill>
                <a:effectLst/>
                <a:latin typeface="JetBrains Mono"/>
              </a:rPr>
              <a:t>    </a:t>
            </a:r>
            <a:r>
              <a:rPr lang="en-US" sz="1800" dirty="0">
                <a:solidFill>
                  <a:srgbClr val="8888C6"/>
                </a:solidFill>
                <a:effectLst/>
                <a:latin typeface="JetBrains Mono"/>
              </a:rPr>
              <a:t>print</a:t>
            </a:r>
            <a:r>
              <a:rPr lang="en-US" sz="1800" dirty="0">
                <a:solidFill>
                  <a:srgbClr val="A9B7C6"/>
                </a:solidFill>
                <a:effectLst/>
                <a:latin typeface="JetBrains Mono"/>
              </a:rPr>
              <a:t>(</a:t>
            </a:r>
            <a:r>
              <a:rPr lang="en-US" sz="1800" dirty="0" err="1">
                <a:solidFill>
                  <a:srgbClr val="6A8759"/>
                </a:solidFill>
                <a:effectLst/>
                <a:latin typeface="JetBrains Mono"/>
              </a:rPr>
              <a:t>f"Image</a:t>
            </a:r>
            <a:r>
              <a:rPr lang="en-US" sz="1800" dirty="0">
                <a:solidFill>
                  <a:srgbClr val="6A8759"/>
                </a:solidFill>
                <a:effectLst/>
                <a:latin typeface="JetBrains Mono"/>
              </a:rPr>
              <a:t> ID: </a:t>
            </a:r>
            <a:r>
              <a:rPr lang="en-US" sz="1800" dirty="0">
                <a:solidFill>
                  <a:srgbClr val="CC7832"/>
                </a:solidFill>
                <a:effectLst/>
                <a:latin typeface="JetBrains Mono"/>
              </a:rPr>
              <a:t>{</a:t>
            </a:r>
            <a:r>
              <a:rPr lang="en-US" sz="1800" dirty="0" err="1">
                <a:solidFill>
                  <a:srgbClr val="A9B7C6"/>
                </a:solidFill>
                <a:effectLst/>
                <a:latin typeface="JetBrains Mono"/>
              </a:rPr>
              <a:t>image_id</a:t>
            </a:r>
            <a:r>
              <a:rPr lang="en-US" sz="1800" dirty="0">
                <a:solidFill>
                  <a:srgbClr val="CC7832"/>
                </a:solidFill>
                <a:effectLst/>
                <a:latin typeface="JetBrains Mono"/>
              </a:rPr>
              <a:t>}</a:t>
            </a:r>
            <a:r>
              <a:rPr lang="en-US" sz="1800" dirty="0">
                <a:solidFill>
                  <a:srgbClr val="6A8759"/>
                </a:solidFill>
                <a:effectLst/>
                <a:latin typeface="JetBrains Mono"/>
              </a:rPr>
              <a:t>, </a:t>
            </a:r>
            <a:r>
              <a:rPr lang="en-US" sz="1800" dirty="0" err="1">
                <a:solidFill>
                  <a:srgbClr val="6A8759"/>
                </a:solidFill>
                <a:effectLst/>
                <a:latin typeface="JetBrains Mono"/>
              </a:rPr>
              <a:t>BBox</a:t>
            </a:r>
            <a:r>
              <a:rPr lang="en-US" sz="1800" dirty="0">
                <a:solidFill>
                  <a:srgbClr val="6A8759"/>
                </a:solidFill>
                <a:effectLst/>
                <a:latin typeface="JetBrains Mono"/>
              </a:rPr>
              <a:t>: </a:t>
            </a:r>
            <a:r>
              <a:rPr lang="en-US" sz="1800" dirty="0">
                <a:solidFill>
                  <a:srgbClr val="CC7832"/>
                </a:solidFill>
                <a:effectLst/>
                <a:latin typeface="JetBrains Mono"/>
              </a:rPr>
              <a:t>{</a:t>
            </a:r>
            <a:r>
              <a:rPr lang="en-US" sz="1800" dirty="0" err="1">
                <a:solidFill>
                  <a:srgbClr val="A9B7C6"/>
                </a:solidFill>
                <a:effectLst/>
                <a:latin typeface="JetBrains Mono"/>
              </a:rPr>
              <a:t>bbox</a:t>
            </a:r>
            <a:r>
              <a:rPr lang="en-US" sz="1800" dirty="0">
                <a:solidFill>
                  <a:srgbClr val="CC7832"/>
                </a:solidFill>
                <a:effectLst/>
                <a:latin typeface="JetBrains Mono"/>
              </a:rPr>
              <a:t>}</a:t>
            </a:r>
            <a:r>
              <a:rPr lang="en-US" sz="1800" dirty="0">
                <a:solidFill>
                  <a:srgbClr val="6A8759"/>
                </a:solidFill>
                <a:effectLst/>
                <a:latin typeface="JetBrains Mono"/>
              </a:rPr>
              <a:t>, Category: </a:t>
            </a:r>
            <a:r>
              <a:rPr lang="en-US" sz="1800" dirty="0">
                <a:solidFill>
                  <a:srgbClr val="CC7832"/>
                </a:solidFill>
                <a:effectLst/>
                <a:latin typeface="JetBrains Mono"/>
              </a:rPr>
              <a:t>{</a:t>
            </a:r>
            <a:r>
              <a:rPr lang="en-US" sz="1800" dirty="0" err="1">
                <a:solidFill>
                  <a:srgbClr val="A9B7C6"/>
                </a:solidFill>
                <a:effectLst/>
                <a:latin typeface="JetBrains Mono"/>
              </a:rPr>
              <a:t>category_id</a:t>
            </a:r>
            <a:r>
              <a:rPr lang="en-US" sz="1800" dirty="0">
                <a:solidFill>
                  <a:srgbClr val="CC7832"/>
                </a:solidFill>
                <a:effectLst/>
                <a:latin typeface="JetBrains Mono"/>
              </a:rPr>
              <a:t>}</a:t>
            </a:r>
            <a:r>
              <a:rPr lang="en-US" sz="1800" dirty="0">
                <a:solidFill>
                  <a:srgbClr val="6A8759"/>
                </a:solidFill>
                <a:effectLst/>
                <a:latin typeface="JetBrains Mono"/>
              </a:rPr>
              <a:t>"</a:t>
            </a:r>
            <a:r>
              <a:rPr lang="en-US" sz="1800" dirty="0">
                <a:solidFill>
                  <a:srgbClr val="A9B7C6"/>
                </a:solidFill>
                <a:effectLst/>
                <a:latin typeface="JetBrains Mono"/>
              </a:rPr>
              <a:t>)</a:t>
            </a:r>
            <a:br>
              <a:rPr lang="en-US" sz="1800" dirty="0">
                <a:solidFill>
                  <a:srgbClr val="A9B7C6"/>
                </a:solidFill>
                <a:effectLst/>
                <a:latin typeface="JetBrains Mono"/>
              </a:rPr>
            </a:br>
            <a:endParaRPr lang="en-US" sz="1800" dirty="0">
              <a:solidFill>
                <a:srgbClr val="A9B7C6"/>
              </a:solidFill>
              <a:effectLst/>
              <a:latin typeface="JetBrains Mono"/>
            </a:endParaRPr>
          </a:p>
        </p:txBody>
      </p:sp>
    </p:spTree>
    <p:extLst>
      <p:ext uri="{BB962C8B-B14F-4D97-AF65-F5344CB8AC3E}">
        <p14:creationId xmlns:p14="http://schemas.microsoft.com/office/powerpoint/2010/main" val="3777957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D4D8-7163-0A24-50BC-C19CBA123B86}"/>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81F8F882-D144-06BC-E89B-264E38456A8E}"/>
              </a:ext>
            </a:extLst>
          </p:cNvPr>
          <p:cNvSpPr>
            <a:spLocks noGrp="1"/>
          </p:cNvSpPr>
          <p:nvPr>
            <p:ph idx="1"/>
          </p:nvPr>
        </p:nvSpPr>
        <p:spPr/>
        <p:txBody>
          <a:bodyPr>
            <a:normAutofit fontScale="92500" lnSpcReduction="10000"/>
          </a:bodyPr>
          <a:lstStyle/>
          <a:p>
            <a:pPr marL="0" indent="0">
              <a:buNone/>
            </a:pPr>
            <a:r>
              <a:rPr lang="en-US" sz="1800" dirty="0">
                <a:solidFill>
                  <a:srgbClr val="CC7832"/>
                </a:solidFill>
                <a:effectLst/>
                <a:latin typeface="JetBrains Mono"/>
              </a:rPr>
              <a:t>from </a:t>
            </a:r>
            <a:r>
              <a:rPr lang="en-US" sz="1800" dirty="0" err="1">
                <a:solidFill>
                  <a:srgbClr val="A9B7C6"/>
                </a:solidFill>
                <a:effectLst/>
                <a:latin typeface="JetBrains Mono"/>
              </a:rPr>
              <a:t>tensorflow.keras.preprocessing.image</a:t>
            </a:r>
            <a:r>
              <a:rPr lang="en-US" sz="1800" dirty="0">
                <a:solidFill>
                  <a:srgbClr val="A9B7C6"/>
                </a:solidFill>
                <a:effectLst/>
                <a:latin typeface="JetBrains Mono"/>
              </a:rPr>
              <a:t> </a:t>
            </a:r>
            <a:r>
              <a:rPr lang="en-US" sz="1800" dirty="0">
                <a:solidFill>
                  <a:srgbClr val="CC7832"/>
                </a:solidFill>
                <a:effectLst/>
                <a:latin typeface="JetBrains Mono"/>
              </a:rPr>
              <a:t>import </a:t>
            </a:r>
            <a:r>
              <a:rPr lang="en-US" sz="1800" dirty="0" err="1">
                <a:solidFill>
                  <a:srgbClr val="A9B7C6"/>
                </a:solidFill>
                <a:effectLst/>
                <a:latin typeface="JetBrains Mono"/>
              </a:rPr>
              <a:t>ImageDataGenerator</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Initialize image data generator for augmentation</a:t>
            </a:r>
            <a:br>
              <a:rPr lang="en-US" sz="1800" dirty="0">
                <a:solidFill>
                  <a:srgbClr val="808080"/>
                </a:solidFill>
                <a:effectLst/>
                <a:latin typeface="JetBrains Mono"/>
              </a:rPr>
            </a:br>
            <a:r>
              <a:rPr lang="en-US" sz="1800" dirty="0" err="1">
                <a:solidFill>
                  <a:srgbClr val="A9B7C6"/>
                </a:solidFill>
                <a:effectLst/>
                <a:latin typeface="JetBrains Mono"/>
              </a:rPr>
              <a:t>datagen</a:t>
            </a:r>
            <a:r>
              <a:rPr lang="en-US" sz="1800" dirty="0">
                <a:solidFill>
                  <a:srgbClr val="A9B7C6"/>
                </a:solidFill>
                <a:effectLst/>
                <a:latin typeface="JetBrains Mono"/>
              </a:rPr>
              <a:t> = </a:t>
            </a:r>
            <a:r>
              <a:rPr lang="en-US" sz="1800" dirty="0" err="1">
                <a:solidFill>
                  <a:srgbClr val="A9B7C6"/>
                </a:solidFill>
                <a:effectLst/>
                <a:latin typeface="JetBrains Mono"/>
              </a:rPr>
              <a:t>ImageDataGenerator</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a:solidFill>
                  <a:srgbClr val="AA4926"/>
                </a:solidFill>
                <a:effectLst/>
                <a:latin typeface="JetBrains Mono"/>
              </a:rPr>
              <a:t>rescale</a:t>
            </a:r>
            <a:r>
              <a:rPr lang="en-US" sz="1800" dirty="0">
                <a:solidFill>
                  <a:srgbClr val="A9B7C6"/>
                </a:solidFill>
                <a:effectLst/>
                <a:latin typeface="JetBrains Mono"/>
              </a:rPr>
              <a:t>=</a:t>
            </a:r>
            <a:r>
              <a:rPr lang="en-US" sz="1800" dirty="0">
                <a:solidFill>
                  <a:srgbClr val="6897BB"/>
                </a:solidFill>
                <a:effectLst/>
                <a:latin typeface="JetBrains Mono"/>
              </a:rPr>
              <a:t>1.</a:t>
            </a:r>
            <a:r>
              <a:rPr lang="en-US" sz="1800" dirty="0">
                <a:solidFill>
                  <a:srgbClr val="A9B7C6"/>
                </a:solidFill>
                <a:effectLst/>
                <a:latin typeface="JetBrains Mono"/>
              </a:rPr>
              <a:t>/</a:t>
            </a:r>
            <a:r>
              <a:rPr lang="en-US" sz="1800" dirty="0">
                <a:solidFill>
                  <a:srgbClr val="6897BB"/>
                </a:solidFill>
                <a:effectLst/>
                <a:latin typeface="JetBrains Mono"/>
              </a:rPr>
              <a:t>255</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err="1">
                <a:solidFill>
                  <a:srgbClr val="AA4926"/>
                </a:solidFill>
                <a:effectLst/>
                <a:latin typeface="JetBrains Mono"/>
              </a:rPr>
              <a:t>rotation_range</a:t>
            </a:r>
            <a:r>
              <a:rPr lang="en-US" sz="1800" dirty="0">
                <a:solidFill>
                  <a:srgbClr val="A9B7C6"/>
                </a:solidFill>
                <a:effectLst/>
                <a:latin typeface="JetBrains Mono"/>
              </a:rPr>
              <a:t>=</a:t>
            </a:r>
            <a:r>
              <a:rPr lang="en-US" sz="1800" dirty="0">
                <a:solidFill>
                  <a:srgbClr val="6897BB"/>
                </a:solidFill>
                <a:effectLst/>
                <a:latin typeface="JetBrains Mono"/>
              </a:rPr>
              <a:t>20</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err="1">
                <a:solidFill>
                  <a:srgbClr val="AA4926"/>
                </a:solidFill>
                <a:effectLst/>
                <a:latin typeface="JetBrains Mono"/>
              </a:rPr>
              <a:t>width_shift_range</a:t>
            </a:r>
            <a:r>
              <a:rPr lang="en-US" sz="1800" dirty="0">
                <a:solidFill>
                  <a:srgbClr val="A9B7C6"/>
                </a:solidFill>
                <a:effectLst/>
                <a:latin typeface="JetBrains Mono"/>
              </a:rPr>
              <a:t>=</a:t>
            </a:r>
            <a:r>
              <a:rPr lang="en-US" sz="1800" dirty="0">
                <a:solidFill>
                  <a:srgbClr val="6897BB"/>
                </a:solidFill>
                <a:effectLst/>
                <a:latin typeface="JetBrains Mono"/>
              </a:rPr>
              <a:t>0.2</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err="1">
                <a:solidFill>
                  <a:srgbClr val="AA4926"/>
                </a:solidFill>
                <a:effectLst/>
                <a:latin typeface="JetBrains Mono"/>
              </a:rPr>
              <a:t>height_shift_range</a:t>
            </a:r>
            <a:r>
              <a:rPr lang="en-US" sz="1800" dirty="0">
                <a:solidFill>
                  <a:srgbClr val="A9B7C6"/>
                </a:solidFill>
                <a:effectLst/>
                <a:latin typeface="JetBrains Mono"/>
              </a:rPr>
              <a:t>=</a:t>
            </a:r>
            <a:r>
              <a:rPr lang="en-US" sz="1800" dirty="0">
                <a:solidFill>
                  <a:srgbClr val="6897BB"/>
                </a:solidFill>
                <a:effectLst/>
                <a:latin typeface="JetBrains Mono"/>
              </a:rPr>
              <a:t>0.2</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err="1">
                <a:solidFill>
                  <a:srgbClr val="AA4926"/>
                </a:solidFill>
                <a:effectLst/>
                <a:latin typeface="JetBrains Mono"/>
              </a:rPr>
              <a:t>zoom_range</a:t>
            </a:r>
            <a:r>
              <a:rPr lang="en-US" sz="1800" dirty="0">
                <a:solidFill>
                  <a:srgbClr val="A9B7C6"/>
                </a:solidFill>
                <a:effectLst/>
                <a:latin typeface="JetBrains Mono"/>
              </a:rPr>
              <a:t>=</a:t>
            </a:r>
            <a:r>
              <a:rPr lang="en-US" sz="1800" dirty="0">
                <a:solidFill>
                  <a:srgbClr val="6897BB"/>
                </a:solidFill>
                <a:effectLst/>
                <a:latin typeface="JetBrains Mono"/>
              </a:rPr>
              <a:t>0.2</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err="1">
                <a:solidFill>
                  <a:srgbClr val="AA4926"/>
                </a:solidFill>
                <a:effectLst/>
                <a:latin typeface="JetBrains Mono"/>
              </a:rPr>
              <a:t>horizontal_flip</a:t>
            </a:r>
            <a:r>
              <a:rPr lang="en-US" sz="1800" dirty="0">
                <a:solidFill>
                  <a:srgbClr val="A9B7C6"/>
                </a:solidFill>
                <a:effectLst/>
                <a:latin typeface="JetBrains Mono"/>
              </a:rPr>
              <a:t>=</a:t>
            </a:r>
            <a:r>
              <a:rPr lang="en-US" sz="1800" dirty="0">
                <a:solidFill>
                  <a:srgbClr val="CC7832"/>
                </a:solidFill>
                <a:effectLst/>
                <a:latin typeface="JetBrains Mono"/>
              </a:rPr>
              <a:t>True,</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err="1">
                <a:solidFill>
                  <a:srgbClr val="AA4926"/>
                </a:solidFill>
                <a:effectLst/>
                <a:latin typeface="JetBrains Mono"/>
              </a:rPr>
              <a:t>fill_mode</a:t>
            </a:r>
            <a:r>
              <a:rPr lang="en-US" sz="1800" dirty="0">
                <a:solidFill>
                  <a:srgbClr val="A9B7C6"/>
                </a:solidFill>
                <a:effectLst/>
                <a:latin typeface="JetBrains Mono"/>
              </a:rPr>
              <a:t>=</a:t>
            </a:r>
            <a:r>
              <a:rPr lang="en-US" sz="1800" dirty="0">
                <a:solidFill>
                  <a:srgbClr val="6A8759"/>
                </a:solidFill>
                <a:effectLst/>
                <a:latin typeface="JetBrains Mono"/>
              </a:rPr>
              <a:t>'nearest'</a:t>
            </a:r>
            <a:br>
              <a:rPr lang="en-US" sz="1800" dirty="0">
                <a:solidFill>
                  <a:srgbClr val="6A8759"/>
                </a:solidFill>
                <a:effectLst/>
                <a:latin typeface="JetBrains Mono"/>
              </a:rPr>
            </a:b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Load a sample image and preprocess it</a:t>
            </a:r>
            <a:br>
              <a:rPr lang="en-US" sz="1800" dirty="0">
                <a:solidFill>
                  <a:srgbClr val="808080"/>
                </a:solidFill>
                <a:effectLst/>
                <a:latin typeface="JetBrains Mono"/>
              </a:rPr>
            </a:br>
            <a:r>
              <a:rPr lang="en-US" sz="1800" dirty="0">
                <a:solidFill>
                  <a:srgbClr val="A9B7C6"/>
                </a:solidFill>
                <a:effectLst/>
                <a:latin typeface="JetBrains Mono"/>
              </a:rPr>
              <a:t>image = cv2.imread(</a:t>
            </a:r>
            <a:r>
              <a:rPr lang="en-US" sz="1800" dirty="0">
                <a:solidFill>
                  <a:srgbClr val="6A8759"/>
                </a:solidFill>
                <a:effectLst/>
                <a:latin typeface="JetBrains Mono"/>
              </a:rPr>
              <a:t>"/path/to/</a:t>
            </a:r>
            <a:r>
              <a:rPr lang="en-US" sz="1800" dirty="0" err="1">
                <a:solidFill>
                  <a:srgbClr val="6A8759"/>
                </a:solidFill>
                <a:effectLst/>
                <a:latin typeface="JetBrains Mono"/>
              </a:rPr>
              <a:t>sample_image.jpg</a:t>
            </a:r>
            <a:r>
              <a:rPr lang="en-US" sz="1800" dirty="0">
                <a:solidFill>
                  <a:srgbClr val="6A8759"/>
                </a:solidFill>
                <a:effectLst/>
                <a:latin typeface="JetBrains Mono"/>
              </a:rPr>
              <a:t>"</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image = </a:t>
            </a:r>
            <a:r>
              <a:rPr lang="en-US" sz="1800" dirty="0" err="1">
                <a:solidFill>
                  <a:srgbClr val="A9B7C6"/>
                </a:solidFill>
                <a:effectLst/>
                <a:latin typeface="JetBrains Mono"/>
              </a:rPr>
              <a:t>np.expand_dims</a:t>
            </a:r>
            <a:r>
              <a:rPr lang="en-US" sz="1800" dirty="0">
                <a:solidFill>
                  <a:srgbClr val="A9B7C6"/>
                </a:solidFill>
                <a:effectLst/>
                <a:latin typeface="JetBrains Mono"/>
              </a:rPr>
              <a:t>(image</a:t>
            </a:r>
            <a:r>
              <a:rPr lang="en-US" sz="1800" dirty="0">
                <a:solidFill>
                  <a:srgbClr val="CC7832"/>
                </a:solidFill>
                <a:effectLst/>
                <a:latin typeface="JetBrains Mono"/>
              </a:rPr>
              <a:t>, </a:t>
            </a:r>
            <a:r>
              <a:rPr lang="en-US" sz="1800" dirty="0">
                <a:solidFill>
                  <a:srgbClr val="AA4926"/>
                </a:solidFill>
                <a:effectLst/>
                <a:latin typeface="JetBrains Mono"/>
              </a:rPr>
              <a:t>axis</a:t>
            </a:r>
            <a:r>
              <a:rPr lang="en-US" sz="1800" dirty="0">
                <a:solidFill>
                  <a:srgbClr val="A9B7C6"/>
                </a:solidFill>
                <a:effectLst/>
                <a:latin typeface="JetBrains Mono"/>
              </a:rPr>
              <a:t>=</a:t>
            </a:r>
            <a:r>
              <a:rPr lang="en-US" sz="1800" dirty="0">
                <a:solidFill>
                  <a:srgbClr val="6897BB"/>
                </a:solidFill>
                <a:effectLst/>
                <a:latin typeface="JetBrains Mono"/>
              </a:rPr>
              <a:t>0</a:t>
            </a:r>
            <a:r>
              <a:rPr lang="en-US" sz="1800" dirty="0">
                <a:solidFill>
                  <a:srgbClr val="A9B7C6"/>
                </a:solidFill>
                <a:effectLst/>
                <a:latin typeface="JetBrains Mono"/>
              </a:rPr>
              <a:t>)  </a:t>
            </a:r>
            <a:r>
              <a:rPr lang="en-US" sz="1800" dirty="0">
                <a:solidFill>
                  <a:srgbClr val="808080"/>
                </a:solidFill>
                <a:effectLst/>
                <a:latin typeface="JetBrains Mono"/>
              </a:rPr>
              <a:t># Expand dimensions to match model input</a:t>
            </a:r>
            <a:br>
              <a:rPr lang="en-US" sz="1800" dirty="0">
                <a:solidFill>
                  <a:srgbClr val="808080"/>
                </a:solidFill>
                <a:effectLst/>
                <a:latin typeface="JetBrains Mono"/>
              </a:rPr>
            </a:br>
            <a:r>
              <a:rPr lang="en-US" sz="1800" dirty="0" err="1">
                <a:solidFill>
                  <a:srgbClr val="A9B7C6"/>
                </a:solidFill>
                <a:effectLst/>
                <a:latin typeface="JetBrains Mono"/>
              </a:rPr>
              <a:t>augmented_image</a:t>
            </a:r>
            <a:r>
              <a:rPr lang="en-US" sz="1800" dirty="0">
                <a:solidFill>
                  <a:srgbClr val="A9B7C6"/>
                </a:solidFill>
                <a:effectLst/>
                <a:latin typeface="JetBrains Mono"/>
              </a:rPr>
              <a:t> = </a:t>
            </a:r>
            <a:r>
              <a:rPr lang="en-US" sz="1800" dirty="0" err="1">
                <a:solidFill>
                  <a:srgbClr val="A9B7C6"/>
                </a:solidFill>
                <a:effectLst/>
                <a:latin typeface="JetBrains Mono"/>
              </a:rPr>
              <a:t>datagen.flow</a:t>
            </a:r>
            <a:r>
              <a:rPr lang="en-US" sz="1800" dirty="0">
                <a:solidFill>
                  <a:srgbClr val="A9B7C6"/>
                </a:solidFill>
                <a:effectLst/>
                <a:latin typeface="JetBrains Mono"/>
              </a:rPr>
              <a:t>(image)</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888C6"/>
                </a:solidFill>
                <a:effectLst/>
                <a:latin typeface="JetBrains Mono"/>
              </a:rPr>
              <a:t>print</a:t>
            </a:r>
            <a:r>
              <a:rPr lang="en-US" sz="1800" dirty="0">
                <a:solidFill>
                  <a:srgbClr val="A9B7C6"/>
                </a:solidFill>
                <a:effectLst/>
                <a:latin typeface="JetBrains Mono"/>
              </a:rPr>
              <a:t>(</a:t>
            </a:r>
            <a:r>
              <a:rPr lang="en-US" sz="1800" dirty="0">
                <a:solidFill>
                  <a:srgbClr val="6A8759"/>
                </a:solidFill>
                <a:effectLst/>
                <a:latin typeface="JetBrains Mono"/>
              </a:rPr>
              <a:t>"Image preprocessed and augmented."</a:t>
            </a:r>
            <a:r>
              <a:rPr lang="en-US" sz="1800" dirty="0">
                <a:solidFill>
                  <a:srgbClr val="A9B7C6"/>
                </a:solidFill>
                <a:effectLst/>
                <a:latin typeface="JetBrains Mono"/>
              </a:rPr>
              <a:t>)</a:t>
            </a:r>
            <a:br>
              <a:rPr lang="en-US" sz="1800" dirty="0">
                <a:solidFill>
                  <a:srgbClr val="A9B7C6"/>
                </a:solidFill>
                <a:effectLst/>
                <a:latin typeface="JetBrains Mono"/>
              </a:rPr>
            </a:br>
            <a:endParaRPr lang="en-US" sz="1800" dirty="0">
              <a:solidFill>
                <a:srgbClr val="A9B7C6"/>
              </a:solidFill>
              <a:effectLst/>
              <a:latin typeface="JetBrains Mono"/>
            </a:endParaRPr>
          </a:p>
          <a:p>
            <a:pPr marL="0" indent="0">
              <a:buNone/>
            </a:pPr>
            <a:endParaRPr lang="en-US" dirty="0"/>
          </a:p>
        </p:txBody>
      </p:sp>
    </p:spTree>
    <p:extLst>
      <p:ext uri="{BB962C8B-B14F-4D97-AF65-F5344CB8AC3E}">
        <p14:creationId xmlns:p14="http://schemas.microsoft.com/office/powerpoint/2010/main" val="1312073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7A66-8663-3666-A1C3-04FD405CB62A}"/>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F8EC3037-A80A-D546-B383-F9E5D9F8ED42}"/>
              </a:ext>
            </a:extLst>
          </p:cNvPr>
          <p:cNvSpPr>
            <a:spLocks noGrp="1"/>
          </p:cNvSpPr>
          <p:nvPr>
            <p:ph idx="1"/>
          </p:nvPr>
        </p:nvSpPr>
        <p:spPr/>
        <p:txBody>
          <a:bodyPr/>
          <a:lstStyle/>
          <a:p>
            <a:pPr marL="0" indent="0">
              <a:buNone/>
            </a:pPr>
            <a:r>
              <a:rPr lang="en-US" sz="1800" dirty="0">
                <a:solidFill>
                  <a:srgbClr val="CC7832"/>
                </a:solidFill>
                <a:effectLst/>
                <a:latin typeface="JetBrains Mono"/>
              </a:rPr>
              <a:t>from </a:t>
            </a:r>
            <a:r>
              <a:rPr lang="en-US" sz="1800" dirty="0" err="1">
                <a:solidFill>
                  <a:srgbClr val="A9B7C6"/>
                </a:solidFill>
                <a:effectLst/>
                <a:latin typeface="JetBrains Mono"/>
              </a:rPr>
              <a:t>tensorflow.keras.applications</a:t>
            </a:r>
            <a:r>
              <a:rPr lang="en-US" sz="1800" dirty="0">
                <a:solidFill>
                  <a:srgbClr val="A9B7C6"/>
                </a:solidFill>
                <a:effectLst/>
                <a:latin typeface="JetBrains Mono"/>
              </a:rPr>
              <a:t> </a:t>
            </a:r>
            <a:r>
              <a:rPr lang="en-US" sz="1800" dirty="0">
                <a:solidFill>
                  <a:srgbClr val="CC7832"/>
                </a:solidFill>
                <a:effectLst/>
                <a:latin typeface="JetBrains Mono"/>
              </a:rPr>
              <a:t>import </a:t>
            </a:r>
            <a:r>
              <a:rPr lang="en-US" sz="1800" dirty="0">
                <a:solidFill>
                  <a:srgbClr val="A9B7C6"/>
                </a:solidFill>
                <a:effectLst/>
                <a:latin typeface="JetBrains Mono"/>
              </a:rPr>
              <a:t>VGG16</a:t>
            </a:r>
            <a:br>
              <a:rPr lang="en-US" sz="1800" dirty="0">
                <a:solidFill>
                  <a:srgbClr val="A9B7C6"/>
                </a:solidFill>
                <a:effectLst/>
                <a:latin typeface="JetBrains Mono"/>
              </a:rPr>
            </a:br>
            <a:r>
              <a:rPr lang="en-US" sz="1800" dirty="0">
                <a:solidFill>
                  <a:srgbClr val="CC7832"/>
                </a:solidFill>
                <a:effectLst/>
                <a:latin typeface="JetBrains Mono"/>
              </a:rPr>
              <a:t>from </a:t>
            </a:r>
            <a:r>
              <a:rPr lang="en-US" sz="1800" dirty="0" err="1">
                <a:solidFill>
                  <a:srgbClr val="A9B7C6"/>
                </a:solidFill>
                <a:effectLst/>
                <a:latin typeface="JetBrains Mono"/>
              </a:rPr>
              <a:t>tensorflow.keras.models</a:t>
            </a:r>
            <a:r>
              <a:rPr lang="en-US" sz="1800" dirty="0">
                <a:solidFill>
                  <a:srgbClr val="A9B7C6"/>
                </a:solidFill>
                <a:effectLst/>
                <a:latin typeface="JetBrains Mono"/>
              </a:rPr>
              <a:t> </a:t>
            </a:r>
            <a:r>
              <a:rPr lang="en-US" sz="1800" dirty="0">
                <a:solidFill>
                  <a:srgbClr val="CC7832"/>
                </a:solidFill>
                <a:effectLst/>
                <a:latin typeface="JetBrains Mono"/>
              </a:rPr>
              <a:t>import </a:t>
            </a:r>
            <a:r>
              <a:rPr lang="en-US" sz="1800" dirty="0">
                <a:solidFill>
                  <a:srgbClr val="A9B7C6"/>
                </a:solidFill>
                <a:effectLst/>
                <a:latin typeface="JetBrains Mono"/>
              </a:rPr>
              <a:t>Model</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Load VGG16 pre-trained model without the top classification layers</a:t>
            </a:r>
            <a:br>
              <a:rPr lang="en-US" sz="1800" dirty="0">
                <a:solidFill>
                  <a:srgbClr val="808080"/>
                </a:solidFill>
                <a:effectLst/>
                <a:latin typeface="JetBrains Mono"/>
              </a:rPr>
            </a:br>
            <a:r>
              <a:rPr lang="en-US" sz="1800" dirty="0" err="1">
                <a:solidFill>
                  <a:srgbClr val="A9B7C6"/>
                </a:solidFill>
                <a:effectLst/>
                <a:latin typeface="JetBrains Mono"/>
              </a:rPr>
              <a:t>base_model</a:t>
            </a:r>
            <a:r>
              <a:rPr lang="en-US" sz="1800" dirty="0">
                <a:solidFill>
                  <a:srgbClr val="A9B7C6"/>
                </a:solidFill>
                <a:effectLst/>
                <a:latin typeface="JetBrains Mono"/>
              </a:rPr>
              <a:t> = VGG16(</a:t>
            </a:r>
            <a:r>
              <a:rPr lang="en-US" sz="1800" dirty="0">
                <a:solidFill>
                  <a:srgbClr val="AA4926"/>
                </a:solidFill>
                <a:effectLst/>
                <a:latin typeface="JetBrains Mono"/>
              </a:rPr>
              <a:t>weights</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imagenet</a:t>
            </a:r>
            <a:r>
              <a:rPr lang="en-US" sz="1800" dirty="0">
                <a:solidFill>
                  <a:srgbClr val="6A8759"/>
                </a:solidFill>
                <a:effectLst/>
                <a:latin typeface="JetBrains Mono"/>
              </a:rPr>
              <a:t>'</a:t>
            </a:r>
            <a:r>
              <a:rPr lang="en-US" sz="1800" dirty="0">
                <a:solidFill>
                  <a:srgbClr val="CC7832"/>
                </a:solidFill>
                <a:effectLst/>
                <a:latin typeface="JetBrains Mono"/>
              </a:rPr>
              <a:t>, </a:t>
            </a:r>
            <a:r>
              <a:rPr lang="en-US" sz="1800" dirty="0" err="1">
                <a:solidFill>
                  <a:srgbClr val="AA4926"/>
                </a:solidFill>
                <a:effectLst/>
                <a:latin typeface="JetBrains Mono"/>
              </a:rPr>
              <a:t>include_top</a:t>
            </a:r>
            <a:r>
              <a:rPr lang="en-US" sz="1800" dirty="0">
                <a:solidFill>
                  <a:srgbClr val="A9B7C6"/>
                </a:solidFill>
                <a:effectLst/>
                <a:latin typeface="JetBrains Mono"/>
              </a:rPr>
              <a:t>=</a:t>
            </a:r>
            <a:r>
              <a:rPr lang="en-US" sz="1800" dirty="0">
                <a:solidFill>
                  <a:srgbClr val="CC7832"/>
                </a:solidFill>
                <a:effectLst/>
                <a:latin typeface="JetBrains Mono"/>
              </a:rPr>
              <a:t>False, </a:t>
            </a:r>
            <a:r>
              <a:rPr lang="en-US" sz="1800" dirty="0" err="1">
                <a:solidFill>
                  <a:srgbClr val="AA4926"/>
                </a:solidFill>
                <a:effectLst/>
                <a:latin typeface="JetBrains Mono"/>
              </a:rPr>
              <a:t>input_shape</a:t>
            </a:r>
            <a:r>
              <a:rPr lang="en-US" sz="1800" dirty="0">
                <a:solidFill>
                  <a:srgbClr val="A9B7C6"/>
                </a:solidFill>
                <a:effectLst/>
                <a:latin typeface="JetBrains Mono"/>
              </a:rPr>
              <a:t>=(</a:t>
            </a:r>
            <a:r>
              <a:rPr lang="en-US" sz="1800" dirty="0">
                <a:solidFill>
                  <a:srgbClr val="6897BB"/>
                </a:solidFill>
                <a:effectLst/>
                <a:latin typeface="JetBrains Mono"/>
              </a:rPr>
              <a:t>224</a:t>
            </a:r>
            <a:r>
              <a:rPr lang="en-US" sz="1800" dirty="0">
                <a:solidFill>
                  <a:srgbClr val="CC7832"/>
                </a:solidFill>
                <a:effectLst/>
                <a:latin typeface="JetBrains Mono"/>
              </a:rPr>
              <a:t>, </a:t>
            </a:r>
            <a:r>
              <a:rPr lang="en-US" sz="1800" dirty="0">
                <a:solidFill>
                  <a:srgbClr val="6897BB"/>
                </a:solidFill>
                <a:effectLst/>
                <a:latin typeface="JetBrains Mono"/>
              </a:rPr>
              <a:t>224</a:t>
            </a:r>
            <a:r>
              <a:rPr lang="en-US" sz="1800" dirty="0">
                <a:solidFill>
                  <a:srgbClr val="CC7832"/>
                </a:solidFill>
                <a:effectLst/>
                <a:latin typeface="JetBrains Mono"/>
              </a:rPr>
              <a:t>, </a:t>
            </a:r>
            <a:r>
              <a:rPr lang="en-US" sz="1800" dirty="0">
                <a:solidFill>
                  <a:srgbClr val="6897BB"/>
                </a:solidFill>
                <a:effectLst/>
                <a:latin typeface="JetBrains Mono"/>
              </a:rPr>
              <a:t>3</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Create a new model for feature extraction</a:t>
            </a:r>
            <a:br>
              <a:rPr lang="en-US" sz="1800" dirty="0">
                <a:solidFill>
                  <a:srgbClr val="808080"/>
                </a:solidFill>
                <a:effectLst/>
                <a:latin typeface="JetBrains Mono"/>
              </a:rPr>
            </a:br>
            <a:r>
              <a:rPr lang="en-US" sz="1800" dirty="0">
                <a:solidFill>
                  <a:srgbClr val="A9B7C6"/>
                </a:solidFill>
                <a:effectLst/>
                <a:latin typeface="JetBrains Mono"/>
              </a:rPr>
              <a:t>model = Model(</a:t>
            </a:r>
            <a:r>
              <a:rPr lang="en-US" sz="1800" dirty="0">
                <a:solidFill>
                  <a:srgbClr val="AA4926"/>
                </a:solidFill>
                <a:effectLst/>
                <a:latin typeface="JetBrains Mono"/>
              </a:rPr>
              <a:t>inputs</a:t>
            </a:r>
            <a:r>
              <a:rPr lang="en-US" sz="1800" dirty="0">
                <a:solidFill>
                  <a:srgbClr val="A9B7C6"/>
                </a:solidFill>
                <a:effectLst/>
                <a:latin typeface="JetBrains Mono"/>
              </a:rPr>
              <a:t>=</a:t>
            </a:r>
            <a:r>
              <a:rPr lang="en-US" sz="1800" dirty="0" err="1">
                <a:solidFill>
                  <a:srgbClr val="A9B7C6"/>
                </a:solidFill>
                <a:effectLst/>
                <a:latin typeface="JetBrains Mono"/>
              </a:rPr>
              <a:t>base_model.input</a:t>
            </a:r>
            <a:r>
              <a:rPr lang="en-US" sz="1800" dirty="0">
                <a:solidFill>
                  <a:srgbClr val="CC7832"/>
                </a:solidFill>
                <a:effectLst/>
                <a:latin typeface="JetBrains Mono"/>
              </a:rPr>
              <a:t>, </a:t>
            </a:r>
            <a:r>
              <a:rPr lang="en-US" sz="1800" dirty="0">
                <a:solidFill>
                  <a:srgbClr val="AA4926"/>
                </a:solidFill>
                <a:effectLst/>
                <a:latin typeface="JetBrains Mono"/>
              </a:rPr>
              <a:t>outputs</a:t>
            </a:r>
            <a:r>
              <a:rPr lang="en-US" sz="1800" dirty="0">
                <a:solidFill>
                  <a:srgbClr val="A9B7C6"/>
                </a:solidFill>
                <a:effectLst/>
                <a:latin typeface="JetBrains Mono"/>
              </a:rPr>
              <a:t>=</a:t>
            </a:r>
            <a:r>
              <a:rPr lang="en-US" sz="1800" dirty="0" err="1">
                <a:solidFill>
                  <a:srgbClr val="A9B7C6"/>
                </a:solidFill>
                <a:effectLst/>
                <a:latin typeface="JetBrains Mono"/>
              </a:rPr>
              <a:t>base_model.output</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Extract features for a batch of images</a:t>
            </a:r>
            <a:br>
              <a:rPr lang="en-US" sz="1800" dirty="0">
                <a:solidFill>
                  <a:srgbClr val="808080"/>
                </a:solidFill>
                <a:effectLst/>
                <a:latin typeface="JetBrains Mono"/>
              </a:rPr>
            </a:br>
            <a:r>
              <a:rPr lang="en-US" sz="1800" dirty="0">
                <a:solidFill>
                  <a:srgbClr val="A9B7C6"/>
                </a:solidFill>
                <a:effectLst/>
                <a:latin typeface="JetBrains Mono"/>
              </a:rPr>
              <a:t>features = </a:t>
            </a:r>
            <a:r>
              <a:rPr lang="en-US" sz="1800" dirty="0" err="1">
                <a:solidFill>
                  <a:srgbClr val="A9B7C6"/>
                </a:solidFill>
                <a:effectLst/>
                <a:latin typeface="JetBrains Mono"/>
              </a:rPr>
              <a:t>model.predict</a:t>
            </a:r>
            <a:r>
              <a:rPr lang="en-US" sz="1800" dirty="0">
                <a:solidFill>
                  <a:srgbClr val="A9B7C6"/>
                </a:solidFill>
                <a:effectLst/>
                <a:latin typeface="JetBrains Mono"/>
              </a:rPr>
              <a:t>(</a:t>
            </a:r>
            <a:r>
              <a:rPr lang="en-US" sz="1800" dirty="0" err="1">
                <a:solidFill>
                  <a:srgbClr val="A9B7C6"/>
                </a:solidFill>
                <a:effectLst/>
                <a:latin typeface="JetBrains Mono"/>
              </a:rPr>
              <a:t>image_files</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888C6"/>
                </a:solidFill>
                <a:effectLst/>
                <a:latin typeface="JetBrains Mono"/>
              </a:rPr>
              <a:t>print</a:t>
            </a:r>
            <a:r>
              <a:rPr lang="en-US" sz="1800" dirty="0">
                <a:solidFill>
                  <a:srgbClr val="A9B7C6"/>
                </a:solidFill>
                <a:effectLst/>
                <a:latin typeface="JetBrains Mono"/>
              </a:rPr>
              <a:t>(</a:t>
            </a:r>
            <a:r>
              <a:rPr lang="en-US" sz="1800" dirty="0">
                <a:solidFill>
                  <a:srgbClr val="6A8759"/>
                </a:solidFill>
                <a:effectLst/>
                <a:latin typeface="JetBrains Mono"/>
              </a:rPr>
              <a:t>"Features extracted from pre-trained VGG16."</a:t>
            </a:r>
            <a:r>
              <a:rPr lang="en-US" sz="1800" dirty="0">
                <a:solidFill>
                  <a:srgbClr val="A9B7C6"/>
                </a:solidFill>
                <a:effectLst/>
                <a:latin typeface="JetBrains Mono"/>
              </a:rPr>
              <a:t>)</a:t>
            </a:r>
            <a:br>
              <a:rPr lang="en-US" sz="1800" dirty="0">
                <a:solidFill>
                  <a:srgbClr val="A9B7C6"/>
                </a:solidFill>
                <a:effectLst/>
                <a:latin typeface="JetBrains Mono"/>
              </a:rPr>
            </a:br>
            <a:endParaRPr lang="en-US" sz="1800" dirty="0">
              <a:solidFill>
                <a:srgbClr val="A9B7C6"/>
              </a:solidFill>
              <a:effectLst/>
              <a:latin typeface="JetBrains Mono"/>
            </a:endParaRPr>
          </a:p>
        </p:txBody>
      </p:sp>
    </p:spTree>
    <p:extLst>
      <p:ext uri="{BB962C8B-B14F-4D97-AF65-F5344CB8AC3E}">
        <p14:creationId xmlns:p14="http://schemas.microsoft.com/office/powerpoint/2010/main" val="4006090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4BEA-6964-9E85-280D-B68BCE14028A}"/>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6158B7A3-8256-0111-00C1-C41E03A92A4F}"/>
              </a:ext>
            </a:extLst>
          </p:cNvPr>
          <p:cNvSpPr>
            <a:spLocks noGrp="1"/>
          </p:cNvSpPr>
          <p:nvPr>
            <p:ph idx="1"/>
          </p:nvPr>
        </p:nvSpPr>
        <p:spPr/>
        <p:txBody>
          <a:bodyPr>
            <a:normAutofit/>
          </a:bodyPr>
          <a:lstStyle/>
          <a:p>
            <a:pPr marL="0" indent="0">
              <a:buNone/>
            </a:pPr>
            <a:r>
              <a:rPr lang="en-US" sz="1800" dirty="0">
                <a:solidFill>
                  <a:srgbClr val="CC7832"/>
                </a:solidFill>
                <a:effectLst/>
                <a:latin typeface="JetBrains Mono"/>
              </a:rPr>
              <a:t>import </a:t>
            </a:r>
            <a:r>
              <a:rPr lang="en-US" sz="1800" dirty="0" err="1">
                <a:solidFill>
                  <a:srgbClr val="A9B7C6"/>
                </a:solidFill>
                <a:effectLst/>
                <a:latin typeface="JetBrains Mono"/>
              </a:rPr>
              <a:t>tensorflow</a:t>
            </a:r>
            <a:r>
              <a:rPr lang="en-US" sz="1800" dirty="0">
                <a:solidFill>
                  <a:srgbClr val="A9B7C6"/>
                </a:solidFill>
                <a:effectLst/>
                <a:latin typeface="JetBrains Mono"/>
              </a:rPr>
              <a:t> </a:t>
            </a:r>
            <a:r>
              <a:rPr lang="en-US" sz="1800" dirty="0">
                <a:solidFill>
                  <a:srgbClr val="CC7832"/>
                </a:solidFill>
                <a:effectLst/>
                <a:latin typeface="JetBrains Mono"/>
              </a:rPr>
              <a:t>as </a:t>
            </a:r>
            <a:r>
              <a:rPr lang="en-US" sz="1800" dirty="0" err="1">
                <a:solidFill>
                  <a:srgbClr val="A9B7C6"/>
                </a:solidFill>
                <a:effectLst/>
                <a:latin typeface="JetBrains Mono"/>
              </a:rPr>
              <a:t>tf</a:t>
            </a:r>
            <a:br>
              <a:rPr lang="en-US" sz="1800" dirty="0">
                <a:solidFill>
                  <a:srgbClr val="A9B7C6"/>
                </a:solidFill>
                <a:effectLst/>
                <a:latin typeface="JetBrains Mono"/>
              </a:rPr>
            </a:br>
            <a:r>
              <a:rPr lang="en-US" sz="1800" dirty="0">
                <a:solidFill>
                  <a:srgbClr val="CC7832"/>
                </a:solidFill>
                <a:effectLst/>
                <a:latin typeface="JetBrains Mono"/>
              </a:rPr>
              <a:t>from </a:t>
            </a:r>
            <a:r>
              <a:rPr lang="en-US" sz="1800" dirty="0" err="1">
                <a:solidFill>
                  <a:srgbClr val="A9B7C6"/>
                </a:solidFill>
                <a:effectLst/>
                <a:latin typeface="JetBrains Mono"/>
              </a:rPr>
              <a:t>tensorflow.keras</a:t>
            </a:r>
            <a:r>
              <a:rPr lang="en-US" sz="1800" dirty="0">
                <a:solidFill>
                  <a:srgbClr val="A9B7C6"/>
                </a:solidFill>
                <a:effectLst/>
                <a:latin typeface="JetBrains Mono"/>
              </a:rPr>
              <a:t> </a:t>
            </a:r>
            <a:r>
              <a:rPr lang="en-US" sz="1800" dirty="0">
                <a:solidFill>
                  <a:srgbClr val="CC7832"/>
                </a:solidFill>
                <a:effectLst/>
                <a:latin typeface="JetBrains Mono"/>
              </a:rPr>
              <a:t>import </a:t>
            </a:r>
            <a:r>
              <a:rPr lang="en-US" sz="1800" dirty="0">
                <a:solidFill>
                  <a:srgbClr val="A9B7C6"/>
                </a:solidFill>
                <a:effectLst/>
                <a:latin typeface="JetBrains Mono"/>
              </a:rPr>
              <a:t>layers</a:t>
            </a:r>
            <a:r>
              <a:rPr lang="en-US" sz="1800" dirty="0">
                <a:solidFill>
                  <a:srgbClr val="CC7832"/>
                </a:solidFill>
                <a:effectLst/>
                <a:latin typeface="JetBrains Mono"/>
              </a:rPr>
              <a:t>, </a:t>
            </a:r>
            <a:r>
              <a:rPr lang="en-US" sz="1800" dirty="0">
                <a:solidFill>
                  <a:srgbClr val="A9B7C6"/>
                </a:solidFill>
                <a:effectLst/>
                <a:latin typeface="JetBrains Mono"/>
              </a:rPr>
              <a:t>models</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Define custom model architecture</a:t>
            </a:r>
            <a:br>
              <a:rPr lang="en-US" sz="1800" dirty="0">
                <a:solidFill>
                  <a:srgbClr val="808080"/>
                </a:solidFill>
                <a:effectLst/>
                <a:latin typeface="JetBrains Mono"/>
              </a:rPr>
            </a:br>
            <a:r>
              <a:rPr lang="en-US" sz="1800" dirty="0">
                <a:solidFill>
                  <a:srgbClr val="A9B7C6"/>
                </a:solidFill>
                <a:effectLst/>
                <a:latin typeface="JetBrains Mono"/>
              </a:rPr>
              <a:t>model = </a:t>
            </a:r>
            <a:r>
              <a:rPr lang="en-US" sz="1800" dirty="0" err="1">
                <a:solidFill>
                  <a:srgbClr val="A9B7C6"/>
                </a:solidFill>
                <a:effectLst/>
                <a:latin typeface="JetBrains Mono"/>
              </a:rPr>
              <a:t>models.Sequential</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layers.Conv2D(</a:t>
            </a:r>
            <a:r>
              <a:rPr lang="en-US" sz="1800" dirty="0">
                <a:solidFill>
                  <a:srgbClr val="6897BB"/>
                </a:solidFill>
                <a:effectLst/>
                <a:latin typeface="JetBrains Mono"/>
              </a:rPr>
              <a:t>32</a:t>
            </a:r>
            <a:r>
              <a:rPr lang="en-US" sz="1800" dirty="0">
                <a:solidFill>
                  <a:srgbClr val="CC7832"/>
                </a:solidFill>
                <a:effectLst/>
                <a:latin typeface="JetBrains Mono"/>
              </a:rPr>
              <a:t>, </a:t>
            </a:r>
            <a:r>
              <a:rPr lang="en-US" sz="1800" dirty="0">
                <a:solidFill>
                  <a:srgbClr val="A9B7C6"/>
                </a:solidFill>
                <a:effectLst/>
                <a:latin typeface="JetBrains Mono"/>
              </a:rPr>
              <a:t>(</a:t>
            </a:r>
            <a:r>
              <a:rPr lang="en-US" sz="1800" dirty="0">
                <a:solidFill>
                  <a:srgbClr val="6897BB"/>
                </a:solidFill>
                <a:effectLst/>
                <a:latin typeface="JetBrains Mono"/>
              </a:rPr>
              <a:t>3</a:t>
            </a:r>
            <a:r>
              <a:rPr lang="en-US" sz="1800" dirty="0">
                <a:solidFill>
                  <a:srgbClr val="CC7832"/>
                </a:solidFill>
                <a:effectLst/>
                <a:latin typeface="JetBrains Mono"/>
              </a:rPr>
              <a:t>, </a:t>
            </a:r>
            <a:r>
              <a:rPr lang="en-US" sz="1800" dirty="0">
                <a:solidFill>
                  <a:srgbClr val="6897BB"/>
                </a:solidFill>
                <a:effectLst/>
                <a:latin typeface="JetBrains Mono"/>
              </a:rPr>
              <a:t>3</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AA4926"/>
                </a:solidFill>
                <a:effectLst/>
                <a:latin typeface="JetBrains Mono"/>
              </a:rPr>
              <a:t>activation</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relu</a:t>
            </a:r>
            <a:r>
              <a:rPr lang="en-US" sz="1800" dirty="0">
                <a:solidFill>
                  <a:srgbClr val="6A8759"/>
                </a:solidFill>
                <a:effectLst/>
                <a:latin typeface="JetBrains Mono"/>
              </a:rPr>
              <a:t>'</a:t>
            </a:r>
            <a:r>
              <a:rPr lang="en-US" sz="1800" dirty="0">
                <a:solidFill>
                  <a:srgbClr val="CC7832"/>
                </a:solidFill>
                <a:effectLst/>
                <a:latin typeface="JetBrains Mono"/>
              </a:rPr>
              <a:t>, </a:t>
            </a:r>
            <a:r>
              <a:rPr lang="en-US" sz="1800" dirty="0" err="1">
                <a:solidFill>
                  <a:srgbClr val="AA4926"/>
                </a:solidFill>
                <a:effectLst/>
                <a:latin typeface="JetBrains Mono"/>
              </a:rPr>
              <a:t>input_shape</a:t>
            </a:r>
            <a:r>
              <a:rPr lang="en-US" sz="1800" dirty="0">
                <a:solidFill>
                  <a:srgbClr val="A9B7C6"/>
                </a:solidFill>
                <a:effectLst/>
                <a:latin typeface="JetBrains Mono"/>
              </a:rPr>
              <a:t>=(</a:t>
            </a:r>
            <a:r>
              <a:rPr lang="en-US" sz="1800" dirty="0">
                <a:solidFill>
                  <a:srgbClr val="6897BB"/>
                </a:solidFill>
                <a:effectLst/>
                <a:latin typeface="JetBrains Mono"/>
              </a:rPr>
              <a:t>224</a:t>
            </a:r>
            <a:r>
              <a:rPr lang="en-US" sz="1800" dirty="0">
                <a:solidFill>
                  <a:srgbClr val="CC7832"/>
                </a:solidFill>
                <a:effectLst/>
                <a:latin typeface="JetBrains Mono"/>
              </a:rPr>
              <a:t>, </a:t>
            </a:r>
            <a:r>
              <a:rPr lang="en-US" sz="1800" dirty="0">
                <a:solidFill>
                  <a:srgbClr val="6897BB"/>
                </a:solidFill>
                <a:effectLst/>
                <a:latin typeface="JetBrains Mono"/>
              </a:rPr>
              <a:t>224</a:t>
            </a:r>
            <a:r>
              <a:rPr lang="en-US" sz="1800" dirty="0">
                <a:solidFill>
                  <a:srgbClr val="CC7832"/>
                </a:solidFill>
                <a:effectLst/>
                <a:latin typeface="JetBrains Mono"/>
              </a:rPr>
              <a:t>, </a:t>
            </a:r>
            <a:r>
              <a:rPr lang="en-US" sz="1800" dirty="0">
                <a:solidFill>
                  <a:srgbClr val="6897BB"/>
                </a:solidFill>
                <a:effectLst/>
                <a:latin typeface="JetBrains Mono"/>
              </a:rPr>
              <a:t>3</a:t>
            </a:r>
            <a:r>
              <a:rPr lang="en-US" sz="1800" dirty="0">
                <a:solidFill>
                  <a:srgbClr val="A9B7C6"/>
                </a:solidFill>
                <a:effectLst/>
                <a:latin typeface="JetBrains Mono"/>
              </a:rPr>
              <a:t>))</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a:solidFill>
                  <a:srgbClr val="A9B7C6"/>
                </a:solidFill>
                <a:effectLst/>
                <a:latin typeface="JetBrains Mono"/>
              </a:rPr>
              <a:t>layers.MaxPooling2D((</a:t>
            </a:r>
            <a:r>
              <a:rPr lang="en-US" sz="1800" dirty="0">
                <a:solidFill>
                  <a:srgbClr val="6897BB"/>
                </a:solidFill>
                <a:effectLst/>
                <a:latin typeface="JetBrains Mono"/>
              </a:rPr>
              <a:t>2</a:t>
            </a:r>
            <a:r>
              <a:rPr lang="en-US" sz="1800" dirty="0">
                <a:solidFill>
                  <a:srgbClr val="CC7832"/>
                </a:solidFill>
                <a:effectLst/>
                <a:latin typeface="JetBrains Mono"/>
              </a:rPr>
              <a:t>, </a:t>
            </a:r>
            <a:r>
              <a:rPr lang="en-US" sz="1800" dirty="0">
                <a:solidFill>
                  <a:srgbClr val="6897BB"/>
                </a:solidFill>
                <a:effectLst/>
                <a:latin typeface="JetBrains Mono"/>
              </a:rPr>
              <a:t>2</a:t>
            </a:r>
            <a:r>
              <a:rPr lang="en-US" sz="1800" dirty="0">
                <a:solidFill>
                  <a:srgbClr val="A9B7C6"/>
                </a:solidFill>
                <a:effectLst/>
                <a:latin typeface="JetBrains Mono"/>
              </a:rPr>
              <a:t>))</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a:solidFill>
                  <a:srgbClr val="A9B7C6"/>
                </a:solidFill>
                <a:effectLst/>
                <a:latin typeface="JetBrains Mono"/>
              </a:rPr>
              <a:t>layers.Conv2D(</a:t>
            </a:r>
            <a:r>
              <a:rPr lang="en-US" sz="1800" dirty="0">
                <a:solidFill>
                  <a:srgbClr val="6897BB"/>
                </a:solidFill>
                <a:effectLst/>
                <a:latin typeface="JetBrains Mono"/>
              </a:rPr>
              <a:t>64</a:t>
            </a:r>
            <a:r>
              <a:rPr lang="en-US" sz="1800" dirty="0">
                <a:solidFill>
                  <a:srgbClr val="CC7832"/>
                </a:solidFill>
                <a:effectLst/>
                <a:latin typeface="JetBrains Mono"/>
              </a:rPr>
              <a:t>, </a:t>
            </a:r>
            <a:r>
              <a:rPr lang="en-US" sz="1800" dirty="0">
                <a:solidFill>
                  <a:srgbClr val="A9B7C6"/>
                </a:solidFill>
                <a:effectLst/>
                <a:latin typeface="JetBrains Mono"/>
              </a:rPr>
              <a:t>(</a:t>
            </a:r>
            <a:r>
              <a:rPr lang="en-US" sz="1800" dirty="0">
                <a:solidFill>
                  <a:srgbClr val="6897BB"/>
                </a:solidFill>
                <a:effectLst/>
                <a:latin typeface="JetBrains Mono"/>
              </a:rPr>
              <a:t>3</a:t>
            </a:r>
            <a:r>
              <a:rPr lang="en-US" sz="1800" dirty="0">
                <a:solidFill>
                  <a:srgbClr val="CC7832"/>
                </a:solidFill>
                <a:effectLst/>
                <a:latin typeface="JetBrains Mono"/>
              </a:rPr>
              <a:t>, </a:t>
            </a:r>
            <a:r>
              <a:rPr lang="en-US" sz="1800" dirty="0">
                <a:solidFill>
                  <a:srgbClr val="6897BB"/>
                </a:solidFill>
                <a:effectLst/>
                <a:latin typeface="JetBrains Mono"/>
              </a:rPr>
              <a:t>3</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AA4926"/>
                </a:solidFill>
                <a:effectLst/>
                <a:latin typeface="JetBrains Mono"/>
              </a:rPr>
              <a:t>activation</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relu</a:t>
            </a:r>
            <a:r>
              <a:rPr lang="en-US" sz="1800" dirty="0">
                <a:solidFill>
                  <a:srgbClr val="6A8759"/>
                </a:solidFill>
                <a:effectLst/>
                <a:latin typeface="JetBrains Mono"/>
              </a:rPr>
              <a:t>'</a:t>
            </a:r>
            <a:r>
              <a:rPr lang="en-US" sz="1800" dirty="0">
                <a:solidFill>
                  <a:srgbClr val="A9B7C6"/>
                </a:solidFill>
                <a:effectLst/>
                <a:latin typeface="JetBrains Mono"/>
              </a:rPr>
              <a:t>)</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a:solidFill>
                  <a:srgbClr val="A9B7C6"/>
                </a:solidFill>
                <a:effectLst/>
                <a:latin typeface="JetBrains Mono"/>
              </a:rPr>
              <a:t>layers.MaxPooling2D((</a:t>
            </a:r>
            <a:r>
              <a:rPr lang="en-US" sz="1800" dirty="0">
                <a:solidFill>
                  <a:srgbClr val="6897BB"/>
                </a:solidFill>
                <a:effectLst/>
                <a:latin typeface="JetBrains Mono"/>
              </a:rPr>
              <a:t>2</a:t>
            </a:r>
            <a:r>
              <a:rPr lang="en-US" sz="1800" dirty="0">
                <a:solidFill>
                  <a:srgbClr val="CC7832"/>
                </a:solidFill>
                <a:effectLst/>
                <a:latin typeface="JetBrains Mono"/>
              </a:rPr>
              <a:t>, </a:t>
            </a:r>
            <a:r>
              <a:rPr lang="en-US" sz="1800" dirty="0">
                <a:solidFill>
                  <a:srgbClr val="6897BB"/>
                </a:solidFill>
                <a:effectLst/>
                <a:latin typeface="JetBrains Mono"/>
              </a:rPr>
              <a:t>2</a:t>
            </a:r>
            <a:r>
              <a:rPr lang="en-US" sz="1800" dirty="0">
                <a:solidFill>
                  <a:srgbClr val="A9B7C6"/>
                </a:solidFill>
                <a:effectLst/>
                <a:latin typeface="JetBrains Mono"/>
              </a:rPr>
              <a:t>))</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a:solidFill>
                  <a:srgbClr val="A9B7C6"/>
                </a:solidFill>
                <a:effectLst/>
                <a:latin typeface="JetBrains Mono"/>
              </a:rPr>
              <a:t>layers.Conv2D(</a:t>
            </a:r>
            <a:r>
              <a:rPr lang="en-US" sz="1800" dirty="0">
                <a:solidFill>
                  <a:srgbClr val="6897BB"/>
                </a:solidFill>
                <a:effectLst/>
                <a:latin typeface="JetBrains Mono"/>
              </a:rPr>
              <a:t>128</a:t>
            </a:r>
            <a:r>
              <a:rPr lang="en-US" sz="1800" dirty="0">
                <a:solidFill>
                  <a:srgbClr val="CC7832"/>
                </a:solidFill>
                <a:effectLst/>
                <a:latin typeface="JetBrains Mono"/>
              </a:rPr>
              <a:t>, </a:t>
            </a:r>
            <a:r>
              <a:rPr lang="en-US" sz="1800" dirty="0">
                <a:solidFill>
                  <a:srgbClr val="A9B7C6"/>
                </a:solidFill>
                <a:effectLst/>
                <a:latin typeface="JetBrains Mono"/>
              </a:rPr>
              <a:t>(</a:t>
            </a:r>
            <a:r>
              <a:rPr lang="en-US" sz="1800" dirty="0">
                <a:solidFill>
                  <a:srgbClr val="6897BB"/>
                </a:solidFill>
                <a:effectLst/>
                <a:latin typeface="JetBrains Mono"/>
              </a:rPr>
              <a:t>3</a:t>
            </a:r>
            <a:r>
              <a:rPr lang="en-US" sz="1800" dirty="0">
                <a:solidFill>
                  <a:srgbClr val="CC7832"/>
                </a:solidFill>
                <a:effectLst/>
                <a:latin typeface="JetBrains Mono"/>
              </a:rPr>
              <a:t>, </a:t>
            </a:r>
            <a:r>
              <a:rPr lang="en-US" sz="1800" dirty="0">
                <a:solidFill>
                  <a:srgbClr val="6897BB"/>
                </a:solidFill>
                <a:effectLst/>
                <a:latin typeface="JetBrains Mono"/>
              </a:rPr>
              <a:t>3</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AA4926"/>
                </a:solidFill>
                <a:effectLst/>
                <a:latin typeface="JetBrains Mono"/>
              </a:rPr>
              <a:t>activation</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relu</a:t>
            </a:r>
            <a:r>
              <a:rPr lang="en-US" sz="1800" dirty="0">
                <a:solidFill>
                  <a:srgbClr val="6A8759"/>
                </a:solidFill>
                <a:effectLst/>
                <a:latin typeface="JetBrains Mono"/>
              </a:rPr>
              <a:t>'</a:t>
            </a:r>
            <a:r>
              <a:rPr lang="en-US" sz="1800" dirty="0">
                <a:solidFill>
                  <a:srgbClr val="A9B7C6"/>
                </a:solidFill>
                <a:effectLst/>
                <a:latin typeface="JetBrains Mono"/>
              </a:rPr>
              <a:t>)</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err="1">
                <a:solidFill>
                  <a:srgbClr val="A9B7C6"/>
                </a:solidFill>
                <a:effectLst/>
                <a:latin typeface="JetBrains Mono"/>
              </a:rPr>
              <a:t>layers.Flatten</a:t>
            </a:r>
            <a:r>
              <a:rPr lang="en-US" sz="1800" dirty="0">
                <a:solidFill>
                  <a:srgbClr val="A9B7C6"/>
                </a:solidFill>
                <a:effectLst/>
                <a:latin typeface="JetBrains Mono"/>
              </a:rPr>
              <a:t>()</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err="1">
                <a:solidFill>
                  <a:srgbClr val="A9B7C6"/>
                </a:solidFill>
                <a:effectLst/>
                <a:latin typeface="JetBrains Mono"/>
              </a:rPr>
              <a:t>layers.Dense</a:t>
            </a:r>
            <a:r>
              <a:rPr lang="en-US" sz="1800" dirty="0">
                <a:solidFill>
                  <a:srgbClr val="A9B7C6"/>
                </a:solidFill>
                <a:effectLst/>
                <a:latin typeface="JetBrains Mono"/>
              </a:rPr>
              <a:t>(</a:t>
            </a:r>
            <a:r>
              <a:rPr lang="en-US" sz="1800" dirty="0">
                <a:solidFill>
                  <a:srgbClr val="6897BB"/>
                </a:solidFill>
                <a:effectLst/>
                <a:latin typeface="JetBrains Mono"/>
              </a:rPr>
              <a:t>128</a:t>
            </a:r>
            <a:r>
              <a:rPr lang="en-US" sz="1800" dirty="0">
                <a:solidFill>
                  <a:srgbClr val="CC7832"/>
                </a:solidFill>
                <a:effectLst/>
                <a:latin typeface="JetBrains Mono"/>
              </a:rPr>
              <a:t>, </a:t>
            </a:r>
            <a:r>
              <a:rPr lang="en-US" sz="1800" dirty="0">
                <a:solidFill>
                  <a:srgbClr val="AA4926"/>
                </a:solidFill>
                <a:effectLst/>
                <a:latin typeface="JetBrains Mono"/>
              </a:rPr>
              <a:t>activation</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relu</a:t>
            </a:r>
            <a:r>
              <a:rPr lang="en-US" sz="1800" dirty="0">
                <a:solidFill>
                  <a:srgbClr val="6A8759"/>
                </a:solidFill>
                <a:effectLst/>
                <a:latin typeface="JetBrains Mono"/>
              </a:rPr>
              <a:t>'</a:t>
            </a:r>
            <a:r>
              <a:rPr lang="en-US" sz="1800" dirty="0">
                <a:solidFill>
                  <a:srgbClr val="A9B7C6"/>
                </a:solidFill>
                <a:effectLst/>
                <a:latin typeface="JetBrains Mono"/>
              </a:rPr>
              <a:t>)</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err="1">
                <a:solidFill>
                  <a:srgbClr val="A9B7C6"/>
                </a:solidFill>
                <a:effectLst/>
                <a:latin typeface="JetBrains Mono"/>
              </a:rPr>
              <a:t>layers.Dense</a:t>
            </a:r>
            <a:r>
              <a:rPr lang="en-US" sz="1800" dirty="0">
                <a:solidFill>
                  <a:srgbClr val="A9B7C6"/>
                </a:solidFill>
                <a:effectLst/>
                <a:latin typeface="JetBrains Mono"/>
              </a:rPr>
              <a:t>(</a:t>
            </a:r>
            <a:r>
              <a:rPr lang="en-US" sz="1800" dirty="0">
                <a:solidFill>
                  <a:srgbClr val="6897BB"/>
                </a:solidFill>
                <a:effectLst/>
                <a:latin typeface="JetBrains Mono"/>
              </a:rPr>
              <a:t>10</a:t>
            </a:r>
            <a:r>
              <a:rPr lang="en-US" sz="1800" dirty="0">
                <a:solidFill>
                  <a:srgbClr val="CC7832"/>
                </a:solidFill>
                <a:effectLst/>
                <a:latin typeface="JetBrains Mono"/>
              </a:rPr>
              <a:t>, </a:t>
            </a:r>
            <a:r>
              <a:rPr lang="en-US" sz="1800" dirty="0">
                <a:solidFill>
                  <a:srgbClr val="AA4926"/>
                </a:solidFill>
                <a:effectLst/>
                <a:latin typeface="JetBrains Mono"/>
              </a:rPr>
              <a:t>activation</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softmax</a:t>
            </a:r>
            <a:r>
              <a:rPr lang="en-US" sz="1800" dirty="0">
                <a:solidFill>
                  <a:srgbClr val="6A8759"/>
                </a:solidFill>
                <a:effectLst/>
                <a:latin typeface="JetBrains Mono"/>
              </a:rPr>
              <a:t>'</a:t>
            </a:r>
            <a:r>
              <a:rPr lang="en-US" sz="1800" dirty="0">
                <a:solidFill>
                  <a:srgbClr val="A9B7C6"/>
                </a:solidFill>
                <a:effectLst/>
                <a:latin typeface="JetBrains Mono"/>
              </a:rPr>
              <a:t>)  </a:t>
            </a:r>
            <a:r>
              <a:rPr lang="en-US" sz="1800" dirty="0">
                <a:solidFill>
                  <a:srgbClr val="808080"/>
                </a:solidFill>
                <a:effectLst/>
                <a:latin typeface="JetBrains Mono"/>
              </a:rPr>
              <a:t># Assuming 10 object classes</a:t>
            </a:r>
            <a:br>
              <a:rPr lang="en-US" sz="1800" dirty="0">
                <a:solidFill>
                  <a:srgbClr val="808080"/>
                </a:solidFill>
                <a:effectLst/>
                <a:latin typeface="JetBrains Mono"/>
              </a:rPr>
            </a:b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888C6"/>
                </a:solidFill>
                <a:effectLst/>
                <a:latin typeface="JetBrains Mono"/>
              </a:rPr>
              <a:t>print</a:t>
            </a:r>
            <a:r>
              <a:rPr lang="en-US" sz="1800" dirty="0">
                <a:solidFill>
                  <a:srgbClr val="A9B7C6"/>
                </a:solidFill>
                <a:effectLst/>
                <a:latin typeface="JetBrains Mono"/>
              </a:rPr>
              <a:t>(</a:t>
            </a:r>
            <a:r>
              <a:rPr lang="en-US" sz="1800" dirty="0">
                <a:solidFill>
                  <a:srgbClr val="6A8759"/>
                </a:solidFill>
                <a:effectLst/>
                <a:latin typeface="JetBrains Mono"/>
              </a:rPr>
              <a:t>"Custom model defined."</a:t>
            </a:r>
            <a:r>
              <a:rPr lang="en-US" sz="1800" dirty="0">
                <a:solidFill>
                  <a:srgbClr val="A9B7C6"/>
                </a:solidFill>
                <a:effectLst/>
                <a:latin typeface="JetBrains Mono"/>
              </a:rPr>
              <a:t>)</a:t>
            </a:r>
            <a:br>
              <a:rPr lang="en-US" sz="1800" dirty="0">
                <a:solidFill>
                  <a:srgbClr val="A9B7C6"/>
                </a:solidFill>
                <a:effectLst/>
                <a:latin typeface="JetBrains Mono"/>
              </a:rPr>
            </a:br>
            <a:endParaRPr lang="en-US" sz="1800" dirty="0">
              <a:solidFill>
                <a:srgbClr val="A9B7C6"/>
              </a:solidFill>
              <a:effectLst/>
              <a:latin typeface="JetBrains Mono"/>
            </a:endParaRPr>
          </a:p>
          <a:p>
            <a:endParaRPr lang="en-US" dirty="0"/>
          </a:p>
        </p:txBody>
      </p:sp>
    </p:spTree>
    <p:extLst>
      <p:ext uri="{BB962C8B-B14F-4D97-AF65-F5344CB8AC3E}">
        <p14:creationId xmlns:p14="http://schemas.microsoft.com/office/powerpoint/2010/main" val="1552050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30DC-C8B9-2513-FD1D-52844DF19DF1}"/>
              </a:ext>
            </a:extLst>
          </p:cNvPr>
          <p:cNvSpPr>
            <a:spLocks noGrp="1"/>
          </p:cNvSpPr>
          <p:nvPr>
            <p:ph type="title"/>
          </p:nvPr>
        </p:nvSpPr>
        <p:spPr/>
        <p:txBody>
          <a:bodyPr/>
          <a:lstStyle/>
          <a:p>
            <a:r>
              <a:rPr lang="en-US" sz="4400" dirty="0">
                <a:effectLst/>
              </a:rPr>
              <a:t>Backbone Feature </a:t>
            </a:r>
            <a:r>
              <a:rPr lang="en-US" dirty="0"/>
              <a:t>E</a:t>
            </a:r>
            <a:r>
              <a:rPr lang="en-US" sz="4400" dirty="0">
                <a:effectLst/>
              </a:rPr>
              <a:t>xtractor</a:t>
            </a:r>
            <a:endParaRPr lang="en-US" dirty="0"/>
          </a:p>
        </p:txBody>
      </p:sp>
      <p:sp>
        <p:nvSpPr>
          <p:cNvPr id="3" name="Content Placeholder 2">
            <a:extLst>
              <a:ext uri="{FF2B5EF4-FFF2-40B4-BE49-F238E27FC236}">
                <a16:creationId xmlns:a16="http://schemas.microsoft.com/office/drawing/2014/main" id="{11CFBA52-AE75-D2F6-56BA-643E4E0F28E9}"/>
              </a:ext>
            </a:extLst>
          </p:cNvPr>
          <p:cNvSpPr>
            <a:spLocks noGrp="1"/>
          </p:cNvSpPr>
          <p:nvPr>
            <p:ph idx="1"/>
          </p:nvPr>
        </p:nvSpPr>
        <p:spPr/>
        <p:txBody>
          <a:bodyPr/>
          <a:lstStyle/>
          <a:p>
            <a:pPr marL="0" indent="0">
              <a:buNone/>
            </a:pPr>
            <a:r>
              <a:rPr lang="en-US" sz="1800" dirty="0">
                <a:solidFill>
                  <a:srgbClr val="808080"/>
                </a:solidFill>
                <a:effectLst/>
                <a:latin typeface="JetBrains Mono"/>
              </a:rPr>
              <a:t># Backbone feature extractor (could be </a:t>
            </a:r>
            <a:r>
              <a:rPr lang="en-US" sz="1800" dirty="0" err="1">
                <a:solidFill>
                  <a:srgbClr val="808080"/>
                </a:solidFill>
                <a:effectLst/>
                <a:latin typeface="JetBrains Mono"/>
              </a:rPr>
              <a:t>ResNet</a:t>
            </a:r>
            <a:r>
              <a:rPr lang="en-US" sz="1800" dirty="0">
                <a:solidFill>
                  <a:srgbClr val="808080"/>
                </a:solidFill>
                <a:effectLst/>
                <a:latin typeface="JetBrains Mono"/>
              </a:rPr>
              <a:t>, VGG, or custom CNN)</a:t>
            </a:r>
            <a:br>
              <a:rPr lang="en-US" sz="1800" dirty="0">
                <a:solidFill>
                  <a:srgbClr val="808080"/>
                </a:solidFill>
                <a:effectLst/>
                <a:latin typeface="JetBrains Mono"/>
              </a:rPr>
            </a:br>
            <a:r>
              <a:rPr lang="en-US" sz="1800" dirty="0">
                <a:solidFill>
                  <a:srgbClr val="CC7832"/>
                </a:solidFill>
                <a:effectLst/>
                <a:latin typeface="JetBrains Mono"/>
              </a:rPr>
              <a:t>def </a:t>
            </a:r>
            <a:r>
              <a:rPr lang="en-US" sz="1800" dirty="0" err="1">
                <a:solidFill>
                  <a:srgbClr val="FFC66D"/>
                </a:solidFill>
                <a:effectLst/>
                <a:latin typeface="JetBrains Mono"/>
              </a:rPr>
              <a:t>backbone_model</a:t>
            </a:r>
            <a:r>
              <a:rPr lang="en-US" sz="1800" dirty="0">
                <a:solidFill>
                  <a:srgbClr val="A9B7C6"/>
                </a:solidFill>
                <a:effectLst/>
                <a:latin typeface="JetBrains Mono"/>
              </a:rPr>
              <a:t>(</a:t>
            </a:r>
            <a:r>
              <a:rPr lang="en-US" sz="1800" dirty="0" err="1">
                <a:solidFill>
                  <a:srgbClr val="A9B7C6"/>
                </a:solidFill>
                <a:effectLst/>
                <a:latin typeface="JetBrains Mono"/>
              </a:rPr>
              <a:t>input_shape</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err="1">
                <a:solidFill>
                  <a:srgbClr val="A9B7C6"/>
                </a:solidFill>
                <a:effectLst/>
                <a:latin typeface="JetBrains Mono"/>
              </a:rPr>
              <a:t>input_layer</a:t>
            </a:r>
            <a:r>
              <a:rPr lang="en-US" sz="1800" dirty="0">
                <a:solidFill>
                  <a:srgbClr val="A9B7C6"/>
                </a:solidFill>
                <a:effectLst/>
                <a:latin typeface="JetBrains Mono"/>
              </a:rPr>
              <a:t> = </a:t>
            </a:r>
            <a:r>
              <a:rPr lang="en-US" sz="1800" dirty="0" err="1">
                <a:solidFill>
                  <a:srgbClr val="A9B7C6"/>
                </a:solidFill>
                <a:effectLst/>
                <a:latin typeface="JetBrains Mono"/>
              </a:rPr>
              <a:t>layers.Input</a:t>
            </a:r>
            <a:r>
              <a:rPr lang="en-US" sz="1800" dirty="0">
                <a:solidFill>
                  <a:srgbClr val="A9B7C6"/>
                </a:solidFill>
                <a:effectLst/>
                <a:latin typeface="JetBrains Mono"/>
              </a:rPr>
              <a:t>(</a:t>
            </a:r>
            <a:r>
              <a:rPr lang="en-US" sz="1800" dirty="0">
                <a:solidFill>
                  <a:srgbClr val="AA4926"/>
                </a:solidFill>
                <a:effectLst/>
                <a:latin typeface="JetBrains Mono"/>
              </a:rPr>
              <a:t>shape</a:t>
            </a:r>
            <a:r>
              <a:rPr lang="en-US" sz="1800" dirty="0">
                <a:solidFill>
                  <a:srgbClr val="A9B7C6"/>
                </a:solidFill>
                <a:effectLst/>
                <a:latin typeface="JetBrains Mono"/>
              </a:rPr>
              <a:t>=</a:t>
            </a:r>
            <a:r>
              <a:rPr lang="en-US" sz="1800" dirty="0" err="1">
                <a:solidFill>
                  <a:srgbClr val="A9B7C6"/>
                </a:solidFill>
                <a:effectLst/>
                <a:latin typeface="JetBrains Mono"/>
              </a:rPr>
              <a:t>input_shape</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x = layers.Conv2D(</a:t>
            </a:r>
            <a:r>
              <a:rPr lang="en-US" sz="1800" dirty="0">
                <a:solidFill>
                  <a:srgbClr val="6897BB"/>
                </a:solidFill>
                <a:effectLst/>
                <a:latin typeface="JetBrains Mono"/>
              </a:rPr>
              <a:t>32</a:t>
            </a:r>
            <a:r>
              <a:rPr lang="en-US" sz="1800" dirty="0">
                <a:solidFill>
                  <a:srgbClr val="CC7832"/>
                </a:solidFill>
                <a:effectLst/>
                <a:latin typeface="JetBrains Mono"/>
              </a:rPr>
              <a:t>, </a:t>
            </a:r>
            <a:r>
              <a:rPr lang="en-US" sz="1800" dirty="0">
                <a:solidFill>
                  <a:srgbClr val="A9B7C6"/>
                </a:solidFill>
                <a:effectLst/>
                <a:latin typeface="JetBrains Mono"/>
              </a:rPr>
              <a:t>(</a:t>
            </a:r>
            <a:r>
              <a:rPr lang="en-US" sz="1800" dirty="0">
                <a:solidFill>
                  <a:srgbClr val="6897BB"/>
                </a:solidFill>
                <a:effectLst/>
                <a:latin typeface="JetBrains Mono"/>
              </a:rPr>
              <a:t>3</a:t>
            </a:r>
            <a:r>
              <a:rPr lang="en-US" sz="1800" dirty="0">
                <a:solidFill>
                  <a:srgbClr val="CC7832"/>
                </a:solidFill>
                <a:effectLst/>
                <a:latin typeface="JetBrains Mono"/>
              </a:rPr>
              <a:t>, </a:t>
            </a:r>
            <a:r>
              <a:rPr lang="en-US" sz="1800" dirty="0">
                <a:solidFill>
                  <a:srgbClr val="6897BB"/>
                </a:solidFill>
                <a:effectLst/>
                <a:latin typeface="JetBrains Mono"/>
              </a:rPr>
              <a:t>3</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AA4926"/>
                </a:solidFill>
                <a:effectLst/>
                <a:latin typeface="JetBrains Mono"/>
              </a:rPr>
              <a:t>activation</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relu</a:t>
            </a:r>
            <a:r>
              <a:rPr lang="en-US" sz="1800" dirty="0">
                <a:solidFill>
                  <a:srgbClr val="6A8759"/>
                </a:solidFill>
                <a:effectLst/>
                <a:latin typeface="JetBrains Mono"/>
              </a:rPr>
              <a:t>'</a:t>
            </a:r>
            <a:r>
              <a:rPr lang="en-US" sz="1800" dirty="0">
                <a:solidFill>
                  <a:srgbClr val="A9B7C6"/>
                </a:solidFill>
                <a:effectLst/>
                <a:latin typeface="JetBrains Mono"/>
              </a:rPr>
              <a:t>)(</a:t>
            </a:r>
            <a:r>
              <a:rPr lang="en-US" sz="1800" dirty="0" err="1">
                <a:solidFill>
                  <a:srgbClr val="A9B7C6"/>
                </a:solidFill>
                <a:effectLst/>
                <a:latin typeface="JetBrains Mono"/>
              </a:rPr>
              <a:t>input_layer</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x = layers.MaxPooling2D((</a:t>
            </a:r>
            <a:r>
              <a:rPr lang="en-US" sz="1800" dirty="0">
                <a:solidFill>
                  <a:srgbClr val="6897BB"/>
                </a:solidFill>
                <a:effectLst/>
                <a:latin typeface="JetBrains Mono"/>
              </a:rPr>
              <a:t>2</a:t>
            </a:r>
            <a:r>
              <a:rPr lang="en-US" sz="1800" dirty="0">
                <a:solidFill>
                  <a:srgbClr val="CC7832"/>
                </a:solidFill>
                <a:effectLst/>
                <a:latin typeface="JetBrains Mono"/>
              </a:rPr>
              <a:t>, </a:t>
            </a:r>
            <a:r>
              <a:rPr lang="en-US" sz="1800" dirty="0">
                <a:solidFill>
                  <a:srgbClr val="6897BB"/>
                </a:solidFill>
                <a:effectLst/>
                <a:latin typeface="JetBrains Mono"/>
              </a:rPr>
              <a:t>2</a:t>
            </a:r>
            <a:r>
              <a:rPr lang="en-US" sz="1800" dirty="0">
                <a:solidFill>
                  <a:srgbClr val="A9B7C6"/>
                </a:solidFill>
                <a:effectLst/>
                <a:latin typeface="JetBrains Mono"/>
              </a:rPr>
              <a:t>))(x)</a:t>
            </a:r>
            <a:br>
              <a:rPr lang="en-US" sz="1800" dirty="0">
                <a:solidFill>
                  <a:srgbClr val="A9B7C6"/>
                </a:solidFill>
                <a:effectLst/>
                <a:latin typeface="JetBrains Mono"/>
              </a:rPr>
            </a:br>
            <a:r>
              <a:rPr lang="en-US" sz="1800" dirty="0">
                <a:solidFill>
                  <a:srgbClr val="A9B7C6"/>
                </a:solidFill>
                <a:effectLst/>
                <a:latin typeface="JetBrains Mono"/>
              </a:rPr>
              <a:t>    x = layers.Conv2D(</a:t>
            </a:r>
            <a:r>
              <a:rPr lang="en-US" sz="1800" dirty="0">
                <a:solidFill>
                  <a:srgbClr val="6897BB"/>
                </a:solidFill>
                <a:effectLst/>
                <a:latin typeface="JetBrains Mono"/>
              </a:rPr>
              <a:t>64</a:t>
            </a:r>
            <a:r>
              <a:rPr lang="en-US" sz="1800" dirty="0">
                <a:solidFill>
                  <a:srgbClr val="CC7832"/>
                </a:solidFill>
                <a:effectLst/>
                <a:latin typeface="JetBrains Mono"/>
              </a:rPr>
              <a:t>, </a:t>
            </a:r>
            <a:r>
              <a:rPr lang="en-US" sz="1800" dirty="0">
                <a:solidFill>
                  <a:srgbClr val="A9B7C6"/>
                </a:solidFill>
                <a:effectLst/>
                <a:latin typeface="JetBrains Mono"/>
              </a:rPr>
              <a:t>(</a:t>
            </a:r>
            <a:r>
              <a:rPr lang="en-US" sz="1800" dirty="0">
                <a:solidFill>
                  <a:srgbClr val="6897BB"/>
                </a:solidFill>
                <a:effectLst/>
                <a:latin typeface="JetBrains Mono"/>
              </a:rPr>
              <a:t>3</a:t>
            </a:r>
            <a:r>
              <a:rPr lang="en-US" sz="1800" dirty="0">
                <a:solidFill>
                  <a:srgbClr val="CC7832"/>
                </a:solidFill>
                <a:effectLst/>
                <a:latin typeface="JetBrains Mono"/>
              </a:rPr>
              <a:t>, </a:t>
            </a:r>
            <a:r>
              <a:rPr lang="en-US" sz="1800" dirty="0">
                <a:solidFill>
                  <a:srgbClr val="6897BB"/>
                </a:solidFill>
                <a:effectLst/>
                <a:latin typeface="JetBrains Mono"/>
              </a:rPr>
              <a:t>3</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AA4926"/>
                </a:solidFill>
                <a:effectLst/>
                <a:latin typeface="JetBrains Mono"/>
              </a:rPr>
              <a:t>activation</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relu</a:t>
            </a:r>
            <a:r>
              <a:rPr lang="en-US" sz="1800" dirty="0">
                <a:solidFill>
                  <a:srgbClr val="6A8759"/>
                </a:solidFill>
                <a:effectLst/>
                <a:latin typeface="JetBrains Mono"/>
              </a:rPr>
              <a:t>'</a:t>
            </a:r>
            <a:r>
              <a:rPr lang="en-US" sz="1800" dirty="0">
                <a:solidFill>
                  <a:srgbClr val="A9B7C6"/>
                </a:solidFill>
                <a:effectLst/>
                <a:latin typeface="JetBrains Mono"/>
              </a:rPr>
              <a:t>)(x)</a:t>
            </a:r>
            <a:br>
              <a:rPr lang="en-US" sz="1800" dirty="0">
                <a:solidFill>
                  <a:srgbClr val="A9B7C6"/>
                </a:solidFill>
                <a:effectLst/>
                <a:latin typeface="JetBrains Mono"/>
              </a:rPr>
            </a:br>
            <a:r>
              <a:rPr lang="en-US" sz="1800" dirty="0">
                <a:solidFill>
                  <a:srgbClr val="A9B7C6"/>
                </a:solidFill>
                <a:effectLst/>
                <a:latin typeface="JetBrains Mono"/>
              </a:rPr>
              <a:t>    x = layers.MaxPooling2D((</a:t>
            </a:r>
            <a:r>
              <a:rPr lang="en-US" sz="1800" dirty="0">
                <a:solidFill>
                  <a:srgbClr val="6897BB"/>
                </a:solidFill>
                <a:effectLst/>
                <a:latin typeface="JetBrains Mono"/>
              </a:rPr>
              <a:t>2</a:t>
            </a:r>
            <a:r>
              <a:rPr lang="en-US" sz="1800" dirty="0">
                <a:solidFill>
                  <a:srgbClr val="CC7832"/>
                </a:solidFill>
                <a:effectLst/>
                <a:latin typeface="JetBrains Mono"/>
              </a:rPr>
              <a:t>, </a:t>
            </a:r>
            <a:r>
              <a:rPr lang="en-US" sz="1800" dirty="0">
                <a:solidFill>
                  <a:srgbClr val="6897BB"/>
                </a:solidFill>
                <a:effectLst/>
                <a:latin typeface="JetBrains Mono"/>
              </a:rPr>
              <a:t>2</a:t>
            </a:r>
            <a:r>
              <a:rPr lang="en-US" sz="1800" dirty="0">
                <a:solidFill>
                  <a:srgbClr val="A9B7C6"/>
                </a:solidFill>
                <a:effectLst/>
                <a:latin typeface="JetBrains Mono"/>
              </a:rPr>
              <a:t>))(x)</a:t>
            </a:r>
            <a:br>
              <a:rPr lang="en-US" sz="1800" dirty="0">
                <a:solidFill>
                  <a:srgbClr val="A9B7C6"/>
                </a:solidFill>
                <a:effectLst/>
                <a:latin typeface="JetBrains Mono"/>
              </a:rPr>
            </a:br>
            <a:r>
              <a:rPr lang="en-US" sz="1800" dirty="0">
                <a:solidFill>
                  <a:srgbClr val="A9B7C6"/>
                </a:solidFill>
                <a:effectLst/>
                <a:latin typeface="JetBrains Mono"/>
              </a:rPr>
              <a:t>    x = layers.Conv2D(</a:t>
            </a:r>
            <a:r>
              <a:rPr lang="en-US" sz="1800" dirty="0">
                <a:solidFill>
                  <a:srgbClr val="6897BB"/>
                </a:solidFill>
                <a:effectLst/>
                <a:latin typeface="JetBrains Mono"/>
              </a:rPr>
              <a:t>128</a:t>
            </a:r>
            <a:r>
              <a:rPr lang="en-US" sz="1800" dirty="0">
                <a:solidFill>
                  <a:srgbClr val="CC7832"/>
                </a:solidFill>
                <a:effectLst/>
                <a:latin typeface="JetBrains Mono"/>
              </a:rPr>
              <a:t>, </a:t>
            </a:r>
            <a:r>
              <a:rPr lang="en-US" sz="1800" dirty="0">
                <a:solidFill>
                  <a:srgbClr val="A9B7C6"/>
                </a:solidFill>
                <a:effectLst/>
                <a:latin typeface="JetBrains Mono"/>
              </a:rPr>
              <a:t>(</a:t>
            </a:r>
            <a:r>
              <a:rPr lang="en-US" sz="1800" dirty="0">
                <a:solidFill>
                  <a:srgbClr val="6897BB"/>
                </a:solidFill>
                <a:effectLst/>
                <a:latin typeface="JetBrains Mono"/>
              </a:rPr>
              <a:t>3</a:t>
            </a:r>
            <a:r>
              <a:rPr lang="en-US" sz="1800" dirty="0">
                <a:solidFill>
                  <a:srgbClr val="CC7832"/>
                </a:solidFill>
                <a:effectLst/>
                <a:latin typeface="JetBrains Mono"/>
              </a:rPr>
              <a:t>, </a:t>
            </a:r>
            <a:r>
              <a:rPr lang="en-US" sz="1800" dirty="0">
                <a:solidFill>
                  <a:srgbClr val="6897BB"/>
                </a:solidFill>
                <a:effectLst/>
                <a:latin typeface="JetBrains Mono"/>
              </a:rPr>
              <a:t>3</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AA4926"/>
                </a:solidFill>
                <a:effectLst/>
                <a:latin typeface="JetBrains Mono"/>
              </a:rPr>
              <a:t>activation</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relu</a:t>
            </a:r>
            <a:r>
              <a:rPr lang="en-US" sz="1800" dirty="0">
                <a:solidFill>
                  <a:srgbClr val="6A8759"/>
                </a:solidFill>
                <a:effectLst/>
                <a:latin typeface="JetBrains Mono"/>
              </a:rPr>
              <a:t>'</a:t>
            </a:r>
            <a:r>
              <a:rPr lang="en-US" sz="1800" dirty="0">
                <a:solidFill>
                  <a:srgbClr val="A9B7C6"/>
                </a:solidFill>
                <a:effectLst/>
                <a:latin typeface="JetBrains Mono"/>
              </a:rPr>
              <a:t>)(x)</a:t>
            </a:r>
            <a:br>
              <a:rPr lang="en-US" sz="1800" dirty="0">
                <a:solidFill>
                  <a:srgbClr val="A9B7C6"/>
                </a:solidFill>
                <a:effectLst/>
                <a:latin typeface="JetBrains Mono"/>
              </a:rPr>
            </a:br>
            <a:r>
              <a:rPr lang="en-US" sz="1800" dirty="0">
                <a:solidFill>
                  <a:srgbClr val="A9B7C6"/>
                </a:solidFill>
                <a:effectLst/>
                <a:latin typeface="JetBrains Mono"/>
              </a:rPr>
              <a:t>    x = layers.MaxPooling2D((</a:t>
            </a:r>
            <a:r>
              <a:rPr lang="en-US" sz="1800" dirty="0">
                <a:solidFill>
                  <a:srgbClr val="6897BB"/>
                </a:solidFill>
                <a:effectLst/>
                <a:latin typeface="JetBrains Mono"/>
              </a:rPr>
              <a:t>2</a:t>
            </a:r>
            <a:r>
              <a:rPr lang="en-US" sz="1800" dirty="0">
                <a:solidFill>
                  <a:srgbClr val="CC7832"/>
                </a:solidFill>
                <a:effectLst/>
                <a:latin typeface="JetBrains Mono"/>
              </a:rPr>
              <a:t>, </a:t>
            </a:r>
            <a:r>
              <a:rPr lang="en-US" sz="1800" dirty="0">
                <a:solidFill>
                  <a:srgbClr val="6897BB"/>
                </a:solidFill>
                <a:effectLst/>
                <a:latin typeface="JetBrains Mono"/>
              </a:rPr>
              <a:t>2</a:t>
            </a:r>
            <a:r>
              <a:rPr lang="en-US" sz="1800" dirty="0">
                <a:solidFill>
                  <a:srgbClr val="A9B7C6"/>
                </a:solidFill>
                <a:effectLst/>
                <a:latin typeface="JetBrains Mono"/>
              </a:rPr>
              <a:t>))(x)</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a:solidFill>
                  <a:srgbClr val="CC7832"/>
                </a:solidFill>
                <a:effectLst/>
                <a:latin typeface="JetBrains Mono"/>
              </a:rPr>
              <a:t>return </a:t>
            </a:r>
            <a:r>
              <a:rPr lang="en-US" sz="1800" dirty="0">
                <a:solidFill>
                  <a:srgbClr val="A9B7C6"/>
                </a:solidFill>
                <a:effectLst/>
                <a:latin typeface="JetBrains Mono"/>
              </a:rPr>
              <a:t>Model(</a:t>
            </a:r>
            <a:r>
              <a:rPr lang="en-US" sz="1800" dirty="0">
                <a:solidFill>
                  <a:srgbClr val="AA4926"/>
                </a:solidFill>
                <a:effectLst/>
                <a:latin typeface="JetBrains Mono"/>
              </a:rPr>
              <a:t>inputs</a:t>
            </a:r>
            <a:r>
              <a:rPr lang="en-US" sz="1800" dirty="0">
                <a:solidFill>
                  <a:srgbClr val="A9B7C6"/>
                </a:solidFill>
                <a:effectLst/>
                <a:latin typeface="JetBrains Mono"/>
              </a:rPr>
              <a:t>=</a:t>
            </a:r>
            <a:r>
              <a:rPr lang="en-US" sz="1800" dirty="0" err="1">
                <a:solidFill>
                  <a:srgbClr val="A9B7C6"/>
                </a:solidFill>
                <a:effectLst/>
                <a:latin typeface="JetBrains Mono"/>
              </a:rPr>
              <a:t>input_layer</a:t>
            </a:r>
            <a:r>
              <a:rPr lang="en-US" sz="1800" dirty="0">
                <a:solidFill>
                  <a:srgbClr val="CC7832"/>
                </a:solidFill>
                <a:effectLst/>
                <a:latin typeface="JetBrains Mono"/>
              </a:rPr>
              <a:t>, </a:t>
            </a:r>
            <a:r>
              <a:rPr lang="en-US" sz="1800" dirty="0">
                <a:solidFill>
                  <a:srgbClr val="AA4926"/>
                </a:solidFill>
                <a:effectLst/>
                <a:latin typeface="JetBrains Mono"/>
              </a:rPr>
              <a:t>outputs</a:t>
            </a:r>
            <a:r>
              <a:rPr lang="en-US" sz="1800" dirty="0">
                <a:solidFill>
                  <a:srgbClr val="A9B7C6"/>
                </a:solidFill>
                <a:effectLst/>
                <a:latin typeface="JetBrains Mono"/>
              </a:rPr>
              <a:t>=x)</a:t>
            </a:r>
          </a:p>
        </p:txBody>
      </p:sp>
    </p:spTree>
    <p:extLst>
      <p:ext uri="{BB962C8B-B14F-4D97-AF65-F5344CB8AC3E}">
        <p14:creationId xmlns:p14="http://schemas.microsoft.com/office/powerpoint/2010/main" val="61039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06CAF8-867E-2A4F-8A11-A855299B1BE3}"/>
              </a:ext>
            </a:extLst>
          </p:cNvPr>
          <p:cNvSpPr>
            <a:spLocks noGrp="1"/>
          </p:cNvSpPr>
          <p:nvPr>
            <p:ph type="title"/>
          </p:nvPr>
        </p:nvSpPr>
        <p:spPr>
          <a:xfrm>
            <a:off x="1136397" y="502020"/>
            <a:ext cx="5323715" cy="1642970"/>
          </a:xfrm>
        </p:spPr>
        <p:txBody>
          <a:bodyPr anchor="b">
            <a:normAutofit/>
          </a:bodyPr>
          <a:lstStyle/>
          <a:p>
            <a:r>
              <a:rPr lang="en-US" sz="4000"/>
              <a:t>Introduction to Object Detection</a:t>
            </a:r>
          </a:p>
        </p:txBody>
      </p:sp>
      <p:sp>
        <p:nvSpPr>
          <p:cNvPr id="3" name="Content Placeholder 2">
            <a:extLst>
              <a:ext uri="{FF2B5EF4-FFF2-40B4-BE49-F238E27FC236}">
                <a16:creationId xmlns:a16="http://schemas.microsoft.com/office/drawing/2014/main" id="{0E69AC14-36B9-2F1F-0A2D-F1FBEFC359AB}"/>
              </a:ext>
            </a:extLst>
          </p:cNvPr>
          <p:cNvSpPr>
            <a:spLocks noGrp="1"/>
          </p:cNvSpPr>
          <p:nvPr>
            <p:ph idx="1"/>
          </p:nvPr>
        </p:nvSpPr>
        <p:spPr>
          <a:xfrm>
            <a:off x="1144923" y="2405894"/>
            <a:ext cx="5315189" cy="3535083"/>
          </a:xfrm>
        </p:spPr>
        <p:txBody>
          <a:bodyPr anchor="t">
            <a:normAutofit/>
          </a:bodyPr>
          <a:lstStyle/>
          <a:p>
            <a:r>
              <a:rPr lang="en-US" sz="2000"/>
              <a:t>Real-time object detection enables the identification and localization of objects within an image or video stream in real-time. </a:t>
            </a:r>
          </a:p>
          <a:p>
            <a:pPr marL="0" indent="0">
              <a:buNone/>
            </a:pPr>
            <a:r>
              <a:rPr lang="en-US" sz="2000"/>
              <a:t>   Example: Autonomous Vehicles, Surveillance Systems</a:t>
            </a:r>
            <a:br>
              <a:rPr lang="en-US" sz="2000"/>
            </a:br>
            <a:endParaRPr lang="en-US" sz="2000"/>
          </a:p>
          <a:p>
            <a:pPr marL="0" indent="0">
              <a:buNone/>
            </a:pPr>
            <a:r>
              <a:rPr lang="en-US" sz="2000"/>
              <a:t>Key Concepts</a:t>
            </a:r>
          </a:p>
          <a:p>
            <a:pPr lvl="1"/>
            <a:r>
              <a:rPr lang="en-US" sz="2000"/>
              <a:t>Object Detection</a:t>
            </a:r>
          </a:p>
          <a:p>
            <a:pPr lvl="1"/>
            <a:r>
              <a:rPr lang="en-US" sz="2000"/>
              <a:t>Bounding Boxes</a:t>
            </a:r>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A2C555D-4C9E-8028-6940-ABB3BAF1100F}"/>
              </a:ext>
            </a:extLst>
          </p:cNvPr>
          <p:cNvPicPr>
            <a:picLocks noChangeAspect="1"/>
          </p:cNvPicPr>
          <p:nvPr/>
        </p:nvPicPr>
        <p:blipFill>
          <a:blip r:embed="rId2"/>
          <a:stretch>
            <a:fillRect/>
          </a:stretch>
        </p:blipFill>
        <p:spPr>
          <a:xfrm>
            <a:off x="7054378" y="2264228"/>
            <a:ext cx="2485999" cy="2485999"/>
          </a:xfrm>
          <a:prstGeom prst="rect">
            <a:avLst/>
          </a:prstGeom>
        </p:spPr>
      </p:pic>
    </p:spTree>
    <p:extLst>
      <p:ext uri="{BB962C8B-B14F-4D97-AF65-F5344CB8AC3E}">
        <p14:creationId xmlns:p14="http://schemas.microsoft.com/office/powerpoint/2010/main" val="1473265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6A95-D8DC-676E-215F-A7FF5484BED0}"/>
              </a:ext>
            </a:extLst>
          </p:cNvPr>
          <p:cNvSpPr>
            <a:spLocks noGrp="1"/>
          </p:cNvSpPr>
          <p:nvPr>
            <p:ph type="title"/>
          </p:nvPr>
        </p:nvSpPr>
        <p:spPr/>
        <p:txBody>
          <a:bodyPr/>
          <a:lstStyle/>
          <a:p>
            <a:r>
              <a:rPr lang="en-US" dirty="0"/>
              <a:t>Regressor &amp; Classifier</a:t>
            </a:r>
          </a:p>
        </p:txBody>
      </p:sp>
      <p:sp>
        <p:nvSpPr>
          <p:cNvPr id="3" name="Content Placeholder 2">
            <a:extLst>
              <a:ext uri="{FF2B5EF4-FFF2-40B4-BE49-F238E27FC236}">
                <a16:creationId xmlns:a16="http://schemas.microsoft.com/office/drawing/2014/main" id="{0A03AE2B-CC75-8627-91A5-BC728A6AC3B4}"/>
              </a:ext>
            </a:extLst>
          </p:cNvPr>
          <p:cNvSpPr>
            <a:spLocks noGrp="1"/>
          </p:cNvSpPr>
          <p:nvPr>
            <p:ph idx="1"/>
          </p:nvPr>
        </p:nvSpPr>
        <p:spPr/>
        <p:txBody>
          <a:bodyPr/>
          <a:lstStyle/>
          <a:p>
            <a:pPr marL="0" indent="0">
              <a:buNone/>
            </a:pPr>
            <a:r>
              <a:rPr lang="en-US" sz="1800" dirty="0">
                <a:solidFill>
                  <a:srgbClr val="CC7832"/>
                </a:solidFill>
                <a:effectLst/>
                <a:latin typeface="JetBrains Mono"/>
              </a:rPr>
              <a:t>def </a:t>
            </a:r>
            <a:r>
              <a:rPr lang="en-US" sz="1800" dirty="0" err="1">
                <a:solidFill>
                  <a:srgbClr val="FFC66D"/>
                </a:solidFill>
                <a:effectLst/>
                <a:latin typeface="JetBrains Mono"/>
              </a:rPr>
              <a:t>bounding_box_regressor</a:t>
            </a:r>
            <a:r>
              <a:rPr lang="en-US" sz="1800" dirty="0">
                <a:solidFill>
                  <a:srgbClr val="A9B7C6"/>
                </a:solidFill>
                <a:effectLst/>
                <a:latin typeface="JetBrains Mono"/>
              </a:rPr>
              <a:t>(</a:t>
            </a:r>
            <a:r>
              <a:rPr lang="en-US" sz="1800" dirty="0" err="1">
                <a:solidFill>
                  <a:srgbClr val="A9B7C6"/>
                </a:solidFill>
                <a:effectLst/>
                <a:latin typeface="JetBrains Mono"/>
              </a:rPr>
              <a:t>feature_map</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x = </a:t>
            </a:r>
            <a:r>
              <a:rPr lang="en-US" sz="1800" dirty="0" err="1">
                <a:solidFill>
                  <a:srgbClr val="A9B7C6"/>
                </a:solidFill>
                <a:effectLst/>
                <a:latin typeface="JetBrains Mono"/>
              </a:rPr>
              <a:t>layers.Flatten</a:t>
            </a:r>
            <a:r>
              <a:rPr lang="en-US" sz="1800" dirty="0">
                <a:solidFill>
                  <a:srgbClr val="A9B7C6"/>
                </a:solidFill>
                <a:effectLst/>
                <a:latin typeface="JetBrains Mono"/>
              </a:rPr>
              <a:t>()(</a:t>
            </a:r>
            <a:r>
              <a:rPr lang="en-US" sz="1800" dirty="0" err="1">
                <a:solidFill>
                  <a:srgbClr val="A9B7C6"/>
                </a:solidFill>
                <a:effectLst/>
                <a:latin typeface="JetBrains Mono"/>
              </a:rPr>
              <a:t>feature_map</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x = </a:t>
            </a:r>
            <a:r>
              <a:rPr lang="en-US" sz="1800" dirty="0" err="1">
                <a:solidFill>
                  <a:srgbClr val="A9B7C6"/>
                </a:solidFill>
                <a:effectLst/>
                <a:latin typeface="JetBrains Mono"/>
              </a:rPr>
              <a:t>layers.Dense</a:t>
            </a:r>
            <a:r>
              <a:rPr lang="en-US" sz="1800" dirty="0">
                <a:solidFill>
                  <a:srgbClr val="A9B7C6"/>
                </a:solidFill>
                <a:effectLst/>
                <a:latin typeface="JetBrains Mono"/>
              </a:rPr>
              <a:t>(</a:t>
            </a:r>
            <a:r>
              <a:rPr lang="en-US" sz="1800" dirty="0">
                <a:solidFill>
                  <a:srgbClr val="6897BB"/>
                </a:solidFill>
                <a:effectLst/>
                <a:latin typeface="JetBrains Mono"/>
              </a:rPr>
              <a:t>256</a:t>
            </a:r>
            <a:r>
              <a:rPr lang="en-US" sz="1800" dirty="0">
                <a:solidFill>
                  <a:srgbClr val="CC7832"/>
                </a:solidFill>
                <a:effectLst/>
                <a:latin typeface="JetBrains Mono"/>
              </a:rPr>
              <a:t>, </a:t>
            </a:r>
            <a:r>
              <a:rPr lang="en-US" sz="1800" dirty="0">
                <a:solidFill>
                  <a:srgbClr val="AA4926"/>
                </a:solidFill>
                <a:effectLst/>
                <a:latin typeface="JetBrains Mono"/>
              </a:rPr>
              <a:t>activation</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relu</a:t>
            </a:r>
            <a:r>
              <a:rPr lang="en-US" sz="1800" dirty="0">
                <a:solidFill>
                  <a:srgbClr val="6A8759"/>
                </a:solidFill>
                <a:effectLst/>
                <a:latin typeface="JetBrains Mono"/>
              </a:rPr>
              <a:t>'</a:t>
            </a:r>
            <a:r>
              <a:rPr lang="en-US" sz="1800" dirty="0">
                <a:solidFill>
                  <a:srgbClr val="A9B7C6"/>
                </a:solidFill>
                <a:effectLst/>
                <a:latin typeface="JetBrains Mono"/>
              </a:rPr>
              <a:t>)(x)</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err="1">
                <a:solidFill>
                  <a:srgbClr val="A9B7C6"/>
                </a:solidFill>
                <a:effectLst/>
                <a:latin typeface="JetBrains Mono"/>
              </a:rPr>
              <a:t>bbox_output</a:t>
            </a:r>
            <a:r>
              <a:rPr lang="en-US" sz="1800" dirty="0">
                <a:solidFill>
                  <a:srgbClr val="A9B7C6"/>
                </a:solidFill>
                <a:effectLst/>
                <a:latin typeface="JetBrains Mono"/>
              </a:rPr>
              <a:t> = </a:t>
            </a:r>
            <a:r>
              <a:rPr lang="en-US" sz="1800" dirty="0" err="1">
                <a:solidFill>
                  <a:srgbClr val="A9B7C6"/>
                </a:solidFill>
                <a:effectLst/>
                <a:latin typeface="JetBrains Mono"/>
              </a:rPr>
              <a:t>layers.Dense</a:t>
            </a:r>
            <a:r>
              <a:rPr lang="en-US" sz="1800" dirty="0">
                <a:solidFill>
                  <a:srgbClr val="A9B7C6"/>
                </a:solidFill>
                <a:effectLst/>
                <a:latin typeface="JetBrains Mono"/>
              </a:rPr>
              <a:t>(</a:t>
            </a:r>
            <a:r>
              <a:rPr lang="en-US" sz="1800" dirty="0">
                <a:solidFill>
                  <a:srgbClr val="6897BB"/>
                </a:solidFill>
                <a:effectLst/>
                <a:latin typeface="JetBrains Mono"/>
              </a:rPr>
              <a:t>4</a:t>
            </a:r>
            <a:r>
              <a:rPr lang="en-US" sz="1800" dirty="0">
                <a:solidFill>
                  <a:srgbClr val="CC7832"/>
                </a:solidFill>
                <a:effectLst/>
                <a:latin typeface="JetBrains Mono"/>
              </a:rPr>
              <a:t>, </a:t>
            </a:r>
            <a:r>
              <a:rPr lang="en-US" sz="1800" dirty="0">
                <a:solidFill>
                  <a:srgbClr val="AA4926"/>
                </a:solidFill>
                <a:effectLst/>
                <a:latin typeface="JetBrains Mono"/>
              </a:rPr>
              <a:t>name</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bounding_box</a:t>
            </a:r>
            <a:r>
              <a:rPr lang="en-US" sz="1800" dirty="0">
                <a:solidFill>
                  <a:srgbClr val="6A8759"/>
                </a:solidFill>
                <a:effectLst/>
                <a:latin typeface="JetBrains Mono"/>
              </a:rPr>
              <a:t>'</a:t>
            </a:r>
            <a:r>
              <a:rPr lang="en-US" sz="1800" dirty="0">
                <a:solidFill>
                  <a:srgbClr val="A9B7C6"/>
                </a:solidFill>
                <a:effectLst/>
                <a:latin typeface="JetBrains Mono"/>
              </a:rPr>
              <a:t>)(x)  </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a:solidFill>
                  <a:srgbClr val="808080"/>
                </a:solidFill>
                <a:effectLst/>
                <a:latin typeface="JetBrains Mono"/>
              </a:rPr>
              <a:t># Predict 4 coordinates (</a:t>
            </a:r>
            <a:r>
              <a:rPr lang="en-US" sz="1800" dirty="0" err="1">
                <a:solidFill>
                  <a:srgbClr val="808080"/>
                </a:solidFill>
                <a:effectLst/>
                <a:latin typeface="JetBrains Mono"/>
              </a:rPr>
              <a:t>x_min</a:t>
            </a:r>
            <a:r>
              <a:rPr lang="en-US" sz="1800" dirty="0">
                <a:solidFill>
                  <a:srgbClr val="808080"/>
                </a:solidFill>
                <a:effectLst/>
                <a:latin typeface="JetBrains Mono"/>
              </a:rPr>
              <a:t>, </a:t>
            </a:r>
            <a:r>
              <a:rPr lang="en-US" sz="1800" dirty="0" err="1">
                <a:solidFill>
                  <a:srgbClr val="808080"/>
                </a:solidFill>
                <a:effectLst/>
                <a:latin typeface="JetBrains Mono"/>
              </a:rPr>
              <a:t>y_min</a:t>
            </a:r>
            <a:r>
              <a:rPr lang="en-US" sz="1800" dirty="0">
                <a:solidFill>
                  <a:srgbClr val="808080"/>
                </a:solidFill>
                <a:effectLst/>
                <a:latin typeface="JetBrains Mono"/>
              </a:rPr>
              <a:t>, </a:t>
            </a:r>
            <a:r>
              <a:rPr lang="en-US" sz="1800" dirty="0" err="1">
                <a:solidFill>
                  <a:srgbClr val="808080"/>
                </a:solidFill>
                <a:effectLst/>
                <a:latin typeface="JetBrains Mono"/>
              </a:rPr>
              <a:t>x_max</a:t>
            </a:r>
            <a:r>
              <a:rPr lang="en-US" sz="1800" dirty="0">
                <a:solidFill>
                  <a:srgbClr val="808080"/>
                </a:solidFill>
                <a:effectLst/>
                <a:latin typeface="JetBrains Mono"/>
              </a:rPr>
              <a:t>, </a:t>
            </a:r>
            <a:r>
              <a:rPr lang="en-US" sz="1800" dirty="0" err="1">
                <a:solidFill>
                  <a:srgbClr val="808080"/>
                </a:solidFill>
                <a:effectLst/>
                <a:latin typeface="JetBrains Mono"/>
              </a:rPr>
              <a:t>y_max</a:t>
            </a:r>
            <a:r>
              <a:rPr lang="en-US" sz="1800" dirty="0">
                <a:solidFill>
                  <a:srgbClr val="808080"/>
                </a:solidFill>
                <a:effectLst/>
                <a:latin typeface="JetBrains Mono"/>
              </a:rPr>
              <a:t>)</a:t>
            </a:r>
            <a:br>
              <a:rPr lang="en-US" sz="1800" dirty="0">
                <a:solidFill>
                  <a:srgbClr val="808080"/>
                </a:solidFill>
                <a:effectLst/>
                <a:latin typeface="JetBrains Mono"/>
              </a:rPr>
            </a:br>
            <a:r>
              <a:rPr lang="en-US" sz="1800" dirty="0">
                <a:solidFill>
                  <a:srgbClr val="808080"/>
                </a:solidFill>
                <a:effectLst/>
                <a:latin typeface="JetBrains Mono"/>
              </a:rPr>
              <a:t>    </a:t>
            </a:r>
            <a:r>
              <a:rPr lang="en-US" sz="1800" dirty="0">
                <a:solidFill>
                  <a:srgbClr val="CC7832"/>
                </a:solidFill>
                <a:effectLst/>
                <a:latin typeface="JetBrains Mono"/>
              </a:rPr>
              <a:t>return </a:t>
            </a:r>
            <a:r>
              <a:rPr lang="en-US" sz="1800" dirty="0" err="1">
                <a:solidFill>
                  <a:srgbClr val="A9B7C6"/>
                </a:solidFill>
                <a:effectLst/>
                <a:latin typeface="JetBrains Mono"/>
              </a:rPr>
              <a:t>bbox_output</a:t>
            </a:r>
            <a:endParaRPr lang="en-US" sz="1800" dirty="0">
              <a:solidFill>
                <a:srgbClr val="A9B7C6"/>
              </a:solidFill>
              <a:effectLst/>
              <a:latin typeface="JetBrains Mono"/>
            </a:endParaRPr>
          </a:p>
          <a:p>
            <a:endParaRPr lang="en-US" sz="1800" dirty="0">
              <a:solidFill>
                <a:srgbClr val="A9B7C6"/>
              </a:solidFill>
              <a:latin typeface="JetBrains Mono"/>
            </a:endParaRPr>
          </a:p>
          <a:p>
            <a:pPr marL="0" indent="0">
              <a:buNone/>
            </a:pPr>
            <a:r>
              <a:rPr lang="en-US" sz="1800" dirty="0">
                <a:solidFill>
                  <a:srgbClr val="CC7832"/>
                </a:solidFill>
                <a:effectLst/>
                <a:latin typeface="JetBrains Mono"/>
              </a:rPr>
              <a:t>def </a:t>
            </a:r>
            <a:r>
              <a:rPr lang="en-US" sz="1800" dirty="0" err="1">
                <a:solidFill>
                  <a:srgbClr val="FFC66D"/>
                </a:solidFill>
                <a:effectLst/>
                <a:latin typeface="JetBrains Mono"/>
              </a:rPr>
              <a:t>object_classifier</a:t>
            </a:r>
            <a:r>
              <a:rPr lang="en-US" sz="1800" dirty="0">
                <a:solidFill>
                  <a:srgbClr val="A9B7C6"/>
                </a:solidFill>
                <a:effectLst/>
                <a:latin typeface="JetBrains Mono"/>
              </a:rPr>
              <a:t>(</a:t>
            </a:r>
            <a:r>
              <a:rPr lang="en-US" sz="1800" dirty="0" err="1">
                <a:solidFill>
                  <a:srgbClr val="A9B7C6"/>
                </a:solidFill>
                <a:effectLst/>
                <a:latin typeface="JetBrains Mono"/>
              </a:rPr>
              <a:t>feature_map</a:t>
            </a:r>
            <a:r>
              <a:rPr lang="en-US" sz="1800" dirty="0">
                <a:solidFill>
                  <a:srgbClr val="CC7832"/>
                </a:solidFill>
                <a:effectLst/>
                <a:latin typeface="JetBrains Mono"/>
              </a:rPr>
              <a:t>, </a:t>
            </a:r>
            <a:r>
              <a:rPr lang="en-US" sz="1800" dirty="0" err="1">
                <a:solidFill>
                  <a:srgbClr val="A9B7C6"/>
                </a:solidFill>
                <a:effectLst/>
                <a:latin typeface="JetBrains Mono"/>
              </a:rPr>
              <a:t>num_classes</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x = </a:t>
            </a:r>
            <a:r>
              <a:rPr lang="en-US" sz="1800" dirty="0" err="1">
                <a:solidFill>
                  <a:srgbClr val="A9B7C6"/>
                </a:solidFill>
                <a:effectLst/>
                <a:latin typeface="JetBrains Mono"/>
              </a:rPr>
              <a:t>layers.Flatten</a:t>
            </a:r>
            <a:r>
              <a:rPr lang="en-US" sz="1800" dirty="0">
                <a:solidFill>
                  <a:srgbClr val="A9B7C6"/>
                </a:solidFill>
                <a:effectLst/>
                <a:latin typeface="JetBrains Mono"/>
              </a:rPr>
              <a:t>()(</a:t>
            </a:r>
            <a:r>
              <a:rPr lang="en-US" sz="1800" dirty="0" err="1">
                <a:solidFill>
                  <a:srgbClr val="A9B7C6"/>
                </a:solidFill>
                <a:effectLst/>
                <a:latin typeface="JetBrains Mono"/>
              </a:rPr>
              <a:t>feature_map</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x = </a:t>
            </a:r>
            <a:r>
              <a:rPr lang="en-US" sz="1800" dirty="0" err="1">
                <a:solidFill>
                  <a:srgbClr val="A9B7C6"/>
                </a:solidFill>
                <a:effectLst/>
                <a:latin typeface="JetBrains Mono"/>
              </a:rPr>
              <a:t>layers.Dense</a:t>
            </a:r>
            <a:r>
              <a:rPr lang="en-US" sz="1800" dirty="0">
                <a:solidFill>
                  <a:srgbClr val="A9B7C6"/>
                </a:solidFill>
                <a:effectLst/>
                <a:latin typeface="JetBrains Mono"/>
              </a:rPr>
              <a:t>(</a:t>
            </a:r>
            <a:r>
              <a:rPr lang="en-US" sz="1800" dirty="0">
                <a:solidFill>
                  <a:srgbClr val="6897BB"/>
                </a:solidFill>
                <a:effectLst/>
                <a:latin typeface="JetBrains Mono"/>
              </a:rPr>
              <a:t>256</a:t>
            </a:r>
            <a:r>
              <a:rPr lang="en-US" sz="1800" dirty="0">
                <a:solidFill>
                  <a:srgbClr val="CC7832"/>
                </a:solidFill>
                <a:effectLst/>
                <a:latin typeface="JetBrains Mono"/>
              </a:rPr>
              <a:t>, </a:t>
            </a:r>
            <a:r>
              <a:rPr lang="en-US" sz="1800" dirty="0">
                <a:solidFill>
                  <a:srgbClr val="AA4926"/>
                </a:solidFill>
                <a:effectLst/>
                <a:latin typeface="JetBrains Mono"/>
              </a:rPr>
              <a:t>activation</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relu</a:t>
            </a:r>
            <a:r>
              <a:rPr lang="en-US" sz="1800" dirty="0">
                <a:solidFill>
                  <a:srgbClr val="6A8759"/>
                </a:solidFill>
                <a:effectLst/>
                <a:latin typeface="JetBrains Mono"/>
              </a:rPr>
              <a:t>'</a:t>
            </a:r>
            <a:r>
              <a:rPr lang="en-US" sz="1800" dirty="0">
                <a:solidFill>
                  <a:srgbClr val="A9B7C6"/>
                </a:solidFill>
                <a:effectLst/>
                <a:latin typeface="JetBrains Mono"/>
              </a:rPr>
              <a:t>)(x)</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err="1">
                <a:solidFill>
                  <a:srgbClr val="A9B7C6"/>
                </a:solidFill>
                <a:effectLst/>
                <a:latin typeface="JetBrains Mono"/>
              </a:rPr>
              <a:t>class_output</a:t>
            </a:r>
            <a:r>
              <a:rPr lang="en-US" sz="1800" dirty="0">
                <a:solidFill>
                  <a:srgbClr val="A9B7C6"/>
                </a:solidFill>
                <a:effectLst/>
                <a:latin typeface="JetBrains Mono"/>
              </a:rPr>
              <a:t> = </a:t>
            </a:r>
            <a:r>
              <a:rPr lang="en-US" sz="1800" dirty="0" err="1">
                <a:solidFill>
                  <a:srgbClr val="A9B7C6"/>
                </a:solidFill>
                <a:effectLst/>
                <a:latin typeface="JetBrains Mono"/>
              </a:rPr>
              <a:t>layers.Dense</a:t>
            </a:r>
            <a:r>
              <a:rPr lang="en-US" sz="1800" dirty="0">
                <a:solidFill>
                  <a:srgbClr val="A9B7C6"/>
                </a:solidFill>
                <a:effectLst/>
                <a:latin typeface="JetBrains Mono"/>
              </a:rPr>
              <a:t>(</a:t>
            </a:r>
            <a:r>
              <a:rPr lang="en-US" sz="1800" dirty="0" err="1">
                <a:solidFill>
                  <a:srgbClr val="A9B7C6"/>
                </a:solidFill>
                <a:effectLst/>
                <a:latin typeface="JetBrains Mono"/>
              </a:rPr>
              <a:t>num_classes</a:t>
            </a:r>
            <a:r>
              <a:rPr lang="en-US" sz="1800" dirty="0">
                <a:solidFill>
                  <a:srgbClr val="CC7832"/>
                </a:solidFill>
                <a:effectLst/>
                <a:latin typeface="JetBrains Mono"/>
              </a:rPr>
              <a:t>, </a:t>
            </a:r>
            <a:r>
              <a:rPr lang="en-US" sz="1800" dirty="0">
                <a:solidFill>
                  <a:srgbClr val="AA4926"/>
                </a:solidFill>
                <a:effectLst/>
                <a:latin typeface="JetBrains Mono"/>
              </a:rPr>
              <a:t>activation</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softmax</a:t>
            </a:r>
            <a:r>
              <a:rPr lang="en-US" sz="1800" dirty="0">
                <a:solidFill>
                  <a:srgbClr val="6A8759"/>
                </a:solidFill>
                <a:effectLst/>
                <a:latin typeface="JetBrains Mono"/>
              </a:rPr>
              <a:t>'</a:t>
            </a:r>
            <a:r>
              <a:rPr lang="en-US" sz="1800" dirty="0">
                <a:solidFill>
                  <a:srgbClr val="CC7832"/>
                </a:solidFill>
                <a:effectLst/>
                <a:latin typeface="JetBrains Mono"/>
              </a:rPr>
              <a:t>, </a:t>
            </a:r>
            <a:r>
              <a:rPr lang="en-US" sz="1800" dirty="0">
                <a:solidFill>
                  <a:srgbClr val="AA4926"/>
                </a:solidFill>
                <a:effectLst/>
                <a:latin typeface="JetBrains Mono"/>
              </a:rPr>
              <a:t>name</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class_label</a:t>
            </a:r>
            <a:r>
              <a:rPr lang="en-US" sz="1800" dirty="0">
                <a:solidFill>
                  <a:srgbClr val="6A8759"/>
                </a:solidFill>
                <a:effectLst/>
                <a:latin typeface="JetBrains Mono"/>
              </a:rPr>
              <a:t>'</a:t>
            </a:r>
            <a:r>
              <a:rPr lang="en-US" sz="1800" dirty="0">
                <a:solidFill>
                  <a:srgbClr val="A9B7C6"/>
                </a:solidFill>
                <a:effectLst/>
                <a:latin typeface="JetBrains Mono"/>
              </a:rPr>
              <a:t>)(x)  </a:t>
            </a:r>
            <a:r>
              <a:rPr lang="en-US" sz="1800" dirty="0">
                <a:solidFill>
                  <a:srgbClr val="808080"/>
                </a:solidFill>
                <a:effectLst/>
                <a:latin typeface="JetBrains Mono"/>
              </a:rPr>
              <a:t># </a:t>
            </a:r>
            <a:r>
              <a:rPr lang="en-US" sz="1800" dirty="0" err="1">
                <a:solidFill>
                  <a:srgbClr val="808080"/>
                </a:solidFill>
                <a:effectLst/>
                <a:latin typeface="JetBrains Mono"/>
              </a:rPr>
              <a:t>Softmax</a:t>
            </a:r>
            <a:r>
              <a:rPr lang="en-US" sz="1800" dirty="0">
                <a:solidFill>
                  <a:srgbClr val="808080"/>
                </a:solidFill>
                <a:effectLst/>
                <a:latin typeface="JetBrains Mono"/>
              </a:rPr>
              <a:t> for class prediction</a:t>
            </a:r>
            <a:br>
              <a:rPr lang="en-US" sz="1800" dirty="0">
                <a:solidFill>
                  <a:srgbClr val="808080"/>
                </a:solidFill>
                <a:effectLst/>
                <a:latin typeface="JetBrains Mono"/>
              </a:rPr>
            </a:br>
            <a:r>
              <a:rPr lang="en-US" sz="1800" dirty="0">
                <a:solidFill>
                  <a:srgbClr val="808080"/>
                </a:solidFill>
                <a:effectLst/>
                <a:latin typeface="JetBrains Mono"/>
              </a:rPr>
              <a:t>    </a:t>
            </a:r>
            <a:r>
              <a:rPr lang="en-US" sz="1800" dirty="0">
                <a:solidFill>
                  <a:srgbClr val="CC7832"/>
                </a:solidFill>
                <a:effectLst/>
                <a:latin typeface="JetBrains Mono"/>
              </a:rPr>
              <a:t>return </a:t>
            </a:r>
            <a:r>
              <a:rPr lang="en-US" sz="1800" dirty="0" err="1">
                <a:solidFill>
                  <a:srgbClr val="A9B7C6"/>
                </a:solidFill>
                <a:effectLst/>
                <a:latin typeface="JetBrains Mono"/>
              </a:rPr>
              <a:t>class_output</a:t>
            </a:r>
            <a:endParaRPr lang="en-US" sz="1800" dirty="0">
              <a:solidFill>
                <a:srgbClr val="A9B7C6"/>
              </a:solidFill>
              <a:effectLst/>
              <a:latin typeface="JetBrains Mono"/>
            </a:endParaRPr>
          </a:p>
          <a:p>
            <a:pPr marL="0" indent="0">
              <a:buNone/>
            </a:pPr>
            <a:endParaRPr lang="en-US" dirty="0"/>
          </a:p>
          <a:p>
            <a:pPr marL="0" indent="0">
              <a:buNone/>
            </a:pPr>
            <a:endParaRPr lang="en-US" dirty="0"/>
          </a:p>
        </p:txBody>
      </p:sp>
      <p:pic>
        <p:nvPicPr>
          <p:cNvPr id="5" name="Picture 4" descr="A black line drawing of a diagram&#10;&#10;Description automatically generated">
            <a:extLst>
              <a:ext uri="{FF2B5EF4-FFF2-40B4-BE49-F238E27FC236}">
                <a16:creationId xmlns:a16="http://schemas.microsoft.com/office/drawing/2014/main" id="{6D6E9CFF-6394-B912-6AE2-0782E8DAF9F0}"/>
              </a:ext>
            </a:extLst>
          </p:cNvPr>
          <p:cNvPicPr>
            <a:picLocks noChangeAspect="1"/>
          </p:cNvPicPr>
          <p:nvPr/>
        </p:nvPicPr>
        <p:blipFill>
          <a:blip r:embed="rId2"/>
          <a:srcRect b="10022"/>
          <a:stretch/>
        </p:blipFill>
        <p:spPr>
          <a:xfrm>
            <a:off x="9464297" y="2996745"/>
            <a:ext cx="1889503" cy="1430603"/>
          </a:xfrm>
          <a:prstGeom prst="rect">
            <a:avLst/>
          </a:prstGeom>
        </p:spPr>
      </p:pic>
      <p:pic>
        <p:nvPicPr>
          <p:cNvPr id="7" name="Picture 6" descr="A diagram with red dots and blue lines&#10;&#10;Description automatically generated">
            <a:extLst>
              <a:ext uri="{FF2B5EF4-FFF2-40B4-BE49-F238E27FC236}">
                <a16:creationId xmlns:a16="http://schemas.microsoft.com/office/drawing/2014/main" id="{5E1D3524-AF10-E08B-4F6D-4456C1A6A6B7}"/>
              </a:ext>
            </a:extLst>
          </p:cNvPr>
          <p:cNvPicPr>
            <a:picLocks noChangeAspect="1"/>
          </p:cNvPicPr>
          <p:nvPr/>
        </p:nvPicPr>
        <p:blipFill>
          <a:blip r:embed="rId3"/>
          <a:srcRect l="16131" t="10022" r="13611" b="22138"/>
          <a:stretch/>
        </p:blipFill>
        <p:spPr>
          <a:xfrm>
            <a:off x="7130511" y="1975304"/>
            <a:ext cx="1889503" cy="1149385"/>
          </a:xfrm>
          <a:prstGeom prst="rect">
            <a:avLst/>
          </a:prstGeom>
        </p:spPr>
      </p:pic>
    </p:spTree>
    <p:extLst>
      <p:ext uri="{BB962C8B-B14F-4D97-AF65-F5344CB8AC3E}">
        <p14:creationId xmlns:p14="http://schemas.microsoft.com/office/powerpoint/2010/main" val="3170705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D74A-1390-742D-9A8A-446AE85DD252}"/>
              </a:ext>
            </a:extLst>
          </p:cNvPr>
          <p:cNvSpPr>
            <a:spLocks noGrp="1"/>
          </p:cNvSpPr>
          <p:nvPr>
            <p:ph type="title"/>
          </p:nvPr>
        </p:nvSpPr>
        <p:spPr>
          <a:xfrm>
            <a:off x="838200" y="365126"/>
            <a:ext cx="10515600" cy="916828"/>
          </a:xfrm>
        </p:spPr>
        <p:txBody>
          <a:bodyPr/>
          <a:lstStyle/>
          <a:p>
            <a:r>
              <a:rPr lang="en-US" dirty="0"/>
              <a:t>Model Compilation</a:t>
            </a:r>
          </a:p>
        </p:txBody>
      </p:sp>
      <p:sp>
        <p:nvSpPr>
          <p:cNvPr id="3" name="Content Placeholder 2">
            <a:extLst>
              <a:ext uri="{FF2B5EF4-FFF2-40B4-BE49-F238E27FC236}">
                <a16:creationId xmlns:a16="http://schemas.microsoft.com/office/drawing/2014/main" id="{0345D8F6-911F-F292-2C0D-CEF6088A736B}"/>
              </a:ext>
            </a:extLst>
          </p:cNvPr>
          <p:cNvSpPr>
            <a:spLocks noGrp="1"/>
          </p:cNvSpPr>
          <p:nvPr>
            <p:ph idx="1"/>
          </p:nvPr>
        </p:nvSpPr>
        <p:spPr>
          <a:xfrm>
            <a:off x="838200" y="1281953"/>
            <a:ext cx="10515600" cy="4895010"/>
          </a:xfrm>
        </p:spPr>
        <p:txBody>
          <a:bodyPr>
            <a:normAutofit/>
          </a:bodyPr>
          <a:lstStyle/>
          <a:p>
            <a:pPr marL="0" indent="0">
              <a:buNone/>
            </a:pPr>
            <a:r>
              <a:rPr lang="en-US" sz="1800" dirty="0">
                <a:solidFill>
                  <a:srgbClr val="CC7832"/>
                </a:solidFill>
                <a:effectLst/>
                <a:latin typeface="JetBrains Mono"/>
              </a:rPr>
              <a:t>def </a:t>
            </a:r>
            <a:r>
              <a:rPr lang="en-US" sz="1800" dirty="0" err="1">
                <a:solidFill>
                  <a:srgbClr val="FFC66D"/>
                </a:solidFill>
                <a:effectLst/>
                <a:latin typeface="JetBrains Mono"/>
              </a:rPr>
              <a:t>object_detection_model</a:t>
            </a:r>
            <a:r>
              <a:rPr lang="en-US" sz="1800" dirty="0">
                <a:solidFill>
                  <a:srgbClr val="A9B7C6"/>
                </a:solidFill>
                <a:effectLst/>
                <a:latin typeface="JetBrains Mono"/>
              </a:rPr>
              <a:t>(</a:t>
            </a:r>
            <a:r>
              <a:rPr lang="en-US" sz="1800" dirty="0" err="1">
                <a:solidFill>
                  <a:srgbClr val="A9B7C6"/>
                </a:solidFill>
                <a:effectLst/>
                <a:latin typeface="JetBrains Mono"/>
              </a:rPr>
              <a:t>input_shape</a:t>
            </a:r>
            <a:r>
              <a:rPr lang="en-US" sz="1800" dirty="0">
                <a:solidFill>
                  <a:srgbClr val="CC7832"/>
                </a:solidFill>
                <a:effectLst/>
                <a:latin typeface="JetBrains Mono"/>
              </a:rPr>
              <a:t>, </a:t>
            </a:r>
            <a:r>
              <a:rPr lang="en-US" sz="1800" dirty="0" err="1">
                <a:solidFill>
                  <a:srgbClr val="A9B7C6"/>
                </a:solidFill>
                <a:effectLst/>
                <a:latin typeface="JetBrains Mono"/>
              </a:rPr>
              <a:t>num_classes</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backbone = </a:t>
            </a:r>
            <a:r>
              <a:rPr lang="en-US" sz="1800" dirty="0" err="1">
                <a:solidFill>
                  <a:srgbClr val="A9B7C6"/>
                </a:solidFill>
                <a:effectLst/>
                <a:latin typeface="JetBrains Mono"/>
              </a:rPr>
              <a:t>backbone_model</a:t>
            </a:r>
            <a:r>
              <a:rPr lang="en-US" sz="1800" dirty="0">
                <a:solidFill>
                  <a:srgbClr val="A9B7C6"/>
                </a:solidFill>
                <a:effectLst/>
                <a:latin typeface="JetBrains Mono"/>
              </a:rPr>
              <a:t>(</a:t>
            </a:r>
            <a:r>
              <a:rPr lang="en-US" sz="1800" dirty="0" err="1">
                <a:solidFill>
                  <a:srgbClr val="A9B7C6"/>
                </a:solidFill>
                <a:effectLst/>
                <a:latin typeface="JetBrains Mono"/>
              </a:rPr>
              <a:t>input_shape</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a:solidFill>
                  <a:srgbClr val="808080"/>
                </a:solidFill>
                <a:effectLst/>
                <a:latin typeface="JetBrains Mono"/>
              </a:rPr>
              <a:t># Pass the feature map to both regressor and classifier</a:t>
            </a:r>
            <a:br>
              <a:rPr lang="en-US" sz="1800" dirty="0">
                <a:solidFill>
                  <a:srgbClr val="808080"/>
                </a:solidFill>
                <a:effectLst/>
                <a:latin typeface="JetBrains Mono"/>
              </a:rPr>
            </a:br>
            <a:r>
              <a:rPr lang="en-US" sz="1800" dirty="0">
                <a:solidFill>
                  <a:srgbClr val="808080"/>
                </a:solidFill>
                <a:effectLst/>
                <a:latin typeface="JetBrains Mono"/>
              </a:rPr>
              <a:t>    </a:t>
            </a:r>
            <a:r>
              <a:rPr lang="en-US" sz="1800" dirty="0" err="1">
                <a:solidFill>
                  <a:srgbClr val="A9B7C6"/>
                </a:solidFill>
                <a:effectLst/>
                <a:latin typeface="JetBrains Mono"/>
              </a:rPr>
              <a:t>bbox_output</a:t>
            </a:r>
            <a:r>
              <a:rPr lang="en-US" sz="1800" dirty="0">
                <a:solidFill>
                  <a:srgbClr val="A9B7C6"/>
                </a:solidFill>
                <a:effectLst/>
                <a:latin typeface="JetBrains Mono"/>
              </a:rPr>
              <a:t> = </a:t>
            </a:r>
            <a:r>
              <a:rPr lang="en-US" sz="1800" dirty="0" err="1">
                <a:solidFill>
                  <a:srgbClr val="A9B7C6"/>
                </a:solidFill>
                <a:effectLst/>
                <a:latin typeface="JetBrains Mono"/>
              </a:rPr>
              <a:t>bounding_box_regressor</a:t>
            </a:r>
            <a:r>
              <a:rPr lang="en-US" sz="1800" dirty="0">
                <a:solidFill>
                  <a:srgbClr val="A9B7C6"/>
                </a:solidFill>
                <a:effectLst/>
                <a:latin typeface="JetBrains Mono"/>
              </a:rPr>
              <a:t>(</a:t>
            </a:r>
            <a:r>
              <a:rPr lang="en-US" sz="1800" dirty="0" err="1">
                <a:solidFill>
                  <a:srgbClr val="A9B7C6"/>
                </a:solidFill>
                <a:effectLst/>
                <a:latin typeface="JetBrains Mono"/>
              </a:rPr>
              <a:t>backbone.output</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err="1">
                <a:solidFill>
                  <a:srgbClr val="A9B7C6"/>
                </a:solidFill>
                <a:effectLst/>
                <a:latin typeface="JetBrains Mono"/>
              </a:rPr>
              <a:t>class_output</a:t>
            </a:r>
            <a:r>
              <a:rPr lang="en-US" sz="1800" dirty="0">
                <a:solidFill>
                  <a:srgbClr val="A9B7C6"/>
                </a:solidFill>
                <a:effectLst/>
                <a:latin typeface="JetBrains Mono"/>
              </a:rPr>
              <a:t> = </a:t>
            </a:r>
            <a:r>
              <a:rPr lang="en-US" sz="1800" dirty="0" err="1">
                <a:solidFill>
                  <a:srgbClr val="A9B7C6"/>
                </a:solidFill>
                <a:effectLst/>
                <a:latin typeface="JetBrains Mono"/>
              </a:rPr>
              <a:t>object_classifier</a:t>
            </a:r>
            <a:r>
              <a:rPr lang="en-US" sz="1800" dirty="0">
                <a:solidFill>
                  <a:srgbClr val="A9B7C6"/>
                </a:solidFill>
                <a:effectLst/>
                <a:latin typeface="JetBrains Mono"/>
              </a:rPr>
              <a:t>(</a:t>
            </a:r>
            <a:r>
              <a:rPr lang="en-US" sz="1800" dirty="0" err="1">
                <a:solidFill>
                  <a:srgbClr val="A9B7C6"/>
                </a:solidFill>
                <a:effectLst/>
                <a:latin typeface="JetBrains Mono"/>
              </a:rPr>
              <a:t>backbone.output</a:t>
            </a:r>
            <a:r>
              <a:rPr lang="en-US" sz="1800" dirty="0">
                <a:solidFill>
                  <a:srgbClr val="CC7832"/>
                </a:solidFill>
                <a:effectLst/>
                <a:latin typeface="JetBrains Mono"/>
              </a:rPr>
              <a:t>, </a:t>
            </a:r>
            <a:r>
              <a:rPr lang="en-US" sz="1800" dirty="0" err="1">
                <a:solidFill>
                  <a:srgbClr val="A9B7C6"/>
                </a:solidFill>
                <a:effectLst/>
                <a:latin typeface="JetBrains Mono"/>
              </a:rPr>
              <a:t>num_classes</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a:solidFill>
                  <a:srgbClr val="CC7832"/>
                </a:solidFill>
                <a:effectLst/>
                <a:latin typeface="JetBrains Mono"/>
              </a:rPr>
              <a:t>return </a:t>
            </a:r>
            <a:r>
              <a:rPr lang="en-US" sz="1800" dirty="0">
                <a:solidFill>
                  <a:srgbClr val="A9B7C6"/>
                </a:solidFill>
                <a:effectLst/>
                <a:latin typeface="JetBrains Mono"/>
              </a:rPr>
              <a:t>Model(</a:t>
            </a:r>
            <a:r>
              <a:rPr lang="en-US" sz="1800" dirty="0">
                <a:solidFill>
                  <a:srgbClr val="AA4926"/>
                </a:solidFill>
                <a:effectLst/>
                <a:latin typeface="JetBrains Mono"/>
              </a:rPr>
              <a:t>inputs</a:t>
            </a:r>
            <a:r>
              <a:rPr lang="en-US" sz="1800" dirty="0">
                <a:solidFill>
                  <a:srgbClr val="A9B7C6"/>
                </a:solidFill>
                <a:effectLst/>
                <a:latin typeface="JetBrains Mono"/>
              </a:rPr>
              <a:t>=</a:t>
            </a:r>
            <a:r>
              <a:rPr lang="en-US" sz="1800" dirty="0" err="1">
                <a:solidFill>
                  <a:srgbClr val="A9B7C6"/>
                </a:solidFill>
                <a:effectLst/>
                <a:latin typeface="JetBrains Mono"/>
              </a:rPr>
              <a:t>backbone.input</a:t>
            </a:r>
            <a:r>
              <a:rPr lang="en-US" sz="1800" dirty="0">
                <a:solidFill>
                  <a:srgbClr val="CC7832"/>
                </a:solidFill>
                <a:effectLst/>
                <a:latin typeface="JetBrains Mono"/>
              </a:rPr>
              <a:t>, </a:t>
            </a:r>
            <a:r>
              <a:rPr lang="en-US" sz="1800" dirty="0">
                <a:solidFill>
                  <a:srgbClr val="AA4926"/>
                </a:solidFill>
                <a:effectLst/>
                <a:latin typeface="JetBrains Mono"/>
              </a:rPr>
              <a:t>outputs</a:t>
            </a:r>
            <a:r>
              <a:rPr lang="en-US" sz="1800" dirty="0">
                <a:solidFill>
                  <a:srgbClr val="A9B7C6"/>
                </a:solidFill>
                <a:effectLst/>
                <a:latin typeface="JetBrains Mono"/>
              </a:rPr>
              <a:t>=[</a:t>
            </a:r>
            <a:r>
              <a:rPr lang="en-US" sz="1800" dirty="0" err="1">
                <a:solidFill>
                  <a:srgbClr val="A9B7C6"/>
                </a:solidFill>
                <a:effectLst/>
                <a:latin typeface="JetBrains Mono"/>
              </a:rPr>
              <a:t>bbox_output</a:t>
            </a:r>
            <a:r>
              <a:rPr lang="en-US" sz="1800" dirty="0">
                <a:solidFill>
                  <a:srgbClr val="CC7832"/>
                </a:solidFill>
                <a:effectLst/>
                <a:latin typeface="JetBrains Mono"/>
              </a:rPr>
              <a:t>, </a:t>
            </a:r>
            <a:r>
              <a:rPr lang="en-US" sz="1800" dirty="0" err="1">
                <a:solidFill>
                  <a:srgbClr val="A9B7C6"/>
                </a:solidFill>
                <a:effectLst/>
                <a:latin typeface="JetBrains Mono"/>
              </a:rPr>
              <a:t>class_output</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Example model creation</a:t>
            </a:r>
            <a:br>
              <a:rPr lang="en-US" sz="1800" dirty="0">
                <a:solidFill>
                  <a:srgbClr val="808080"/>
                </a:solidFill>
                <a:effectLst/>
                <a:latin typeface="JetBrains Mono"/>
              </a:rPr>
            </a:br>
            <a:r>
              <a:rPr lang="en-US" sz="1800" dirty="0" err="1">
                <a:solidFill>
                  <a:srgbClr val="A9B7C6"/>
                </a:solidFill>
                <a:effectLst/>
                <a:latin typeface="JetBrains Mono"/>
              </a:rPr>
              <a:t>input_shape</a:t>
            </a:r>
            <a:r>
              <a:rPr lang="en-US" sz="1800" dirty="0">
                <a:solidFill>
                  <a:srgbClr val="A9B7C6"/>
                </a:solidFill>
                <a:effectLst/>
                <a:latin typeface="JetBrains Mono"/>
              </a:rPr>
              <a:t> = (</a:t>
            </a:r>
            <a:r>
              <a:rPr lang="en-US" sz="1800" dirty="0">
                <a:solidFill>
                  <a:srgbClr val="6897BB"/>
                </a:solidFill>
                <a:effectLst/>
                <a:latin typeface="JetBrains Mono"/>
              </a:rPr>
              <a:t>224</a:t>
            </a:r>
            <a:r>
              <a:rPr lang="en-US" sz="1800" dirty="0">
                <a:solidFill>
                  <a:srgbClr val="CC7832"/>
                </a:solidFill>
                <a:effectLst/>
                <a:latin typeface="JetBrains Mono"/>
              </a:rPr>
              <a:t>, </a:t>
            </a:r>
            <a:r>
              <a:rPr lang="en-US" sz="1800" dirty="0">
                <a:solidFill>
                  <a:srgbClr val="6897BB"/>
                </a:solidFill>
                <a:effectLst/>
                <a:latin typeface="JetBrains Mono"/>
              </a:rPr>
              <a:t>224</a:t>
            </a:r>
            <a:r>
              <a:rPr lang="en-US" sz="1800" dirty="0">
                <a:solidFill>
                  <a:srgbClr val="CC7832"/>
                </a:solidFill>
                <a:effectLst/>
                <a:latin typeface="JetBrains Mono"/>
              </a:rPr>
              <a:t>, </a:t>
            </a:r>
            <a:r>
              <a:rPr lang="en-US" sz="1800" dirty="0">
                <a:solidFill>
                  <a:srgbClr val="6897BB"/>
                </a:solidFill>
                <a:effectLst/>
                <a:latin typeface="JetBrains Mono"/>
              </a:rPr>
              <a:t>3</a:t>
            </a:r>
            <a:r>
              <a:rPr lang="en-US" sz="1800" dirty="0">
                <a:solidFill>
                  <a:srgbClr val="A9B7C6"/>
                </a:solidFill>
                <a:effectLst/>
                <a:latin typeface="JetBrains Mono"/>
              </a:rPr>
              <a:t>)  </a:t>
            </a:r>
            <a:r>
              <a:rPr lang="en-US" sz="1800" dirty="0">
                <a:solidFill>
                  <a:srgbClr val="808080"/>
                </a:solidFill>
                <a:effectLst/>
                <a:latin typeface="JetBrains Mono"/>
              </a:rPr>
              <a:t># Input image shape</a:t>
            </a:r>
            <a:br>
              <a:rPr lang="en-US" sz="1800" dirty="0">
                <a:solidFill>
                  <a:srgbClr val="808080"/>
                </a:solidFill>
                <a:effectLst/>
                <a:latin typeface="JetBrains Mono"/>
              </a:rPr>
            </a:br>
            <a:r>
              <a:rPr lang="en-US" sz="1800" dirty="0" err="1">
                <a:solidFill>
                  <a:srgbClr val="A9B7C6"/>
                </a:solidFill>
                <a:effectLst/>
                <a:latin typeface="JetBrains Mono"/>
              </a:rPr>
              <a:t>num_classes</a:t>
            </a:r>
            <a:r>
              <a:rPr lang="en-US" sz="1800" dirty="0">
                <a:solidFill>
                  <a:srgbClr val="A9B7C6"/>
                </a:solidFill>
                <a:effectLst/>
                <a:latin typeface="JetBrains Mono"/>
              </a:rPr>
              <a:t> = </a:t>
            </a:r>
            <a:r>
              <a:rPr lang="en-US" sz="1800" dirty="0">
                <a:solidFill>
                  <a:srgbClr val="6897BB"/>
                </a:solidFill>
                <a:effectLst/>
                <a:latin typeface="JetBrains Mono"/>
              </a:rPr>
              <a:t>10  </a:t>
            </a:r>
            <a:r>
              <a:rPr lang="en-US" sz="1800" dirty="0">
                <a:solidFill>
                  <a:srgbClr val="808080"/>
                </a:solidFill>
                <a:effectLst/>
                <a:latin typeface="JetBrains Mono"/>
              </a:rPr>
              <a:t># Number of object classes</a:t>
            </a:r>
            <a:br>
              <a:rPr lang="en-US" sz="1800" dirty="0">
                <a:solidFill>
                  <a:srgbClr val="808080"/>
                </a:solidFill>
                <a:effectLst/>
                <a:latin typeface="JetBrains Mono"/>
              </a:rPr>
            </a:br>
            <a:r>
              <a:rPr lang="en-US" sz="1800" dirty="0">
                <a:solidFill>
                  <a:srgbClr val="A9B7C6"/>
                </a:solidFill>
                <a:effectLst/>
                <a:latin typeface="JetBrains Mono"/>
              </a:rPr>
              <a:t>model = </a:t>
            </a:r>
            <a:r>
              <a:rPr lang="en-US" sz="1800" dirty="0" err="1">
                <a:solidFill>
                  <a:srgbClr val="A9B7C6"/>
                </a:solidFill>
                <a:effectLst/>
                <a:latin typeface="JetBrains Mono"/>
              </a:rPr>
              <a:t>object_detection_model</a:t>
            </a:r>
            <a:r>
              <a:rPr lang="en-US" sz="1800" dirty="0">
                <a:solidFill>
                  <a:srgbClr val="A9B7C6"/>
                </a:solidFill>
                <a:effectLst/>
                <a:latin typeface="JetBrains Mono"/>
              </a:rPr>
              <a:t>(</a:t>
            </a:r>
            <a:r>
              <a:rPr lang="en-US" sz="1800" dirty="0" err="1">
                <a:solidFill>
                  <a:srgbClr val="A9B7C6"/>
                </a:solidFill>
                <a:effectLst/>
                <a:latin typeface="JetBrains Mono"/>
              </a:rPr>
              <a:t>input_shape</a:t>
            </a:r>
            <a:r>
              <a:rPr lang="en-US" sz="1800" dirty="0">
                <a:solidFill>
                  <a:srgbClr val="CC7832"/>
                </a:solidFill>
                <a:effectLst/>
                <a:latin typeface="JetBrains Mono"/>
              </a:rPr>
              <a:t>, </a:t>
            </a:r>
            <a:r>
              <a:rPr lang="en-US" sz="1800" dirty="0" err="1">
                <a:solidFill>
                  <a:srgbClr val="A9B7C6"/>
                </a:solidFill>
                <a:effectLst/>
                <a:latin typeface="JetBrains Mono"/>
              </a:rPr>
              <a:t>num_classes</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Compile the model with loss for both bounding boxes (regressor) and class labels (classifier)</a:t>
            </a:r>
            <a:br>
              <a:rPr lang="en-US" sz="1800" dirty="0">
                <a:solidFill>
                  <a:srgbClr val="808080"/>
                </a:solidFill>
                <a:effectLst/>
                <a:latin typeface="JetBrains Mono"/>
              </a:rPr>
            </a:br>
            <a:r>
              <a:rPr lang="en-US" sz="1800" dirty="0" err="1">
                <a:solidFill>
                  <a:srgbClr val="A9B7C6"/>
                </a:solidFill>
                <a:effectLst/>
                <a:latin typeface="JetBrains Mono"/>
              </a:rPr>
              <a:t>model.compile</a:t>
            </a:r>
            <a:r>
              <a:rPr lang="en-US" sz="1800" dirty="0">
                <a:solidFill>
                  <a:srgbClr val="A9B7C6"/>
                </a:solidFill>
                <a:effectLst/>
                <a:latin typeface="JetBrains Mono"/>
              </a:rPr>
              <a:t>(</a:t>
            </a:r>
            <a:r>
              <a:rPr lang="en-US" sz="1800" dirty="0">
                <a:solidFill>
                  <a:srgbClr val="AA4926"/>
                </a:solidFill>
                <a:effectLst/>
                <a:latin typeface="JetBrains Mono"/>
              </a:rPr>
              <a:t>optimizer</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adam</a:t>
            </a:r>
            <a:r>
              <a:rPr lang="en-US" sz="1800" dirty="0">
                <a:solidFill>
                  <a:srgbClr val="6A8759"/>
                </a:solidFill>
                <a:effectLst/>
                <a:latin typeface="JetBrains Mono"/>
              </a:rPr>
              <a:t>'</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a:solidFill>
                  <a:srgbClr val="AA4926"/>
                </a:solidFill>
                <a:effectLst/>
                <a:latin typeface="JetBrains Mono"/>
              </a:rPr>
              <a:t>loss</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bounding_box</a:t>
            </a:r>
            <a:r>
              <a:rPr lang="en-US" sz="1800" dirty="0">
                <a:solidFill>
                  <a:srgbClr val="6A8759"/>
                </a:solidFill>
                <a:effectLst/>
                <a:latin typeface="JetBrains Mono"/>
              </a:rPr>
              <a:t>'</a:t>
            </a:r>
            <a:r>
              <a:rPr lang="en-US" sz="1800" dirty="0">
                <a:solidFill>
                  <a:srgbClr val="A9B7C6"/>
                </a:solidFill>
                <a:effectLst/>
                <a:latin typeface="JetBrains Mono"/>
              </a:rPr>
              <a:t>: </a:t>
            </a:r>
            <a:r>
              <a:rPr lang="en-US" sz="1800" dirty="0">
                <a:solidFill>
                  <a:srgbClr val="6A8759"/>
                </a:solidFill>
                <a:effectLst/>
                <a:latin typeface="JetBrains Mono"/>
              </a:rPr>
              <a:t>'</a:t>
            </a:r>
            <a:r>
              <a:rPr lang="en-US" sz="1800" dirty="0" err="1">
                <a:solidFill>
                  <a:srgbClr val="6A8759"/>
                </a:solidFill>
                <a:effectLst/>
                <a:latin typeface="JetBrains Mono"/>
              </a:rPr>
              <a:t>mse</a:t>
            </a:r>
            <a:r>
              <a:rPr lang="en-US" sz="1800" dirty="0">
                <a:solidFill>
                  <a:srgbClr val="6A8759"/>
                </a:solidFill>
                <a:effectLst/>
                <a:latin typeface="JetBrains Mono"/>
              </a:rPr>
              <a:t>'</a:t>
            </a:r>
            <a:r>
              <a:rPr lang="en-US" sz="1800" dirty="0">
                <a:solidFill>
                  <a:srgbClr val="CC7832"/>
                </a:solidFill>
                <a:effectLst/>
                <a:latin typeface="JetBrains Mono"/>
              </a:rPr>
              <a:t>, </a:t>
            </a:r>
            <a:r>
              <a:rPr lang="en-US" sz="1800" dirty="0">
                <a:solidFill>
                  <a:srgbClr val="6A8759"/>
                </a:solidFill>
                <a:effectLst/>
                <a:latin typeface="JetBrains Mono"/>
              </a:rPr>
              <a:t>'</a:t>
            </a:r>
            <a:r>
              <a:rPr lang="en-US" sz="1800" dirty="0" err="1">
                <a:solidFill>
                  <a:srgbClr val="6A8759"/>
                </a:solidFill>
                <a:effectLst/>
                <a:latin typeface="JetBrains Mono"/>
              </a:rPr>
              <a:t>class_label</a:t>
            </a:r>
            <a:r>
              <a:rPr lang="en-US" sz="1800" dirty="0">
                <a:solidFill>
                  <a:srgbClr val="6A8759"/>
                </a:solidFill>
                <a:effectLst/>
                <a:latin typeface="JetBrains Mono"/>
              </a:rPr>
              <a:t>'</a:t>
            </a:r>
            <a:r>
              <a:rPr lang="en-US" sz="1800" dirty="0">
                <a:solidFill>
                  <a:srgbClr val="A9B7C6"/>
                </a:solidFill>
                <a:effectLst/>
                <a:latin typeface="JetBrains Mono"/>
              </a:rPr>
              <a:t>: </a:t>
            </a:r>
            <a:r>
              <a:rPr lang="en-US" sz="1800" dirty="0">
                <a:solidFill>
                  <a:srgbClr val="6A8759"/>
                </a:solidFill>
                <a:effectLst/>
                <a:latin typeface="JetBrains Mono"/>
              </a:rPr>
              <a:t>'</a:t>
            </a:r>
            <a:r>
              <a:rPr lang="en-US" sz="1800" dirty="0" err="1">
                <a:solidFill>
                  <a:srgbClr val="6A8759"/>
                </a:solidFill>
                <a:effectLst/>
                <a:latin typeface="JetBrains Mono"/>
              </a:rPr>
              <a:t>categorical_crossentropy</a:t>
            </a:r>
            <a:r>
              <a:rPr lang="en-US" sz="1800" dirty="0">
                <a:solidFill>
                  <a:srgbClr val="6A8759"/>
                </a:solidFill>
                <a:effectLst/>
                <a:latin typeface="JetBrains Mono"/>
              </a:rPr>
              <a:t>'</a:t>
            </a:r>
            <a:r>
              <a:rPr lang="en-US" sz="1800" dirty="0">
                <a:solidFill>
                  <a:srgbClr val="A9B7C6"/>
                </a:solidFill>
                <a:effectLst/>
                <a:latin typeface="JetBrains Mono"/>
              </a:rPr>
              <a:t>}</a:t>
            </a:r>
            <a:r>
              <a:rPr lang="en-US" sz="1800" dirty="0">
                <a:solidFill>
                  <a:srgbClr val="CC7832"/>
                </a:solidFill>
                <a:effectLst/>
                <a:latin typeface="JetBrains Mono"/>
              </a:rPr>
              <a:t>,</a:t>
            </a: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a:solidFill>
                  <a:srgbClr val="AA4926"/>
                </a:solidFill>
                <a:effectLst/>
                <a:latin typeface="JetBrains Mono"/>
              </a:rPr>
              <a:t>metrics</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bounding_box</a:t>
            </a:r>
            <a:r>
              <a:rPr lang="en-US" sz="1800" dirty="0">
                <a:solidFill>
                  <a:srgbClr val="6A8759"/>
                </a:solidFill>
                <a:effectLst/>
                <a:latin typeface="JetBrains Mono"/>
              </a:rPr>
              <a:t>'</a:t>
            </a:r>
            <a:r>
              <a:rPr lang="en-US" sz="1800" dirty="0">
                <a:solidFill>
                  <a:srgbClr val="A9B7C6"/>
                </a:solidFill>
                <a:effectLst/>
                <a:latin typeface="JetBrains Mono"/>
              </a:rPr>
              <a:t>: </a:t>
            </a:r>
            <a:r>
              <a:rPr lang="en-US" sz="1800" dirty="0">
                <a:solidFill>
                  <a:srgbClr val="6A8759"/>
                </a:solidFill>
                <a:effectLst/>
                <a:latin typeface="JetBrains Mono"/>
              </a:rPr>
              <a:t>'</a:t>
            </a:r>
            <a:r>
              <a:rPr lang="en-US" sz="1800" dirty="0" err="1">
                <a:solidFill>
                  <a:srgbClr val="6A8759"/>
                </a:solidFill>
                <a:effectLst/>
                <a:latin typeface="JetBrains Mono"/>
              </a:rPr>
              <a:t>mse</a:t>
            </a:r>
            <a:r>
              <a:rPr lang="en-US" sz="1800" dirty="0">
                <a:solidFill>
                  <a:srgbClr val="6A8759"/>
                </a:solidFill>
                <a:effectLst/>
                <a:latin typeface="JetBrains Mono"/>
              </a:rPr>
              <a:t>'</a:t>
            </a:r>
            <a:r>
              <a:rPr lang="en-US" sz="1800" dirty="0">
                <a:solidFill>
                  <a:srgbClr val="CC7832"/>
                </a:solidFill>
                <a:effectLst/>
                <a:latin typeface="JetBrains Mono"/>
              </a:rPr>
              <a:t>, </a:t>
            </a:r>
            <a:r>
              <a:rPr lang="en-US" sz="1800" dirty="0">
                <a:solidFill>
                  <a:srgbClr val="6A8759"/>
                </a:solidFill>
                <a:effectLst/>
                <a:latin typeface="JetBrains Mono"/>
              </a:rPr>
              <a:t>'</a:t>
            </a:r>
            <a:r>
              <a:rPr lang="en-US" sz="1800" dirty="0" err="1">
                <a:solidFill>
                  <a:srgbClr val="6A8759"/>
                </a:solidFill>
                <a:effectLst/>
                <a:latin typeface="JetBrains Mono"/>
              </a:rPr>
              <a:t>class_label</a:t>
            </a:r>
            <a:r>
              <a:rPr lang="en-US" sz="1800" dirty="0">
                <a:solidFill>
                  <a:srgbClr val="6A8759"/>
                </a:solidFill>
                <a:effectLst/>
                <a:latin typeface="JetBrains Mono"/>
              </a:rPr>
              <a:t>'</a:t>
            </a:r>
            <a:r>
              <a:rPr lang="en-US" sz="1800" dirty="0">
                <a:solidFill>
                  <a:srgbClr val="A9B7C6"/>
                </a:solidFill>
                <a:effectLst/>
                <a:latin typeface="JetBrains Mono"/>
              </a:rPr>
              <a:t>: </a:t>
            </a:r>
            <a:r>
              <a:rPr lang="en-US" sz="1800" dirty="0">
                <a:solidFill>
                  <a:srgbClr val="6A8759"/>
                </a:solidFill>
                <a:effectLst/>
                <a:latin typeface="JetBrains Mono"/>
              </a:rPr>
              <a:t>'accuracy'</a:t>
            </a:r>
            <a:r>
              <a:rPr lang="en-US" sz="1800" dirty="0">
                <a:solidFill>
                  <a:srgbClr val="A9B7C6"/>
                </a:solidFill>
                <a:effectLst/>
                <a:latin typeface="JetBrains Mono"/>
              </a:rPr>
              <a:t>})</a:t>
            </a:r>
            <a:br>
              <a:rPr lang="en-US" sz="1800" dirty="0">
                <a:solidFill>
                  <a:srgbClr val="A9B7C6"/>
                </a:solidFill>
                <a:effectLst/>
                <a:latin typeface="JetBrains Mono"/>
              </a:rPr>
            </a:br>
            <a:endParaRPr lang="en-US" sz="1800" dirty="0">
              <a:solidFill>
                <a:srgbClr val="A9B7C6"/>
              </a:solidFill>
              <a:effectLst/>
              <a:latin typeface="JetBrains Mono"/>
            </a:endParaRPr>
          </a:p>
          <a:p>
            <a:endParaRPr lang="en-US" dirty="0"/>
          </a:p>
        </p:txBody>
      </p:sp>
    </p:spTree>
    <p:extLst>
      <p:ext uri="{BB962C8B-B14F-4D97-AF65-F5344CB8AC3E}">
        <p14:creationId xmlns:p14="http://schemas.microsoft.com/office/powerpoint/2010/main" val="2335645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1F0F7-92F6-FD2A-05AA-34C853C93522}"/>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8D58B8FE-6B9B-08AB-03DA-7389F4236869}"/>
              </a:ext>
            </a:extLst>
          </p:cNvPr>
          <p:cNvSpPr>
            <a:spLocks noGrp="1"/>
          </p:cNvSpPr>
          <p:nvPr>
            <p:ph idx="1"/>
          </p:nvPr>
        </p:nvSpPr>
        <p:spPr>
          <a:xfrm>
            <a:off x="976223" y="1834252"/>
            <a:ext cx="10515600" cy="4351338"/>
          </a:xfrm>
        </p:spPr>
        <p:txBody>
          <a:bodyPr/>
          <a:lstStyle/>
          <a:p>
            <a:pPr marL="0" indent="0">
              <a:buNone/>
            </a:pPr>
            <a:r>
              <a:rPr lang="en-US" sz="1800" dirty="0">
                <a:solidFill>
                  <a:srgbClr val="808080"/>
                </a:solidFill>
                <a:effectLst/>
                <a:latin typeface="JetBrains Mono"/>
              </a:rPr>
              <a:t># Assuming </a:t>
            </a:r>
            <a:r>
              <a:rPr lang="en-US" sz="1800" dirty="0" err="1">
                <a:solidFill>
                  <a:srgbClr val="808080"/>
                </a:solidFill>
                <a:effectLst/>
                <a:latin typeface="JetBrains Mono"/>
              </a:rPr>
              <a:t>X_train</a:t>
            </a:r>
            <a:r>
              <a:rPr lang="en-US" sz="1800" dirty="0">
                <a:solidFill>
                  <a:srgbClr val="808080"/>
                </a:solidFill>
                <a:effectLst/>
                <a:latin typeface="JetBrains Mono"/>
              </a:rPr>
              <a:t> and </a:t>
            </a:r>
            <a:r>
              <a:rPr lang="en-US" sz="1800" dirty="0" err="1">
                <a:solidFill>
                  <a:srgbClr val="808080"/>
                </a:solidFill>
                <a:effectLst/>
                <a:latin typeface="JetBrains Mono"/>
              </a:rPr>
              <a:t>y_train</a:t>
            </a:r>
            <a:r>
              <a:rPr lang="en-US" sz="1800" dirty="0">
                <a:solidFill>
                  <a:srgbClr val="808080"/>
                </a:solidFill>
                <a:effectLst/>
                <a:latin typeface="JetBrains Mono"/>
              </a:rPr>
              <a:t> are your training images and labels</a:t>
            </a:r>
            <a:br>
              <a:rPr lang="en-US" sz="1800" dirty="0">
                <a:solidFill>
                  <a:srgbClr val="808080"/>
                </a:solidFill>
                <a:effectLst/>
                <a:latin typeface="JetBrains Mono"/>
              </a:rPr>
            </a:br>
            <a:r>
              <a:rPr lang="en-US" sz="1800" dirty="0">
                <a:solidFill>
                  <a:srgbClr val="A9B7C6"/>
                </a:solidFill>
                <a:effectLst/>
                <a:latin typeface="JetBrains Mono"/>
              </a:rPr>
              <a:t>history = </a:t>
            </a:r>
            <a:r>
              <a:rPr lang="en-US" sz="1800" dirty="0" err="1">
                <a:solidFill>
                  <a:srgbClr val="A9B7C6"/>
                </a:solidFill>
                <a:effectLst/>
                <a:latin typeface="JetBrains Mono"/>
              </a:rPr>
              <a:t>model.fit</a:t>
            </a:r>
            <a:r>
              <a:rPr lang="en-US" sz="1800" dirty="0">
                <a:solidFill>
                  <a:srgbClr val="A9B7C6"/>
                </a:solidFill>
                <a:effectLst/>
                <a:latin typeface="JetBrains Mono"/>
              </a:rPr>
              <a:t>(</a:t>
            </a:r>
            <a:r>
              <a:rPr lang="en-US" sz="1800" dirty="0" err="1">
                <a:solidFill>
                  <a:srgbClr val="A9B7C6"/>
                </a:solidFill>
                <a:effectLst/>
                <a:latin typeface="JetBrains Mono"/>
              </a:rPr>
              <a:t>X_train</a:t>
            </a:r>
            <a:r>
              <a:rPr lang="en-US" sz="1800" dirty="0">
                <a:solidFill>
                  <a:srgbClr val="CC7832"/>
                </a:solidFill>
                <a:effectLst/>
                <a:latin typeface="JetBrains Mono"/>
              </a:rPr>
              <a:t>, </a:t>
            </a:r>
            <a:r>
              <a:rPr lang="en-US" sz="1800" dirty="0" err="1">
                <a:solidFill>
                  <a:srgbClr val="A9B7C6"/>
                </a:solidFill>
                <a:effectLst/>
                <a:latin typeface="JetBrains Mono"/>
              </a:rPr>
              <a:t>y_train</a:t>
            </a:r>
            <a:r>
              <a:rPr lang="en-US" sz="1800" dirty="0">
                <a:solidFill>
                  <a:srgbClr val="CC7832"/>
                </a:solidFill>
                <a:effectLst/>
                <a:latin typeface="JetBrains Mono"/>
              </a:rPr>
              <a:t>, </a:t>
            </a:r>
            <a:r>
              <a:rPr lang="en-US" sz="1800" dirty="0">
                <a:solidFill>
                  <a:srgbClr val="AA4926"/>
                </a:solidFill>
                <a:effectLst/>
                <a:latin typeface="JetBrains Mono"/>
              </a:rPr>
              <a:t>epochs</a:t>
            </a:r>
            <a:r>
              <a:rPr lang="en-US" sz="1800" dirty="0">
                <a:solidFill>
                  <a:srgbClr val="A9B7C6"/>
                </a:solidFill>
                <a:effectLst/>
                <a:latin typeface="JetBrains Mono"/>
              </a:rPr>
              <a:t>=</a:t>
            </a:r>
            <a:r>
              <a:rPr lang="en-US" sz="1800" dirty="0">
                <a:solidFill>
                  <a:srgbClr val="6897BB"/>
                </a:solidFill>
                <a:effectLst/>
                <a:latin typeface="JetBrains Mono"/>
              </a:rPr>
              <a:t>20</a:t>
            </a:r>
            <a:r>
              <a:rPr lang="en-US" sz="1800" dirty="0">
                <a:solidFill>
                  <a:srgbClr val="CC7832"/>
                </a:solidFill>
                <a:effectLst/>
                <a:latin typeface="JetBrains Mono"/>
              </a:rPr>
              <a:t>, </a:t>
            </a:r>
            <a:r>
              <a:rPr lang="en-US" sz="1800" dirty="0" err="1">
                <a:solidFill>
                  <a:srgbClr val="AA4926"/>
                </a:solidFill>
                <a:effectLst/>
                <a:latin typeface="JetBrains Mono"/>
              </a:rPr>
              <a:t>batch_size</a:t>
            </a:r>
            <a:r>
              <a:rPr lang="en-US" sz="1800" dirty="0">
                <a:solidFill>
                  <a:srgbClr val="A9B7C6"/>
                </a:solidFill>
                <a:effectLst/>
                <a:latin typeface="JetBrains Mono"/>
              </a:rPr>
              <a:t>=</a:t>
            </a:r>
            <a:r>
              <a:rPr lang="en-US" sz="1800" dirty="0">
                <a:solidFill>
                  <a:srgbClr val="6897BB"/>
                </a:solidFill>
                <a:effectLst/>
                <a:latin typeface="JetBrains Mono"/>
              </a:rPr>
              <a:t>32</a:t>
            </a:r>
            <a:r>
              <a:rPr lang="en-US" sz="1800" dirty="0">
                <a:solidFill>
                  <a:srgbClr val="CC7832"/>
                </a:solidFill>
                <a:effectLst/>
                <a:latin typeface="JetBrains Mono"/>
              </a:rPr>
              <a:t>, </a:t>
            </a:r>
            <a:r>
              <a:rPr lang="en-US" sz="1800" dirty="0" err="1">
                <a:solidFill>
                  <a:srgbClr val="AA4926"/>
                </a:solidFill>
                <a:effectLst/>
                <a:latin typeface="JetBrains Mono"/>
              </a:rPr>
              <a:t>validation_split</a:t>
            </a:r>
            <a:r>
              <a:rPr lang="en-US" sz="1800" dirty="0">
                <a:solidFill>
                  <a:srgbClr val="A9B7C6"/>
                </a:solidFill>
                <a:effectLst/>
                <a:latin typeface="JetBrains Mono"/>
              </a:rPr>
              <a:t>=</a:t>
            </a:r>
            <a:r>
              <a:rPr lang="en-US" sz="1800" dirty="0">
                <a:solidFill>
                  <a:srgbClr val="6897BB"/>
                </a:solidFill>
                <a:effectLst/>
                <a:latin typeface="JetBrains Mono"/>
              </a:rPr>
              <a:t>0.2</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888C6"/>
                </a:solidFill>
                <a:effectLst/>
                <a:latin typeface="JetBrains Mono"/>
              </a:rPr>
              <a:t>print</a:t>
            </a:r>
            <a:r>
              <a:rPr lang="en-US" sz="1800" dirty="0">
                <a:solidFill>
                  <a:srgbClr val="A9B7C6"/>
                </a:solidFill>
                <a:effectLst/>
                <a:latin typeface="JetBrains Mono"/>
              </a:rPr>
              <a:t>(</a:t>
            </a:r>
            <a:r>
              <a:rPr lang="en-US" sz="1800" dirty="0">
                <a:solidFill>
                  <a:srgbClr val="6A8759"/>
                </a:solidFill>
                <a:effectLst/>
                <a:latin typeface="JetBrains Mono"/>
              </a:rPr>
              <a:t>"Model trained."</a:t>
            </a:r>
            <a:r>
              <a:rPr lang="en-US" sz="1800" dirty="0">
                <a:solidFill>
                  <a:srgbClr val="A9B7C6"/>
                </a:solidFill>
                <a:effectLst/>
                <a:latin typeface="JetBrains Mono"/>
              </a:rPr>
              <a:t>)</a:t>
            </a:r>
            <a:br>
              <a:rPr lang="en-US" sz="1800" dirty="0">
                <a:solidFill>
                  <a:srgbClr val="A9B7C6"/>
                </a:solidFill>
                <a:effectLst/>
                <a:latin typeface="JetBrains Mono"/>
              </a:rPr>
            </a:br>
            <a:endParaRPr lang="en-US" sz="1800" dirty="0">
              <a:solidFill>
                <a:srgbClr val="A9B7C6"/>
              </a:solidFill>
              <a:effectLst/>
              <a:latin typeface="JetBrains Mono"/>
            </a:endParaRPr>
          </a:p>
        </p:txBody>
      </p:sp>
    </p:spTree>
    <p:extLst>
      <p:ext uri="{BB962C8B-B14F-4D97-AF65-F5344CB8AC3E}">
        <p14:creationId xmlns:p14="http://schemas.microsoft.com/office/powerpoint/2010/main" val="126751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5F8E-57CA-6D35-4FE9-8D9703A366BF}"/>
              </a:ext>
            </a:extLst>
          </p:cNvPr>
          <p:cNvSpPr>
            <a:spLocks noGrp="1"/>
          </p:cNvSpPr>
          <p:nvPr>
            <p:ph type="title"/>
          </p:nvPr>
        </p:nvSpPr>
        <p:spPr/>
        <p:txBody>
          <a:bodyPr/>
          <a:lstStyle/>
          <a:p>
            <a:r>
              <a:rPr lang="en-US" dirty="0"/>
              <a:t>Hyperparameter Tuning and Cross-Validation</a:t>
            </a:r>
          </a:p>
        </p:txBody>
      </p:sp>
      <p:sp>
        <p:nvSpPr>
          <p:cNvPr id="3" name="Content Placeholder 2">
            <a:extLst>
              <a:ext uri="{FF2B5EF4-FFF2-40B4-BE49-F238E27FC236}">
                <a16:creationId xmlns:a16="http://schemas.microsoft.com/office/drawing/2014/main" id="{9080BBA0-8E86-3E11-C2C7-BE0C55C2B62F}"/>
              </a:ext>
            </a:extLst>
          </p:cNvPr>
          <p:cNvSpPr>
            <a:spLocks noGrp="1"/>
          </p:cNvSpPr>
          <p:nvPr>
            <p:ph idx="1"/>
          </p:nvPr>
        </p:nvSpPr>
        <p:spPr/>
        <p:txBody>
          <a:bodyPr/>
          <a:lstStyle/>
          <a:p>
            <a:pPr marL="0" indent="0">
              <a:buNone/>
            </a:pPr>
            <a:r>
              <a:rPr lang="en-US" sz="1800" dirty="0">
                <a:solidFill>
                  <a:srgbClr val="CC7832"/>
                </a:solidFill>
                <a:effectLst/>
                <a:latin typeface="JetBrains Mono"/>
              </a:rPr>
              <a:t>from </a:t>
            </a:r>
            <a:r>
              <a:rPr lang="en-US" sz="1800" dirty="0" err="1">
                <a:solidFill>
                  <a:srgbClr val="A9B7C6"/>
                </a:solidFill>
                <a:effectLst/>
                <a:latin typeface="JetBrains Mono"/>
              </a:rPr>
              <a:t>sklearn.model_selection</a:t>
            </a:r>
            <a:r>
              <a:rPr lang="en-US" sz="1800" dirty="0">
                <a:solidFill>
                  <a:srgbClr val="A9B7C6"/>
                </a:solidFill>
                <a:effectLst/>
                <a:latin typeface="JetBrains Mono"/>
              </a:rPr>
              <a:t> </a:t>
            </a:r>
            <a:r>
              <a:rPr lang="en-US" sz="1800" dirty="0">
                <a:solidFill>
                  <a:srgbClr val="CC7832"/>
                </a:solidFill>
                <a:effectLst/>
                <a:latin typeface="JetBrains Mono"/>
              </a:rPr>
              <a:t>import </a:t>
            </a:r>
            <a:r>
              <a:rPr lang="en-US" sz="1800" dirty="0" err="1">
                <a:solidFill>
                  <a:srgbClr val="A9B7C6"/>
                </a:solidFill>
                <a:effectLst/>
                <a:latin typeface="JetBrains Mono"/>
              </a:rPr>
              <a:t>KFold</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5-fold cross-validation</a:t>
            </a:r>
            <a:br>
              <a:rPr lang="en-US" sz="1800" dirty="0">
                <a:solidFill>
                  <a:srgbClr val="808080"/>
                </a:solidFill>
                <a:effectLst/>
                <a:latin typeface="JetBrains Mono"/>
              </a:rPr>
            </a:br>
            <a:r>
              <a:rPr lang="en-US" sz="1800" dirty="0" err="1">
                <a:solidFill>
                  <a:srgbClr val="A9B7C6"/>
                </a:solidFill>
                <a:effectLst/>
                <a:latin typeface="JetBrains Mono"/>
              </a:rPr>
              <a:t>kf</a:t>
            </a:r>
            <a:r>
              <a:rPr lang="en-US" sz="1800" dirty="0">
                <a:solidFill>
                  <a:srgbClr val="A9B7C6"/>
                </a:solidFill>
                <a:effectLst/>
                <a:latin typeface="JetBrains Mono"/>
              </a:rPr>
              <a:t> = </a:t>
            </a:r>
            <a:r>
              <a:rPr lang="en-US" sz="1800" dirty="0" err="1">
                <a:solidFill>
                  <a:srgbClr val="A9B7C6"/>
                </a:solidFill>
                <a:effectLst/>
                <a:latin typeface="JetBrains Mono"/>
              </a:rPr>
              <a:t>KFold</a:t>
            </a:r>
            <a:r>
              <a:rPr lang="en-US" sz="1800" dirty="0">
                <a:solidFill>
                  <a:srgbClr val="A9B7C6"/>
                </a:solidFill>
                <a:effectLst/>
                <a:latin typeface="JetBrains Mono"/>
              </a:rPr>
              <a:t>(</a:t>
            </a:r>
            <a:r>
              <a:rPr lang="en-US" sz="1800" dirty="0" err="1">
                <a:solidFill>
                  <a:srgbClr val="AA4926"/>
                </a:solidFill>
                <a:effectLst/>
                <a:latin typeface="JetBrains Mono"/>
              </a:rPr>
              <a:t>n_splits</a:t>
            </a:r>
            <a:r>
              <a:rPr lang="en-US" sz="1800" dirty="0">
                <a:solidFill>
                  <a:srgbClr val="A9B7C6"/>
                </a:solidFill>
                <a:effectLst/>
                <a:latin typeface="JetBrains Mono"/>
              </a:rPr>
              <a:t>=</a:t>
            </a:r>
            <a:r>
              <a:rPr lang="en-US" sz="1800" dirty="0">
                <a:solidFill>
                  <a:srgbClr val="6897BB"/>
                </a:solidFill>
                <a:effectLst/>
                <a:latin typeface="JetBrains Mono"/>
              </a:rPr>
              <a:t>5</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CC7832"/>
                </a:solidFill>
                <a:effectLst/>
                <a:latin typeface="JetBrains Mono"/>
              </a:rPr>
              <a:t>for </a:t>
            </a:r>
            <a:r>
              <a:rPr lang="en-US" sz="1800" dirty="0" err="1">
                <a:solidFill>
                  <a:srgbClr val="A9B7C6"/>
                </a:solidFill>
                <a:effectLst/>
                <a:latin typeface="JetBrains Mono"/>
              </a:rPr>
              <a:t>train_index</a:t>
            </a:r>
            <a:r>
              <a:rPr lang="en-US" sz="1800" dirty="0">
                <a:solidFill>
                  <a:srgbClr val="CC7832"/>
                </a:solidFill>
                <a:effectLst/>
                <a:latin typeface="JetBrains Mono"/>
              </a:rPr>
              <a:t>, </a:t>
            </a:r>
            <a:r>
              <a:rPr lang="en-US" sz="1800" dirty="0" err="1">
                <a:solidFill>
                  <a:srgbClr val="A9B7C6"/>
                </a:solidFill>
                <a:effectLst/>
                <a:latin typeface="JetBrains Mono"/>
              </a:rPr>
              <a:t>val_index</a:t>
            </a:r>
            <a:r>
              <a:rPr lang="en-US" sz="1800" dirty="0">
                <a:solidFill>
                  <a:srgbClr val="A9B7C6"/>
                </a:solidFill>
                <a:effectLst/>
                <a:latin typeface="JetBrains Mono"/>
              </a:rPr>
              <a:t> </a:t>
            </a:r>
            <a:r>
              <a:rPr lang="en-US" sz="1800" dirty="0">
                <a:solidFill>
                  <a:srgbClr val="CC7832"/>
                </a:solidFill>
                <a:effectLst/>
                <a:latin typeface="JetBrains Mono"/>
              </a:rPr>
              <a:t>in </a:t>
            </a:r>
            <a:r>
              <a:rPr lang="en-US" sz="1800" dirty="0" err="1">
                <a:solidFill>
                  <a:srgbClr val="A9B7C6"/>
                </a:solidFill>
                <a:effectLst/>
                <a:latin typeface="JetBrains Mono"/>
              </a:rPr>
              <a:t>kf.split</a:t>
            </a:r>
            <a:r>
              <a:rPr lang="en-US" sz="1800" dirty="0">
                <a:solidFill>
                  <a:srgbClr val="A9B7C6"/>
                </a:solidFill>
                <a:effectLst/>
                <a:latin typeface="JetBrains Mono"/>
              </a:rPr>
              <a:t>(</a:t>
            </a:r>
            <a:r>
              <a:rPr lang="en-US" sz="1800" dirty="0" err="1">
                <a:solidFill>
                  <a:srgbClr val="A9B7C6"/>
                </a:solidFill>
                <a:effectLst/>
                <a:latin typeface="JetBrains Mono"/>
              </a:rPr>
              <a:t>X_train</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err="1">
                <a:solidFill>
                  <a:srgbClr val="A9B7C6"/>
                </a:solidFill>
                <a:effectLst/>
                <a:latin typeface="JetBrains Mono"/>
              </a:rPr>
              <a:t>X_train_cv</a:t>
            </a:r>
            <a:r>
              <a:rPr lang="en-US" sz="1800" dirty="0">
                <a:solidFill>
                  <a:srgbClr val="CC7832"/>
                </a:solidFill>
                <a:effectLst/>
                <a:latin typeface="JetBrains Mono"/>
              </a:rPr>
              <a:t>, </a:t>
            </a:r>
            <a:r>
              <a:rPr lang="en-US" sz="1800" dirty="0" err="1">
                <a:solidFill>
                  <a:srgbClr val="A9B7C6"/>
                </a:solidFill>
                <a:effectLst/>
                <a:latin typeface="JetBrains Mono"/>
              </a:rPr>
              <a:t>X_val_cv</a:t>
            </a:r>
            <a:r>
              <a:rPr lang="en-US" sz="1800" dirty="0">
                <a:solidFill>
                  <a:srgbClr val="A9B7C6"/>
                </a:solidFill>
                <a:effectLst/>
                <a:latin typeface="JetBrains Mono"/>
              </a:rPr>
              <a:t> = </a:t>
            </a:r>
            <a:r>
              <a:rPr lang="en-US" sz="1800" dirty="0" err="1">
                <a:solidFill>
                  <a:srgbClr val="A9B7C6"/>
                </a:solidFill>
                <a:effectLst/>
                <a:latin typeface="JetBrains Mono"/>
              </a:rPr>
              <a:t>X_train</a:t>
            </a:r>
            <a:r>
              <a:rPr lang="en-US" sz="1800" dirty="0">
                <a:solidFill>
                  <a:srgbClr val="A9B7C6"/>
                </a:solidFill>
                <a:effectLst/>
                <a:latin typeface="JetBrains Mono"/>
              </a:rPr>
              <a:t>[</a:t>
            </a:r>
            <a:r>
              <a:rPr lang="en-US" sz="1800" dirty="0" err="1">
                <a:solidFill>
                  <a:srgbClr val="A9B7C6"/>
                </a:solidFill>
                <a:effectLst/>
                <a:latin typeface="JetBrains Mono"/>
              </a:rPr>
              <a:t>train_index</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err="1">
                <a:solidFill>
                  <a:srgbClr val="A9B7C6"/>
                </a:solidFill>
                <a:effectLst/>
                <a:latin typeface="JetBrains Mono"/>
              </a:rPr>
              <a:t>X_train</a:t>
            </a:r>
            <a:r>
              <a:rPr lang="en-US" sz="1800" dirty="0">
                <a:solidFill>
                  <a:srgbClr val="A9B7C6"/>
                </a:solidFill>
                <a:effectLst/>
                <a:latin typeface="JetBrains Mono"/>
              </a:rPr>
              <a:t>[</a:t>
            </a:r>
            <a:r>
              <a:rPr lang="en-US" sz="1800" dirty="0" err="1">
                <a:solidFill>
                  <a:srgbClr val="A9B7C6"/>
                </a:solidFill>
                <a:effectLst/>
                <a:latin typeface="JetBrains Mono"/>
              </a:rPr>
              <a:t>val_index</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err="1">
                <a:solidFill>
                  <a:srgbClr val="A9B7C6"/>
                </a:solidFill>
                <a:effectLst/>
                <a:latin typeface="JetBrains Mono"/>
              </a:rPr>
              <a:t>y_train_cv</a:t>
            </a:r>
            <a:r>
              <a:rPr lang="en-US" sz="1800" dirty="0">
                <a:solidFill>
                  <a:srgbClr val="CC7832"/>
                </a:solidFill>
                <a:effectLst/>
                <a:latin typeface="JetBrains Mono"/>
              </a:rPr>
              <a:t>, </a:t>
            </a:r>
            <a:r>
              <a:rPr lang="en-US" sz="1800" dirty="0" err="1">
                <a:solidFill>
                  <a:srgbClr val="A9B7C6"/>
                </a:solidFill>
                <a:effectLst/>
                <a:latin typeface="JetBrains Mono"/>
              </a:rPr>
              <a:t>y_val_cv</a:t>
            </a:r>
            <a:r>
              <a:rPr lang="en-US" sz="1800" dirty="0">
                <a:solidFill>
                  <a:srgbClr val="A9B7C6"/>
                </a:solidFill>
                <a:effectLst/>
                <a:latin typeface="JetBrains Mono"/>
              </a:rPr>
              <a:t> = </a:t>
            </a:r>
            <a:r>
              <a:rPr lang="en-US" sz="1800" dirty="0" err="1">
                <a:solidFill>
                  <a:srgbClr val="A9B7C6"/>
                </a:solidFill>
                <a:effectLst/>
                <a:latin typeface="JetBrains Mono"/>
              </a:rPr>
              <a:t>y_train</a:t>
            </a:r>
            <a:r>
              <a:rPr lang="en-US" sz="1800" dirty="0">
                <a:solidFill>
                  <a:srgbClr val="A9B7C6"/>
                </a:solidFill>
                <a:effectLst/>
                <a:latin typeface="JetBrains Mono"/>
              </a:rPr>
              <a:t>[</a:t>
            </a:r>
            <a:r>
              <a:rPr lang="en-US" sz="1800" dirty="0" err="1">
                <a:solidFill>
                  <a:srgbClr val="A9B7C6"/>
                </a:solidFill>
                <a:effectLst/>
                <a:latin typeface="JetBrains Mono"/>
              </a:rPr>
              <a:t>train_index</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err="1">
                <a:solidFill>
                  <a:srgbClr val="A9B7C6"/>
                </a:solidFill>
                <a:effectLst/>
                <a:latin typeface="JetBrains Mono"/>
              </a:rPr>
              <a:t>y_train</a:t>
            </a:r>
            <a:r>
              <a:rPr lang="en-US" sz="1800" dirty="0">
                <a:solidFill>
                  <a:srgbClr val="A9B7C6"/>
                </a:solidFill>
                <a:effectLst/>
                <a:latin typeface="JetBrains Mono"/>
              </a:rPr>
              <a:t>[</a:t>
            </a:r>
            <a:r>
              <a:rPr lang="en-US" sz="1800" dirty="0" err="1">
                <a:solidFill>
                  <a:srgbClr val="A9B7C6"/>
                </a:solidFill>
                <a:effectLst/>
                <a:latin typeface="JetBrains Mono"/>
              </a:rPr>
              <a:t>val_index</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err="1">
                <a:solidFill>
                  <a:srgbClr val="A9B7C6"/>
                </a:solidFill>
                <a:effectLst/>
                <a:latin typeface="JetBrains Mono"/>
              </a:rPr>
              <a:t>model.fit</a:t>
            </a:r>
            <a:r>
              <a:rPr lang="en-US" sz="1800" dirty="0">
                <a:solidFill>
                  <a:srgbClr val="A9B7C6"/>
                </a:solidFill>
                <a:effectLst/>
                <a:latin typeface="JetBrains Mono"/>
              </a:rPr>
              <a:t>(</a:t>
            </a:r>
            <a:r>
              <a:rPr lang="en-US" sz="1800" dirty="0" err="1">
                <a:solidFill>
                  <a:srgbClr val="A9B7C6"/>
                </a:solidFill>
                <a:effectLst/>
                <a:latin typeface="JetBrains Mono"/>
              </a:rPr>
              <a:t>X_train_cv</a:t>
            </a:r>
            <a:r>
              <a:rPr lang="en-US" sz="1800" dirty="0">
                <a:solidFill>
                  <a:srgbClr val="CC7832"/>
                </a:solidFill>
                <a:effectLst/>
                <a:latin typeface="JetBrains Mono"/>
              </a:rPr>
              <a:t>, </a:t>
            </a:r>
            <a:r>
              <a:rPr lang="en-US" sz="1800" dirty="0" err="1">
                <a:solidFill>
                  <a:srgbClr val="A9B7C6"/>
                </a:solidFill>
                <a:effectLst/>
                <a:latin typeface="JetBrains Mono"/>
              </a:rPr>
              <a:t>y_train_cv</a:t>
            </a:r>
            <a:r>
              <a:rPr lang="en-US" sz="1800" dirty="0">
                <a:solidFill>
                  <a:srgbClr val="CC7832"/>
                </a:solidFill>
                <a:effectLst/>
                <a:latin typeface="JetBrains Mono"/>
              </a:rPr>
              <a:t>, </a:t>
            </a:r>
            <a:r>
              <a:rPr lang="en-US" sz="1800" dirty="0" err="1">
                <a:solidFill>
                  <a:srgbClr val="AA4926"/>
                </a:solidFill>
                <a:effectLst/>
                <a:latin typeface="JetBrains Mono"/>
              </a:rPr>
              <a:t>validation_data</a:t>
            </a:r>
            <a:r>
              <a:rPr lang="en-US" sz="1800" dirty="0">
                <a:solidFill>
                  <a:srgbClr val="A9B7C6"/>
                </a:solidFill>
                <a:effectLst/>
                <a:latin typeface="JetBrains Mono"/>
              </a:rPr>
              <a:t>=(</a:t>
            </a:r>
            <a:r>
              <a:rPr lang="en-US" sz="1800" dirty="0" err="1">
                <a:solidFill>
                  <a:srgbClr val="A9B7C6"/>
                </a:solidFill>
                <a:effectLst/>
                <a:latin typeface="JetBrains Mono"/>
              </a:rPr>
              <a:t>X_val_cv</a:t>
            </a:r>
            <a:r>
              <a:rPr lang="en-US" sz="1800" dirty="0">
                <a:solidFill>
                  <a:srgbClr val="CC7832"/>
                </a:solidFill>
                <a:effectLst/>
                <a:latin typeface="JetBrains Mono"/>
              </a:rPr>
              <a:t>, </a:t>
            </a:r>
            <a:r>
              <a:rPr lang="en-US" sz="1800" dirty="0" err="1">
                <a:solidFill>
                  <a:srgbClr val="A9B7C6"/>
                </a:solidFill>
                <a:effectLst/>
                <a:latin typeface="JetBrains Mono"/>
              </a:rPr>
              <a:t>y_val_cv</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AA4926"/>
                </a:solidFill>
                <a:effectLst/>
                <a:latin typeface="JetBrains Mono"/>
              </a:rPr>
              <a:t>epochs</a:t>
            </a:r>
            <a:r>
              <a:rPr lang="en-US" sz="1800" dirty="0">
                <a:solidFill>
                  <a:srgbClr val="A9B7C6"/>
                </a:solidFill>
                <a:effectLst/>
                <a:latin typeface="JetBrains Mono"/>
              </a:rPr>
              <a:t>=</a:t>
            </a:r>
            <a:r>
              <a:rPr lang="en-US" sz="1800" dirty="0">
                <a:solidFill>
                  <a:srgbClr val="6897BB"/>
                </a:solidFill>
                <a:effectLst/>
                <a:latin typeface="JetBrains Mono"/>
              </a:rPr>
              <a:t>20</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888C6"/>
                </a:solidFill>
                <a:effectLst/>
                <a:latin typeface="JetBrains Mono"/>
              </a:rPr>
              <a:t>print</a:t>
            </a:r>
            <a:r>
              <a:rPr lang="en-US" sz="1800" dirty="0">
                <a:solidFill>
                  <a:srgbClr val="A9B7C6"/>
                </a:solidFill>
                <a:effectLst/>
                <a:latin typeface="JetBrains Mono"/>
              </a:rPr>
              <a:t>(</a:t>
            </a:r>
            <a:r>
              <a:rPr lang="en-US" sz="1800" dirty="0">
                <a:solidFill>
                  <a:srgbClr val="6A8759"/>
                </a:solidFill>
                <a:effectLst/>
                <a:latin typeface="JetBrains Mono"/>
              </a:rPr>
              <a:t>"Hyperparameter tuning and cross-validation completed."</a:t>
            </a:r>
            <a:r>
              <a:rPr lang="en-US" sz="1800" dirty="0">
                <a:solidFill>
                  <a:srgbClr val="A9B7C6"/>
                </a:solidFill>
                <a:effectLst/>
                <a:latin typeface="JetBrains Mono"/>
              </a:rPr>
              <a:t>)</a:t>
            </a:r>
            <a:br>
              <a:rPr lang="en-US" sz="1800" dirty="0">
                <a:solidFill>
                  <a:srgbClr val="A9B7C6"/>
                </a:solidFill>
                <a:effectLst/>
                <a:latin typeface="JetBrains Mono"/>
              </a:rPr>
            </a:br>
            <a:endParaRPr lang="en-US" sz="1800" dirty="0">
              <a:solidFill>
                <a:srgbClr val="A9B7C6"/>
              </a:solidFill>
              <a:effectLst/>
              <a:latin typeface="JetBrains Mono"/>
            </a:endParaRPr>
          </a:p>
        </p:txBody>
      </p:sp>
    </p:spTree>
    <p:extLst>
      <p:ext uri="{BB962C8B-B14F-4D97-AF65-F5344CB8AC3E}">
        <p14:creationId xmlns:p14="http://schemas.microsoft.com/office/powerpoint/2010/main" val="2051192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AAE5-A7D6-762D-B072-6617FB165430}"/>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15C63C1F-7149-5FD8-263C-C1A1B570DAF9}"/>
              </a:ext>
            </a:extLst>
          </p:cNvPr>
          <p:cNvSpPr>
            <a:spLocks noGrp="1"/>
          </p:cNvSpPr>
          <p:nvPr>
            <p:ph idx="1"/>
          </p:nvPr>
        </p:nvSpPr>
        <p:spPr>
          <a:xfrm>
            <a:off x="838200" y="1825625"/>
            <a:ext cx="10515600" cy="1114799"/>
          </a:xfrm>
        </p:spPr>
        <p:txBody>
          <a:bodyPr/>
          <a:lstStyle/>
          <a:p>
            <a:pPr marL="0" indent="0">
              <a:buNone/>
            </a:pPr>
            <a:r>
              <a:rPr lang="en-US" sz="1800" dirty="0">
                <a:solidFill>
                  <a:srgbClr val="808080"/>
                </a:solidFill>
                <a:effectLst/>
                <a:latin typeface="JetBrains Mono"/>
              </a:rPr>
              <a:t># Evaluate the model on the test dataset</a:t>
            </a:r>
            <a:br>
              <a:rPr lang="en-US" sz="1800" dirty="0">
                <a:solidFill>
                  <a:srgbClr val="808080"/>
                </a:solidFill>
                <a:effectLst/>
                <a:latin typeface="JetBrains Mono"/>
              </a:rPr>
            </a:br>
            <a:r>
              <a:rPr lang="en-US" sz="1800" dirty="0" err="1">
                <a:solidFill>
                  <a:srgbClr val="A9B7C6"/>
                </a:solidFill>
                <a:effectLst/>
                <a:latin typeface="JetBrains Mono"/>
              </a:rPr>
              <a:t>test_loss</a:t>
            </a:r>
            <a:r>
              <a:rPr lang="en-US" sz="1800" dirty="0">
                <a:solidFill>
                  <a:srgbClr val="CC7832"/>
                </a:solidFill>
                <a:effectLst/>
                <a:latin typeface="JetBrains Mono"/>
              </a:rPr>
              <a:t>, </a:t>
            </a:r>
            <a:r>
              <a:rPr lang="en-US" sz="1800" dirty="0" err="1">
                <a:solidFill>
                  <a:srgbClr val="A9B7C6"/>
                </a:solidFill>
                <a:effectLst/>
                <a:latin typeface="JetBrains Mono"/>
              </a:rPr>
              <a:t>test_acc</a:t>
            </a:r>
            <a:r>
              <a:rPr lang="en-US" sz="1800" dirty="0">
                <a:solidFill>
                  <a:srgbClr val="A9B7C6"/>
                </a:solidFill>
                <a:effectLst/>
                <a:latin typeface="JetBrains Mono"/>
              </a:rPr>
              <a:t> = </a:t>
            </a:r>
            <a:r>
              <a:rPr lang="en-US" sz="1800" dirty="0" err="1">
                <a:solidFill>
                  <a:srgbClr val="A9B7C6"/>
                </a:solidFill>
                <a:effectLst/>
                <a:latin typeface="JetBrains Mono"/>
              </a:rPr>
              <a:t>model.evaluate</a:t>
            </a:r>
            <a:r>
              <a:rPr lang="en-US" sz="1800" dirty="0">
                <a:solidFill>
                  <a:srgbClr val="A9B7C6"/>
                </a:solidFill>
                <a:effectLst/>
                <a:latin typeface="JetBrains Mono"/>
              </a:rPr>
              <a:t>(</a:t>
            </a:r>
            <a:r>
              <a:rPr lang="en-US" sz="1800" dirty="0" err="1">
                <a:solidFill>
                  <a:srgbClr val="A9B7C6"/>
                </a:solidFill>
                <a:effectLst/>
                <a:latin typeface="JetBrains Mono"/>
              </a:rPr>
              <a:t>X_test</a:t>
            </a:r>
            <a:r>
              <a:rPr lang="en-US" sz="1800" dirty="0">
                <a:solidFill>
                  <a:srgbClr val="CC7832"/>
                </a:solidFill>
                <a:effectLst/>
                <a:latin typeface="JetBrains Mono"/>
              </a:rPr>
              <a:t>, </a:t>
            </a:r>
            <a:r>
              <a:rPr lang="en-US" sz="1800" dirty="0" err="1">
                <a:solidFill>
                  <a:srgbClr val="A9B7C6"/>
                </a:solidFill>
                <a:effectLst/>
                <a:latin typeface="JetBrains Mono"/>
              </a:rPr>
              <a:t>y_test</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8888C6"/>
                </a:solidFill>
                <a:effectLst/>
                <a:latin typeface="JetBrains Mono"/>
              </a:rPr>
              <a:t>print</a:t>
            </a:r>
            <a:r>
              <a:rPr lang="en-US" sz="1800" dirty="0">
                <a:solidFill>
                  <a:srgbClr val="A9B7C6"/>
                </a:solidFill>
                <a:effectLst/>
                <a:latin typeface="JetBrains Mono"/>
              </a:rPr>
              <a:t>(</a:t>
            </a:r>
            <a:r>
              <a:rPr lang="en-US" sz="1800" dirty="0" err="1">
                <a:solidFill>
                  <a:srgbClr val="6A8759"/>
                </a:solidFill>
                <a:effectLst/>
                <a:latin typeface="JetBrains Mono"/>
              </a:rPr>
              <a:t>f"Test</a:t>
            </a:r>
            <a:r>
              <a:rPr lang="en-US" sz="1800" dirty="0">
                <a:solidFill>
                  <a:srgbClr val="6A8759"/>
                </a:solidFill>
                <a:effectLst/>
                <a:latin typeface="JetBrains Mono"/>
              </a:rPr>
              <a:t> Accuracy: </a:t>
            </a:r>
            <a:r>
              <a:rPr lang="en-US" sz="1800" dirty="0">
                <a:solidFill>
                  <a:srgbClr val="CC7832"/>
                </a:solidFill>
                <a:effectLst/>
                <a:latin typeface="JetBrains Mono"/>
              </a:rPr>
              <a:t>{</a:t>
            </a:r>
            <a:r>
              <a:rPr lang="en-US" sz="1800" dirty="0" err="1">
                <a:solidFill>
                  <a:srgbClr val="A9B7C6"/>
                </a:solidFill>
                <a:effectLst/>
                <a:latin typeface="JetBrains Mono"/>
              </a:rPr>
              <a:t>test_acc</a:t>
            </a:r>
            <a:r>
              <a:rPr lang="en-US" sz="1800" dirty="0">
                <a:solidFill>
                  <a:srgbClr val="A9B7C6"/>
                </a:solidFill>
                <a:effectLst/>
                <a:latin typeface="JetBrains Mono"/>
              </a:rPr>
              <a:t> * </a:t>
            </a:r>
            <a:r>
              <a:rPr lang="en-US" sz="1800" dirty="0">
                <a:solidFill>
                  <a:srgbClr val="6897BB"/>
                </a:solidFill>
                <a:effectLst/>
                <a:latin typeface="JetBrains Mono"/>
              </a:rPr>
              <a:t>100</a:t>
            </a:r>
            <a:r>
              <a:rPr lang="en-US" sz="1800" dirty="0">
                <a:solidFill>
                  <a:srgbClr val="CC7832"/>
                </a:solidFill>
                <a:effectLst/>
                <a:latin typeface="JetBrains Mono"/>
              </a:rPr>
              <a:t>:</a:t>
            </a:r>
            <a:r>
              <a:rPr lang="en-US" sz="1800" dirty="0">
                <a:solidFill>
                  <a:srgbClr val="6A8759"/>
                </a:solidFill>
                <a:effectLst/>
                <a:latin typeface="JetBrains Mono"/>
              </a:rPr>
              <a:t>.2f</a:t>
            </a:r>
            <a:r>
              <a:rPr lang="en-US" sz="1800" dirty="0">
                <a:solidFill>
                  <a:srgbClr val="CC7832"/>
                </a:solidFill>
                <a:effectLst/>
                <a:latin typeface="JetBrains Mono"/>
              </a:rPr>
              <a:t>}</a:t>
            </a:r>
            <a:r>
              <a:rPr lang="en-US" sz="1800" dirty="0">
                <a:solidFill>
                  <a:srgbClr val="6A8759"/>
                </a:solidFill>
                <a:effectLst/>
                <a:latin typeface="JetBrains Mono"/>
              </a:rPr>
              <a:t>%"</a:t>
            </a:r>
            <a:r>
              <a:rPr lang="en-US" sz="1800" dirty="0">
                <a:solidFill>
                  <a:srgbClr val="A9B7C6"/>
                </a:solidFill>
                <a:effectLst/>
                <a:latin typeface="JetBrains Mono"/>
              </a:rPr>
              <a:t>)</a:t>
            </a:r>
            <a:br>
              <a:rPr lang="en-US" sz="1800" dirty="0">
                <a:solidFill>
                  <a:srgbClr val="A9B7C6"/>
                </a:solidFill>
                <a:effectLst/>
                <a:latin typeface="JetBrains Mono"/>
              </a:rPr>
            </a:br>
            <a:endParaRPr lang="en-US" sz="1800" dirty="0">
              <a:solidFill>
                <a:srgbClr val="A9B7C6"/>
              </a:solidFill>
              <a:effectLst/>
              <a:latin typeface="JetBrains Mono"/>
            </a:endParaRPr>
          </a:p>
        </p:txBody>
      </p:sp>
      <p:sp>
        <p:nvSpPr>
          <p:cNvPr id="5" name="TextBox 4">
            <a:extLst>
              <a:ext uri="{FF2B5EF4-FFF2-40B4-BE49-F238E27FC236}">
                <a16:creationId xmlns:a16="http://schemas.microsoft.com/office/drawing/2014/main" id="{2FD08E05-516F-F2B0-96C2-2677FE2DFAB0}"/>
              </a:ext>
            </a:extLst>
          </p:cNvPr>
          <p:cNvSpPr txBox="1"/>
          <p:nvPr/>
        </p:nvSpPr>
        <p:spPr>
          <a:xfrm>
            <a:off x="838200" y="2953408"/>
            <a:ext cx="6096000" cy="707886"/>
          </a:xfrm>
          <a:prstGeom prst="rect">
            <a:avLst/>
          </a:prstGeom>
          <a:noFill/>
        </p:spPr>
        <p:txBody>
          <a:bodyPr wrap="square">
            <a:spAutoFit/>
          </a:bodyPr>
          <a:lstStyle/>
          <a:p>
            <a:r>
              <a:rPr lang="en-US" sz="4000" dirty="0"/>
              <a:t>Model Optimization</a:t>
            </a:r>
          </a:p>
        </p:txBody>
      </p:sp>
      <p:sp>
        <p:nvSpPr>
          <p:cNvPr id="7" name="TextBox 6">
            <a:extLst>
              <a:ext uri="{FF2B5EF4-FFF2-40B4-BE49-F238E27FC236}">
                <a16:creationId xmlns:a16="http://schemas.microsoft.com/office/drawing/2014/main" id="{2E1FCCBE-E8D4-5595-B498-A5277A97F8AE}"/>
              </a:ext>
            </a:extLst>
          </p:cNvPr>
          <p:cNvSpPr txBox="1"/>
          <p:nvPr/>
        </p:nvSpPr>
        <p:spPr>
          <a:xfrm>
            <a:off x="907211" y="3774234"/>
            <a:ext cx="6096000" cy="2862322"/>
          </a:xfrm>
          <a:prstGeom prst="rect">
            <a:avLst/>
          </a:prstGeom>
          <a:noFill/>
        </p:spPr>
        <p:txBody>
          <a:bodyPr wrap="square">
            <a:spAutoFit/>
          </a:bodyPr>
          <a:lstStyle/>
          <a:p>
            <a:r>
              <a:rPr lang="en-US" sz="1800" dirty="0">
                <a:solidFill>
                  <a:srgbClr val="CC7832"/>
                </a:solidFill>
                <a:effectLst/>
                <a:latin typeface="JetBrains Mono"/>
              </a:rPr>
              <a:t>from </a:t>
            </a:r>
            <a:r>
              <a:rPr lang="en-US" sz="1800" dirty="0" err="1">
                <a:solidFill>
                  <a:srgbClr val="A9B7C6"/>
                </a:solidFill>
                <a:effectLst/>
                <a:latin typeface="JetBrains Mono"/>
              </a:rPr>
              <a:t>tensorflow.keras.optimizers</a:t>
            </a:r>
            <a:r>
              <a:rPr lang="en-US" sz="1800" dirty="0">
                <a:solidFill>
                  <a:srgbClr val="A9B7C6"/>
                </a:solidFill>
                <a:effectLst/>
                <a:latin typeface="JetBrains Mono"/>
              </a:rPr>
              <a:t> </a:t>
            </a:r>
            <a:r>
              <a:rPr lang="en-US" sz="1800" dirty="0">
                <a:solidFill>
                  <a:srgbClr val="CC7832"/>
                </a:solidFill>
                <a:effectLst/>
                <a:latin typeface="JetBrains Mono"/>
              </a:rPr>
              <a:t>import </a:t>
            </a:r>
            <a:r>
              <a:rPr lang="en-US" sz="1800" dirty="0">
                <a:solidFill>
                  <a:srgbClr val="A9B7C6"/>
                </a:solidFill>
                <a:effectLst/>
                <a:latin typeface="JetBrains Mono"/>
              </a:rPr>
              <a:t>Adam</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Use a custom learning rate for Adam optimizer</a:t>
            </a:r>
            <a:br>
              <a:rPr lang="en-US" sz="1800" dirty="0">
                <a:solidFill>
                  <a:srgbClr val="808080"/>
                </a:solidFill>
                <a:effectLst/>
                <a:latin typeface="JetBrains Mono"/>
              </a:rPr>
            </a:br>
            <a:r>
              <a:rPr lang="en-US" sz="1800" dirty="0" err="1">
                <a:solidFill>
                  <a:srgbClr val="A9B7C6"/>
                </a:solidFill>
                <a:effectLst/>
                <a:latin typeface="JetBrains Mono"/>
              </a:rPr>
              <a:t>model.compile</a:t>
            </a:r>
            <a:r>
              <a:rPr lang="en-US" sz="1800" dirty="0">
                <a:solidFill>
                  <a:srgbClr val="A9B7C6"/>
                </a:solidFill>
                <a:effectLst/>
                <a:latin typeface="JetBrains Mono"/>
              </a:rPr>
              <a:t>(</a:t>
            </a:r>
            <a:r>
              <a:rPr lang="en-US" sz="1800" dirty="0">
                <a:solidFill>
                  <a:srgbClr val="AA4926"/>
                </a:solidFill>
                <a:effectLst/>
                <a:latin typeface="JetBrains Mono"/>
              </a:rPr>
              <a:t>optimizer</a:t>
            </a:r>
            <a:r>
              <a:rPr lang="en-US" sz="1800" dirty="0">
                <a:solidFill>
                  <a:srgbClr val="A9B7C6"/>
                </a:solidFill>
                <a:effectLst/>
                <a:latin typeface="JetBrains Mono"/>
              </a:rPr>
              <a:t>=Adam(</a:t>
            </a:r>
            <a:r>
              <a:rPr lang="en-US" sz="1800" dirty="0" err="1">
                <a:solidFill>
                  <a:srgbClr val="AA4926"/>
                </a:solidFill>
                <a:effectLst/>
                <a:latin typeface="JetBrains Mono"/>
              </a:rPr>
              <a:t>learning_rate</a:t>
            </a:r>
            <a:r>
              <a:rPr lang="en-US" sz="1800" dirty="0">
                <a:solidFill>
                  <a:srgbClr val="A9B7C6"/>
                </a:solidFill>
                <a:effectLst/>
                <a:latin typeface="JetBrains Mono"/>
              </a:rPr>
              <a:t>=</a:t>
            </a:r>
            <a:r>
              <a:rPr lang="en-US" sz="1800" dirty="0">
                <a:solidFill>
                  <a:srgbClr val="6897BB"/>
                </a:solidFill>
                <a:effectLst/>
                <a:latin typeface="JetBrains Mono"/>
              </a:rPr>
              <a:t>0.0001</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AA4926"/>
                </a:solidFill>
                <a:effectLst/>
                <a:latin typeface="JetBrains Mono"/>
              </a:rPr>
              <a:t>loss</a:t>
            </a:r>
            <a:r>
              <a:rPr lang="en-US" sz="1800" dirty="0">
                <a:solidFill>
                  <a:srgbClr val="A9B7C6"/>
                </a:solidFill>
                <a:effectLst/>
                <a:latin typeface="JetBrains Mono"/>
              </a:rPr>
              <a:t>=</a:t>
            </a:r>
            <a:r>
              <a:rPr lang="en-US" sz="1800" dirty="0">
                <a:solidFill>
                  <a:srgbClr val="6A8759"/>
                </a:solidFill>
                <a:effectLst/>
                <a:latin typeface="JetBrains Mono"/>
              </a:rPr>
              <a:t>'</a:t>
            </a:r>
            <a:r>
              <a:rPr lang="en-US" sz="1800" dirty="0" err="1">
                <a:solidFill>
                  <a:srgbClr val="6A8759"/>
                </a:solidFill>
                <a:effectLst/>
                <a:latin typeface="JetBrains Mono"/>
              </a:rPr>
              <a:t>categorical_crossentropy</a:t>
            </a:r>
            <a:r>
              <a:rPr lang="en-US" sz="1800" dirty="0">
                <a:solidFill>
                  <a:srgbClr val="6A8759"/>
                </a:solidFill>
                <a:effectLst/>
                <a:latin typeface="JetBrains Mono"/>
              </a:rPr>
              <a:t>'</a:t>
            </a:r>
            <a:r>
              <a:rPr lang="en-US" sz="1800" dirty="0">
                <a:solidFill>
                  <a:srgbClr val="CC7832"/>
                </a:solidFill>
                <a:effectLst/>
                <a:latin typeface="JetBrains Mono"/>
              </a:rPr>
              <a:t>, </a:t>
            </a:r>
            <a:r>
              <a:rPr lang="en-US" sz="1800" dirty="0">
                <a:solidFill>
                  <a:srgbClr val="AA4926"/>
                </a:solidFill>
                <a:effectLst/>
                <a:latin typeface="JetBrains Mono"/>
              </a:rPr>
              <a:t>metrics</a:t>
            </a:r>
            <a:r>
              <a:rPr lang="en-US" sz="1800" dirty="0">
                <a:solidFill>
                  <a:srgbClr val="A9B7C6"/>
                </a:solidFill>
                <a:effectLst/>
                <a:latin typeface="JetBrains Mono"/>
              </a:rPr>
              <a:t>=[</a:t>
            </a:r>
            <a:r>
              <a:rPr lang="en-US" sz="1800" dirty="0">
                <a:solidFill>
                  <a:srgbClr val="6A8759"/>
                </a:solidFill>
                <a:effectLst/>
                <a:latin typeface="JetBrains Mono"/>
              </a:rPr>
              <a:t>'accuracy'</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err="1">
                <a:solidFill>
                  <a:srgbClr val="A9B7C6"/>
                </a:solidFill>
                <a:effectLst/>
                <a:latin typeface="JetBrains Mono"/>
              </a:rPr>
              <a:t>model.fit</a:t>
            </a:r>
            <a:r>
              <a:rPr lang="en-US" sz="1800" dirty="0">
                <a:solidFill>
                  <a:srgbClr val="A9B7C6"/>
                </a:solidFill>
                <a:effectLst/>
                <a:latin typeface="JetBrains Mono"/>
              </a:rPr>
              <a:t>(</a:t>
            </a:r>
            <a:r>
              <a:rPr lang="en-US" sz="1800" dirty="0" err="1">
                <a:solidFill>
                  <a:srgbClr val="A9B7C6"/>
                </a:solidFill>
                <a:effectLst/>
                <a:latin typeface="JetBrains Mono"/>
              </a:rPr>
              <a:t>X_train</a:t>
            </a:r>
            <a:r>
              <a:rPr lang="en-US" sz="1800" dirty="0">
                <a:solidFill>
                  <a:srgbClr val="CC7832"/>
                </a:solidFill>
                <a:effectLst/>
                <a:latin typeface="JetBrains Mono"/>
              </a:rPr>
              <a:t>, </a:t>
            </a:r>
            <a:r>
              <a:rPr lang="en-US" sz="1800" dirty="0" err="1">
                <a:solidFill>
                  <a:srgbClr val="A9B7C6"/>
                </a:solidFill>
                <a:effectLst/>
                <a:latin typeface="JetBrains Mono"/>
              </a:rPr>
              <a:t>y_train</a:t>
            </a:r>
            <a:r>
              <a:rPr lang="en-US" sz="1800" dirty="0">
                <a:solidFill>
                  <a:srgbClr val="CC7832"/>
                </a:solidFill>
                <a:effectLst/>
                <a:latin typeface="JetBrains Mono"/>
              </a:rPr>
              <a:t>, </a:t>
            </a:r>
            <a:r>
              <a:rPr lang="en-US" sz="1800" dirty="0">
                <a:solidFill>
                  <a:srgbClr val="AA4926"/>
                </a:solidFill>
                <a:effectLst/>
                <a:latin typeface="JetBrains Mono"/>
              </a:rPr>
              <a:t>epochs</a:t>
            </a:r>
            <a:r>
              <a:rPr lang="en-US" sz="1800" dirty="0">
                <a:solidFill>
                  <a:srgbClr val="A9B7C6"/>
                </a:solidFill>
                <a:effectLst/>
                <a:latin typeface="JetBrains Mono"/>
              </a:rPr>
              <a:t>=</a:t>
            </a:r>
            <a:r>
              <a:rPr lang="en-US" sz="1800" dirty="0">
                <a:solidFill>
                  <a:srgbClr val="6897BB"/>
                </a:solidFill>
                <a:effectLst/>
                <a:latin typeface="JetBrains Mono"/>
              </a:rPr>
              <a:t>20</a:t>
            </a:r>
            <a:r>
              <a:rPr lang="en-US" sz="1800" dirty="0">
                <a:solidFill>
                  <a:srgbClr val="CC7832"/>
                </a:solidFill>
                <a:effectLst/>
                <a:latin typeface="JetBrains Mono"/>
              </a:rPr>
              <a:t>, </a:t>
            </a:r>
            <a:r>
              <a:rPr lang="en-US" sz="1800" dirty="0" err="1">
                <a:solidFill>
                  <a:srgbClr val="AA4926"/>
                </a:solidFill>
                <a:effectLst/>
                <a:latin typeface="JetBrains Mono"/>
              </a:rPr>
              <a:t>batch_size</a:t>
            </a:r>
            <a:r>
              <a:rPr lang="en-US" sz="1800" dirty="0">
                <a:solidFill>
                  <a:srgbClr val="A9B7C6"/>
                </a:solidFill>
                <a:effectLst/>
                <a:latin typeface="JetBrains Mono"/>
              </a:rPr>
              <a:t>=</a:t>
            </a:r>
            <a:r>
              <a:rPr lang="en-US" sz="1800" dirty="0">
                <a:solidFill>
                  <a:srgbClr val="6897BB"/>
                </a:solidFill>
                <a:effectLst/>
                <a:latin typeface="JetBrains Mono"/>
              </a:rPr>
              <a:t>32</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888C6"/>
                </a:solidFill>
                <a:effectLst/>
                <a:latin typeface="JetBrains Mono"/>
              </a:rPr>
              <a:t>print</a:t>
            </a:r>
            <a:r>
              <a:rPr lang="en-US" sz="1800" dirty="0">
                <a:solidFill>
                  <a:srgbClr val="A9B7C6"/>
                </a:solidFill>
                <a:effectLst/>
                <a:latin typeface="JetBrains Mono"/>
              </a:rPr>
              <a:t>(</a:t>
            </a:r>
            <a:r>
              <a:rPr lang="en-US" sz="1800" dirty="0">
                <a:solidFill>
                  <a:srgbClr val="6A8759"/>
                </a:solidFill>
                <a:effectLst/>
                <a:latin typeface="JetBrains Mono"/>
              </a:rPr>
              <a:t>"Model optimization complete."</a:t>
            </a:r>
            <a:r>
              <a:rPr lang="en-US" sz="1800" dirty="0">
                <a:solidFill>
                  <a:srgbClr val="A9B7C6"/>
                </a:solidFill>
                <a:effectLst/>
                <a:latin typeface="JetBrains Mono"/>
              </a:rPr>
              <a:t>)</a:t>
            </a:r>
            <a:br>
              <a:rPr lang="en-US" sz="1800" dirty="0">
                <a:solidFill>
                  <a:srgbClr val="A9B7C6"/>
                </a:solidFill>
                <a:effectLst/>
                <a:latin typeface="JetBrains Mono"/>
              </a:rPr>
            </a:br>
            <a:endParaRPr lang="en-US" sz="1800" dirty="0">
              <a:solidFill>
                <a:srgbClr val="A9B7C6"/>
              </a:solidFill>
              <a:effectLst/>
              <a:latin typeface="JetBrains Mono"/>
            </a:endParaRPr>
          </a:p>
          <a:p>
            <a:endParaRPr lang="en-US" sz="1800" dirty="0">
              <a:solidFill>
                <a:srgbClr val="A9B7C6"/>
              </a:solidFill>
              <a:effectLst/>
              <a:latin typeface="JetBrains Mono"/>
            </a:endParaRPr>
          </a:p>
        </p:txBody>
      </p:sp>
    </p:spTree>
    <p:extLst>
      <p:ext uri="{BB962C8B-B14F-4D97-AF65-F5344CB8AC3E}">
        <p14:creationId xmlns:p14="http://schemas.microsoft.com/office/powerpoint/2010/main" val="892706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A3A8-EB63-8E81-BA80-790404F4A483}"/>
              </a:ext>
            </a:extLst>
          </p:cNvPr>
          <p:cNvSpPr>
            <a:spLocks noGrp="1"/>
          </p:cNvSpPr>
          <p:nvPr>
            <p:ph type="title"/>
          </p:nvPr>
        </p:nvSpPr>
        <p:spPr>
          <a:xfrm>
            <a:off x="838200" y="239619"/>
            <a:ext cx="10515600" cy="1024405"/>
          </a:xfrm>
        </p:spPr>
        <p:txBody>
          <a:bodyPr>
            <a:normAutofit/>
          </a:bodyPr>
          <a:lstStyle/>
          <a:p>
            <a:r>
              <a:rPr lang="en-US" sz="4000" dirty="0"/>
              <a:t>Testing Model</a:t>
            </a:r>
          </a:p>
        </p:txBody>
      </p:sp>
      <p:sp>
        <p:nvSpPr>
          <p:cNvPr id="3" name="Content Placeholder 2">
            <a:extLst>
              <a:ext uri="{FF2B5EF4-FFF2-40B4-BE49-F238E27FC236}">
                <a16:creationId xmlns:a16="http://schemas.microsoft.com/office/drawing/2014/main" id="{B987B28B-C0D2-0492-9846-698B5E9D8AC6}"/>
              </a:ext>
            </a:extLst>
          </p:cNvPr>
          <p:cNvSpPr>
            <a:spLocks noGrp="1"/>
          </p:cNvSpPr>
          <p:nvPr>
            <p:ph idx="1"/>
          </p:nvPr>
        </p:nvSpPr>
        <p:spPr>
          <a:xfrm>
            <a:off x="1116613" y="1131374"/>
            <a:ext cx="10515600" cy="3606987"/>
          </a:xfrm>
        </p:spPr>
        <p:txBody>
          <a:bodyPr/>
          <a:lstStyle/>
          <a:p>
            <a:pPr marL="0" indent="0">
              <a:buNone/>
            </a:pPr>
            <a:r>
              <a:rPr lang="en-US" sz="1800" dirty="0">
                <a:solidFill>
                  <a:srgbClr val="808080"/>
                </a:solidFill>
                <a:effectLst/>
                <a:latin typeface="JetBrains Mono"/>
              </a:rPr>
              <a:t># Predict on new data</a:t>
            </a:r>
            <a:br>
              <a:rPr lang="en-US" sz="1800" dirty="0">
                <a:solidFill>
                  <a:srgbClr val="808080"/>
                </a:solidFill>
                <a:effectLst/>
                <a:latin typeface="JetBrains Mono"/>
              </a:rPr>
            </a:br>
            <a:r>
              <a:rPr lang="en-US" sz="1800" dirty="0">
                <a:solidFill>
                  <a:srgbClr val="A9B7C6"/>
                </a:solidFill>
                <a:effectLst/>
                <a:latin typeface="JetBrains Mono"/>
              </a:rPr>
              <a:t>predictions = </a:t>
            </a:r>
            <a:r>
              <a:rPr lang="en-US" sz="1800" dirty="0" err="1">
                <a:solidFill>
                  <a:srgbClr val="A9B7C6"/>
                </a:solidFill>
                <a:effectLst/>
                <a:latin typeface="JetBrains Mono"/>
              </a:rPr>
              <a:t>model.predict</a:t>
            </a:r>
            <a:r>
              <a:rPr lang="en-US" sz="1800" dirty="0">
                <a:solidFill>
                  <a:srgbClr val="A9B7C6"/>
                </a:solidFill>
                <a:effectLst/>
                <a:latin typeface="JetBrains Mono"/>
              </a:rPr>
              <a:t>(</a:t>
            </a:r>
            <a:r>
              <a:rPr lang="en-US" sz="1800" dirty="0" err="1">
                <a:solidFill>
                  <a:srgbClr val="A9B7C6"/>
                </a:solidFill>
                <a:effectLst/>
                <a:latin typeface="JetBrains Mono"/>
              </a:rPr>
              <a:t>X_test</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Show predictions with bounding boxes (visualization with OpenCV)</a:t>
            </a:r>
            <a:br>
              <a:rPr lang="en-US" sz="1800" dirty="0">
                <a:solidFill>
                  <a:srgbClr val="808080"/>
                </a:solidFill>
                <a:effectLst/>
                <a:latin typeface="JetBrains Mono"/>
              </a:rPr>
            </a:br>
            <a:r>
              <a:rPr lang="en-US" sz="1800" dirty="0">
                <a:solidFill>
                  <a:srgbClr val="CC7832"/>
                </a:solidFill>
                <a:effectLst/>
                <a:latin typeface="JetBrains Mono"/>
              </a:rPr>
              <a:t>for </a:t>
            </a:r>
            <a:r>
              <a:rPr lang="en-US" sz="1800" dirty="0" err="1">
                <a:solidFill>
                  <a:srgbClr val="A9B7C6"/>
                </a:solidFill>
                <a:effectLst/>
                <a:latin typeface="JetBrains Mono"/>
              </a:rPr>
              <a:t>i</a:t>
            </a:r>
            <a:r>
              <a:rPr lang="en-US" sz="1800" dirty="0">
                <a:solidFill>
                  <a:srgbClr val="CC7832"/>
                </a:solidFill>
                <a:effectLst/>
                <a:latin typeface="JetBrains Mono"/>
              </a:rPr>
              <a:t>, </a:t>
            </a:r>
            <a:r>
              <a:rPr lang="en-US" sz="1800" dirty="0">
                <a:solidFill>
                  <a:srgbClr val="A9B7C6"/>
                </a:solidFill>
                <a:effectLst/>
                <a:latin typeface="JetBrains Mono"/>
              </a:rPr>
              <a:t>pred </a:t>
            </a:r>
            <a:r>
              <a:rPr lang="en-US" sz="1800" dirty="0">
                <a:solidFill>
                  <a:srgbClr val="CC7832"/>
                </a:solidFill>
                <a:effectLst/>
                <a:latin typeface="JetBrains Mono"/>
              </a:rPr>
              <a:t>in </a:t>
            </a:r>
            <a:r>
              <a:rPr lang="en-US" sz="1800" dirty="0">
                <a:solidFill>
                  <a:srgbClr val="8888C6"/>
                </a:solidFill>
                <a:effectLst/>
                <a:latin typeface="JetBrains Mono"/>
              </a:rPr>
              <a:t>enumerate</a:t>
            </a:r>
            <a:r>
              <a:rPr lang="en-US" sz="1800" dirty="0">
                <a:solidFill>
                  <a:srgbClr val="A9B7C6"/>
                </a:solidFill>
                <a:effectLst/>
                <a:latin typeface="JetBrains Mono"/>
              </a:rPr>
              <a:t>(predictions):</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a:solidFill>
                  <a:srgbClr val="808080"/>
                </a:solidFill>
                <a:effectLst/>
                <a:latin typeface="JetBrains Mono"/>
              </a:rPr>
              <a:t># Draw bounding boxes using OpenCV</a:t>
            </a:r>
            <a:br>
              <a:rPr lang="en-US" sz="1800" dirty="0">
                <a:solidFill>
                  <a:srgbClr val="808080"/>
                </a:solidFill>
                <a:effectLst/>
                <a:latin typeface="JetBrains Mono"/>
              </a:rPr>
            </a:br>
            <a:r>
              <a:rPr lang="en-US" sz="1800" dirty="0">
                <a:solidFill>
                  <a:srgbClr val="808080"/>
                </a:solidFill>
                <a:effectLst/>
                <a:latin typeface="JetBrains Mono"/>
              </a:rPr>
              <a:t>    </a:t>
            </a:r>
            <a:r>
              <a:rPr lang="en-US" sz="1800" dirty="0">
                <a:solidFill>
                  <a:srgbClr val="A9B7C6"/>
                </a:solidFill>
                <a:effectLst/>
                <a:latin typeface="JetBrains Mono"/>
              </a:rPr>
              <a:t>image = </a:t>
            </a:r>
            <a:r>
              <a:rPr lang="en-US" sz="1800" dirty="0" err="1">
                <a:solidFill>
                  <a:srgbClr val="A9B7C6"/>
                </a:solidFill>
                <a:effectLst/>
                <a:latin typeface="JetBrains Mono"/>
              </a:rPr>
              <a:t>X_test</a:t>
            </a:r>
            <a:r>
              <a:rPr lang="en-US" sz="1800" dirty="0">
                <a:solidFill>
                  <a:srgbClr val="A9B7C6"/>
                </a:solidFill>
                <a:effectLst/>
                <a:latin typeface="JetBrains Mono"/>
              </a:rPr>
              <a:t>[</a:t>
            </a:r>
            <a:r>
              <a:rPr lang="en-US" sz="1800" dirty="0" err="1">
                <a:solidFill>
                  <a:srgbClr val="A9B7C6"/>
                </a:solidFill>
                <a:effectLst/>
                <a:latin typeface="JetBrains Mono"/>
              </a:rPr>
              <a:t>i</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label = </a:t>
            </a:r>
            <a:r>
              <a:rPr lang="en-US" sz="1800" dirty="0" err="1">
                <a:solidFill>
                  <a:srgbClr val="A9B7C6"/>
                </a:solidFill>
                <a:effectLst/>
                <a:latin typeface="JetBrains Mono"/>
              </a:rPr>
              <a:t>np.argmax</a:t>
            </a:r>
            <a:r>
              <a:rPr lang="en-US" sz="1800" dirty="0">
                <a:solidFill>
                  <a:srgbClr val="A9B7C6"/>
                </a:solidFill>
                <a:effectLst/>
                <a:latin typeface="JetBrains Mono"/>
              </a:rPr>
              <a:t>(pred)</a:t>
            </a:r>
            <a:br>
              <a:rPr lang="en-US" sz="1800" dirty="0">
                <a:solidFill>
                  <a:srgbClr val="A9B7C6"/>
                </a:solidFill>
                <a:effectLst/>
                <a:latin typeface="JetBrains Mono"/>
              </a:rPr>
            </a:br>
            <a:r>
              <a:rPr lang="en-US" sz="1800" dirty="0">
                <a:solidFill>
                  <a:srgbClr val="A9B7C6"/>
                </a:solidFill>
                <a:effectLst/>
                <a:latin typeface="JetBrains Mono"/>
              </a:rPr>
              <a:t>    cv2.rectangle(image</a:t>
            </a:r>
            <a:r>
              <a:rPr lang="en-US" sz="1800" dirty="0">
                <a:solidFill>
                  <a:srgbClr val="CC7832"/>
                </a:solidFill>
                <a:effectLst/>
                <a:latin typeface="JetBrains Mono"/>
              </a:rPr>
              <a:t>, </a:t>
            </a:r>
            <a:r>
              <a:rPr lang="en-US" sz="1800" dirty="0">
                <a:solidFill>
                  <a:srgbClr val="A9B7C6"/>
                </a:solidFill>
                <a:effectLst/>
                <a:latin typeface="JetBrains Mono"/>
              </a:rPr>
              <a:t>(x</a:t>
            </a:r>
            <a:r>
              <a:rPr lang="en-US" sz="1800" dirty="0">
                <a:solidFill>
                  <a:srgbClr val="CC7832"/>
                </a:solidFill>
                <a:effectLst/>
                <a:latin typeface="JetBrains Mono"/>
              </a:rPr>
              <a:t>, </a:t>
            </a:r>
            <a:r>
              <a:rPr lang="en-US" sz="1800" dirty="0">
                <a:solidFill>
                  <a:srgbClr val="A9B7C6"/>
                </a:solidFill>
                <a:effectLst/>
                <a:latin typeface="JetBrains Mono"/>
              </a:rPr>
              <a:t>y)</a:t>
            </a:r>
            <a:r>
              <a:rPr lang="en-US" sz="1800" dirty="0">
                <a:solidFill>
                  <a:srgbClr val="CC7832"/>
                </a:solidFill>
                <a:effectLst/>
                <a:latin typeface="JetBrains Mono"/>
              </a:rPr>
              <a:t>, </a:t>
            </a:r>
            <a:r>
              <a:rPr lang="en-US" sz="1800" dirty="0">
                <a:solidFill>
                  <a:srgbClr val="A9B7C6"/>
                </a:solidFill>
                <a:effectLst/>
                <a:latin typeface="JetBrains Mono"/>
              </a:rPr>
              <a:t>(</a:t>
            </a:r>
            <a:r>
              <a:rPr lang="en-US" sz="1800" dirty="0" err="1">
                <a:solidFill>
                  <a:srgbClr val="A9B7C6"/>
                </a:solidFill>
                <a:effectLst/>
                <a:latin typeface="JetBrains Mono"/>
              </a:rPr>
              <a:t>x+w</a:t>
            </a:r>
            <a:r>
              <a:rPr lang="en-US" sz="1800" dirty="0">
                <a:solidFill>
                  <a:srgbClr val="CC7832"/>
                </a:solidFill>
                <a:effectLst/>
                <a:latin typeface="JetBrains Mono"/>
              </a:rPr>
              <a:t>, </a:t>
            </a:r>
            <a:r>
              <a:rPr lang="en-US" sz="1800" dirty="0" err="1">
                <a:solidFill>
                  <a:srgbClr val="A9B7C6"/>
                </a:solidFill>
                <a:effectLst/>
                <a:latin typeface="JetBrains Mono"/>
              </a:rPr>
              <a:t>y+h</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A9B7C6"/>
                </a:solidFill>
                <a:effectLst/>
                <a:latin typeface="JetBrains Mono"/>
              </a:rPr>
              <a:t>(</a:t>
            </a:r>
            <a:r>
              <a:rPr lang="en-US" sz="1800" dirty="0">
                <a:solidFill>
                  <a:srgbClr val="6897BB"/>
                </a:solidFill>
                <a:effectLst/>
                <a:latin typeface="JetBrains Mono"/>
              </a:rPr>
              <a:t>0</a:t>
            </a:r>
            <a:r>
              <a:rPr lang="en-US" sz="1800" dirty="0">
                <a:solidFill>
                  <a:srgbClr val="CC7832"/>
                </a:solidFill>
                <a:effectLst/>
                <a:latin typeface="JetBrains Mono"/>
              </a:rPr>
              <a:t>, </a:t>
            </a:r>
            <a:r>
              <a:rPr lang="en-US" sz="1800" dirty="0">
                <a:solidFill>
                  <a:srgbClr val="6897BB"/>
                </a:solidFill>
                <a:effectLst/>
                <a:latin typeface="JetBrains Mono"/>
              </a:rPr>
              <a:t>255</a:t>
            </a:r>
            <a:r>
              <a:rPr lang="en-US" sz="1800" dirty="0">
                <a:solidFill>
                  <a:srgbClr val="CC7832"/>
                </a:solidFill>
                <a:effectLst/>
                <a:latin typeface="JetBrains Mono"/>
              </a:rPr>
              <a:t>, </a:t>
            </a:r>
            <a:r>
              <a:rPr lang="en-US" sz="1800" dirty="0">
                <a:solidFill>
                  <a:srgbClr val="6897BB"/>
                </a:solidFill>
                <a:effectLst/>
                <a:latin typeface="JetBrains Mono"/>
              </a:rPr>
              <a:t>0</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6897BB"/>
                </a:solidFill>
                <a:effectLst/>
                <a:latin typeface="JetBrains Mono"/>
              </a:rPr>
              <a:t>2</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cv2.putText(image</a:t>
            </a:r>
            <a:r>
              <a:rPr lang="en-US" sz="1800" dirty="0">
                <a:solidFill>
                  <a:srgbClr val="CC7832"/>
                </a:solidFill>
                <a:effectLst/>
                <a:latin typeface="JetBrains Mono"/>
              </a:rPr>
              <a:t>, </a:t>
            </a:r>
            <a:r>
              <a:rPr lang="en-US" sz="1800" dirty="0" err="1">
                <a:solidFill>
                  <a:srgbClr val="6A8759"/>
                </a:solidFill>
                <a:effectLst/>
                <a:latin typeface="JetBrains Mono"/>
              </a:rPr>
              <a:t>f"Class</a:t>
            </a:r>
            <a:r>
              <a:rPr lang="en-US" sz="1800" dirty="0">
                <a:solidFill>
                  <a:srgbClr val="6A8759"/>
                </a:solidFill>
                <a:effectLst/>
                <a:latin typeface="JetBrains Mono"/>
              </a:rPr>
              <a:t>: </a:t>
            </a:r>
            <a:r>
              <a:rPr lang="en-US" sz="1800" dirty="0">
                <a:solidFill>
                  <a:srgbClr val="CC7832"/>
                </a:solidFill>
                <a:effectLst/>
                <a:latin typeface="JetBrains Mono"/>
              </a:rPr>
              <a:t>{</a:t>
            </a:r>
            <a:r>
              <a:rPr lang="en-US" sz="1800" dirty="0">
                <a:solidFill>
                  <a:srgbClr val="A9B7C6"/>
                </a:solidFill>
                <a:effectLst/>
                <a:latin typeface="JetBrains Mono"/>
              </a:rPr>
              <a:t>label</a:t>
            </a:r>
            <a:r>
              <a:rPr lang="en-US" sz="1800" dirty="0">
                <a:solidFill>
                  <a:srgbClr val="CC7832"/>
                </a:solidFill>
                <a:effectLst/>
                <a:latin typeface="JetBrains Mono"/>
              </a:rPr>
              <a:t>}</a:t>
            </a:r>
            <a:r>
              <a:rPr lang="en-US" sz="1800" dirty="0">
                <a:solidFill>
                  <a:srgbClr val="6A8759"/>
                </a:solidFill>
                <a:effectLst/>
                <a:latin typeface="JetBrains Mono"/>
              </a:rPr>
              <a:t>"</a:t>
            </a:r>
            <a:r>
              <a:rPr lang="en-US" sz="1800" dirty="0">
                <a:solidFill>
                  <a:srgbClr val="CC7832"/>
                </a:solidFill>
                <a:effectLst/>
                <a:latin typeface="JetBrains Mono"/>
              </a:rPr>
              <a:t>, </a:t>
            </a:r>
            <a:r>
              <a:rPr lang="en-US" sz="1800" dirty="0">
                <a:solidFill>
                  <a:srgbClr val="A9B7C6"/>
                </a:solidFill>
                <a:effectLst/>
                <a:latin typeface="JetBrains Mono"/>
              </a:rPr>
              <a:t>(x</a:t>
            </a:r>
            <a:r>
              <a:rPr lang="en-US" sz="1800" dirty="0">
                <a:solidFill>
                  <a:srgbClr val="CC7832"/>
                </a:solidFill>
                <a:effectLst/>
                <a:latin typeface="JetBrains Mono"/>
              </a:rPr>
              <a:t>, </a:t>
            </a:r>
            <a:r>
              <a:rPr lang="en-US" sz="1800" dirty="0">
                <a:solidFill>
                  <a:srgbClr val="A9B7C6"/>
                </a:solidFill>
                <a:effectLst/>
                <a:latin typeface="JetBrains Mono"/>
              </a:rPr>
              <a:t>y - </a:t>
            </a:r>
            <a:r>
              <a:rPr lang="en-US" sz="1800" dirty="0">
                <a:solidFill>
                  <a:srgbClr val="6897BB"/>
                </a:solidFill>
                <a:effectLst/>
                <a:latin typeface="JetBrains Mono"/>
              </a:rPr>
              <a:t>10</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A9B7C6"/>
                </a:solidFill>
                <a:effectLst/>
                <a:latin typeface="JetBrains Mono"/>
              </a:rPr>
              <a:t>cv2.FONT_HERSHEY_SIMPLEX</a:t>
            </a:r>
            <a:r>
              <a:rPr lang="en-US" sz="1800" dirty="0">
                <a:solidFill>
                  <a:srgbClr val="CC7832"/>
                </a:solidFill>
                <a:effectLst/>
                <a:latin typeface="JetBrains Mono"/>
              </a:rPr>
              <a:t>, </a:t>
            </a:r>
            <a:r>
              <a:rPr lang="en-US" sz="1800" dirty="0">
                <a:solidFill>
                  <a:srgbClr val="6897BB"/>
                </a:solidFill>
                <a:effectLst/>
                <a:latin typeface="JetBrains Mono"/>
              </a:rPr>
              <a:t>0.9</a:t>
            </a:r>
            <a:r>
              <a:rPr lang="en-US" sz="1800" dirty="0">
                <a:solidFill>
                  <a:srgbClr val="CC7832"/>
                </a:solidFill>
                <a:effectLst/>
                <a:latin typeface="JetBrains Mono"/>
              </a:rPr>
              <a:t>, </a:t>
            </a:r>
            <a:r>
              <a:rPr lang="en-US" sz="1800" dirty="0">
                <a:solidFill>
                  <a:srgbClr val="A9B7C6"/>
                </a:solidFill>
                <a:effectLst/>
                <a:latin typeface="JetBrains Mono"/>
              </a:rPr>
              <a:t>(</a:t>
            </a:r>
            <a:r>
              <a:rPr lang="en-US" sz="1800" dirty="0">
                <a:solidFill>
                  <a:srgbClr val="6897BB"/>
                </a:solidFill>
                <a:effectLst/>
                <a:latin typeface="JetBrains Mono"/>
              </a:rPr>
              <a:t>36</a:t>
            </a:r>
            <a:r>
              <a:rPr lang="en-US" sz="1800" dirty="0">
                <a:solidFill>
                  <a:srgbClr val="CC7832"/>
                </a:solidFill>
                <a:effectLst/>
                <a:latin typeface="JetBrains Mono"/>
              </a:rPr>
              <a:t>,</a:t>
            </a:r>
            <a:r>
              <a:rPr lang="en-US" sz="1800" dirty="0">
                <a:solidFill>
                  <a:srgbClr val="6897BB"/>
                </a:solidFill>
                <a:effectLst/>
                <a:latin typeface="JetBrains Mono"/>
              </a:rPr>
              <a:t>255</a:t>
            </a:r>
            <a:r>
              <a:rPr lang="en-US" sz="1800" dirty="0">
                <a:solidFill>
                  <a:srgbClr val="CC7832"/>
                </a:solidFill>
                <a:effectLst/>
                <a:latin typeface="JetBrains Mono"/>
              </a:rPr>
              <a:t>,</a:t>
            </a:r>
            <a:r>
              <a:rPr lang="en-US" sz="1800" dirty="0">
                <a:solidFill>
                  <a:srgbClr val="6897BB"/>
                </a:solidFill>
                <a:effectLst/>
                <a:latin typeface="JetBrains Mono"/>
              </a:rPr>
              <a:t>12</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6897BB"/>
                </a:solidFill>
                <a:effectLst/>
                <a:latin typeface="JetBrains Mono"/>
              </a:rPr>
              <a:t>2</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A9B7C6"/>
                </a:solidFill>
                <a:effectLst/>
                <a:latin typeface="JetBrains Mono"/>
              </a:rPr>
              <a:t>cv2.imshow(</a:t>
            </a:r>
            <a:r>
              <a:rPr lang="en-US" sz="1800" dirty="0">
                <a:solidFill>
                  <a:srgbClr val="6A8759"/>
                </a:solidFill>
                <a:effectLst/>
                <a:latin typeface="JetBrains Mono"/>
              </a:rPr>
              <a:t>"Detected objects"</a:t>
            </a:r>
            <a:r>
              <a:rPr lang="en-US" sz="1800" dirty="0">
                <a:solidFill>
                  <a:srgbClr val="CC7832"/>
                </a:solidFill>
                <a:effectLst/>
                <a:latin typeface="JetBrains Mono"/>
              </a:rPr>
              <a:t>, </a:t>
            </a:r>
            <a:r>
              <a:rPr lang="en-US" sz="1800" dirty="0">
                <a:solidFill>
                  <a:srgbClr val="A9B7C6"/>
                </a:solidFill>
                <a:effectLst/>
                <a:latin typeface="JetBrains Mono"/>
              </a:rPr>
              <a:t>image)</a:t>
            </a:r>
            <a:br>
              <a:rPr lang="en-US" sz="1800" dirty="0">
                <a:solidFill>
                  <a:srgbClr val="A9B7C6"/>
                </a:solidFill>
                <a:effectLst/>
                <a:latin typeface="JetBrains Mono"/>
              </a:rPr>
            </a:br>
            <a:r>
              <a:rPr lang="en-US" sz="1800" dirty="0">
                <a:solidFill>
                  <a:srgbClr val="A9B7C6"/>
                </a:solidFill>
                <a:effectLst/>
                <a:latin typeface="JetBrains Mono"/>
              </a:rPr>
              <a:t>cv2.waitKey(</a:t>
            </a:r>
            <a:r>
              <a:rPr lang="en-US" sz="1800" dirty="0">
                <a:solidFill>
                  <a:srgbClr val="6897BB"/>
                </a:solidFill>
                <a:effectLst/>
                <a:latin typeface="JetBrains Mono"/>
              </a:rPr>
              <a:t>0</a:t>
            </a:r>
            <a:r>
              <a:rPr lang="en-US" sz="1800" dirty="0">
                <a:solidFill>
                  <a:srgbClr val="A9B7C6"/>
                </a:solidFill>
                <a:effectLst/>
                <a:latin typeface="JetBrains Mono"/>
              </a:rPr>
              <a:t>)</a:t>
            </a:r>
          </a:p>
        </p:txBody>
      </p:sp>
      <p:sp>
        <p:nvSpPr>
          <p:cNvPr id="4" name="Title 1">
            <a:extLst>
              <a:ext uri="{FF2B5EF4-FFF2-40B4-BE49-F238E27FC236}">
                <a16:creationId xmlns:a16="http://schemas.microsoft.com/office/drawing/2014/main" id="{85814157-A791-527E-9427-0BC5AB715B85}"/>
              </a:ext>
            </a:extLst>
          </p:cNvPr>
          <p:cNvSpPr txBox="1">
            <a:spLocks/>
          </p:cNvSpPr>
          <p:nvPr/>
        </p:nvSpPr>
        <p:spPr>
          <a:xfrm>
            <a:off x="900953" y="4605710"/>
            <a:ext cx="10515600" cy="6149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Save Model</a:t>
            </a:r>
          </a:p>
        </p:txBody>
      </p:sp>
      <p:sp>
        <p:nvSpPr>
          <p:cNvPr id="5" name="Content Placeholder 2">
            <a:extLst>
              <a:ext uri="{FF2B5EF4-FFF2-40B4-BE49-F238E27FC236}">
                <a16:creationId xmlns:a16="http://schemas.microsoft.com/office/drawing/2014/main" id="{62B8150D-C695-8CAB-A0D2-97AF7122C087}"/>
              </a:ext>
            </a:extLst>
          </p:cNvPr>
          <p:cNvSpPr txBox="1">
            <a:spLocks/>
          </p:cNvSpPr>
          <p:nvPr/>
        </p:nvSpPr>
        <p:spPr>
          <a:xfrm>
            <a:off x="1038976" y="5369858"/>
            <a:ext cx="10515600" cy="925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808080"/>
                </a:solidFill>
                <a:latin typeface="JetBrains Mono"/>
              </a:rPr>
              <a:t># Save model to disk</a:t>
            </a:r>
            <a:br>
              <a:rPr lang="en-US" sz="1800" dirty="0">
                <a:solidFill>
                  <a:srgbClr val="808080"/>
                </a:solidFill>
                <a:latin typeface="JetBrains Mono"/>
              </a:rPr>
            </a:br>
            <a:r>
              <a:rPr lang="en-US" sz="1800" dirty="0" err="1">
                <a:solidFill>
                  <a:srgbClr val="A9B7C6"/>
                </a:solidFill>
                <a:latin typeface="JetBrains Mono"/>
              </a:rPr>
              <a:t>model.save</a:t>
            </a:r>
            <a:r>
              <a:rPr lang="en-US" sz="1800" dirty="0">
                <a:solidFill>
                  <a:srgbClr val="A9B7C6"/>
                </a:solidFill>
                <a:latin typeface="JetBrains Mono"/>
              </a:rPr>
              <a:t>(</a:t>
            </a:r>
            <a:r>
              <a:rPr lang="en-US" sz="1800" dirty="0">
                <a:solidFill>
                  <a:srgbClr val="6A8759"/>
                </a:solidFill>
                <a:latin typeface="JetBrains Mono"/>
              </a:rPr>
              <a:t>"custom_object_detection_model.h5"</a:t>
            </a:r>
            <a:r>
              <a:rPr lang="en-US" sz="1800" dirty="0">
                <a:solidFill>
                  <a:srgbClr val="A9B7C6"/>
                </a:solidFill>
                <a:latin typeface="JetBrains Mono"/>
              </a:rPr>
              <a:t>)</a:t>
            </a:r>
            <a:br>
              <a:rPr lang="en-US" sz="1800" dirty="0">
                <a:solidFill>
                  <a:srgbClr val="A9B7C6"/>
                </a:solidFill>
                <a:latin typeface="JetBrains Mono"/>
              </a:rPr>
            </a:br>
            <a:r>
              <a:rPr lang="en-US" sz="1800" dirty="0">
                <a:solidFill>
                  <a:srgbClr val="8888C6"/>
                </a:solidFill>
                <a:latin typeface="JetBrains Mono"/>
              </a:rPr>
              <a:t>print</a:t>
            </a:r>
            <a:r>
              <a:rPr lang="en-US" sz="1800" dirty="0">
                <a:solidFill>
                  <a:srgbClr val="A9B7C6"/>
                </a:solidFill>
                <a:latin typeface="JetBrains Mono"/>
              </a:rPr>
              <a:t>(</a:t>
            </a:r>
            <a:r>
              <a:rPr lang="en-US" sz="1800" dirty="0">
                <a:solidFill>
                  <a:srgbClr val="6A8759"/>
                </a:solidFill>
                <a:latin typeface="JetBrains Mono"/>
              </a:rPr>
              <a:t>"Model saved."</a:t>
            </a:r>
            <a:r>
              <a:rPr lang="en-US" sz="1800" dirty="0">
                <a:solidFill>
                  <a:srgbClr val="A9B7C6"/>
                </a:solidFill>
                <a:latin typeface="JetBrains Mono"/>
              </a:rPr>
              <a:t>)</a:t>
            </a:r>
          </a:p>
        </p:txBody>
      </p:sp>
    </p:spTree>
    <p:extLst>
      <p:ext uri="{BB962C8B-B14F-4D97-AF65-F5344CB8AC3E}">
        <p14:creationId xmlns:p14="http://schemas.microsoft.com/office/powerpoint/2010/main" val="3506884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A278A-41CC-1F86-284F-B044146F8CB7}"/>
              </a:ext>
            </a:extLst>
          </p:cNvPr>
          <p:cNvSpPr>
            <a:spLocks noGrp="1"/>
          </p:cNvSpPr>
          <p:nvPr>
            <p:ph type="title"/>
          </p:nvPr>
        </p:nvSpPr>
        <p:spPr>
          <a:xfrm>
            <a:off x="967331" y="4186860"/>
            <a:ext cx="9998541" cy="1856051"/>
          </a:xfrm>
        </p:spPr>
        <p:txBody>
          <a:bodyPr anchor="t">
            <a:normAutofit/>
          </a:bodyPr>
          <a:lstStyle/>
          <a:p>
            <a:pPr algn="r"/>
            <a:r>
              <a:rPr lang="en-US" sz="4000" dirty="0"/>
              <a:t>Real-Time Video Frame Analysis Architecture </a:t>
            </a:r>
          </a:p>
        </p:txBody>
      </p:sp>
      <p:pic>
        <p:nvPicPr>
          <p:cNvPr id="5" name="Content Placeholder 4" descr="A diagram of a brain with gears&#10;&#10;Description automatically generated">
            <a:extLst>
              <a:ext uri="{FF2B5EF4-FFF2-40B4-BE49-F238E27FC236}">
                <a16:creationId xmlns:a16="http://schemas.microsoft.com/office/drawing/2014/main" id="{CBE81AF2-20F7-F9C9-7879-57700CA2D9AB}"/>
              </a:ext>
            </a:extLst>
          </p:cNvPr>
          <p:cNvPicPr>
            <a:picLocks noChangeAspect="1"/>
          </p:cNvPicPr>
          <p:nvPr/>
        </p:nvPicPr>
        <p:blipFill>
          <a:blip r:embed="rId2"/>
          <a:stretch>
            <a:fillRect/>
          </a:stretch>
        </p:blipFill>
        <p:spPr>
          <a:xfrm>
            <a:off x="461701" y="1400758"/>
            <a:ext cx="11139778" cy="2422899"/>
          </a:xfrm>
          <a:prstGeom prst="rect">
            <a:avLst/>
          </a:prstGeom>
        </p:spPr>
      </p:pic>
      <p:sp>
        <p:nvSpPr>
          <p:cNvPr id="20" name="Rectangle 19">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354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6228-B709-E3BA-6101-D61F936F4C34}"/>
              </a:ext>
            </a:extLst>
          </p:cNvPr>
          <p:cNvSpPr>
            <a:spLocks noGrp="1"/>
          </p:cNvSpPr>
          <p:nvPr>
            <p:ph type="title"/>
          </p:nvPr>
        </p:nvSpPr>
        <p:spPr/>
        <p:txBody>
          <a:bodyPr/>
          <a:lstStyle/>
          <a:p>
            <a:r>
              <a:rPr lang="en-US"/>
              <a:t>Real-Time Video Capture Setup</a:t>
            </a:r>
            <a:endParaRPr lang="en-US" dirty="0"/>
          </a:p>
        </p:txBody>
      </p:sp>
      <p:sp>
        <p:nvSpPr>
          <p:cNvPr id="3" name="Content Placeholder 2">
            <a:extLst>
              <a:ext uri="{FF2B5EF4-FFF2-40B4-BE49-F238E27FC236}">
                <a16:creationId xmlns:a16="http://schemas.microsoft.com/office/drawing/2014/main" id="{D113ADB4-DA7C-7DFB-9E23-FB831D1ED547}"/>
              </a:ext>
            </a:extLst>
          </p:cNvPr>
          <p:cNvSpPr>
            <a:spLocks noGrp="1"/>
          </p:cNvSpPr>
          <p:nvPr>
            <p:ph idx="1"/>
          </p:nvPr>
        </p:nvSpPr>
        <p:spPr>
          <a:xfrm>
            <a:off x="976222" y="1860131"/>
            <a:ext cx="10515600" cy="4351338"/>
          </a:xfrm>
        </p:spPr>
        <p:txBody>
          <a:bodyPr/>
          <a:lstStyle/>
          <a:p>
            <a:pPr marL="0" indent="0">
              <a:buNone/>
            </a:pPr>
            <a:r>
              <a:rPr lang="en-US" sz="1800">
                <a:solidFill>
                  <a:srgbClr val="CC7832"/>
                </a:solidFill>
                <a:effectLst/>
                <a:latin typeface="JetBrains Mono"/>
              </a:rPr>
              <a:t>import </a:t>
            </a:r>
            <a:r>
              <a:rPr lang="en-US" sz="1800">
                <a:solidFill>
                  <a:srgbClr val="A9B7C6"/>
                </a:solidFill>
                <a:effectLst/>
                <a:latin typeface="JetBrains Mono"/>
              </a:rPr>
              <a:t>cv2</a:t>
            </a:r>
            <a:br>
              <a:rPr lang="en-US" sz="1800">
                <a:solidFill>
                  <a:srgbClr val="A9B7C6"/>
                </a:solidFill>
                <a:effectLst/>
                <a:latin typeface="JetBrains Mono"/>
              </a:rPr>
            </a:br>
            <a:br>
              <a:rPr lang="en-US" sz="1800">
                <a:solidFill>
                  <a:srgbClr val="A9B7C6"/>
                </a:solidFill>
                <a:effectLst/>
                <a:latin typeface="JetBrains Mono"/>
              </a:rPr>
            </a:br>
            <a:r>
              <a:rPr lang="en-US" sz="1800">
                <a:solidFill>
                  <a:srgbClr val="808080"/>
                </a:solidFill>
                <a:effectLst/>
                <a:latin typeface="JetBrains Mono"/>
              </a:rPr>
              <a:t># Initialize the video capture object to capture real-time video from the webcam</a:t>
            </a:r>
            <a:br>
              <a:rPr lang="en-US" sz="1800">
                <a:solidFill>
                  <a:srgbClr val="808080"/>
                </a:solidFill>
                <a:effectLst/>
                <a:latin typeface="JetBrains Mono"/>
              </a:rPr>
            </a:br>
            <a:r>
              <a:rPr lang="en-US" sz="1800">
                <a:solidFill>
                  <a:srgbClr val="A9B7C6"/>
                </a:solidFill>
                <a:effectLst/>
                <a:latin typeface="JetBrains Mono"/>
              </a:rPr>
              <a:t>cap = cv2.VideoCapture(</a:t>
            </a:r>
            <a:r>
              <a:rPr lang="en-US" sz="1800">
                <a:solidFill>
                  <a:srgbClr val="6897BB"/>
                </a:solidFill>
                <a:effectLst/>
                <a:latin typeface="JetBrains Mono"/>
              </a:rPr>
              <a:t>0</a:t>
            </a:r>
            <a:r>
              <a:rPr lang="en-US" sz="1800">
                <a:solidFill>
                  <a:srgbClr val="A9B7C6"/>
                </a:solidFill>
                <a:effectLst/>
                <a:latin typeface="JetBrains Mono"/>
              </a:rPr>
              <a:t>)  </a:t>
            </a:r>
            <a:r>
              <a:rPr lang="en-US" sz="1800">
                <a:solidFill>
                  <a:srgbClr val="808080"/>
                </a:solidFill>
                <a:effectLst/>
                <a:latin typeface="JetBrains Mono"/>
              </a:rPr>
              <a:t># '0' means the default webcam</a:t>
            </a:r>
            <a:br>
              <a:rPr lang="en-US" sz="1800">
                <a:solidFill>
                  <a:srgbClr val="808080"/>
                </a:solidFill>
                <a:effectLst/>
                <a:latin typeface="JetBrains Mono"/>
              </a:rPr>
            </a:br>
            <a:br>
              <a:rPr lang="en-US" sz="1800">
                <a:solidFill>
                  <a:srgbClr val="808080"/>
                </a:solidFill>
                <a:effectLst/>
                <a:latin typeface="JetBrains Mono"/>
              </a:rPr>
            </a:br>
            <a:r>
              <a:rPr lang="en-US" sz="1800">
                <a:solidFill>
                  <a:srgbClr val="808080"/>
                </a:solidFill>
                <a:effectLst/>
                <a:latin typeface="JetBrains Mono"/>
              </a:rPr>
              <a:t># Check if the video capture is opened successfully</a:t>
            </a:r>
            <a:br>
              <a:rPr lang="en-US" sz="1800">
                <a:solidFill>
                  <a:srgbClr val="808080"/>
                </a:solidFill>
                <a:effectLst/>
                <a:latin typeface="JetBrains Mono"/>
              </a:rPr>
            </a:br>
            <a:r>
              <a:rPr lang="en-US" sz="1800">
                <a:solidFill>
                  <a:srgbClr val="CC7832"/>
                </a:solidFill>
                <a:effectLst/>
                <a:latin typeface="JetBrains Mono"/>
              </a:rPr>
              <a:t>if not </a:t>
            </a:r>
            <a:r>
              <a:rPr lang="en-US" sz="1800">
                <a:solidFill>
                  <a:srgbClr val="A9B7C6"/>
                </a:solidFill>
                <a:effectLst/>
                <a:latin typeface="JetBrains Mono"/>
              </a:rPr>
              <a:t>cap.isOpened():</a:t>
            </a:r>
            <a:br>
              <a:rPr lang="en-US" sz="1800">
                <a:solidFill>
                  <a:srgbClr val="A9B7C6"/>
                </a:solidFill>
                <a:effectLst/>
                <a:latin typeface="JetBrains Mono"/>
              </a:rPr>
            </a:br>
            <a:r>
              <a:rPr lang="en-US" sz="1800">
                <a:solidFill>
                  <a:srgbClr val="A9B7C6"/>
                </a:solidFill>
                <a:effectLst/>
                <a:latin typeface="JetBrains Mono"/>
              </a:rPr>
              <a:t>    </a:t>
            </a:r>
            <a:r>
              <a:rPr lang="en-US" sz="1800">
                <a:solidFill>
                  <a:srgbClr val="8888C6"/>
                </a:solidFill>
                <a:effectLst/>
                <a:latin typeface="JetBrains Mono"/>
              </a:rPr>
              <a:t>print</a:t>
            </a:r>
            <a:r>
              <a:rPr lang="en-US" sz="1800">
                <a:solidFill>
                  <a:srgbClr val="A9B7C6"/>
                </a:solidFill>
                <a:effectLst/>
                <a:latin typeface="JetBrains Mono"/>
              </a:rPr>
              <a:t>(</a:t>
            </a:r>
            <a:r>
              <a:rPr lang="en-US" sz="1800">
                <a:solidFill>
                  <a:srgbClr val="6A8759"/>
                </a:solidFill>
                <a:effectLst/>
                <a:latin typeface="JetBrains Mono"/>
              </a:rPr>
              <a:t>"Error: Could not open video stream."</a:t>
            </a:r>
            <a:r>
              <a:rPr lang="en-US" sz="1800">
                <a:solidFill>
                  <a:srgbClr val="A9B7C6"/>
                </a:solidFill>
                <a:effectLst/>
                <a:latin typeface="JetBrains Mono"/>
              </a:rPr>
              <a:t>)</a:t>
            </a:r>
            <a:br>
              <a:rPr lang="en-US" sz="1800">
                <a:solidFill>
                  <a:srgbClr val="A9B7C6"/>
                </a:solidFill>
                <a:effectLst/>
                <a:latin typeface="JetBrains Mono"/>
              </a:rPr>
            </a:br>
            <a:r>
              <a:rPr lang="en-US" sz="1800">
                <a:solidFill>
                  <a:srgbClr val="A9B7C6"/>
                </a:solidFill>
                <a:effectLst/>
                <a:latin typeface="JetBrains Mono"/>
              </a:rPr>
              <a:t>    </a:t>
            </a:r>
            <a:r>
              <a:rPr lang="en-US" sz="1800">
                <a:solidFill>
                  <a:srgbClr val="8888C6"/>
                </a:solidFill>
                <a:effectLst/>
                <a:latin typeface="JetBrains Mono"/>
              </a:rPr>
              <a:t>exit</a:t>
            </a:r>
            <a:r>
              <a:rPr lang="en-US" sz="1800">
                <a:solidFill>
                  <a:srgbClr val="A9B7C6"/>
                </a:solidFill>
                <a:effectLst/>
                <a:latin typeface="JetBrains Mono"/>
              </a:rPr>
              <a:t>()</a:t>
            </a:r>
            <a:br>
              <a:rPr lang="en-US" sz="1800">
                <a:solidFill>
                  <a:srgbClr val="A9B7C6"/>
                </a:solidFill>
                <a:effectLst/>
                <a:latin typeface="JetBrains Mono"/>
              </a:rPr>
            </a:br>
            <a:br>
              <a:rPr lang="en-US" sz="1800">
                <a:solidFill>
                  <a:srgbClr val="A9B7C6"/>
                </a:solidFill>
                <a:effectLst/>
                <a:latin typeface="JetBrains Mono"/>
              </a:rPr>
            </a:br>
            <a:r>
              <a:rPr lang="en-US" sz="1800">
                <a:solidFill>
                  <a:srgbClr val="8888C6"/>
                </a:solidFill>
                <a:effectLst/>
                <a:latin typeface="JetBrains Mono"/>
              </a:rPr>
              <a:t>print</a:t>
            </a:r>
            <a:r>
              <a:rPr lang="en-US" sz="1800">
                <a:solidFill>
                  <a:srgbClr val="A9B7C6"/>
                </a:solidFill>
                <a:effectLst/>
                <a:latin typeface="JetBrains Mono"/>
              </a:rPr>
              <a:t>(</a:t>
            </a:r>
            <a:r>
              <a:rPr lang="en-US" sz="1800">
                <a:solidFill>
                  <a:srgbClr val="6A8759"/>
                </a:solidFill>
                <a:effectLst/>
                <a:latin typeface="JetBrains Mono"/>
              </a:rPr>
              <a:t>"Video stream opened successfully."</a:t>
            </a:r>
            <a:r>
              <a:rPr lang="en-US" sz="1800">
                <a:solidFill>
                  <a:srgbClr val="A9B7C6"/>
                </a:solidFill>
                <a:effectLst/>
                <a:latin typeface="JetBrains Mono"/>
              </a:rPr>
              <a:t>)</a:t>
            </a:r>
            <a:br>
              <a:rPr lang="en-US" sz="1800">
                <a:solidFill>
                  <a:srgbClr val="A9B7C6"/>
                </a:solidFill>
                <a:effectLst/>
                <a:latin typeface="JetBrains Mono"/>
              </a:rPr>
            </a:br>
            <a:endParaRPr lang="en-US" sz="1800">
              <a:solidFill>
                <a:srgbClr val="A9B7C6"/>
              </a:solidFill>
              <a:effectLst/>
              <a:latin typeface="JetBrains Mono"/>
            </a:endParaRPr>
          </a:p>
          <a:p>
            <a:pPr marL="0" indent="0">
              <a:buNone/>
            </a:pPr>
            <a:endParaRPr lang="en-US" dirty="0"/>
          </a:p>
        </p:txBody>
      </p:sp>
      <p:pic>
        <p:nvPicPr>
          <p:cNvPr id="5" name="Picture 4" descr="A black and white camera&#10;&#10;Description automatically generated">
            <a:extLst>
              <a:ext uri="{FF2B5EF4-FFF2-40B4-BE49-F238E27FC236}">
                <a16:creationId xmlns:a16="http://schemas.microsoft.com/office/drawing/2014/main" id="{E49B68E5-545D-9715-222A-20F9CBFD0E39}"/>
              </a:ext>
            </a:extLst>
          </p:cNvPr>
          <p:cNvPicPr>
            <a:picLocks noChangeAspect="1"/>
          </p:cNvPicPr>
          <p:nvPr/>
        </p:nvPicPr>
        <p:blipFill>
          <a:blip r:embed="rId2"/>
          <a:stretch>
            <a:fillRect/>
          </a:stretch>
        </p:blipFill>
        <p:spPr>
          <a:xfrm>
            <a:off x="8955006" y="2809646"/>
            <a:ext cx="1800817" cy="1800817"/>
          </a:xfrm>
          <a:prstGeom prst="rect">
            <a:avLst/>
          </a:prstGeom>
        </p:spPr>
      </p:pic>
    </p:spTree>
    <p:extLst>
      <p:ext uri="{BB962C8B-B14F-4D97-AF65-F5344CB8AC3E}">
        <p14:creationId xmlns:p14="http://schemas.microsoft.com/office/powerpoint/2010/main" val="2851174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E2C851-2C6E-F067-9B25-E0B63DE83895}"/>
              </a:ext>
            </a:extLst>
          </p:cNvPr>
          <p:cNvSpPr>
            <a:spLocks noGrp="1"/>
          </p:cNvSpPr>
          <p:nvPr>
            <p:ph type="title"/>
          </p:nvPr>
        </p:nvSpPr>
        <p:spPr>
          <a:xfrm>
            <a:off x="818984" y="4230093"/>
            <a:ext cx="4150581" cy="1800165"/>
          </a:xfrm>
        </p:spPr>
        <p:txBody>
          <a:bodyPr anchor="t">
            <a:normAutofit/>
          </a:bodyPr>
          <a:lstStyle/>
          <a:p>
            <a:pPr algn="r"/>
            <a:r>
              <a:rPr lang="en-US" sz="4000"/>
              <a:t>Loading the Pre-Trained Model</a:t>
            </a:r>
          </a:p>
        </p:txBody>
      </p:sp>
      <p:pic>
        <p:nvPicPr>
          <p:cNvPr id="7" name="Graphic 6" descr="Database">
            <a:extLst>
              <a:ext uri="{FF2B5EF4-FFF2-40B4-BE49-F238E27FC236}">
                <a16:creationId xmlns:a16="http://schemas.microsoft.com/office/drawing/2014/main" id="{2020E797-5FDA-96EE-30F0-70CB55F5F5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98818" y="457200"/>
            <a:ext cx="3455325" cy="3455325"/>
          </a:xfrm>
          <a:prstGeom prst="rect">
            <a:avLst/>
          </a:prstGeom>
        </p:spPr>
      </p:pic>
      <p:sp>
        <p:nvSpPr>
          <p:cNvPr id="3" name="Content Placeholder 2">
            <a:extLst>
              <a:ext uri="{FF2B5EF4-FFF2-40B4-BE49-F238E27FC236}">
                <a16:creationId xmlns:a16="http://schemas.microsoft.com/office/drawing/2014/main" id="{D44243E1-CD5E-254A-A479-EEE89B49D702}"/>
              </a:ext>
            </a:extLst>
          </p:cNvPr>
          <p:cNvSpPr>
            <a:spLocks noGrp="1"/>
          </p:cNvSpPr>
          <p:nvPr>
            <p:ph idx="1"/>
          </p:nvPr>
        </p:nvSpPr>
        <p:spPr>
          <a:xfrm>
            <a:off x="5246415" y="4230094"/>
            <a:ext cx="6235268" cy="1800164"/>
          </a:xfrm>
        </p:spPr>
        <p:txBody>
          <a:bodyPr anchor="t">
            <a:normAutofit/>
          </a:bodyPr>
          <a:lstStyle/>
          <a:p>
            <a:pPr marL="0" indent="0">
              <a:buNone/>
            </a:pPr>
            <a:r>
              <a:rPr lang="en-US" sz="1400">
                <a:effectLst/>
                <a:latin typeface="JetBrains Mono"/>
              </a:rPr>
              <a:t>import tensorflow as tf</a:t>
            </a:r>
            <a:br>
              <a:rPr lang="en-US" sz="1400">
                <a:effectLst/>
                <a:latin typeface="JetBrains Mono"/>
              </a:rPr>
            </a:br>
            <a:br>
              <a:rPr lang="en-US" sz="1400">
                <a:effectLst/>
                <a:latin typeface="JetBrains Mono"/>
              </a:rPr>
            </a:br>
            <a:r>
              <a:rPr lang="en-US" sz="1400">
                <a:effectLst/>
                <a:latin typeface="JetBrains Mono"/>
              </a:rPr>
              <a:t># Load the saved pre-trained object detection model</a:t>
            </a:r>
            <a:br>
              <a:rPr lang="en-US" sz="1400">
                <a:effectLst/>
                <a:latin typeface="JetBrains Mono"/>
              </a:rPr>
            </a:br>
            <a:r>
              <a:rPr lang="en-US" sz="1400">
                <a:effectLst/>
                <a:latin typeface="JetBrains Mono"/>
              </a:rPr>
              <a:t>model = tf.keras.models.load_model('custom_object_detection_model.h5')</a:t>
            </a:r>
            <a:br>
              <a:rPr lang="en-US" sz="1400">
                <a:effectLst/>
                <a:latin typeface="JetBrains Mono"/>
              </a:rPr>
            </a:br>
            <a:br>
              <a:rPr lang="en-US" sz="1400">
                <a:effectLst/>
                <a:latin typeface="JetBrains Mono"/>
              </a:rPr>
            </a:br>
            <a:r>
              <a:rPr lang="en-US" sz="1400">
                <a:effectLst/>
                <a:latin typeface="JetBrains Mono"/>
              </a:rPr>
              <a:t>print("Pre-trained model loaded.")</a:t>
            </a:r>
            <a:br>
              <a:rPr lang="en-US" sz="1400">
                <a:effectLst/>
                <a:latin typeface="JetBrains Mono"/>
              </a:rPr>
            </a:br>
            <a:endParaRPr lang="en-US" sz="1400">
              <a:effectLst/>
              <a:latin typeface="JetBrains Mono"/>
            </a:endParaRPr>
          </a:p>
          <a:p>
            <a:pPr marL="0" indent="0">
              <a:buNone/>
            </a:pPr>
            <a:endParaRPr lang="en-US" sz="1400"/>
          </a:p>
        </p:txBody>
      </p:sp>
      <p:sp>
        <p:nvSpPr>
          <p:cNvPr id="12"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0667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D4FA8-D557-810F-252C-1A2BFC85E2C0}"/>
              </a:ext>
            </a:extLst>
          </p:cNvPr>
          <p:cNvSpPr>
            <a:spLocks noGrp="1"/>
          </p:cNvSpPr>
          <p:nvPr>
            <p:ph type="title"/>
          </p:nvPr>
        </p:nvSpPr>
        <p:spPr/>
        <p:txBody>
          <a:bodyPr/>
          <a:lstStyle/>
          <a:p>
            <a:r>
              <a:rPr lang="en-US" dirty="0"/>
              <a:t>Real-Time Frame Processing</a:t>
            </a:r>
          </a:p>
        </p:txBody>
      </p:sp>
      <p:sp>
        <p:nvSpPr>
          <p:cNvPr id="3" name="Content Placeholder 2">
            <a:extLst>
              <a:ext uri="{FF2B5EF4-FFF2-40B4-BE49-F238E27FC236}">
                <a16:creationId xmlns:a16="http://schemas.microsoft.com/office/drawing/2014/main" id="{96831EC3-3D8B-BA34-64B9-C7926ACABB12}"/>
              </a:ext>
            </a:extLst>
          </p:cNvPr>
          <p:cNvSpPr>
            <a:spLocks noGrp="1"/>
          </p:cNvSpPr>
          <p:nvPr>
            <p:ph idx="1"/>
          </p:nvPr>
        </p:nvSpPr>
        <p:spPr>
          <a:xfrm>
            <a:off x="958970" y="1834251"/>
            <a:ext cx="10515600" cy="4351338"/>
          </a:xfrm>
        </p:spPr>
        <p:txBody>
          <a:bodyPr/>
          <a:lstStyle/>
          <a:p>
            <a:pPr marL="0" indent="0">
              <a:buNone/>
            </a:pPr>
            <a:r>
              <a:rPr lang="en-US" sz="1800" dirty="0">
                <a:solidFill>
                  <a:srgbClr val="CC7832"/>
                </a:solidFill>
                <a:effectLst/>
                <a:latin typeface="JetBrains Mono"/>
              </a:rPr>
              <a:t>import </a:t>
            </a:r>
            <a:r>
              <a:rPr lang="en-US" sz="1800" dirty="0" err="1">
                <a:solidFill>
                  <a:srgbClr val="A9B7C6"/>
                </a:solidFill>
                <a:effectLst/>
                <a:latin typeface="JetBrains Mono"/>
              </a:rPr>
              <a:t>numpy</a:t>
            </a:r>
            <a:r>
              <a:rPr lang="en-US" sz="1800" dirty="0">
                <a:solidFill>
                  <a:srgbClr val="A9B7C6"/>
                </a:solidFill>
                <a:effectLst/>
                <a:latin typeface="JetBrains Mono"/>
              </a:rPr>
              <a:t> </a:t>
            </a:r>
            <a:r>
              <a:rPr lang="en-US" sz="1800" dirty="0">
                <a:solidFill>
                  <a:srgbClr val="CC7832"/>
                </a:solidFill>
                <a:effectLst/>
                <a:latin typeface="JetBrains Mono"/>
              </a:rPr>
              <a:t>as </a:t>
            </a:r>
            <a:r>
              <a:rPr lang="en-US" sz="1800" dirty="0">
                <a:solidFill>
                  <a:srgbClr val="A9B7C6"/>
                </a:solidFill>
                <a:effectLst/>
                <a:latin typeface="JetBrains Mono"/>
              </a:rPr>
              <a:t>np</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CC7832"/>
                </a:solidFill>
                <a:effectLst/>
                <a:latin typeface="JetBrains Mono"/>
              </a:rPr>
              <a:t>while True</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a:solidFill>
                  <a:srgbClr val="808080"/>
                </a:solidFill>
                <a:effectLst/>
                <a:latin typeface="JetBrains Mono"/>
              </a:rPr>
              <a:t># Capture each frame from the video</a:t>
            </a:r>
            <a:br>
              <a:rPr lang="en-US" sz="1800" dirty="0">
                <a:solidFill>
                  <a:srgbClr val="808080"/>
                </a:solidFill>
                <a:effectLst/>
                <a:latin typeface="JetBrains Mono"/>
              </a:rPr>
            </a:br>
            <a:r>
              <a:rPr lang="en-US" sz="1800" dirty="0">
                <a:solidFill>
                  <a:srgbClr val="808080"/>
                </a:solidFill>
                <a:effectLst/>
                <a:latin typeface="JetBrains Mono"/>
              </a:rPr>
              <a:t>    </a:t>
            </a:r>
            <a:r>
              <a:rPr lang="en-US" sz="1800" dirty="0">
                <a:solidFill>
                  <a:srgbClr val="A9B7C6"/>
                </a:solidFill>
                <a:effectLst/>
                <a:latin typeface="JetBrains Mono"/>
              </a:rPr>
              <a:t>ret</a:t>
            </a:r>
            <a:r>
              <a:rPr lang="en-US" sz="1800" dirty="0">
                <a:solidFill>
                  <a:srgbClr val="CC7832"/>
                </a:solidFill>
                <a:effectLst/>
                <a:latin typeface="JetBrains Mono"/>
              </a:rPr>
              <a:t>, </a:t>
            </a:r>
            <a:r>
              <a:rPr lang="en-US" sz="1800" dirty="0">
                <a:solidFill>
                  <a:srgbClr val="A9B7C6"/>
                </a:solidFill>
                <a:effectLst/>
                <a:latin typeface="JetBrains Mono"/>
              </a:rPr>
              <a:t>frame = </a:t>
            </a:r>
            <a:r>
              <a:rPr lang="en-US" sz="1800" dirty="0" err="1">
                <a:solidFill>
                  <a:srgbClr val="A9B7C6"/>
                </a:solidFill>
                <a:effectLst/>
                <a:latin typeface="JetBrains Mono"/>
              </a:rPr>
              <a:t>cap.read</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a:solidFill>
                  <a:srgbClr val="CC7832"/>
                </a:solidFill>
                <a:effectLst/>
                <a:latin typeface="JetBrains Mono"/>
              </a:rPr>
              <a:t>if not </a:t>
            </a:r>
            <a:r>
              <a:rPr lang="en-US" sz="1800" dirty="0">
                <a:solidFill>
                  <a:srgbClr val="A9B7C6"/>
                </a:solidFill>
                <a:effectLst/>
                <a:latin typeface="JetBrains Mono"/>
              </a:rPr>
              <a:t>ret:</a:t>
            </a:r>
            <a:br>
              <a:rPr lang="en-US" sz="1800" dirty="0">
                <a:solidFill>
                  <a:srgbClr val="A9B7C6"/>
                </a:solidFill>
                <a:effectLst/>
                <a:latin typeface="JetBrains Mono"/>
              </a:rPr>
            </a:br>
            <a:r>
              <a:rPr lang="en-US" sz="1800" dirty="0">
                <a:solidFill>
                  <a:srgbClr val="A9B7C6"/>
                </a:solidFill>
                <a:effectLst/>
                <a:latin typeface="JetBrains Mono"/>
              </a:rPr>
              <a:t>        print(</a:t>
            </a:r>
            <a:r>
              <a:rPr lang="en-US" sz="1800" dirty="0">
                <a:solidFill>
                  <a:srgbClr val="6A8759"/>
                </a:solidFill>
                <a:effectLst/>
                <a:latin typeface="JetBrains Mono"/>
              </a:rPr>
              <a:t>"Failed to capture video frame."</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a:solidFill>
                  <a:srgbClr val="CC7832"/>
                </a:solidFill>
                <a:effectLst/>
                <a:latin typeface="JetBrains Mono"/>
              </a:rPr>
              <a:t>break</a:t>
            </a:r>
            <a:br>
              <a:rPr lang="en-US" sz="1800" dirty="0">
                <a:solidFill>
                  <a:srgbClr val="CC7832"/>
                </a:solidFill>
                <a:effectLst/>
                <a:latin typeface="JetBrains Mono"/>
              </a:rPr>
            </a:br>
            <a:br>
              <a:rPr lang="en-US" sz="1800" dirty="0">
                <a:solidFill>
                  <a:srgbClr val="CC7832"/>
                </a:solidFill>
                <a:effectLst/>
                <a:latin typeface="JetBrains Mono"/>
              </a:rPr>
            </a:br>
            <a:r>
              <a:rPr lang="en-US" sz="1800" dirty="0">
                <a:solidFill>
                  <a:srgbClr val="CC7832"/>
                </a:solidFill>
                <a:effectLst/>
                <a:latin typeface="JetBrains Mono"/>
              </a:rPr>
              <a:t>    </a:t>
            </a:r>
            <a:r>
              <a:rPr lang="en-US" sz="1800" dirty="0">
                <a:solidFill>
                  <a:srgbClr val="808080"/>
                </a:solidFill>
                <a:effectLst/>
                <a:latin typeface="JetBrains Mono"/>
              </a:rPr>
              <a:t># Preprocess the frame (resize and normalize)</a:t>
            </a:r>
            <a:br>
              <a:rPr lang="en-US" sz="1800" dirty="0">
                <a:solidFill>
                  <a:srgbClr val="808080"/>
                </a:solidFill>
                <a:effectLst/>
                <a:latin typeface="JetBrains Mono"/>
              </a:rPr>
            </a:br>
            <a:r>
              <a:rPr lang="en-US" sz="1800" dirty="0">
                <a:solidFill>
                  <a:srgbClr val="808080"/>
                </a:solidFill>
                <a:effectLst/>
                <a:latin typeface="JetBrains Mono"/>
              </a:rPr>
              <a:t>    </a:t>
            </a:r>
            <a:r>
              <a:rPr lang="en-US" sz="1800" dirty="0" err="1">
                <a:solidFill>
                  <a:srgbClr val="A9B7C6"/>
                </a:solidFill>
                <a:effectLst/>
                <a:latin typeface="JetBrains Mono"/>
              </a:rPr>
              <a:t>input_frame</a:t>
            </a:r>
            <a:r>
              <a:rPr lang="en-US" sz="1800" dirty="0">
                <a:solidFill>
                  <a:srgbClr val="A9B7C6"/>
                </a:solidFill>
                <a:effectLst/>
                <a:latin typeface="JetBrains Mono"/>
              </a:rPr>
              <a:t> = cv2.resize(frame</a:t>
            </a:r>
            <a:r>
              <a:rPr lang="en-US" sz="1800" dirty="0">
                <a:solidFill>
                  <a:srgbClr val="CC7832"/>
                </a:solidFill>
                <a:effectLst/>
                <a:latin typeface="JetBrains Mono"/>
              </a:rPr>
              <a:t>, </a:t>
            </a:r>
            <a:r>
              <a:rPr lang="en-US" sz="1800" dirty="0">
                <a:solidFill>
                  <a:srgbClr val="A9B7C6"/>
                </a:solidFill>
                <a:effectLst/>
                <a:latin typeface="JetBrains Mono"/>
              </a:rPr>
              <a:t>(</a:t>
            </a:r>
            <a:r>
              <a:rPr lang="en-US" sz="1800" dirty="0">
                <a:solidFill>
                  <a:srgbClr val="6897BB"/>
                </a:solidFill>
                <a:effectLst/>
                <a:latin typeface="JetBrains Mono"/>
              </a:rPr>
              <a:t>224</a:t>
            </a:r>
            <a:r>
              <a:rPr lang="en-US" sz="1800" dirty="0">
                <a:solidFill>
                  <a:srgbClr val="CC7832"/>
                </a:solidFill>
                <a:effectLst/>
                <a:latin typeface="JetBrains Mono"/>
              </a:rPr>
              <a:t>, </a:t>
            </a:r>
            <a:r>
              <a:rPr lang="en-US" sz="1800" dirty="0">
                <a:solidFill>
                  <a:srgbClr val="6897BB"/>
                </a:solidFill>
                <a:effectLst/>
                <a:latin typeface="JetBrains Mono"/>
              </a:rPr>
              <a:t>224</a:t>
            </a:r>
            <a:r>
              <a:rPr lang="en-US" sz="1800" dirty="0">
                <a:solidFill>
                  <a:srgbClr val="A9B7C6"/>
                </a:solidFill>
                <a:effectLst/>
                <a:latin typeface="JetBrains Mono"/>
              </a:rPr>
              <a:t>))  </a:t>
            </a:r>
            <a:r>
              <a:rPr lang="en-US" sz="1800" dirty="0">
                <a:solidFill>
                  <a:srgbClr val="808080"/>
                </a:solidFill>
                <a:effectLst/>
                <a:latin typeface="JetBrains Mono"/>
              </a:rPr>
              <a:t># Resize to the input size expected by the model</a:t>
            </a:r>
            <a:br>
              <a:rPr lang="en-US" sz="1800" dirty="0">
                <a:solidFill>
                  <a:srgbClr val="808080"/>
                </a:solidFill>
                <a:effectLst/>
                <a:latin typeface="JetBrains Mono"/>
              </a:rPr>
            </a:br>
            <a:r>
              <a:rPr lang="en-US" sz="1800" dirty="0">
                <a:solidFill>
                  <a:srgbClr val="808080"/>
                </a:solidFill>
                <a:effectLst/>
                <a:latin typeface="JetBrains Mono"/>
              </a:rPr>
              <a:t>    </a:t>
            </a:r>
            <a:r>
              <a:rPr lang="en-US" sz="1800" dirty="0" err="1">
                <a:solidFill>
                  <a:srgbClr val="A9B7C6"/>
                </a:solidFill>
                <a:effectLst/>
                <a:latin typeface="JetBrains Mono"/>
              </a:rPr>
              <a:t>input_frame</a:t>
            </a:r>
            <a:r>
              <a:rPr lang="en-US" sz="1800" dirty="0">
                <a:solidFill>
                  <a:srgbClr val="A9B7C6"/>
                </a:solidFill>
                <a:effectLst/>
                <a:latin typeface="JetBrains Mono"/>
              </a:rPr>
              <a:t> = </a:t>
            </a:r>
            <a:r>
              <a:rPr lang="en-US" sz="1800" dirty="0" err="1">
                <a:solidFill>
                  <a:srgbClr val="A9B7C6"/>
                </a:solidFill>
                <a:effectLst/>
                <a:latin typeface="JetBrains Mono"/>
              </a:rPr>
              <a:t>input_frame</a:t>
            </a:r>
            <a:r>
              <a:rPr lang="en-US" sz="1800" dirty="0">
                <a:solidFill>
                  <a:srgbClr val="A9B7C6"/>
                </a:solidFill>
                <a:effectLst/>
                <a:latin typeface="JetBrains Mono"/>
              </a:rPr>
              <a:t> / </a:t>
            </a:r>
            <a:r>
              <a:rPr lang="en-US" sz="1800" dirty="0">
                <a:solidFill>
                  <a:srgbClr val="6897BB"/>
                </a:solidFill>
                <a:effectLst/>
                <a:latin typeface="JetBrains Mono"/>
              </a:rPr>
              <a:t>255.0  </a:t>
            </a:r>
            <a:r>
              <a:rPr lang="en-US" sz="1800" dirty="0">
                <a:solidFill>
                  <a:srgbClr val="808080"/>
                </a:solidFill>
                <a:effectLst/>
                <a:latin typeface="JetBrains Mono"/>
              </a:rPr>
              <a:t># Normalize the frame</a:t>
            </a:r>
            <a:br>
              <a:rPr lang="en-US" sz="1800" dirty="0">
                <a:solidFill>
                  <a:srgbClr val="808080"/>
                </a:solidFill>
                <a:effectLst/>
                <a:latin typeface="JetBrains Mono"/>
              </a:rPr>
            </a:br>
            <a:r>
              <a:rPr lang="en-US" sz="1800" dirty="0">
                <a:solidFill>
                  <a:srgbClr val="808080"/>
                </a:solidFill>
                <a:effectLst/>
                <a:latin typeface="JetBrains Mono"/>
              </a:rPr>
              <a:t>    </a:t>
            </a:r>
            <a:r>
              <a:rPr lang="en-US" sz="1800" dirty="0" err="1">
                <a:solidFill>
                  <a:srgbClr val="A9B7C6"/>
                </a:solidFill>
                <a:effectLst/>
                <a:latin typeface="JetBrains Mono"/>
              </a:rPr>
              <a:t>input_frame</a:t>
            </a:r>
            <a:r>
              <a:rPr lang="en-US" sz="1800" dirty="0">
                <a:solidFill>
                  <a:srgbClr val="A9B7C6"/>
                </a:solidFill>
                <a:effectLst/>
                <a:latin typeface="JetBrains Mono"/>
              </a:rPr>
              <a:t> = </a:t>
            </a:r>
            <a:r>
              <a:rPr lang="en-US" sz="1800" dirty="0" err="1">
                <a:solidFill>
                  <a:srgbClr val="A9B7C6"/>
                </a:solidFill>
                <a:effectLst/>
                <a:latin typeface="JetBrains Mono"/>
              </a:rPr>
              <a:t>np.expand_dims</a:t>
            </a:r>
            <a:r>
              <a:rPr lang="en-US" sz="1800" dirty="0">
                <a:solidFill>
                  <a:srgbClr val="A9B7C6"/>
                </a:solidFill>
                <a:effectLst/>
                <a:latin typeface="JetBrains Mono"/>
              </a:rPr>
              <a:t>(</a:t>
            </a:r>
            <a:r>
              <a:rPr lang="en-US" sz="1800" dirty="0" err="1">
                <a:solidFill>
                  <a:srgbClr val="A9B7C6"/>
                </a:solidFill>
                <a:effectLst/>
                <a:latin typeface="JetBrains Mono"/>
              </a:rPr>
              <a:t>input_frame</a:t>
            </a:r>
            <a:r>
              <a:rPr lang="en-US" sz="1800" dirty="0">
                <a:solidFill>
                  <a:srgbClr val="CC7832"/>
                </a:solidFill>
                <a:effectLst/>
                <a:latin typeface="JetBrains Mono"/>
              </a:rPr>
              <a:t>, </a:t>
            </a:r>
            <a:r>
              <a:rPr lang="en-US" sz="1800" dirty="0">
                <a:solidFill>
                  <a:srgbClr val="A9B7C6"/>
                </a:solidFill>
                <a:effectLst/>
                <a:latin typeface="JetBrains Mono"/>
              </a:rPr>
              <a:t>axis=</a:t>
            </a:r>
            <a:r>
              <a:rPr lang="en-US" sz="1800" dirty="0">
                <a:solidFill>
                  <a:srgbClr val="6897BB"/>
                </a:solidFill>
                <a:effectLst/>
                <a:latin typeface="JetBrains Mono"/>
              </a:rPr>
              <a:t>0</a:t>
            </a:r>
            <a:r>
              <a:rPr lang="en-US" sz="1800" dirty="0">
                <a:solidFill>
                  <a:srgbClr val="A9B7C6"/>
                </a:solidFill>
                <a:effectLst/>
                <a:latin typeface="JetBrains Mono"/>
              </a:rPr>
              <a:t>)  </a:t>
            </a:r>
            <a:r>
              <a:rPr lang="en-US" sz="1800" dirty="0">
                <a:solidFill>
                  <a:srgbClr val="808080"/>
                </a:solidFill>
                <a:effectLst/>
                <a:latin typeface="JetBrains Mono"/>
              </a:rPr>
              <a:t># Expand dimensions for batch processing</a:t>
            </a:r>
            <a:br>
              <a:rPr lang="en-US" sz="1800" dirty="0">
                <a:solidFill>
                  <a:srgbClr val="808080"/>
                </a:solidFill>
                <a:effectLst/>
                <a:latin typeface="JetBrains Mono"/>
              </a:rPr>
            </a:br>
            <a:br>
              <a:rPr lang="en-US" sz="1800" dirty="0">
                <a:solidFill>
                  <a:srgbClr val="808080"/>
                </a:solidFill>
                <a:effectLst/>
                <a:latin typeface="JetBrains Mono"/>
              </a:rPr>
            </a:br>
            <a:r>
              <a:rPr lang="en-US" sz="1800" dirty="0">
                <a:solidFill>
                  <a:srgbClr val="808080"/>
                </a:solidFill>
                <a:effectLst/>
                <a:latin typeface="JetBrains Mono"/>
              </a:rPr>
              <a:t>    </a:t>
            </a:r>
            <a:r>
              <a:rPr lang="en-US" sz="1800" dirty="0">
                <a:solidFill>
                  <a:srgbClr val="A9B7C6"/>
                </a:solidFill>
                <a:effectLst/>
                <a:latin typeface="JetBrains Mono"/>
              </a:rPr>
              <a:t>print(</a:t>
            </a:r>
            <a:r>
              <a:rPr lang="en-US" sz="1800" dirty="0">
                <a:solidFill>
                  <a:srgbClr val="6A8759"/>
                </a:solidFill>
                <a:effectLst/>
                <a:latin typeface="JetBrains Mono"/>
              </a:rPr>
              <a:t>"Frame captured and preprocessed."</a:t>
            </a:r>
            <a:r>
              <a:rPr lang="en-US" sz="1800" dirty="0">
                <a:solidFill>
                  <a:srgbClr val="A9B7C6"/>
                </a:solidFill>
                <a:effectLst/>
                <a:latin typeface="JetBrains Mono"/>
              </a:rPr>
              <a:t>)</a:t>
            </a:r>
            <a:br>
              <a:rPr lang="en-US" sz="1800" dirty="0">
                <a:solidFill>
                  <a:srgbClr val="A9B7C6"/>
                </a:solidFill>
                <a:effectLst/>
                <a:latin typeface="JetBrains Mono"/>
              </a:rPr>
            </a:br>
            <a:endParaRPr lang="en-US" sz="1800" dirty="0">
              <a:solidFill>
                <a:srgbClr val="A9B7C6"/>
              </a:solidFill>
              <a:effectLst/>
              <a:latin typeface="JetBrains Mono"/>
            </a:endParaRPr>
          </a:p>
          <a:p>
            <a:pPr marL="0" indent="0">
              <a:buNone/>
            </a:pPr>
            <a:endParaRPr lang="en-US" dirty="0"/>
          </a:p>
        </p:txBody>
      </p:sp>
      <p:pic>
        <p:nvPicPr>
          <p:cNvPr id="5" name="Picture 4">
            <a:extLst>
              <a:ext uri="{FF2B5EF4-FFF2-40B4-BE49-F238E27FC236}">
                <a16:creationId xmlns:a16="http://schemas.microsoft.com/office/drawing/2014/main" id="{6BBB50EF-A1AA-561B-DBFA-B534C870B348}"/>
              </a:ext>
            </a:extLst>
          </p:cNvPr>
          <p:cNvPicPr>
            <a:picLocks noChangeAspect="1"/>
          </p:cNvPicPr>
          <p:nvPr/>
        </p:nvPicPr>
        <p:blipFill>
          <a:blip r:embed="rId2"/>
          <a:stretch>
            <a:fillRect/>
          </a:stretch>
        </p:blipFill>
        <p:spPr>
          <a:xfrm>
            <a:off x="7733654" y="2230977"/>
            <a:ext cx="1983782" cy="1983782"/>
          </a:xfrm>
          <a:prstGeom prst="rect">
            <a:avLst/>
          </a:prstGeom>
        </p:spPr>
      </p:pic>
    </p:spTree>
    <p:extLst>
      <p:ext uri="{BB962C8B-B14F-4D97-AF65-F5344CB8AC3E}">
        <p14:creationId xmlns:p14="http://schemas.microsoft.com/office/powerpoint/2010/main" val="2683997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1AF20C30-E448-FF6E-8110-46624C5BB373}"/>
              </a:ext>
            </a:extLst>
          </p:cNvPr>
          <p:cNvSpPr>
            <a:spLocks noGrp="1"/>
          </p:cNvSpPr>
          <p:nvPr>
            <p:ph type="title"/>
          </p:nvPr>
        </p:nvSpPr>
        <p:spPr>
          <a:xfrm>
            <a:off x="699713" y="248038"/>
            <a:ext cx="8509601"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End-to-End Model Development Pipeline</a:t>
            </a:r>
          </a:p>
        </p:txBody>
      </p:sp>
      <p:pic>
        <p:nvPicPr>
          <p:cNvPr id="5" name="Content Placeholder 4" descr="A diagram of a software development process&#10;&#10;Description automatically generated">
            <a:extLst>
              <a:ext uri="{FF2B5EF4-FFF2-40B4-BE49-F238E27FC236}">
                <a16:creationId xmlns:a16="http://schemas.microsoft.com/office/drawing/2014/main" id="{F267D555-7E8D-7FE4-6B5C-26ADBA8F1500}"/>
              </a:ext>
            </a:extLst>
          </p:cNvPr>
          <p:cNvPicPr>
            <a:picLocks noGrp="1" noChangeAspect="1"/>
          </p:cNvPicPr>
          <p:nvPr>
            <p:ph idx="1"/>
          </p:nvPr>
        </p:nvPicPr>
        <p:blipFill>
          <a:blip r:embed="rId2"/>
          <a:stretch>
            <a:fillRect/>
          </a:stretch>
        </p:blipFill>
        <p:spPr>
          <a:xfrm>
            <a:off x="923196" y="1822348"/>
            <a:ext cx="10500953" cy="4578452"/>
          </a:xfrm>
        </p:spPr>
      </p:pic>
    </p:spTree>
    <p:extLst>
      <p:ext uri="{BB962C8B-B14F-4D97-AF65-F5344CB8AC3E}">
        <p14:creationId xmlns:p14="http://schemas.microsoft.com/office/powerpoint/2010/main" val="2352476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A534-C3C0-C2EB-A892-7729EFA92498}"/>
              </a:ext>
            </a:extLst>
          </p:cNvPr>
          <p:cNvSpPr>
            <a:spLocks noGrp="1"/>
          </p:cNvSpPr>
          <p:nvPr>
            <p:ph type="title"/>
          </p:nvPr>
        </p:nvSpPr>
        <p:spPr/>
        <p:txBody>
          <a:bodyPr/>
          <a:lstStyle/>
          <a:p>
            <a:r>
              <a:rPr lang="en-US" dirty="0"/>
              <a:t>Object Detection on Frames</a:t>
            </a:r>
          </a:p>
        </p:txBody>
      </p:sp>
      <p:sp>
        <p:nvSpPr>
          <p:cNvPr id="3" name="Content Placeholder 2">
            <a:extLst>
              <a:ext uri="{FF2B5EF4-FFF2-40B4-BE49-F238E27FC236}">
                <a16:creationId xmlns:a16="http://schemas.microsoft.com/office/drawing/2014/main" id="{68B04798-3FDA-70DD-3ACB-4F744CADE775}"/>
              </a:ext>
            </a:extLst>
          </p:cNvPr>
          <p:cNvSpPr>
            <a:spLocks noGrp="1"/>
          </p:cNvSpPr>
          <p:nvPr>
            <p:ph idx="1"/>
          </p:nvPr>
        </p:nvSpPr>
        <p:spPr>
          <a:xfrm>
            <a:off x="1071113" y="1999281"/>
            <a:ext cx="10515600" cy="4177682"/>
          </a:xfrm>
        </p:spPr>
        <p:txBody>
          <a:bodyPr/>
          <a:lstStyle/>
          <a:p>
            <a:pPr marL="0" indent="0">
              <a:buNone/>
            </a:pPr>
            <a:r>
              <a:rPr lang="en-US" sz="1800" dirty="0">
                <a:solidFill>
                  <a:srgbClr val="808080"/>
                </a:solidFill>
                <a:effectLst/>
                <a:latin typeface="JetBrains Mono"/>
              </a:rPr>
              <a:t># Perform object detection by predicting the frame</a:t>
            </a:r>
            <a:br>
              <a:rPr lang="en-US" sz="1800" dirty="0">
                <a:solidFill>
                  <a:srgbClr val="808080"/>
                </a:solidFill>
                <a:effectLst/>
                <a:latin typeface="JetBrains Mono"/>
              </a:rPr>
            </a:br>
            <a:r>
              <a:rPr lang="en-US" sz="1800" dirty="0">
                <a:solidFill>
                  <a:srgbClr val="A9B7C6"/>
                </a:solidFill>
                <a:effectLst/>
                <a:latin typeface="JetBrains Mono"/>
              </a:rPr>
              <a:t>predictions = </a:t>
            </a:r>
            <a:r>
              <a:rPr lang="en-US" sz="1800" dirty="0" err="1">
                <a:solidFill>
                  <a:srgbClr val="A9B7C6"/>
                </a:solidFill>
                <a:effectLst/>
                <a:latin typeface="JetBrains Mono"/>
              </a:rPr>
              <a:t>model.predict</a:t>
            </a:r>
            <a:r>
              <a:rPr lang="en-US" sz="1800" dirty="0">
                <a:solidFill>
                  <a:srgbClr val="A9B7C6"/>
                </a:solidFill>
                <a:effectLst/>
                <a:latin typeface="JetBrains Mono"/>
              </a:rPr>
              <a:t>(</a:t>
            </a:r>
            <a:r>
              <a:rPr lang="en-US" sz="1800" dirty="0" err="1">
                <a:solidFill>
                  <a:srgbClr val="A9B7C6"/>
                </a:solidFill>
                <a:effectLst/>
                <a:latin typeface="JetBrains Mono"/>
              </a:rPr>
              <a:t>input_frame</a:t>
            </a:r>
            <a:r>
              <a:rPr lang="en-US" sz="1800" dirty="0">
                <a:solidFill>
                  <a:srgbClr val="A9B7C6"/>
                </a:solidFill>
                <a:effectLst/>
                <a:latin typeface="JetBrains Mono"/>
              </a:rPr>
              <a:t>)</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08080"/>
                </a:solidFill>
                <a:effectLst/>
                <a:latin typeface="JetBrains Mono"/>
              </a:rPr>
              <a:t># Extract the predicted class and bounding boxes (assuming single object detection)</a:t>
            </a:r>
            <a:br>
              <a:rPr lang="en-US" sz="1800" dirty="0">
                <a:solidFill>
                  <a:srgbClr val="808080"/>
                </a:solidFill>
                <a:effectLst/>
                <a:latin typeface="JetBrains Mono"/>
              </a:rPr>
            </a:br>
            <a:r>
              <a:rPr lang="en-US" sz="1800" dirty="0" err="1">
                <a:solidFill>
                  <a:srgbClr val="A9B7C6"/>
                </a:solidFill>
                <a:effectLst/>
                <a:latin typeface="JetBrains Mono"/>
              </a:rPr>
              <a:t>predicted_class</a:t>
            </a:r>
            <a:r>
              <a:rPr lang="en-US" sz="1800" dirty="0">
                <a:solidFill>
                  <a:srgbClr val="A9B7C6"/>
                </a:solidFill>
                <a:effectLst/>
                <a:latin typeface="JetBrains Mono"/>
              </a:rPr>
              <a:t> = </a:t>
            </a:r>
            <a:r>
              <a:rPr lang="en-US" sz="1800" dirty="0" err="1">
                <a:solidFill>
                  <a:srgbClr val="A9B7C6"/>
                </a:solidFill>
                <a:effectLst/>
                <a:latin typeface="JetBrains Mono"/>
              </a:rPr>
              <a:t>np.argmax</a:t>
            </a:r>
            <a:r>
              <a:rPr lang="en-US" sz="1800" dirty="0">
                <a:solidFill>
                  <a:srgbClr val="A9B7C6"/>
                </a:solidFill>
                <a:effectLst/>
                <a:latin typeface="JetBrains Mono"/>
              </a:rPr>
              <a:t>(predictions[</a:t>
            </a:r>
            <a:r>
              <a:rPr lang="en-US" sz="1800" dirty="0">
                <a:solidFill>
                  <a:srgbClr val="6897BB"/>
                </a:solidFill>
                <a:effectLst/>
                <a:latin typeface="JetBrains Mono"/>
              </a:rPr>
              <a:t>0</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err="1">
                <a:solidFill>
                  <a:srgbClr val="A9B7C6"/>
                </a:solidFill>
                <a:effectLst/>
                <a:latin typeface="JetBrains Mono"/>
              </a:rPr>
              <a:t>bbox</a:t>
            </a:r>
            <a:r>
              <a:rPr lang="en-US" sz="1800" dirty="0">
                <a:solidFill>
                  <a:srgbClr val="A9B7C6"/>
                </a:solidFill>
                <a:effectLst/>
                <a:latin typeface="JetBrains Mono"/>
              </a:rPr>
              <a:t> = predictions[</a:t>
            </a:r>
            <a:r>
              <a:rPr lang="en-US" sz="1800" dirty="0">
                <a:solidFill>
                  <a:srgbClr val="6897BB"/>
                </a:solidFill>
                <a:effectLst/>
                <a:latin typeface="JetBrains Mono"/>
              </a:rPr>
              <a:t>1</a:t>
            </a:r>
            <a:r>
              <a:rPr lang="en-US" sz="1800" dirty="0">
                <a:solidFill>
                  <a:srgbClr val="A9B7C6"/>
                </a:solidFill>
                <a:effectLst/>
                <a:latin typeface="JetBrains Mono"/>
              </a:rPr>
              <a:t>]  </a:t>
            </a:r>
            <a:r>
              <a:rPr lang="en-US" sz="1800" dirty="0">
                <a:solidFill>
                  <a:srgbClr val="808080"/>
                </a:solidFill>
                <a:effectLst/>
                <a:latin typeface="JetBrains Mono"/>
              </a:rPr>
              <a:t># [x, y, w, h] format for bounding box</a:t>
            </a:r>
            <a:br>
              <a:rPr lang="en-US" sz="1800" dirty="0">
                <a:solidFill>
                  <a:srgbClr val="808080"/>
                </a:solidFill>
                <a:effectLst/>
                <a:latin typeface="JetBrains Mono"/>
              </a:rPr>
            </a:br>
            <a:br>
              <a:rPr lang="en-US" sz="1800" dirty="0">
                <a:solidFill>
                  <a:srgbClr val="808080"/>
                </a:solidFill>
                <a:effectLst/>
                <a:latin typeface="JetBrains Mono"/>
              </a:rPr>
            </a:br>
            <a:r>
              <a:rPr lang="en-US" sz="1800" dirty="0">
                <a:solidFill>
                  <a:srgbClr val="8888C6"/>
                </a:solidFill>
                <a:effectLst/>
                <a:latin typeface="JetBrains Mono"/>
              </a:rPr>
              <a:t>print</a:t>
            </a:r>
            <a:r>
              <a:rPr lang="en-US" sz="1800" dirty="0">
                <a:solidFill>
                  <a:srgbClr val="A9B7C6"/>
                </a:solidFill>
                <a:effectLst/>
                <a:latin typeface="JetBrains Mono"/>
              </a:rPr>
              <a:t>(</a:t>
            </a:r>
            <a:r>
              <a:rPr lang="en-US" sz="1800" dirty="0" err="1">
                <a:solidFill>
                  <a:srgbClr val="6A8759"/>
                </a:solidFill>
                <a:effectLst/>
                <a:latin typeface="JetBrains Mono"/>
              </a:rPr>
              <a:t>f"Predicted</a:t>
            </a:r>
            <a:r>
              <a:rPr lang="en-US" sz="1800" dirty="0">
                <a:solidFill>
                  <a:srgbClr val="6A8759"/>
                </a:solidFill>
                <a:effectLst/>
                <a:latin typeface="JetBrains Mono"/>
              </a:rPr>
              <a:t> class: </a:t>
            </a:r>
            <a:r>
              <a:rPr lang="en-US" sz="1800" dirty="0">
                <a:solidFill>
                  <a:srgbClr val="CC7832"/>
                </a:solidFill>
                <a:effectLst/>
                <a:latin typeface="JetBrains Mono"/>
              </a:rPr>
              <a:t>{</a:t>
            </a:r>
            <a:r>
              <a:rPr lang="en-US" sz="1800" dirty="0" err="1">
                <a:solidFill>
                  <a:srgbClr val="A9B7C6"/>
                </a:solidFill>
                <a:effectLst/>
                <a:latin typeface="JetBrains Mono"/>
              </a:rPr>
              <a:t>predicted_class</a:t>
            </a:r>
            <a:r>
              <a:rPr lang="en-US" sz="1800" dirty="0">
                <a:solidFill>
                  <a:srgbClr val="CC7832"/>
                </a:solidFill>
                <a:effectLst/>
                <a:latin typeface="JetBrains Mono"/>
              </a:rPr>
              <a:t>}</a:t>
            </a:r>
            <a:r>
              <a:rPr lang="en-US" sz="1800" dirty="0">
                <a:solidFill>
                  <a:srgbClr val="6A8759"/>
                </a:solidFill>
                <a:effectLst/>
                <a:latin typeface="JetBrains Mono"/>
              </a:rPr>
              <a:t>, Bounding box: </a:t>
            </a:r>
            <a:r>
              <a:rPr lang="en-US" sz="1800" dirty="0">
                <a:solidFill>
                  <a:srgbClr val="CC7832"/>
                </a:solidFill>
                <a:effectLst/>
                <a:latin typeface="JetBrains Mono"/>
              </a:rPr>
              <a:t>{</a:t>
            </a:r>
            <a:r>
              <a:rPr lang="en-US" sz="1800" dirty="0" err="1">
                <a:solidFill>
                  <a:srgbClr val="A9B7C6"/>
                </a:solidFill>
                <a:effectLst/>
                <a:latin typeface="JetBrains Mono"/>
              </a:rPr>
              <a:t>bbox</a:t>
            </a:r>
            <a:r>
              <a:rPr lang="en-US" sz="1800" dirty="0">
                <a:solidFill>
                  <a:srgbClr val="CC7832"/>
                </a:solidFill>
                <a:effectLst/>
                <a:latin typeface="JetBrains Mono"/>
              </a:rPr>
              <a:t>}</a:t>
            </a:r>
            <a:r>
              <a:rPr lang="en-US" sz="1800" dirty="0">
                <a:solidFill>
                  <a:srgbClr val="6A8759"/>
                </a:solidFill>
                <a:effectLst/>
                <a:latin typeface="JetBrains Mono"/>
              </a:rPr>
              <a:t>"</a:t>
            </a:r>
            <a:r>
              <a:rPr lang="en-US" sz="1800" dirty="0">
                <a:solidFill>
                  <a:srgbClr val="A9B7C6"/>
                </a:solidFill>
                <a:effectLst/>
                <a:latin typeface="JetBrains Mono"/>
              </a:rPr>
              <a:t>)</a:t>
            </a:r>
            <a:br>
              <a:rPr lang="en-US" sz="1800" dirty="0">
                <a:solidFill>
                  <a:srgbClr val="A9B7C6"/>
                </a:solidFill>
                <a:effectLst/>
                <a:latin typeface="JetBrains Mono"/>
              </a:rPr>
            </a:br>
            <a:endParaRPr lang="en-US" sz="1800" dirty="0">
              <a:solidFill>
                <a:srgbClr val="A9B7C6"/>
              </a:solidFill>
              <a:effectLst/>
              <a:latin typeface="JetBrains Mono"/>
            </a:endParaRPr>
          </a:p>
        </p:txBody>
      </p:sp>
      <p:pic>
        <p:nvPicPr>
          <p:cNvPr id="5" name="Picture 4" descr="A black and yellow symbol&#10;&#10;Description automatically generated">
            <a:extLst>
              <a:ext uri="{FF2B5EF4-FFF2-40B4-BE49-F238E27FC236}">
                <a16:creationId xmlns:a16="http://schemas.microsoft.com/office/drawing/2014/main" id="{FA51E4A9-345A-5E4B-2441-7CE86D789404}"/>
              </a:ext>
            </a:extLst>
          </p:cNvPr>
          <p:cNvPicPr>
            <a:picLocks noChangeAspect="1"/>
          </p:cNvPicPr>
          <p:nvPr/>
        </p:nvPicPr>
        <p:blipFill>
          <a:blip r:embed="rId2"/>
          <a:stretch>
            <a:fillRect/>
          </a:stretch>
        </p:blipFill>
        <p:spPr>
          <a:xfrm>
            <a:off x="9031530" y="3156744"/>
            <a:ext cx="1816100" cy="1689100"/>
          </a:xfrm>
          <a:prstGeom prst="rect">
            <a:avLst/>
          </a:prstGeom>
        </p:spPr>
      </p:pic>
    </p:spTree>
    <p:extLst>
      <p:ext uri="{BB962C8B-B14F-4D97-AF65-F5344CB8AC3E}">
        <p14:creationId xmlns:p14="http://schemas.microsoft.com/office/powerpoint/2010/main" val="2070441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B3A5-B3F9-51D1-6977-DEBCAAE4ABAB}"/>
              </a:ext>
            </a:extLst>
          </p:cNvPr>
          <p:cNvSpPr>
            <a:spLocks noGrp="1"/>
          </p:cNvSpPr>
          <p:nvPr>
            <p:ph type="title"/>
          </p:nvPr>
        </p:nvSpPr>
        <p:spPr/>
        <p:txBody>
          <a:bodyPr/>
          <a:lstStyle/>
          <a:p>
            <a:r>
              <a:rPr lang="en-US" dirty="0"/>
              <a:t>Drawing Bounding Boxes</a:t>
            </a:r>
          </a:p>
        </p:txBody>
      </p:sp>
      <p:sp>
        <p:nvSpPr>
          <p:cNvPr id="3" name="Content Placeholder 2">
            <a:extLst>
              <a:ext uri="{FF2B5EF4-FFF2-40B4-BE49-F238E27FC236}">
                <a16:creationId xmlns:a16="http://schemas.microsoft.com/office/drawing/2014/main" id="{0E93E5D3-FE98-8AFE-466F-7ACABBDFE564}"/>
              </a:ext>
            </a:extLst>
          </p:cNvPr>
          <p:cNvSpPr>
            <a:spLocks noGrp="1"/>
          </p:cNvSpPr>
          <p:nvPr>
            <p:ph idx="1"/>
          </p:nvPr>
        </p:nvSpPr>
        <p:spPr>
          <a:xfrm>
            <a:off x="1071113" y="1869281"/>
            <a:ext cx="10515600" cy="4351338"/>
          </a:xfrm>
        </p:spPr>
        <p:txBody>
          <a:bodyPr/>
          <a:lstStyle/>
          <a:p>
            <a:pPr marL="0" indent="0">
              <a:buNone/>
            </a:pPr>
            <a:r>
              <a:rPr lang="en-US" sz="1800" dirty="0">
                <a:solidFill>
                  <a:srgbClr val="808080"/>
                </a:solidFill>
                <a:effectLst/>
                <a:latin typeface="JetBrains Mono"/>
              </a:rPr>
              <a:t># Draw the bounding box and label on the original frame</a:t>
            </a:r>
            <a:br>
              <a:rPr lang="en-US" sz="1800" dirty="0">
                <a:solidFill>
                  <a:srgbClr val="808080"/>
                </a:solidFill>
                <a:effectLst/>
                <a:latin typeface="JetBrains Mono"/>
              </a:rPr>
            </a:br>
            <a:r>
              <a:rPr lang="en-US" sz="1800" dirty="0">
                <a:solidFill>
                  <a:srgbClr val="A9B7C6"/>
                </a:solidFill>
                <a:effectLst/>
                <a:latin typeface="JetBrains Mono"/>
              </a:rPr>
              <a:t>x</a:t>
            </a:r>
            <a:r>
              <a:rPr lang="en-US" sz="1800" dirty="0">
                <a:solidFill>
                  <a:srgbClr val="CC7832"/>
                </a:solidFill>
                <a:effectLst/>
                <a:latin typeface="JetBrains Mono"/>
              </a:rPr>
              <a:t>, </a:t>
            </a:r>
            <a:r>
              <a:rPr lang="en-US" sz="1800" dirty="0">
                <a:solidFill>
                  <a:srgbClr val="A9B7C6"/>
                </a:solidFill>
                <a:effectLst/>
                <a:latin typeface="JetBrains Mono"/>
              </a:rPr>
              <a:t>y</a:t>
            </a:r>
            <a:r>
              <a:rPr lang="en-US" sz="1800" dirty="0">
                <a:solidFill>
                  <a:srgbClr val="CC7832"/>
                </a:solidFill>
                <a:effectLst/>
                <a:latin typeface="JetBrains Mono"/>
              </a:rPr>
              <a:t>, </a:t>
            </a:r>
            <a:r>
              <a:rPr lang="en-US" sz="1800" dirty="0">
                <a:solidFill>
                  <a:srgbClr val="A9B7C6"/>
                </a:solidFill>
                <a:effectLst/>
                <a:latin typeface="JetBrains Mono"/>
              </a:rPr>
              <a:t>w</a:t>
            </a:r>
            <a:r>
              <a:rPr lang="en-US" sz="1800" dirty="0">
                <a:solidFill>
                  <a:srgbClr val="CC7832"/>
                </a:solidFill>
                <a:effectLst/>
                <a:latin typeface="JetBrains Mono"/>
              </a:rPr>
              <a:t>, </a:t>
            </a:r>
            <a:r>
              <a:rPr lang="en-US" sz="1800" dirty="0">
                <a:solidFill>
                  <a:srgbClr val="A9B7C6"/>
                </a:solidFill>
                <a:effectLst/>
                <a:latin typeface="JetBrains Mono"/>
              </a:rPr>
              <a:t>h = </a:t>
            </a:r>
            <a:r>
              <a:rPr lang="en-US" sz="1800" dirty="0" err="1">
                <a:solidFill>
                  <a:srgbClr val="A9B7C6"/>
                </a:solidFill>
                <a:effectLst/>
                <a:latin typeface="JetBrains Mono"/>
              </a:rPr>
              <a:t>bbox</a:t>
            </a:r>
            <a:br>
              <a:rPr lang="en-US" sz="1800" dirty="0">
                <a:solidFill>
                  <a:srgbClr val="A9B7C6"/>
                </a:solidFill>
                <a:effectLst/>
                <a:latin typeface="JetBrains Mono"/>
              </a:rPr>
            </a:br>
            <a:r>
              <a:rPr lang="en-US" sz="1800" dirty="0">
                <a:solidFill>
                  <a:srgbClr val="A9B7C6"/>
                </a:solidFill>
                <a:effectLst/>
                <a:latin typeface="JetBrains Mono"/>
              </a:rPr>
              <a:t>cv2.rectangle(frame</a:t>
            </a:r>
            <a:r>
              <a:rPr lang="en-US" sz="1800" dirty="0">
                <a:solidFill>
                  <a:srgbClr val="CC7832"/>
                </a:solidFill>
                <a:effectLst/>
                <a:latin typeface="JetBrains Mono"/>
              </a:rPr>
              <a:t>, </a:t>
            </a:r>
            <a:r>
              <a:rPr lang="en-US" sz="1800" dirty="0">
                <a:solidFill>
                  <a:srgbClr val="A9B7C6"/>
                </a:solidFill>
                <a:effectLst/>
                <a:latin typeface="JetBrains Mono"/>
              </a:rPr>
              <a:t>(x</a:t>
            </a:r>
            <a:r>
              <a:rPr lang="en-US" sz="1800" dirty="0">
                <a:solidFill>
                  <a:srgbClr val="CC7832"/>
                </a:solidFill>
                <a:effectLst/>
                <a:latin typeface="JetBrains Mono"/>
              </a:rPr>
              <a:t>, </a:t>
            </a:r>
            <a:r>
              <a:rPr lang="en-US" sz="1800" dirty="0">
                <a:solidFill>
                  <a:srgbClr val="A9B7C6"/>
                </a:solidFill>
                <a:effectLst/>
                <a:latin typeface="JetBrains Mono"/>
              </a:rPr>
              <a:t>y)</a:t>
            </a:r>
            <a:r>
              <a:rPr lang="en-US" sz="1800" dirty="0">
                <a:solidFill>
                  <a:srgbClr val="CC7832"/>
                </a:solidFill>
                <a:effectLst/>
                <a:latin typeface="JetBrains Mono"/>
              </a:rPr>
              <a:t>, </a:t>
            </a:r>
            <a:r>
              <a:rPr lang="en-US" sz="1800" dirty="0">
                <a:solidFill>
                  <a:srgbClr val="A9B7C6"/>
                </a:solidFill>
                <a:effectLst/>
                <a:latin typeface="JetBrains Mono"/>
              </a:rPr>
              <a:t>(</a:t>
            </a:r>
            <a:r>
              <a:rPr lang="en-US" sz="1800" dirty="0" err="1">
                <a:solidFill>
                  <a:srgbClr val="A9B7C6"/>
                </a:solidFill>
                <a:effectLst/>
                <a:latin typeface="JetBrains Mono"/>
              </a:rPr>
              <a:t>x+w</a:t>
            </a:r>
            <a:r>
              <a:rPr lang="en-US" sz="1800" dirty="0">
                <a:solidFill>
                  <a:srgbClr val="CC7832"/>
                </a:solidFill>
                <a:effectLst/>
                <a:latin typeface="JetBrains Mono"/>
              </a:rPr>
              <a:t>, </a:t>
            </a:r>
            <a:r>
              <a:rPr lang="en-US" sz="1800" dirty="0" err="1">
                <a:solidFill>
                  <a:srgbClr val="A9B7C6"/>
                </a:solidFill>
                <a:effectLst/>
                <a:latin typeface="JetBrains Mono"/>
              </a:rPr>
              <a:t>y+h</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A9B7C6"/>
                </a:solidFill>
                <a:effectLst/>
                <a:latin typeface="JetBrains Mono"/>
              </a:rPr>
              <a:t>(</a:t>
            </a:r>
            <a:r>
              <a:rPr lang="en-US" sz="1800" dirty="0">
                <a:solidFill>
                  <a:srgbClr val="6897BB"/>
                </a:solidFill>
                <a:effectLst/>
                <a:latin typeface="JetBrains Mono"/>
              </a:rPr>
              <a:t>0</a:t>
            </a:r>
            <a:r>
              <a:rPr lang="en-US" sz="1800" dirty="0">
                <a:solidFill>
                  <a:srgbClr val="CC7832"/>
                </a:solidFill>
                <a:effectLst/>
                <a:latin typeface="JetBrains Mono"/>
              </a:rPr>
              <a:t>, </a:t>
            </a:r>
            <a:r>
              <a:rPr lang="en-US" sz="1800" dirty="0">
                <a:solidFill>
                  <a:srgbClr val="6897BB"/>
                </a:solidFill>
                <a:effectLst/>
                <a:latin typeface="JetBrains Mono"/>
              </a:rPr>
              <a:t>255</a:t>
            </a:r>
            <a:r>
              <a:rPr lang="en-US" sz="1800" dirty="0">
                <a:solidFill>
                  <a:srgbClr val="CC7832"/>
                </a:solidFill>
                <a:effectLst/>
                <a:latin typeface="JetBrains Mono"/>
              </a:rPr>
              <a:t>, </a:t>
            </a:r>
            <a:r>
              <a:rPr lang="en-US" sz="1800" dirty="0">
                <a:solidFill>
                  <a:srgbClr val="6897BB"/>
                </a:solidFill>
                <a:effectLst/>
                <a:latin typeface="JetBrains Mono"/>
              </a:rPr>
              <a:t>0</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6897BB"/>
                </a:solidFill>
                <a:effectLst/>
                <a:latin typeface="JetBrains Mono"/>
              </a:rPr>
              <a:t>2</a:t>
            </a:r>
            <a:r>
              <a:rPr lang="en-US" sz="1800" dirty="0">
                <a:solidFill>
                  <a:srgbClr val="A9B7C6"/>
                </a:solidFill>
                <a:effectLst/>
                <a:latin typeface="JetBrains Mono"/>
              </a:rPr>
              <a:t>)  </a:t>
            </a:r>
            <a:r>
              <a:rPr lang="en-US" sz="1800" dirty="0">
                <a:solidFill>
                  <a:srgbClr val="808080"/>
                </a:solidFill>
                <a:effectLst/>
                <a:latin typeface="JetBrains Mono"/>
              </a:rPr>
              <a:t># Draw the rectangle</a:t>
            </a:r>
            <a:br>
              <a:rPr lang="en-US" sz="1800" dirty="0">
                <a:solidFill>
                  <a:srgbClr val="808080"/>
                </a:solidFill>
                <a:effectLst/>
                <a:latin typeface="JetBrains Mono"/>
              </a:rPr>
            </a:br>
            <a:r>
              <a:rPr lang="en-US" sz="1800" dirty="0">
                <a:solidFill>
                  <a:srgbClr val="A9B7C6"/>
                </a:solidFill>
                <a:effectLst/>
                <a:latin typeface="JetBrains Mono"/>
              </a:rPr>
              <a:t>cv2.putText(frame</a:t>
            </a:r>
            <a:r>
              <a:rPr lang="en-US" sz="1800" dirty="0">
                <a:solidFill>
                  <a:srgbClr val="CC7832"/>
                </a:solidFill>
                <a:effectLst/>
                <a:latin typeface="JetBrains Mono"/>
              </a:rPr>
              <a:t>, </a:t>
            </a:r>
            <a:r>
              <a:rPr lang="en-US" sz="1800" dirty="0" err="1">
                <a:solidFill>
                  <a:srgbClr val="6A8759"/>
                </a:solidFill>
                <a:effectLst/>
                <a:latin typeface="JetBrains Mono"/>
              </a:rPr>
              <a:t>f"Class</a:t>
            </a:r>
            <a:r>
              <a:rPr lang="en-US" sz="1800" dirty="0">
                <a:solidFill>
                  <a:srgbClr val="6A8759"/>
                </a:solidFill>
                <a:effectLst/>
                <a:latin typeface="JetBrains Mono"/>
              </a:rPr>
              <a:t>: </a:t>
            </a:r>
            <a:r>
              <a:rPr lang="en-US" sz="1800" dirty="0">
                <a:solidFill>
                  <a:srgbClr val="CC7832"/>
                </a:solidFill>
                <a:effectLst/>
                <a:latin typeface="JetBrains Mono"/>
              </a:rPr>
              <a:t>{</a:t>
            </a:r>
            <a:r>
              <a:rPr lang="en-US" sz="1800" dirty="0" err="1">
                <a:solidFill>
                  <a:srgbClr val="A9B7C6"/>
                </a:solidFill>
                <a:effectLst/>
                <a:latin typeface="JetBrains Mono"/>
              </a:rPr>
              <a:t>predicted_class</a:t>
            </a:r>
            <a:r>
              <a:rPr lang="en-US" sz="1800" dirty="0">
                <a:solidFill>
                  <a:srgbClr val="CC7832"/>
                </a:solidFill>
                <a:effectLst/>
                <a:latin typeface="JetBrains Mono"/>
              </a:rPr>
              <a:t>}</a:t>
            </a:r>
            <a:r>
              <a:rPr lang="en-US" sz="1800" dirty="0">
                <a:solidFill>
                  <a:srgbClr val="6A8759"/>
                </a:solidFill>
                <a:effectLst/>
                <a:latin typeface="JetBrains Mono"/>
              </a:rPr>
              <a:t>"</a:t>
            </a:r>
            <a:r>
              <a:rPr lang="en-US" sz="1800" dirty="0">
                <a:solidFill>
                  <a:srgbClr val="CC7832"/>
                </a:solidFill>
                <a:effectLst/>
                <a:latin typeface="JetBrains Mono"/>
              </a:rPr>
              <a:t>, </a:t>
            </a:r>
            <a:r>
              <a:rPr lang="en-US" sz="1800" dirty="0">
                <a:solidFill>
                  <a:srgbClr val="A9B7C6"/>
                </a:solidFill>
                <a:effectLst/>
                <a:latin typeface="JetBrains Mono"/>
              </a:rPr>
              <a:t>(x</a:t>
            </a:r>
            <a:r>
              <a:rPr lang="en-US" sz="1800" dirty="0">
                <a:solidFill>
                  <a:srgbClr val="CC7832"/>
                </a:solidFill>
                <a:effectLst/>
                <a:latin typeface="JetBrains Mono"/>
              </a:rPr>
              <a:t>, </a:t>
            </a:r>
            <a:r>
              <a:rPr lang="en-US" sz="1800" dirty="0">
                <a:solidFill>
                  <a:srgbClr val="A9B7C6"/>
                </a:solidFill>
                <a:effectLst/>
                <a:latin typeface="JetBrains Mono"/>
              </a:rPr>
              <a:t>y - </a:t>
            </a:r>
            <a:r>
              <a:rPr lang="en-US" sz="1800" dirty="0">
                <a:solidFill>
                  <a:srgbClr val="6897BB"/>
                </a:solidFill>
                <a:effectLst/>
                <a:latin typeface="JetBrains Mono"/>
              </a:rPr>
              <a:t>10</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A9B7C6"/>
                </a:solidFill>
                <a:effectLst/>
                <a:latin typeface="JetBrains Mono"/>
              </a:rPr>
              <a:t>cv2.FONT_HERSHEY_SIMPLEX</a:t>
            </a:r>
            <a:r>
              <a:rPr lang="en-US" sz="1800" dirty="0">
                <a:solidFill>
                  <a:srgbClr val="CC7832"/>
                </a:solidFill>
                <a:effectLst/>
                <a:latin typeface="JetBrains Mono"/>
              </a:rPr>
              <a:t>, </a:t>
            </a:r>
            <a:r>
              <a:rPr lang="en-US" sz="1800" dirty="0">
                <a:solidFill>
                  <a:srgbClr val="6897BB"/>
                </a:solidFill>
                <a:effectLst/>
                <a:latin typeface="JetBrains Mono"/>
              </a:rPr>
              <a:t>0.9</a:t>
            </a:r>
            <a:r>
              <a:rPr lang="en-US" sz="1800" dirty="0">
                <a:solidFill>
                  <a:srgbClr val="CC7832"/>
                </a:solidFill>
                <a:effectLst/>
                <a:latin typeface="JetBrains Mono"/>
              </a:rPr>
              <a:t>, </a:t>
            </a:r>
            <a:r>
              <a:rPr lang="en-US" sz="1800" dirty="0">
                <a:solidFill>
                  <a:srgbClr val="A9B7C6"/>
                </a:solidFill>
                <a:effectLst/>
                <a:latin typeface="JetBrains Mono"/>
              </a:rPr>
              <a:t>(</a:t>
            </a:r>
            <a:r>
              <a:rPr lang="en-US" sz="1800" dirty="0">
                <a:solidFill>
                  <a:srgbClr val="6897BB"/>
                </a:solidFill>
                <a:effectLst/>
                <a:latin typeface="JetBrains Mono"/>
              </a:rPr>
              <a:t>255</a:t>
            </a:r>
            <a:r>
              <a:rPr lang="en-US" sz="1800" dirty="0">
                <a:solidFill>
                  <a:srgbClr val="CC7832"/>
                </a:solidFill>
                <a:effectLst/>
                <a:latin typeface="JetBrains Mono"/>
              </a:rPr>
              <a:t>, </a:t>
            </a:r>
            <a:r>
              <a:rPr lang="en-US" sz="1800" dirty="0">
                <a:solidFill>
                  <a:srgbClr val="6897BB"/>
                </a:solidFill>
                <a:effectLst/>
                <a:latin typeface="JetBrains Mono"/>
              </a:rPr>
              <a:t>0</a:t>
            </a:r>
            <a:r>
              <a:rPr lang="en-US" sz="1800" dirty="0">
                <a:solidFill>
                  <a:srgbClr val="CC7832"/>
                </a:solidFill>
                <a:effectLst/>
                <a:latin typeface="JetBrains Mono"/>
              </a:rPr>
              <a:t>, </a:t>
            </a:r>
            <a:r>
              <a:rPr lang="en-US" sz="1800" dirty="0">
                <a:solidFill>
                  <a:srgbClr val="6897BB"/>
                </a:solidFill>
                <a:effectLst/>
                <a:latin typeface="JetBrains Mono"/>
              </a:rPr>
              <a:t>0</a:t>
            </a:r>
            <a:r>
              <a:rPr lang="en-US" sz="1800" dirty="0">
                <a:solidFill>
                  <a:srgbClr val="A9B7C6"/>
                </a:solidFill>
                <a:effectLst/>
                <a:latin typeface="JetBrains Mono"/>
              </a:rPr>
              <a:t>)</a:t>
            </a:r>
            <a:r>
              <a:rPr lang="en-US" sz="1800" dirty="0">
                <a:solidFill>
                  <a:srgbClr val="CC7832"/>
                </a:solidFill>
                <a:effectLst/>
                <a:latin typeface="JetBrains Mono"/>
              </a:rPr>
              <a:t>, </a:t>
            </a:r>
            <a:r>
              <a:rPr lang="en-US" sz="1800" dirty="0">
                <a:solidFill>
                  <a:srgbClr val="6897BB"/>
                </a:solidFill>
                <a:effectLst/>
                <a:latin typeface="JetBrains Mono"/>
              </a:rPr>
              <a:t>2</a:t>
            </a:r>
            <a:r>
              <a:rPr lang="en-US" sz="1800" dirty="0">
                <a:solidFill>
                  <a:srgbClr val="A9B7C6"/>
                </a:solidFill>
                <a:effectLst/>
                <a:latin typeface="JetBrains Mono"/>
              </a:rPr>
              <a:t>)  </a:t>
            </a:r>
            <a:r>
              <a:rPr lang="en-US" sz="1800" dirty="0">
                <a:solidFill>
                  <a:srgbClr val="808080"/>
                </a:solidFill>
                <a:effectLst/>
                <a:latin typeface="JetBrains Mono"/>
              </a:rPr>
              <a:t># Add label</a:t>
            </a:r>
            <a:br>
              <a:rPr lang="en-US" sz="1800" dirty="0">
                <a:solidFill>
                  <a:srgbClr val="808080"/>
                </a:solidFill>
                <a:effectLst/>
                <a:latin typeface="JetBrains Mono"/>
              </a:rPr>
            </a:br>
            <a:br>
              <a:rPr lang="en-US" sz="1800" dirty="0">
                <a:solidFill>
                  <a:srgbClr val="808080"/>
                </a:solidFill>
                <a:effectLst/>
                <a:latin typeface="JetBrains Mono"/>
              </a:rPr>
            </a:br>
            <a:r>
              <a:rPr lang="en-US" sz="1800" dirty="0">
                <a:solidFill>
                  <a:srgbClr val="808080"/>
                </a:solidFill>
                <a:effectLst/>
                <a:latin typeface="JetBrains Mono"/>
              </a:rPr>
              <a:t># Display the frame with bounding box</a:t>
            </a:r>
            <a:br>
              <a:rPr lang="en-US" sz="1800" dirty="0">
                <a:solidFill>
                  <a:srgbClr val="808080"/>
                </a:solidFill>
                <a:effectLst/>
                <a:latin typeface="JetBrains Mono"/>
              </a:rPr>
            </a:br>
            <a:r>
              <a:rPr lang="en-US" sz="1800" dirty="0">
                <a:solidFill>
                  <a:srgbClr val="A9B7C6"/>
                </a:solidFill>
                <a:effectLst/>
                <a:latin typeface="JetBrains Mono"/>
              </a:rPr>
              <a:t>cv2.imshow(</a:t>
            </a:r>
            <a:r>
              <a:rPr lang="en-US" sz="1800" dirty="0">
                <a:solidFill>
                  <a:srgbClr val="6A8759"/>
                </a:solidFill>
                <a:effectLst/>
                <a:latin typeface="JetBrains Mono"/>
              </a:rPr>
              <a:t>'Real-Time Object Detection'</a:t>
            </a:r>
            <a:r>
              <a:rPr lang="en-US" sz="1800" dirty="0">
                <a:solidFill>
                  <a:srgbClr val="CC7832"/>
                </a:solidFill>
                <a:effectLst/>
                <a:latin typeface="JetBrains Mono"/>
              </a:rPr>
              <a:t>, </a:t>
            </a:r>
            <a:r>
              <a:rPr lang="en-US" sz="1800" dirty="0">
                <a:solidFill>
                  <a:srgbClr val="A9B7C6"/>
                </a:solidFill>
                <a:effectLst/>
                <a:latin typeface="JetBrains Mono"/>
              </a:rPr>
              <a:t>frame)</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888C6"/>
                </a:solidFill>
                <a:effectLst/>
                <a:latin typeface="JetBrains Mono"/>
              </a:rPr>
              <a:t>print</a:t>
            </a:r>
            <a:r>
              <a:rPr lang="en-US" sz="1800" dirty="0">
                <a:solidFill>
                  <a:srgbClr val="A9B7C6"/>
                </a:solidFill>
                <a:effectLst/>
                <a:latin typeface="JetBrains Mono"/>
              </a:rPr>
              <a:t>(</a:t>
            </a:r>
            <a:r>
              <a:rPr lang="en-US" sz="1800" dirty="0">
                <a:solidFill>
                  <a:srgbClr val="6A8759"/>
                </a:solidFill>
                <a:effectLst/>
                <a:latin typeface="JetBrains Mono"/>
              </a:rPr>
              <a:t>"Bounding box and label added to frame."</a:t>
            </a:r>
            <a:r>
              <a:rPr lang="en-US" sz="1800" dirty="0">
                <a:solidFill>
                  <a:srgbClr val="A9B7C6"/>
                </a:solidFill>
                <a:effectLst/>
                <a:latin typeface="JetBrains Mono"/>
              </a:rPr>
              <a:t>)</a:t>
            </a:r>
            <a:br>
              <a:rPr lang="en-US" sz="1800" dirty="0">
                <a:solidFill>
                  <a:srgbClr val="A9B7C6"/>
                </a:solidFill>
                <a:effectLst/>
                <a:latin typeface="JetBrains Mono"/>
              </a:rPr>
            </a:br>
            <a:endParaRPr lang="en-US" sz="1800" dirty="0">
              <a:solidFill>
                <a:srgbClr val="A9B7C6"/>
              </a:solidFill>
              <a:effectLst/>
              <a:latin typeface="JetBrains Mono"/>
            </a:endParaRPr>
          </a:p>
        </p:txBody>
      </p:sp>
      <p:pic>
        <p:nvPicPr>
          <p:cNvPr id="5" name="Picture 4" descr="A yellow and white rectangles&#10;&#10;Description automatically generated">
            <a:extLst>
              <a:ext uri="{FF2B5EF4-FFF2-40B4-BE49-F238E27FC236}">
                <a16:creationId xmlns:a16="http://schemas.microsoft.com/office/drawing/2014/main" id="{89C9C839-9045-0B3F-FDB6-C9E28269EA49}"/>
              </a:ext>
            </a:extLst>
          </p:cNvPr>
          <p:cNvPicPr>
            <a:picLocks noChangeAspect="1"/>
          </p:cNvPicPr>
          <p:nvPr/>
        </p:nvPicPr>
        <p:blipFill>
          <a:blip r:embed="rId2"/>
          <a:stretch>
            <a:fillRect/>
          </a:stretch>
        </p:blipFill>
        <p:spPr>
          <a:xfrm>
            <a:off x="7273871" y="3429000"/>
            <a:ext cx="1828800" cy="1231900"/>
          </a:xfrm>
          <a:prstGeom prst="rect">
            <a:avLst/>
          </a:prstGeom>
        </p:spPr>
      </p:pic>
    </p:spTree>
    <p:extLst>
      <p:ext uri="{BB962C8B-B14F-4D97-AF65-F5344CB8AC3E}">
        <p14:creationId xmlns:p14="http://schemas.microsoft.com/office/powerpoint/2010/main" val="1266335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2FE0-6C5E-F4CB-594C-462FE8EA80BD}"/>
              </a:ext>
            </a:extLst>
          </p:cNvPr>
          <p:cNvSpPr>
            <a:spLocks noGrp="1"/>
          </p:cNvSpPr>
          <p:nvPr>
            <p:ph type="title"/>
          </p:nvPr>
        </p:nvSpPr>
        <p:spPr/>
        <p:txBody>
          <a:bodyPr/>
          <a:lstStyle/>
          <a:p>
            <a:r>
              <a:rPr lang="en-US" dirty="0"/>
              <a:t>Exiting the Video Stream</a:t>
            </a:r>
          </a:p>
        </p:txBody>
      </p:sp>
      <p:sp>
        <p:nvSpPr>
          <p:cNvPr id="3" name="Content Placeholder 2">
            <a:extLst>
              <a:ext uri="{FF2B5EF4-FFF2-40B4-BE49-F238E27FC236}">
                <a16:creationId xmlns:a16="http://schemas.microsoft.com/office/drawing/2014/main" id="{861C829D-5C6B-3DCC-D778-60444FD1D147}"/>
              </a:ext>
            </a:extLst>
          </p:cNvPr>
          <p:cNvSpPr>
            <a:spLocks noGrp="1"/>
          </p:cNvSpPr>
          <p:nvPr>
            <p:ph idx="1"/>
          </p:nvPr>
        </p:nvSpPr>
        <p:spPr>
          <a:xfrm>
            <a:off x="1209136" y="1894636"/>
            <a:ext cx="10515600" cy="4351338"/>
          </a:xfrm>
        </p:spPr>
        <p:txBody>
          <a:bodyPr/>
          <a:lstStyle/>
          <a:p>
            <a:pPr marL="0" indent="0">
              <a:buNone/>
            </a:pPr>
            <a:r>
              <a:rPr lang="en-US" sz="1800" dirty="0">
                <a:solidFill>
                  <a:srgbClr val="808080"/>
                </a:solidFill>
                <a:effectLst/>
                <a:latin typeface="JetBrains Mono"/>
              </a:rPr>
              <a:t># Break the loop on 'q' key press</a:t>
            </a:r>
            <a:br>
              <a:rPr lang="en-US" sz="1800" dirty="0">
                <a:solidFill>
                  <a:srgbClr val="808080"/>
                </a:solidFill>
                <a:effectLst/>
                <a:latin typeface="JetBrains Mono"/>
              </a:rPr>
            </a:br>
            <a:r>
              <a:rPr lang="en-US" sz="1800" dirty="0">
                <a:solidFill>
                  <a:srgbClr val="CC7832"/>
                </a:solidFill>
                <a:effectLst/>
                <a:latin typeface="JetBrains Mono"/>
              </a:rPr>
              <a:t>if </a:t>
            </a:r>
            <a:r>
              <a:rPr lang="en-US" sz="1800" dirty="0">
                <a:solidFill>
                  <a:srgbClr val="A9B7C6"/>
                </a:solidFill>
                <a:effectLst/>
                <a:latin typeface="JetBrains Mono"/>
              </a:rPr>
              <a:t>cv2.waitKey(</a:t>
            </a:r>
            <a:r>
              <a:rPr lang="en-US" sz="1800" dirty="0">
                <a:solidFill>
                  <a:srgbClr val="6897BB"/>
                </a:solidFill>
                <a:effectLst/>
                <a:latin typeface="JetBrains Mono"/>
              </a:rPr>
              <a:t>1</a:t>
            </a:r>
            <a:r>
              <a:rPr lang="en-US" sz="1800" dirty="0">
                <a:solidFill>
                  <a:srgbClr val="A9B7C6"/>
                </a:solidFill>
                <a:effectLst/>
                <a:latin typeface="JetBrains Mono"/>
              </a:rPr>
              <a:t>) &amp; </a:t>
            </a:r>
            <a:r>
              <a:rPr lang="en-US" sz="1800" dirty="0">
                <a:solidFill>
                  <a:srgbClr val="6897BB"/>
                </a:solidFill>
                <a:effectLst/>
                <a:latin typeface="JetBrains Mono"/>
              </a:rPr>
              <a:t>0xFF </a:t>
            </a:r>
            <a:r>
              <a:rPr lang="en-US" sz="1800" dirty="0">
                <a:solidFill>
                  <a:srgbClr val="A9B7C6"/>
                </a:solidFill>
                <a:effectLst/>
                <a:latin typeface="JetBrains Mono"/>
              </a:rPr>
              <a:t>== </a:t>
            </a:r>
            <a:r>
              <a:rPr lang="en-US" sz="1800" dirty="0" err="1">
                <a:solidFill>
                  <a:srgbClr val="8888C6"/>
                </a:solidFill>
                <a:effectLst/>
                <a:latin typeface="JetBrains Mono"/>
              </a:rPr>
              <a:t>ord</a:t>
            </a:r>
            <a:r>
              <a:rPr lang="en-US" sz="1800" dirty="0">
                <a:solidFill>
                  <a:srgbClr val="A9B7C6"/>
                </a:solidFill>
                <a:effectLst/>
                <a:latin typeface="JetBrains Mono"/>
              </a:rPr>
              <a:t>(</a:t>
            </a:r>
            <a:r>
              <a:rPr lang="en-US" sz="1800" dirty="0">
                <a:solidFill>
                  <a:srgbClr val="6A8759"/>
                </a:solidFill>
                <a:effectLst/>
                <a:latin typeface="JetBrains Mono"/>
              </a:rPr>
              <a:t>'q'</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    </a:t>
            </a:r>
            <a:r>
              <a:rPr lang="en-US" sz="1800" dirty="0">
                <a:solidFill>
                  <a:srgbClr val="CC7832"/>
                </a:solidFill>
                <a:effectLst/>
                <a:latin typeface="JetBrains Mono"/>
              </a:rPr>
              <a:t>break</a:t>
            </a:r>
            <a:br>
              <a:rPr lang="en-US" sz="1800" dirty="0">
                <a:solidFill>
                  <a:srgbClr val="CC7832"/>
                </a:solidFill>
                <a:effectLst/>
                <a:latin typeface="JetBrains Mono"/>
              </a:rPr>
            </a:br>
            <a:br>
              <a:rPr lang="en-US" sz="1800" dirty="0">
                <a:solidFill>
                  <a:srgbClr val="CC7832"/>
                </a:solidFill>
                <a:effectLst/>
                <a:latin typeface="JetBrains Mono"/>
              </a:rPr>
            </a:br>
            <a:r>
              <a:rPr lang="en-US" sz="1800" dirty="0">
                <a:solidFill>
                  <a:srgbClr val="808080"/>
                </a:solidFill>
                <a:effectLst/>
                <a:latin typeface="JetBrains Mono"/>
              </a:rPr>
              <a:t># Release the video capture and close all OpenCV windows</a:t>
            </a:r>
            <a:br>
              <a:rPr lang="en-US" sz="1800" dirty="0">
                <a:solidFill>
                  <a:srgbClr val="808080"/>
                </a:solidFill>
                <a:effectLst/>
                <a:latin typeface="JetBrains Mono"/>
              </a:rPr>
            </a:br>
            <a:r>
              <a:rPr lang="en-US" sz="1800" dirty="0" err="1">
                <a:solidFill>
                  <a:srgbClr val="A9B7C6"/>
                </a:solidFill>
                <a:effectLst/>
                <a:latin typeface="JetBrains Mono"/>
              </a:rPr>
              <a:t>cap.release</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cv2.destroyAllWindows()</a:t>
            </a:r>
            <a:br>
              <a:rPr lang="en-US" sz="1800" dirty="0">
                <a:solidFill>
                  <a:srgbClr val="A9B7C6"/>
                </a:solidFill>
                <a:effectLst/>
                <a:latin typeface="JetBrains Mono"/>
              </a:rPr>
            </a:br>
            <a:br>
              <a:rPr lang="en-US" sz="1800" dirty="0">
                <a:solidFill>
                  <a:srgbClr val="A9B7C6"/>
                </a:solidFill>
                <a:effectLst/>
                <a:latin typeface="JetBrains Mono"/>
              </a:rPr>
            </a:br>
            <a:r>
              <a:rPr lang="en-US" sz="1800" dirty="0">
                <a:solidFill>
                  <a:srgbClr val="8888C6"/>
                </a:solidFill>
                <a:effectLst/>
                <a:latin typeface="JetBrains Mono"/>
              </a:rPr>
              <a:t>print</a:t>
            </a:r>
            <a:r>
              <a:rPr lang="en-US" sz="1800" dirty="0">
                <a:solidFill>
                  <a:srgbClr val="A9B7C6"/>
                </a:solidFill>
                <a:effectLst/>
                <a:latin typeface="JetBrains Mono"/>
              </a:rPr>
              <a:t>(</a:t>
            </a:r>
            <a:r>
              <a:rPr lang="en-US" sz="1800" dirty="0">
                <a:solidFill>
                  <a:srgbClr val="6A8759"/>
                </a:solidFill>
                <a:effectLst/>
                <a:latin typeface="JetBrains Mono"/>
              </a:rPr>
              <a:t>"Video stream ended."</a:t>
            </a:r>
            <a:r>
              <a:rPr lang="en-US" sz="1800" dirty="0">
                <a:solidFill>
                  <a:srgbClr val="A9B7C6"/>
                </a:solidFill>
                <a:effectLst/>
                <a:latin typeface="JetBrains Mono"/>
              </a:rPr>
              <a:t>)</a:t>
            </a:r>
            <a:br>
              <a:rPr lang="en-US" sz="1800" dirty="0">
                <a:solidFill>
                  <a:srgbClr val="A9B7C6"/>
                </a:solidFill>
                <a:effectLst/>
                <a:latin typeface="JetBrains Mono"/>
              </a:rPr>
            </a:br>
            <a:endParaRPr lang="en-US" sz="1800" dirty="0">
              <a:solidFill>
                <a:srgbClr val="A9B7C6"/>
              </a:solidFill>
              <a:effectLst/>
              <a:latin typeface="JetBrains Mono"/>
            </a:endParaRPr>
          </a:p>
        </p:txBody>
      </p:sp>
    </p:spTree>
    <p:extLst>
      <p:ext uri="{BB962C8B-B14F-4D97-AF65-F5344CB8AC3E}">
        <p14:creationId xmlns:p14="http://schemas.microsoft.com/office/powerpoint/2010/main" val="3858745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E1EF0C-1002-8615-D77C-DF22169B0049}"/>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4800" kern="1200">
                <a:solidFill>
                  <a:srgbClr val="FFFFFF"/>
                </a:solidFill>
                <a:latin typeface="+mj-lt"/>
                <a:ea typeface="+mj-ea"/>
                <a:cs typeface="+mj-cs"/>
              </a:rPr>
              <a:t>Thank You</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0631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664AC-BC20-E56E-62EA-BC94CDCEC368}"/>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Workflow</a:t>
            </a:r>
          </a:p>
        </p:txBody>
      </p:sp>
      <p:sp>
        <p:nvSpPr>
          <p:cNvPr id="3" name="Content Placeholder 2">
            <a:extLst>
              <a:ext uri="{FF2B5EF4-FFF2-40B4-BE49-F238E27FC236}">
                <a16:creationId xmlns:a16="http://schemas.microsoft.com/office/drawing/2014/main" id="{3EBB46E0-C7AF-4436-15AA-6F3B78B4F863}"/>
              </a:ext>
            </a:extLst>
          </p:cNvPr>
          <p:cNvSpPr>
            <a:spLocks noGrp="1"/>
          </p:cNvSpPr>
          <p:nvPr>
            <p:ph idx="1"/>
          </p:nvPr>
        </p:nvSpPr>
        <p:spPr>
          <a:xfrm>
            <a:off x="4810259" y="649480"/>
            <a:ext cx="6555347" cy="5546047"/>
          </a:xfrm>
        </p:spPr>
        <p:txBody>
          <a:bodyPr anchor="ctr">
            <a:normAutofit/>
          </a:bodyPr>
          <a:lstStyle/>
          <a:p>
            <a:pPr marL="0" indent="0">
              <a:buNone/>
            </a:pPr>
            <a:r>
              <a:rPr lang="en-US" sz="1300" b="1"/>
              <a:t> Dataset Preparation</a:t>
            </a:r>
          </a:p>
          <a:p>
            <a:r>
              <a:rPr lang="en-US" sz="1300"/>
              <a:t>The first step was to gather a dataset of images containing the objects of interest for the object detection model. For real-time object detection, we can leverage open datasets such as COCO &amp; PASCAL VOC, which contain images annotated with bounding boxes and labels for various objects. Additionally, a small custom dataset can be created by manually labeling images relevant to the project.</a:t>
            </a:r>
          </a:p>
          <a:p>
            <a:pPr marL="0" indent="0">
              <a:buNone/>
            </a:pPr>
            <a:r>
              <a:rPr lang="en-US" sz="1300" b="1"/>
              <a:t>Labeling</a:t>
            </a:r>
          </a:p>
          <a:p>
            <a:r>
              <a:rPr lang="en-US" sz="1300"/>
              <a:t>Since object detection requires not only class labels but also the precise coordinates of the bounding boxes around the objects, the labeling process was critical. Tools such as LabelImg to annotate the custom dataset, drawing bounding boxes and assigning corresponding labels. Pre-labeled data from the COCO dataset was also utilized for standard objects.</a:t>
            </a:r>
          </a:p>
          <a:p>
            <a:pPr marL="0" indent="0">
              <a:buNone/>
            </a:pPr>
            <a:r>
              <a:rPr lang="en-US" sz="1300" b="1"/>
              <a:t>Data Preprocessing</a:t>
            </a:r>
          </a:p>
          <a:p>
            <a:r>
              <a:rPr lang="en-US" sz="1300"/>
              <a:t>The collected data was preprocessed by resizing the images to a uniform size, augmenting the dataset through transformations (such as flipping, rotation, and scaling) to increase the model's robustness. The bounding box coordinates were adjusted accordingly during augmentation. Additionally, the dataset should be normalized to ensure consistent input for the model.</a:t>
            </a:r>
          </a:p>
          <a:p>
            <a:pPr marL="0" indent="0">
              <a:buNone/>
            </a:pPr>
            <a:r>
              <a:rPr lang="en-US" sz="1300" b="1"/>
              <a:t>Feature Engineering</a:t>
            </a:r>
          </a:p>
          <a:p>
            <a:r>
              <a:rPr lang="en-US" sz="1300"/>
              <a:t>In this phase, enhancing the dataset to improve the model's performance is crucial. The object detection model required extracting specific features such as edges, corners, and textures from the images. Using techniques like Histogram of Oriented Gradients (HOG) and applying convolutional layers, model could recognize patterns relevant to object detection.</a:t>
            </a:r>
          </a:p>
          <a:p>
            <a:endParaRPr lang="en-US" sz="1300"/>
          </a:p>
        </p:txBody>
      </p:sp>
    </p:spTree>
    <p:extLst>
      <p:ext uri="{BB962C8B-B14F-4D97-AF65-F5344CB8AC3E}">
        <p14:creationId xmlns:p14="http://schemas.microsoft.com/office/powerpoint/2010/main" val="451040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Rectangle 5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A30348-A786-9599-45F9-CE22DD7E7963}"/>
              </a:ext>
            </a:extLst>
          </p:cNvPr>
          <p:cNvSpPr>
            <a:spLocks noGrp="1"/>
          </p:cNvSpPr>
          <p:nvPr>
            <p:ph idx="1"/>
          </p:nvPr>
        </p:nvSpPr>
        <p:spPr>
          <a:xfrm>
            <a:off x="4810259" y="649480"/>
            <a:ext cx="6555347" cy="5546047"/>
          </a:xfrm>
        </p:spPr>
        <p:txBody>
          <a:bodyPr anchor="ctr">
            <a:normAutofit/>
          </a:bodyPr>
          <a:lstStyle/>
          <a:p>
            <a:pPr marL="0" indent="0">
              <a:buNone/>
            </a:pPr>
            <a:r>
              <a:rPr lang="en-US" sz="1400" b="1" dirty="0"/>
              <a:t>Model Selection</a:t>
            </a:r>
          </a:p>
          <a:p>
            <a:r>
              <a:rPr lang="en-US" sz="1400" dirty="0"/>
              <a:t>For the real-time object detection task, several pre-trained models, including </a:t>
            </a:r>
            <a:r>
              <a:rPr lang="en-US" sz="1400" b="1" dirty="0"/>
              <a:t>MobileNetV2</a:t>
            </a:r>
            <a:r>
              <a:rPr lang="en-US" sz="1400" dirty="0"/>
              <a:t> and </a:t>
            </a:r>
            <a:r>
              <a:rPr lang="en-US" sz="1400" b="1" dirty="0"/>
              <a:t>YOLOv3</a:t>
            </a:r>
            <a:r>
              <a:rPr lang="en-US" sz="1400" dirty="0"/>
              <a:t>, that are optimized for both speed and accuracy. MobileNetV2 was selected for the initial experiment due to its lightweight architecture and efficiency in real-time scenarios. The model was fine-tuned to adapt to the custom dataset.</a:t>
            </a:r>
          </a:p>
          <a:p>
            <a:pPr marL="0" indent="0">
              <a:buNone/>
            </a:pPr>
            <a:r>
              <a:rPr lang="en-US" sz="1400" b="1" dirty="0"/>
              <a:t>Model Training</a:t>
            </a:r>
          </a:p>
          <a:p>
            <a:r>
              <a:rPr lang="en-US" sz="1400" dirty="0"/>
              <a:t>The selected model can be trained using the prepared dataset. During training, the transfer learning technique to leverage pre-trained weights from a general object detection task and applied them to a specific dataset. This significantly reduced training time while maintaining accuracy.</a:t>
            </a:r>
          </a:p>
          <a:p>
            <a:pPr marL="0" indent="0">
              <a:buNone/>
            </a:pPr>
            <a:r>
              <a:rPr lang="en-US" sz="1400" b="1" dirty="0"/>
              <a:t>Hyperparameter Tuning</a:t>
            </a:r>
          </a:p>
          <a:p>
            <a:r>
              <a:rPr lang="en-US" sz="1400" dirty="0"/>
              <a:t>To improve model performance, hyperparameters such as learning rate, batch size, number of epochs, and dropout rates can be used. Experiments to identify the best combination of these parameters, ensuring the model’s optimal performance in real-time object detection scenarios.</a:t>
            </a:r>
          </a:p>
          <a:p>
            <a:pPr marL="0" indent="0">
              <a:buNone/>
            </a:pPr>
            <a:r>
              <a:rPr lang="en-US" sz="1400" b="1" dirty="0"/>
              <a:t>Cross Validation</a:t>
            </a:r>
          </a:p>
          <a:p>
            <a:r>
              <a:rPr lang="en-US" sz="1400" dirty="0"/>
              <a:t>To ensure that the model was not overfitting, k-fold cross-validation can be implemented. The dataset was split into training and validation sets, and the model’s performance was evaluated on unseen data to ensure it generalizes well to new images.</a:t>
            </a:r>
          </a:p>
          <a:p>
            <a:endParaRPr lang="en-US" sz="1400" dirty="0"/>
          </a:p>
        </p:txBody>
      </p:sp>
    </p:spTree>
    <p:extLst>
      <p:ext uri="{BB962C8B-B14F-4D97-AF65-F5344CB8AC3E}">
        <p14:creationId xmlns:p14="http://schemas.microsoft.com/office/powerpoint/2010/main" val="286771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3426C0-DDD0-F4FE-7877-202E974B2634}"/>
              </a:ext>
            </a:extLst>
          </p:cNvPr>
          <p:cNvSpPr>
            <a:spLocks noGrp="1"/>
          </p:cNvSpPr>
          <p:nvPr>
            <p:ph idx="1"/>
          </p:nvPr>
        </p:nvSpPr>
        <p:spPr>
          <a:xfrm>
            <a:off x="1371599" y="2318197"/>
            <a:ext cx="9724031" cy="3683358"/>
          </a:xfrm>
        </p:spPr>
        <p:txBody>
          <a:bodyPr anchor="ctr">
            <a:normAutofit/>
          </a:bodyPr>
          <a:lstStyle/>
          <a:p>
            <a:pPr marL="0" indent="0">
              <a:buNone/>
            </a:pPr>
            <a:r>
              <a:rPr lang="en-US" sz="1100" b="1"/>
              <a:t>Model Evaluation</a:t>
            </a:r>
          </a:p>
          <a:p>
            <a:r>
              <a:rPr lang="en-US" sz="1100"/>
              <a:t>The model's performance can be evaluated using metrics such as </a:t>
            </a:r>
            <a:r>
              <a:rPr lang="en-US" sz="1100" b="1"/>
              <a:t>mean Average Precision (mAP)</a:t>
            </a:r>
            <a:r>
              <a:rPr lang="en-US" sz="1100"/>
              <a:t>, precision, recall, and </a:t>
            </a:r>
            <a:r>
              <a:rPr lang="en-US" sz="1100" b="1"/>
              <a:t>Intersection over Union (IoU)</a:t>
            </a:r>
            <a:r>
              <a:rPr lang="en-US" sz="1100"/>
              <a:t>. The bounding boxes predicted by the model were compared with the ground truth labels, and the IoU score was calculated to assess the model's accuracy.</a:t>
            </a:r>
          </a:p>
          <a:p>
            <a:pPr marL="0" indent="0">
              <a:buNone/>
            </a:pPr>
            <a:r>
              <a:rPr lang="en-US" sz="1100" b="1"/>
              <a:t>Model Optimization</a:t>
            </a:r>
          </a:p>
          <a:p>
            <a:r>
              <a:rPr lang="en-US" sz="1100"/>
              <a:t>Post-evaluation, the model can be optimized to enhance performance in real-time applications. Techniques such as model pruning and quantization can be applied to reduce the model size and inference time, allowing it to run efficiently on devices with limited computational resources.</a:t>
            </a:r>
          </a:p>
          <a:p>
            <a:pPr marL="0" indent="0">
              <a:buNone/>
            </a:pPr>
            <a:r>
              <a:rPr lang="en-US" sz="1100" b="1"/>
              <a:t>Testing the Model</a:t>
            </a:r>
          </a:p>
          <a:p>
            <a:r>
              <a:rPr lang="en-US" sz="1100"/>
              <a:t>The model can be tested in real-time using a webcam feed. Integrating the trained object detection model with OpenCV to capture live video streams and display bounding boxes and object labels over detected objects. The testing process involved verifying the model's ability to detect objects accurately and rapidly in real-world scenarios.</a:t>
            </a:r>
          </a:p>
          <a:p>
            <a:pPr marL="0" indent="0">
              <a:buNone/>
            </a:pPr>
            <a:r>
              <a:rPr lang="en-US" sz="1100" b="1"/>
              <a:t>Saving the Model</a:t>
            </a:r>
          </a:p>
          <a:p>
            <a:r>
              <a:rPr lang="en-US" sz="1100"/>
              <a:t>Once the model demonstrated satisfactory performance, it was saved for future use. The model's weights and architecture were stored using the TensorFlow/PyTorch save function, allowing it to be loaded and deployed for real-time object detection tasks at any time.</a:t>
            </a:r>
          </a:p>
          <a:p>
            <a:endParaRPr lang="en-US" sz="1100"/>
          </a:p>
        </p:txBody>
      </p:sp>
    </p:spTree>
    <p:extLst>
      <p:ext uri="{BB962C8B-B14F-4D97-AF65-F5344CB8AC3E}">
        <p14:creationId xmlns:p14="http://schemas.microsoft.com/office/powerpoint/2010/main" val="17398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A9B7F-847B-C4FF-05F2-550FB5B5F9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1DCE8-C64C-8F35-3E0E-7C27D0D82E02}"/>
              </a:ext>
            </a:extLst>
          </p:cNvPr>
          <p:cNvSpPr>
            <a:spLocks noGrp="1"/>
          </p:cNvSpPr>
          <p:nvPr>
            <p:ph type="title"/>
          </p:nvPr>
        </p:nvSpPr>
        <p:spPr/>
        <p:txBody>
          <a:bodyPr/>
          <a:lstStyle/>
          <a:p>
            <a:r>
              <a:rPr lang="en-US"/>
              <a:t>Python Modules &amp; Libraries</a:t>
            </a:r>
            <a:endParaRPr lang="en-US" dirty="0"/>
          </a:p>
        </p:txBody>
      </p:sp>
      <p:graphicFrame>
        <p:nvGraphicFramePr>
          <p:cNvPr id="5" name="Content Placeholder 2">
            <a:extLst>
              <a:ext uri="{FF2B5EF4-FFF2-40B4-BE49-F238E27FC236}">
                <a16:creationId xmlns:a16="http://schemas.microsoft.com/office/drawing/2014/main" id="{D69B64A5-DB1D-021F-A847-330A25E343CD}"/>
              </a:ext>
            </a:extLst>
          </p:cNvPr>
          <p:cNvGraphicFramePr>
            <a:graphicFrameLocks noGrp="1"/>
          </p:cNvGraphicFramePr>
          <p:nvPr>
            <p:ph idx="1"/>
            <p:extLst>
              <p:ext uri="{D42A27DB-BD31-4B8C-83A1-F6EECF244321}">
                <p14:modId xmlns:p14="http://schemas.microsoft.com/office/powerpoint/2010/main" val="1708491674"/>
              </p:ext>
            </p:extLst>
          </p:nvPr>
        </p:nvGraphicFramePr>
        <p:xfrm>
          <a:off x="838200" y="1610686"/>
          <a:ext cx="10914776" cy="4949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547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9DE9E-7240-A7E7-D215-EFD80B69CC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8F098F-35B2-B01D-7790-1C9451C7E67D}"/>
              </a:ext>
            </a:extLst>
          </p:cNvPr>
          <p:cNvSpPr>
            <a:spLocks noGrp="1"/>
          </p:cNvSpPr>
          <p:nvPr>
            <p:ph type="title"/>
          </p:nvPr>
        </p:nvSpPr>
        <p:spPr>
          <a:xfrm>
            <a:off x="550863" y="365125"/>
            <a:ext cx="11090274" cy="1325563"/>
          </a:xfrm>
        </p:spPr>
        <p:txBody>
          <a:bodyPr>
            <a:normAutofit/>
          </a:bodyPr>
          <a:lstStyle/>
          <a:p>
            <a:r>
              <a:rPr lang="en-US" sz="4000"/>
              <a:t>Python modules and libraries</a:t>
            </a:r>
          </a:p>
        </p:txBody>
      </p:sp>
      <p:graphicFrame>
        <p:nvGraphicFramePr>
          <p:cNvPr id="5" name="Content Placeholder 2">
            <a:extLst>
              <a:ext uri="{FF2B5EF4-FFF2-40B4-BE49-F238E27FC236}">
                <a16:creationId xmlns:a16="http://schemas.microsoft.com/office/drawing/2014/main" id="{5F957283-7C8B-4917-F032-0D9870C06368}"/>
              </a:ext>
            </a:extLst>
          </p:cNvPr>
          <p:cNvGraphicFramePr>
            <a:graphicFrameLocks noGrp="1"/>
          </p:cNvGraphicFramePr>
          <p:nvPr>
            <p:ph idx="1"/>
            <p:extLst>
              <p:ext uri="{D42A27DB-BD31-4B8C-83A1-F6EECF244321}">
                <p14:modId xmlns:p14="http://schemas.microsoft.com/office/powerpoint/2010/main" val="4126316941"/>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9376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6325</TotalTime>
  <Words>5313</Words>
  <Application>Microsoft Macintosh PowerPoint</Application>
  <PresentationFormat>Widescreen</PresentationFormat>
  <Paragraphs>172</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Aptos</vt:lpstr>
      <vt:lpstr>Aptos Display</vt:lpstr>
      <vt:lpstr>Arial</vt:lpstr>
      <vt:lpstr>JetBrains Mono</vt:lpstr>
      <vt:lpstr>Office Theme</vt:lpstr>
      <vt:lpstr>Object Detection Model with Real-Time Capabilities Using Python</vt:lpstr>
      <vt:lpstr>Agenda</vt:lpstr>
      <vt:lpstr>Introduction to Object Detection</vt:lpstr>
      <vt:lpstr>End-to-End Model Development Pipeline</vt:lpstr>
      <vt:lpstr>Workflow</vt:lpstr>
      <vt:lpstr>PowerPoint Presentation</vt:lpstr>
      <vt:lpstr>PowerPoint Presentation</vt:lpstr>
      <vt:lpstr>Python Modules &amp; Libraries</vt:lpstr>
      <vt:lpstr>Python modules and libraries</vt:lpstr>
      <vt:lpstr>Model Selection Strategy  Pre-Trained Models</vt:lpstr>
      <vt:lpstr>Dataset Preparation</vt:lpstr>
      <vt:lpstr>Labeling</vt:lpstr>
      <vt:lpstr>Data Preprocessing</vt:lpstr>
      <vt:lpstr>Feature Engineering</vt:lpstr>
      <vt:lpstr>Model Selection</vt:lpstr>
      <vt:lpstr>Steps to Unfreeze Pre-Trained Model Layers &amp; Add New Ones</vt:lpstr>
      <vt:lpstr>Model Training</vt:lpstr>
      <vt:lpstr>Hyperparameter Tuning and Cross-Validation</vt:lpstr>
      <vt:lpstr>Model Evaluation</vt:lpstr>
      <vt:lpstr>Model Optimization</vt:lpstr>
      <vt:lpstr>Testing Model</vt:lpstr>
      <vt:lpstr>Save Model</vt:lpstr>
      <vt:lpstr>Model Selection Strategy  Custom Model </vt:lpstr>
      <vt:lpstr>Dataset Preparation</vt:lpstr>
      <vt:lpstr>Labeling</vt:lpstr>
      <vt:lpstr>Data Preprocessing</vt:lpstr>
      <vt:lpstr>Feature Engineering</vt:lpstr>
      <vt:lpstr>Model Selection</vt:lpstr>
      <vt:lpstr>Backbone Feature Extractor</vt:lpstr>
      <vt:lpstr>Regressor &amp; Classifier</vt:lpstr>
      <vt:lpstr>Model Compilation</vt:lpstr>
      <vt:lpstr>Model Training</vt:lpstr>
      <vt:lpstr>Hyperparameter Tuning and Cross-Validation</vt:lpstr>
      <vt:lpstr>Model Evaluation</vt:lpstr>
      <vt:lpstr>Testing Model</vt:lpstr>
      <vt:lpstr>Real-Time Video Frame Analysis Architecture </vt:lpstr>
      <vt:lpstr>Real-Time Video Capture Setup</vt:lpstr>
      <vt:lpstr>Loading the Pre-Trained Model</vt:lpstr>
      <vt:lpstr>Real-Time Frame Processing</vt:lpstr>
      <vt:lpstr>Object Detection on Frames</vt:lpstr>
      <vt:lpstr>Drawing Bounding Boxes</vt:lpstr>
      <vt:lpstr>Exiting the Video Stream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Lohit Marla</dc:creator>
  <cp:lastModifiedBy>Lohit Marla</cp:lastModifiedBy>
  <cp:revision>9</cp:revision>
  <dcterms:created xsi:type="dcterms:W3CDTF">2024-10-18T01:11:06Z</dcterms:created>
  <dcterms:modified xsi:type="dcterms:W3CDTF">2024-10-24T01:14:46Z</dcterms:modified>
</cp:coreProperties>
</file>