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Mon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italic.fntdata"/><Relationship Id="rId14" Type="http://schemas.openxmlformats.org/officeDocument/2006/relationships/font" Target="fonts/RobotoMono-bold.fntdata"/><Relationship Id="rId16"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d279ff81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d279ff81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d279ff81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279ff81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d279ff81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d279ff81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d279ff81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d279ff81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d279ff81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d279ff81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d279ff8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279ff8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d7530778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753077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344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00"/>
                </a:solidFill>
              </a:rPr>
              <a:t>The Problem: Sloppy Handwriting of Doctor</a:t>
            </a:r>
            <a:endParaRPr/>
          </a:p>
        </p:txBody>
      </p:sp>
      <p:sp>
        <p:nvSpPr>
          <p:cNvPr id="55" name="Google Shape;55;p13"/>
          <p:cNvSpPr txBox="1"/>
          <p:nvPr>
            <p:ph idx="1" type="body"/>
          </p:nvPr>
        </p:nvSpPr>
        <p:spPr>
          <a:xfrm>
            <a:off x="386325" y="1082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sz="24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rPr lang="en" sz="2100">
                <a:solidFill>
                  <a:srgbClr val="00FF00"/>
                </a:solidFill>
              </a:rPr>
              <a:t>A doctors’ handwriting can only be understood either by the doctors themselves or by a pharmacist. Often times the doctors write the prescription in a hurry, or say, too sloppy that it becomes hard to discern the prescription (even by the pharmacists) which leads to inconsistency, and an unwanted prescribed drug might be given to the patient merely because of the wrong understanding of the medication’s name. This haphazard decision may lead to the death of that patient. To eliminate the risk of misunderstanding of the doctor’s handwriting, we have come up with an idea.</a:t>
            </a:r>
            <a:endParaRPr sz="2100">
              <a:solidFill>
                <a:srgbClr val="00FF00"/>
              </a:solidFill>
            </a:endParaRPr>
          </a:p>
          <a:p>
            <a:pPr indent="0" lvl="0" marL="0" rtl="0" algn="just">
              <a:lnSpc>
                <a:spcPct val="100000"/>
              </a:lnSpc>
              <a:spcBef>
                <a:spcPts val="0"/>
              </a:spcBef>
              <a:spcAft>
                <a:spcPts val="0"/>
              </a:spcAft>
              <a:buNone/>
            </a:pPr>
            <a:r>
              <a:t/>
            </a:r>
            <a:endParaRPr sz="1200">
              <a:solidFill>
                <a:srgbClr val="00FF00"/>
              </a:solidFill>
            </a:endParaRPr>
          </a:p>
          <a:p>
            <a:pPr indent="0" lvl="0" marL="0" rtl="0" algn="l">
              <a:lnSpc>
                <a:spcPct val="90000"/>
              </a:lnSpc>
              <a:spcBef>
                <a:spcPts val="0"/>
              </a:spcBef>
              <a:spcAft>
                <a:spcPts val="0"/>
              </a:spcAft>
              <a:buClr>
                <a:schemeClr val="dk1"/>
              </a:buClr>
              <a:buSzPts val="3300"/>
              <a:buFont typeface="Calibri"/>
              <a:buNone/>
            </a:pPr>
            <a:r>
              <a:t/>
            </a:r>
            <a:endParaRPr sz="2200">
              <a:solidFill>
                <a:srgbClr val="00FF00"/>
              </a:solidFill>
              <a:latin typeface="Calibri"/>
              <a:ea typeface="Calibri"/>
              <a:cs typeface="Calibri"/>
              <a:sym typeface="Calibri"/>
            </a:endParaRPr>
          </a:p>
          <a:p>
            <a:pPr indent="0" lvl="0" marL="0" rtl="0" algn="l">
              <a:lnSpc>
                <a:spcPct val="100000"/>
              </a:lnSpc>
              <a:spcBef>
                <a:spcPts val="0"/>
              </a:spcBef>
              <a:spcAft>
                <a:spcPts val="0"/>
              </a:spcAft>
              <a:buClr>
                <a:srgbClr val="000000"/>
              </a:buClr>
              <a:buFont typeface="Arial"/>
              <a:buNone/>
            </a:pPr>
            <a:r>
              <a:t/>
            </a:r>
            <a:endParaRPr sz="2400">
              <a:solidFill>
                <a:srgbClr val="00FF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solidFill>
                  <a:srgbClr val="FFFF00"/>
                </a:solidFill>
                <a:latin typeface="Calibri"/>
                <a:ea typeface="Calibri"/>
                <a:cs typeface="Calibri"/>
                <a:sym typeface="Calibri"/>
              </a:rPr>
              <a:t>Idea Description: Voicy</a:t>
            </a:r>
            <a:endParaRPr b="1" sz="3600" u="sng">
              <a:solidFill>
                <a:srgbClr val="FFFF00"/>
              </a:solidFill>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i="1" sz="2400">
              <a:solidFill>
                <a:srgbClr val="00FFFF"/>
              </a:solidFill>
              <a:latin typeface="Calibri"/>
              <a:ea typeface="Calibri"/>
              <a:cs typeface="Calibri"/>
              <a:sym typeface="Calibri"/>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sz="3000">
              <a:solidFill>
                <a:srgbClr val="00FF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FF00"/>
                </a:solidFill>
              </a:rPr>
              <a:t>The idea is to d</a:t>
            </a:r>
            <a:r>
              <a:rPr lang="en" sz="2000">
                <a:solidFill>
                  <a:srgbClr val="00FF00"/>
                </a:solidFill>
              </a:rPr>
              <a:t>esign an app to write formatted prescriptions based on dictation from a doctor. The app will be able to send the prescription to the patient directly on his/her phone and email-ID. A doctor should be able to dictate his/her prescription to the patient while talking to his/her phone or PC running windows ( version 7 and above). </a:t>
            </a:r>
            <a:endParaRPr sz="2000">
              <a:solidFill>
                <a:srgbClr val="00FF00"/>
              </a:solidFill>
            </a:endParaRPr>
          </a:p>
          <a:p>
            <a:pPr indent="0" lvl="0" marL="0" rtl="0" algn="just">
              <a:lnSpc>
                <a:spcPct val="100000"/>
              </a:lnSpc>
              <a:spcBef>
                <a:spcPts val="0"/>
              </a:spcBef>
              <a:spcAft>
                <a:spcPts val="0"/>
              </a:spcAft>
              <a:buNone/>
            </a:pPr>
            <a:r>
              <a:t/>
            </a:r>
            <a:endParaRPr sz="2000">
              <a:solidFill>
                <a:srgbClr val="00FF00"/>
              </a:solidFill>
            </a:endParaRPr>
          </a:p>
          <a:p>
            <a:pPr indent="0" lvl="0" marL="0" rtl="0" algn="just">
              <a:lnSpc>
                <a:spcPct val="100000"/>
              </a:lnSpc>
              <a:spcBef>
                <a:spcPts val="0"/>
              </a:spcBef>
              <a:spcAft>
                <a:spcPts val="0"/>
              </a:spcAft>
              <a:buNone/>
            </a:pPr>
            <a:r>
              <a:rPr lang="en" sz="2000">
                <a:solidFill>
                  <a:srgbClr val="00FF00"/>
                </a:solidFill>
              </a:rPr>
              <a:t>The Chemist should be able to either preview or hear the prescription as prescribed or signed by the doctor with a digital signature on the prescription.</a:t>
            </a:r>
            <a:endParaRPr sz="2000">
              <a:solidFill>
                <a:srgbClr val="00FF00"/>
              </a:solidFill>
            </a:endParaRPr>
          </a:p>
          <a:p>
            <a:pPr indent="0" lvl="0" marL="0" rtl="0" algn="just">
              <a:lnSpc>
                <a:spcPct val="100000"/>
              </a:lnSpc>
              <a:spcBef>
                <a:spcPts val="0"/>
              </a:spcBef>
              <a:spcAft>
                <a:spcPts val="0"/>
              </a:spcAft>
              <a:buNone/>
            </a:pPr>
            <a:r>
              <a:t/>
            </a:r>
            <a:endParaRPr sz="1100">
              <a:solidFill>
                <a:srgbClr val="00FF00"/>
              </a:solidFill>
            </a:endParaRPr>
          </a:p>
          <a:p>
            <a:pPr indent="0" lvl="0" marL="0" rtl="0" algn="l">
              <a:spcBef>
                <a:spcPts val="0"/>
              </a:spcBef>
              <a:spcAft>
                <a:spcPts val="1600"/>
              </a:spcAft>
              <a:buNone/>
            </a:pPr>
            <a:r>
              <a:t/>
            </a:r>
            <a:endParaRPr sz="3000">
              <a:solidFill>
                <a:srgbClr val="00FF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FFFF"/>
                </a:solidFill>
                <a:latin typeface="Calibri"/>
                <a:ea typeface="Calibri"/>
                <a:cs typeface="Calibri"/>
                <a:sym typeface="Calibri"/>
              </a:rPr>
              <a:t>Existing Methodology:</a:t>
            </a:r>
            <a:endParaRPr i="1" sz="2400">
              <a:solidFill>
                <a:srgbClr val="00FFFF"/>
              </a:solidFill>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i="1" sz="2400">
              <a:solidFill>
                <a:srgbClr val="00FFFF"/>
              </a:solidFill>
              <a:latin typeface="Calibri"/>
              <a:ea typeface="Calibri"/>
              <a:cs typeface="Calibri"/>
              <a:sym typeface="Calibri"/>
            </a:endParaRPr>
          </a:p>
          <a:p>
            <a:pPr indent="0" lvl="0" marL="0" rtl="0" algn="l">
              <a:spcBef>
                <a:spcPts val="0"/>
              </a:spcBef>
              <a:spcAft>
                <a:spcPts val="0"/>
              </a:spcAft>
              <a:buNone/>
            </a:pPr>
            <a:r>
              <a:t/>
            </a:r>
            <a:endParaRPr i="1" sz="2400">
              <a:solidFill>
                <a:srgbClr val="00FF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FF00"/>
              </a:buClr>
              <a:buSzPts val="2000"/>
              <a:buChar char="●"/>
            </a:pPr>
            <a:r>
              <a:rPr lang="en" sz="2000">
                <a:solidFill>
                  <a:srgbClr val="00FF00"/>
                </a:solidFill>
                <a:latin typeface="Calibri"/>
                <a:ea typeface="Calibri"/>
                <a:cs typeface="Calibri"/>
                <a:sym typeface="Calibri"/>
              </a:rPr>
              <a:t>Currently, prescription is not being made in digital format.</a:t>
            </a:r>
            <a:endParaRPr sz="2000">
              <a:solidFill>
                <a:srgbClr val="00FF00"/>
              </a:solidFill>
              <a:latin typeface="Calibri"/>
              <a:ea typeface="Calibri"/>
              <a:cs typeface="Calibri"/>
              <a:sym typeface="Calibri"/>
            </a:endParaRPr>
          </a:p>
          <a:p>
            <a:pPr indent="-355600" lvl="0" marL="457200" rtl="0" algn="l">
              <a:lnSpc>
                <a:spcPct val="100000"/>
              </a:lnSpc>
              <a:spcBef>
                <a:spcPts val="0"/>
              </a:spcBef>
              <a:spcAft>
                <a:spcPts val="0"/>
              </a:spcAft>
              <a:buClr>
                <a:srgbClr val="00FF00"/>
              </a:buClr>
              <a:buSzPts val="2000"/>
              <a:buFont typeface="Calibri"/>
              <a:buChar char="●"/>
            </a:pPr>
            <a:r>
              <a:rPr lang="en" sz="2000">
                <a:solidFill>
                  <a:srgbClr val="00FF00"/>
                </a:solidFill>
                <a:latin typeface="Calibri"/>
                <a:ea typeface="Calibri"/>
                <a:cs typeface="Calibri"/>
                <a:sym typeface="Calibri"/>
              </a:rPr>
              <a:t>Most of the doctors in India use prescription pads to prescribe medicines to their patients.</a:t>
            </a:r>
            <a:endParaRPr sz="2000">
              <a:solidFill>
                <a:srgbClr val="00FF00"/>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rgbClr val="00FF00"/>
              </a:solidFill>
              <a:latin typeface="Calibri"/>
              <a:ea typeface="Calibri"/>
              <a:cs typeface="Calibri"/>
              <a:sym typeface="Calibri"/>
            </a:endParaRPr>
          </a:p>
          <a:p>
            <a:pPr indent="0" lvl="0" marL="0" rtl="0" algn="l">
              <a:lnSpc>
                <a:spcPct val="100000"/>
              </a:lnSpc>
              <a:spcBef>
                <a:spcPts val="0"/>
              </a:spcBef>
              <a:spcAft>
                <a:spcPts val="0"/>
              </a:spcAft>
              <a:buNone/>
            </a:pPr>
            <a:r>
              <a:rPr i="1" lang="en" sz="2400">
                <a:solidFill>
                  <a:srgbClr val="00FFFF"/>
                </a:solidFill>
                <a:latin typeface="Calibri"/>
                <a:ea typeface="Calibri"/>
                <a:cs typeface="Calibri"/>
                <a:sym typeface="Calibri"/>
              </a:rPr>
              <a:t>Disadvantages of existing methodologies:-</a:t>
            </a:r>
            <a:endParaRPr i="1" sz="2400">
              <a:solidFill>
                <a:srgbClr val="00FFFF"/>
              </a:solidFill>
              <a:latin typeface="Calibri"/>
              <a:ea typeface="Calibri"/>
              <a:cs typeface="Calibri"/>
              <a:sym typeface="Calibri"/>
            </a:endParaRPr>
          </a:p>
          <a:p>
            <a:pPr indent="0" lvl="0" marL="0" rtl="0" algn="l">
              <a:lnSpc>
                <a:spcPct val="100000"/>
              </a:lnSpc>
              <a:spcBef>
                <a:spcPts val="0"/>
              </a:spcBef>
              <a:spcAft>
                <a:spcPts val="0"/>
              </a:spcAft>
              <a:buNone/>
            </a:pPr>
            <a:r>
              <a:t/>
            </a:r>
            <a:endParaRPr i="1" sz="2400">
              <a:solidFill>
                <a:srgbClr val="00FFFF"/>
              </a:solidFill>
              <a:latin typeface="Calibri"/>
              <a:ea typeface="Calibri"/>
              <a:cs typeface="Calibri"/>
              <a:sym typeface="Calibri"/>
            </a:endParaRPr>
          </a:p>
          <a:p>
            <a:pPr indent="0" lvl="0" marL="0" rtl="0" algn="l">
              <a:lnSpc>
                <a:spcPct val="100000"/>
              </a:lnSpc>
              <a:spcBef>
                <a:spcPts val="0"/>
              </a:spcBef>
              <a:spcAft>
                <a:spcPts val="0"/>
              </a:spcAft>
              <a:buNone/>
            </a:pPr>
            <a:r>
              <a:rPr lang="en" sz="2000">
                <a:solidFill>
                  <a:srgbClr val="00FF00"/>
                </a:solidFill>
                <a:latin typeface="Calibri"/>
                <a:ea typeface="Calibri"/>
                <a:cs typeface="Calibri"/>
                <a:sym typeface="Calibri"/>
              </a:rPr>
              <a:t>Many doctors have an illegible handwriting and it is a global problem. From the perspective of patients, illegible handwriting in prescription writing could result in serious repercussions, including death of the patients.</a:t>
            </a:r>
            <a:endParaRPr i="1" sz="2000">
              <a:solidFill>
                <a:srgbClr val="00FF00"/>
              </a:solidFill>
              <a:latin typeface="Calibri"/>
              <a:ea typeface="Calibri"/>
              <a:cs typeface="Calibri"/>
              <a:sym typeface="Calibri"/>
            </a:endParaRPr>
          </a:p>
          <a:p>
            <a:pPr indent="0" lvl="0" marL="0" rtl="0" algn="l">
              <a:lnSpc>
                <a:spcPct val="100000"/>
              </a:lnSpc>
              <a:spcBef>
                <a:spcPts val="0"/>
              </a:spcBef>
              <a:spcAft>
                <a:spcPts val="0"/>
              </a:spcAft>
              <a:buNone/>
            </a:pPr>
            <a:r>
              <a:t/>
            </a:r>
            <a:endParaRPr i="1">
              <a:solidFill>
                <a:srgbClr val="00FF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1600"/>
              </a:spcAft>
              <a:buNone/>
            </a:pPr>
            <a:r>
              <a:t/>
            </a:r>
            <a:endParaRPr sz="2200">
              <a:solidFill>
                <a:srgbClr val="00FF00"/>
              </a:solidFill>
              <a:latin typeface="Calibri"/>
              <a:ea typeface="Calibri"/>
              <a:cs typeface="Calibri"/>
              <a:sym typeface="Calibri"/>
            </a:endParaRPr>
          </a:p>
        </p:txBody>
      </p:sp>
      <p:sp>
        <p:nvSpPr>
          <p:cNvPr id="68" name="Google Shape;68;p15"/>
          <p:cNvSpPr txBox="1"/>
          <p:nvPr/>
        </p:nvSpPr>
        <p:spPr>
          <a:xfrm>
            <a:off x="87961" y="1800182"/>
            <a:ext cx="8298900" cy="469500"/>
          </a:xfrm>
          <a:prstGeom prst="rect">
            <a:avLst/>
          </a:prstGeom>
          <a:noFill/>
          <a:ln>
            <a:noFill/>
          </a:ln>
        </p:spPr>
        <p:txBody>
          <a:bodyPr anchorCtr="0" anchor="t" bIns="41900" lIns="263475" spcFirstLastPara="1" rIns="234675" wrap="square" tIns="41900">
            <a:spAutoFit/>
          </a:bodyPr>
          <a:lstStyle/>
          <a:p>
            <a:pPr indent="-69850" lvl="1" marL="228600" marR="0" rtl="0" algn="l">
              <a:lnSpc>
                <a:spcPct val="100000"/>
              </a:lnSpc>
              <a:spcBef>
                <a:spcPts val="0"/>
              </a:spcBef>
              <a:spcAft>
                <a:spcPts val="0"/>
              </a:spcAft>
              <a:buClr>
                <a:srgbClr val="FFFFFF"/>
              </a:buClr>
              <a:buSzPts val="2500"/>
              <a:buFont typeface="Calibri"/>
              <a:buNone/>
            </a:pPr>
            <a:r>
              <a:t/>
            </a:r>
            <a:endParaRPr b="0" i="0" sz="25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solidFill>
                  <a:srgbClr val="FFFF00"/>
                </a:solidFill>
                <a:latin typeface="Calibri"/>
                <a:ea typeface="Calibri"/>
                <a:cs typeface="Calibri"/>
                <a:sym typeface="Calibri"/>
              </a:rPr>
              <a:t>Technology Stack we will use for the project</a:t>
            </a:r>
            <a:endParaRPr b="1" sz="3600" u="sng">
              <a:solidFill>
                <a:srgbClr val="FFFF00"/>
              </a:solidFill>
              <a:latin typeface="Calibri"/>
              <a:ea typeface="Calibri"/>
              <a:cs typeface="Calibri"/>
              <a:sym typeface="Calibri"/>
            </a:endParaRPr>
          </a:p>
          <a:p>
            <a:pPr indent="0" lvl="0" marL="0" rtl="0" algn="l">
              <a:spcBef>
                <a:spcPts val="0"/>
              </a:spcBef>
              <a:spcAft>
                <a:spcPts val="0"/>
              </a:spcAft>
              <a:buNone/>
            </a:pPr>
            <a:r>
              <a:t/>
            </a:r>
            <a:endParaRPr b="1" sz="3600">
              <a:solidFill>
                <a:srgbClr val="00FF00"/>
              </a:solidFill>
              <a:latin typeface="Calibri"/>
              <a:ea typeface="Calibri"/>
              <a:cs typeface="Calibri"/>
              <a:sym typeface="Calibri"/>
            </a:endParaRPr>
          </a:p>
          <a:p>
            <a:pPr indent="0" lvl="0" marL="0" rtl="0" algn="l">
              <a:spcBef>
                <a:spcPts val="0"/>
              </a:spcBef>
              <a:spcAft>
                <a:spcPts val="0"/>
              </a:spcAft>
              <a:buNone/>
            </a:pPr>
            <a:r>
              <a:t/>
            </a:r>
            <a:endParaRPr>
              <a:solidFill>
                <a:srgbClr val="00FF00"/>
              </a:solidFill>
            </a:endParaRPr>
          </a:p>
        </p:txBody>
      </p:sp>
      <p:sp>
        <p:nvSpPr>
          <p:cNvPr id="74" name="Google Shape;74;p16"/>
          <p:cNvSpPr txBox="1"/>
          <p:nvPr>
            <p:ph idx="1" type="body"/>
          </p:nvPr>
        </p:nvSpPr>
        <p:spPr>
          <a:xfrm>
            <a:off x="311700" y="1152475"/>
            <a:ext cx="8520600" cy="3416400"/>
          </a:xfrm>
          <a:prstGeom prst="rect">
            <a:avLst/>
          </a:prstGeom>
          <a:effectLst>
            <a:outerShdw blurRad="57150" rotWithShape="0" algn="bl" dir="5400000" dist="19050">
              <a:srgbClr val="000000"/>
            </a:outerShdw>
          </a:effectLst>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FF00"/>
              </a:buClr>
              <a:buSzPts val="2400"/>
              <a:buFont typeface="Calibri"/>
              <a:buChar char="●"/>
            </a:pPr>
            <a:r>
              <a:rPr lang="en" sz="2400">
                <a:solidFill>
                  <a:srgbClr val="00FF00"/>
                </a:solidFill>
                <a:latin typeface="Calibri"/>
                <a:ea typeface="Calibri"/>
                <a:cs typeface="Calibri"/>
                <a:sym typeface="Calibri"/>
              </a:rPr>
              <a:t>We will use an open source, the </a:t>
            </a:r>
            <a:r>
              <a:rPr lang="en" sz="2400">
                <a:solidFill>
                  <a:srgbClr val="00FF00"/>
                </a:solidFill>
                <a:latin typeface="Calibri"/>
                <a:ea typeface="Calibri"/>
                <a:cs typeface="Calibri"/>
                <a:sym typeface="Calibri"/>
              </a:rPr>
              <a:t>elegant</a:t>
            </a:r>
            <a:r>
              <a:rPr lang="en" sz="2400">
                <a:solidFill>
                  <a:srgbClr val="00FF00"/>
                </a:solidFill>
                <a:latin typeface="Calibri"/>
                <a:ea typeface="Calibri"/>
                <a:cs typeface="Calibri"/>
                <a:sym typeface="Calibri"/>
              </a:rPr>
              <a:t> programming </a:t>
            </a:r>
            <a:r>
              <a:rPr lang="en" sz="2400">
                <a:solidFill>
                  <a:srgbClr val="00FF00"/>
                </a:solidFill>
                <a:latin typeface="Calibri"/>
                <a:ea typeface="Calibri"/>
                <a:cs typeface="Calibri"/>
                <a:sym typeface="Calibri"/>
              </a:rPr>
              <a:t>language-</a:t>
            </a:r>
            <a:r>
              <a:rPr lang="en" sz="2400">
                <a:solidFill>
                  <a:srgbClr val="FF0000"/>
                </a:solidFill>
                <a:latin typeface="Calibri"/>
                <a:ea typeface="Calibri"/>
                <a:cs typeface="Calibri"/>
                <a:sym typeface="Calibri"/>
              </a:rPr>
              <a:t> </a:t>
            </a:r>
            <a:r>
              <a:rPr lang="en" sz="2400">
                <a:solidFill>
                  <a:srgbClr val="FFFFFF"/>
                </a:solidFill>
                <a:latin typeface="Calibri"/>
                <a:ea typeface="Calibri"/>
                <a:cs typeface="Calibri"/>
                <a:sym typeface="Calibri"/>
              </a:rPr>
              <a:t>Python</a:t>
            </a:r>
            <a:endParaRPr sz="2400">
              <a:solidFill>
                <a:srgbClr val="FF0000"/>
              </a:solidFill>
              <a:latin typeface="Calibri"/>
              <a:ea typeface="Calibri"/>
              <a:cs typeface="Calibri"/>
              <a:sym typeface="Calibri"/>
            </a:endParaRPr>
          </a:p>
          <a:p>
            <a:pPr indent="-381000" lvl="0" marL="457200" rtl="0" algn="l">
              <a:lnSpc>
                <a:spcPct val="100000"/>
              </a:lnSpc>
              <a:spcBef>
                <a:spcPts val="0"/>
              </a:spcBef>
              <a:spcAft>
                <a:spcPts val="0"/>
              </a:spcAft>
              <a:buClr>
                <a:srgbClr val="00FF00"/>
              </a:buClr>
              <a:buSzPts val="2400"/>
              <a:buFont typeface="Calibri"/>
              <a:buChar char="●"/>
            </a:pPr>
            <a:r>
              <a:rPr lang="en" sz="2400">
                <a:solidFill>
                  <a:srgbClr val="00FF00"/>
                </a:solidFill>
                <a:latin typeface="Calibri"/>
                <a:ea typeface="Calibri"/>
                <a:cs typeface="Calibri"/>
                <a:sym typeface="Calibri"/>
              </a:rPr>
              <a:t>Speech recognition is an important aspect of our project and to maintain its quality we have used </a:t>
            </a:r>
            <a:r>
              <a:rPr lang="en" sz="2400">
                <a:solidFill>
                  <a:srgbClr val="FFFFFF"/>
                </a:solidFill>
                <a:latin typeface="Calibri"/>
                <a:ea typeface="Calibri"/>
                <a:cs typeface="Calibri"/>
                <a:sym typeface="Calibri"/>
              </a:rPr>
              <a:t>Google speech-recognition </a:t>
            </a:r>
            <a:r>
              <a:rPr lang="en" sz="2400">
                <a:solidFill>
                  <a:srgbClr val="00FF00"/>
                </a:solidFill>
                <a:latin typeface="Calibri"/>
                <a:ea typeface="Calibri"/>
                <a:cs typeface="Calibri"/>
                <a:sym typeface="Calibri"/>
              </a:rPr>
              <a:t>API  to understand more than 120 languages and different accents.</a:t>
            </a:r>
            <a:endParaRPr sz="2400">
              <a:solidFill>
                <a:srgbClr val="00FF00"/>
              </a:solidFill>
              <a:latin typeface="Calibri"/>
              <a:ea typeface="Calibri"/>
              <a:cs typeface="Calibri"/>
              <a:sym typeface="Calibri"/>
            </a:endParaRPr>
          </a:p>
          <a:p>
            <a:pPr indent="-381000" lvl="0" marL="457200" rtl="0" algn="l">
              <a:lnSpc>
                <a:spcPct val="100000"/>
              </a:lnSpc>
              <a:spcBef>
                <a:spcPts val="0"/>
              </a:spcBef>
              <a:spcAft>
                <a:spcPts val="0"/>
              </a:spcAft>
              <a:buClr>
                <a:srgbClr val="00FF00"/>
              </a:buClr>
              <a:buSzPts val="2400"/>
              <a:buFont typeface="Calibri"/>
              <a:buChar char="●"/>
            </a:pPr>
            <a:r>
              <a:rPr lang="en" sz="2400">
                <a:solidFill>
                  <a:srgbClr val="FFFFFF"/>
                </a:solidFill>
                <a:latin typeface="Calibri"/>
                <a:ea typeface="Calibri"/>
                <a:cs typeface="Calibri"/>
                <a:sym typeface="Calibri"/>
              </a:rPr>
              <a:t>Jupyter and Spyder </a:t>
            </a:r>
            <a:r>
              <a:rPr lang="en" sz="2400">
                <a:solidFill>
                  <a:srgbClr val="00FF00"/>
                </a:solidFill>
                <a:latin typeface="Calibri"/>
                <a:ea typeface="Calibri"/>
                <a:cs typeface="Calibri"/>
                <a:sym typeface="Calibri"/>
              </a:rPr>
              <a:t>for their vast number of libraries availability, for free!</a:t>
            </a:r>
            <a:endParaRPr sz="2400">
              <a:solidFill>
                <a:srgbClr val="00FF00"/>
              </a:solidFill>
              <a:latin typeface="Calibri"/>
              <a:ea typeface="Calibri"/>
              <a:cs typeface="Calibri"/>
              <a:sym typeface="Calibri"/>
            </a:endParaRPr>
          </a:p>
          <a:p>
            <a:pPr indent="-381000" lvl="0" marL="457200" rtl="0" algn="l">
              <a:lnSpc>
                <a:spcPct val="100000"/>
              </a:lnSpc>
              <a:spcBef>
                <a:spcPts val="0"/>
              </a:spcBef>
              <a:spcAft>
                <a:spcPts val="0"/>
              </a:spcAft>
              <a:buClr>
                <a:srgbClr val="00FF00"/>
              </a:buClr>
              <a:buSzPts val="2400"/>
              <a:buFont typeface="Calibri"/>
              <a:buChar char="●"/>
            </a:pPr>
            <a:r>
              <a:rPr lang="en" sz="2400">
                <a:solidFill>
                  <a:srgbClr val="FFFFFF"/>
                </a:solidFill>
                <a:latin typeface="Calibri"/>
                <a:ea typeface="Calibri"/>
                <a:cs typeface="Calibri"/>
                <a:sym typeface="Calibri"/>
              </a:rPr>
              <a:t>Android studio</a:t>
            </a:r>
            <a:r>
              <a:rPr lang="en" sz="2400">
                <a:solidFill>
                  <a:srgbClr val="00FF00"/>
                </a:solidFill>
                <a:latin typeface="Calibri"/>
                <a:ea typeface="Calibri"/>
                <a:cs typeface="Calibri"/>
                <a:sym typeface="Calibri"/>
              </a:rPr>
              <a:t> to design an adaptive and easy to use application’s user interface.</a:t>
            </a:r>
            <a:endParaRPr sz="2400">
              <a:solidFill>
                <a:srgbClr val="00FF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11100" y="19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solidFill>
                  <a:srgbClr val="FFFF00"/>
                </a:solidFill>
              </a:rPr>
              <a:t>Use Cases </a:t>
            </a:r>
            <a:endParaRPr b="1" sz="3600" u="sng">
              <a:solidFill>
                <a:srgbClr val="FFFF00"/>
              </a:solidFill>
            </a:endParaRPr>
          </a:p>
        </p:txBody>
      </p:sp>
      <p:sp>
        <p:nvSpPr>
          <p:cNvPr id="80" name="Google Shape;80;p17"/>
          <p:cNvSpPr txBox="1"/>
          <p:nvPr>
            <p:ph idx="1" type="body"/>
          </p:nvPr>
        </p:nvSpPr>
        <p:spPr>
          <a:xfrm>
            <a:off x="211100" y="951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rPr>
              <a:t>The most basic use case can be followed as;</a:t>
            </a:r>
            <a:endParaRPr>
              <a:solidFill>
                <a:srgbClr val="00FF00"/>
              </a:solidFill>
            </a:endParaRPr>
          </a:p>
          <a:p>
            <a:pPr indent="-342900" lvl="0" marL="457200" rtl="0" algn="l">
              <a:spcBef>
                <a:spcPts val="1600"/>
              </a:spcBef>
              <a:spcAft>
                <a:spcPts val="0"/>
              </a:spcAft>
              <a:buClr>
                <a:srgbClr val="00FF00"/>
              </a:buClr>
              <a:buSzPts val="1800"/>
              <a:buAutoNum type="arabicPeriod"/>
            </a:pPr>
            <a:r>
              <a:rPr lang="en">
                <a:solidFill>
                  <a:srgbClr val="00FF00"/>
                </a:solidFill>
              </a:rPr>
              <a:t>Login and authentication of patients and doctors.</a:t>
            </a:r>
            <a:endParaRPr>
              <a:solidFill>
                <a:srgbClr val="00FF00"/>
              </a:solidFill>
            </a:endParaRPr>
          </a:p>
          <a:p>
            <a:pPr indent="-342900" lvl="0" marL="457200" rtl="0" algn="l">
              <a:spcBef>
                <a:spcPts val="0"/>
              </a:spcBef>
              <a:spcAft>
                <a:spcPts val="0"/>
              </a:spcAft>
              <a:buClr>
                <a:srgbClr val="00FF00"/>
              </a:buClr>
              <a:buSzPts val="1800"/>
              <a:buAutoNum type="arabicPeriod"/>
            </a:pPr>
            <a:r>
              <a:rPr lang="en">
                <a:solidFill>
                  <a:srgbClr val="00FF00"/>
                </a:solidFill>
              </a:rPr>
              <a:t>Doctor then can add the patients to their list.</a:t>
            </a:r>
            <a:endParaRPr>
              <a:solidFill>
                <a:srgbClr val="00FF00"/>
              </a:solidFill>
            </a:endParaRPr>
          </a:p>
          <a:p>
            <a:pPr indent="-342900" lvl="0" marL="457200" rtl="0" algn="l">
              <a:spcBef>
                <a:spcPts val="0"/>
              </a:spcBef>
              <a:spcAft>
                <a:spcPts val="0"/>
              </a:spcAft>
              <a:buClr>
                <a:srgbClr val="00FF00"/>
              </a:buClr>
              <a:buSzPts val="1800"/>
              <a:buAutoNum type="arabicPeriod"/>
            </a:pPr>
            <a:r>
              <a:rPr lang="en">
                <a:solidFill>
                  <a:srgbClr val="00FF00"/>
                </a:solidFill>
              </a:rPr>
              <a:t>Doctor will prescribe the prescription using the app (Voicy).</a:t>
            </a:r>
            <a:endParaRPr>
              <a:solidFill>
                <a:srgbClr val="00FF00"/>
              </a:solidFill>
            </a:endParaRPr>
          </a:p>
          <a:p>
            <a:pPr indent="-342900" lvl="0" marL="457200" rtl="0" algn="l">
              <a:spcBef>
                <a:spcPts val="0"/>
              </a:spcBef>
              <a:spcAft>
                <a:spcPts val="0"/>
              </a:spcAft>
              <a:buClr>
                <a:srgbClr val="00FF00"/>
              </a:buClr>
              <a:buSzPts val="1800"/>
              <a:buAutoNum type="arabicPeriod"/>
            </a:pPr>
            <a:r>
              <a:rPr lang="en">
                <a:solidFill>
                  <a:srgbClr val="00FF00"/>
                </a:solidFill>
              </a:rPr>
              <a:t>Before sending the prescription to the patient the doctor can view or edit it.</a:t>
            </a:r>
            <a:endParaRPr>
              <a:solidFill>
                <a:srgbClr val="00FF00"/>
              </a:solidFill>
            </a:endParaRPr>
          </a:p>
          <a:p>
            <a:pPr indent="-342900" lvl="0" marL="457200" rtl="0" algn="l">
              <a:spcBef>
                <a:spcPts val="0"/>
              </a:spcBef>
              <a:spcAft>
                <a:spcPts val="0"/>
              </a:spcAft>
              <a:buClr>
                <a:srgbClr val="00FF00"/>
              </a:buClr>
              <a:buSzPts val="1800"/>
              <a:buAutoNum type="arabicPeriod"/>
            </a:pPr>
            <a:r>
              <a:rPr lang="en">
                <a:solidFill>
                  <a:srgbClr val="00FF00"/>
                </a:solidFill>
              </a:rPr>
              <a:t>As soon as the doctor will send it, the patient will receive an email or a Whatsapp with the attached prescription in it.</a:t>
            </a:r>
            <a:endParaRPr>
              <a:solidFill>
                <a:srgbClr val="00FF00"/>
              </a:solidFill>
            </a:endParaRPr>
          </a:p>
          <a:p>
            <a:pPr indent="-342900" lvl="0" marL="457200" rtl="0" algn="l">
              <a:spcBef>
                <a:spcPts val="0"/>
              </a:spcBef>
              <a:spcAft>
                <a:spcPts val="0"/>
              </a:spcAft>
              <a:buClr>
                <a:srgbClr val="00FF00"/>
              </a:buClr>
              <a:buSzPts val="1800"/>
              <a:buAutoNum type="arabicPeriod"/>
            </a:pPr>
            <a:r>
              <a:rPr lang="en">
                <a:solidFill>
                  <a:srgbClr val="00FF00"/>
                </a:solidFill>
              </a:rPr>
              <a:t>The patient history(EHR) will be saved in the doctor’s archive for future purposes. </a:t>
            </a:r>
            <a:endParaRPr>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82175" y="204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solidFill>
                  <a:srgbClr val="FFFF00"/>
                </a:solidFill>
              </a:rPr>
              <a:t>Dependencies:</a:t>
            </a:r>
            <a:endParaRPr b="1" sz="3600" u="sng">
              <a:solidFill>
                <a:srgbClr val="FFFF00"/>
              </a:solidFill>
            </a:endParaRPr>
          </a:p>
        </p:txBody>
      </p:sp>
      <p:sp>
        <p:nvSpPr>
          <p:cNvPr id="86" name="Google Shape;86;p18"/>
          <p:cNvSpPr txBox="1"/>
          <p:nvPr>
            <p:ph idx="1" type="body"/>
          </p:nvPr>
        </p:nvSpPr>
        <p:spPr>
          <a:xfrm>
            <a:off x="182175" y="8635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FF00"/>
              </a:buClr>
              <a:buSzPts val="2000"/>
              <a:buChar char="●"/>
            </a:pPr>
            <a:r>
              <a:rPr lang="en" sz="2000">
                <a:solidFill>
                  <a:srgbClr val="00FF00"/>
                </a:solidFill>
              </a:rPr>
              <a:t>Our project will use </a:t>
            </a:r>
            <a:r>
              <a:rPr lang="en" sz="2000">
                <a:solidFill>
                  <a:srgbClr val="FFFFFF"/>
                </a:solidFill>
              </a:rPr>
              <a:t>Python 2.7 </a:t>
            </a:r>
            <a:r>
              <a:rPr lang="en" sz="2000">
                <a:solidFill>
                  <a:srgbClr val="00FF00"/>
                </a:solidFill>
              </a:rPr>
              <a:t>or newer </a:t>
            </a:r>
            <a:r>
              <a:rPr lang="en" sz="2000">
                <a:solidFill>
                  <a:srgbClr val="FFFFFF"/>
                </a:solidFill>
              </a:rPr>
              <a:t>Python 3.7</a:t>
            </a:r>
            <a:r>
              <a:rPr lang="en" sz="2000">
                <a:solidFill>
                  <a:srgbClr val="00FF00"/>
                </a:solidFill>
              </a:rPr>
              <a:t>.</a:t>
            </a:r>
            <a:endParaRPr sz="2000">
              <a:solidFill>
                <a:srgbClr val="37474F"/>
              </a:solidFill>
              <a:highlight>
                <a:srgbClr val="F1F3F4"/>
              </a:highlight>
              <a:latin typeface="Roboto Mono"/>
              <a:ea typeface="Roboto Mono"/>
              <a:cs typeface="Roboto Mono"/>
              <a:sym typeface="Roboto Mono"/>
            </a:endParaRPr>
          </a:p>
          <a:p>
            <a:pPr indent="-355600" lvl="0" marL="457200" rtl="0" algn="l">
              <a:spcBef>
                <a:spcPts val="0"/>
              </a:spcBef>
              <a:spcAft>
                <a:spcPts val="0"/>
              </a:spcAft>
              <a:buClr>
                <a:srgbClr val="00FF00"/>
              </a:buClr>
              <a:buSzPts val="2000"/>
              <a:buChar char="●"/>
            </a:pPr>
            <a:r>
              <a:rPr lang="en" sz="2000">
                <a:solidFill>
                  <a:srgbClr val="00FF00"/>
                </a:solidFill>
              </a:rPr>
              <a:t>Google speech recognition</a:t>
            </a:r>
            <a:r>
              <a:rPr lang="en" sz="2000">
                <a:solidFill>
                  <a:srgbClr val="FFFFFF"/>
                </a:solidFill>
              </a:rPr>
              <a:t> V1</a:t>
            </a:r>
            <a:r>
              <a:rPr lang="en" sz="2000">
                <a:solidFill>
                  <a:srgbClr val="00FF00"/>
                </a:solidFill>
              </a:rPr>
              <a:t>.</a:t>
            </a:r>
            <a:endParaRPr sz="2000">
              <a:solidFill>
                <a:srgbClr val="00FF00"/>
              </a:solidFill>
            </a:endParaRPr>
          </a:p>
          <a:p>
            <a:pPr indent="-355600" lvl="0" marL="457200" rtl="0" algn="l">
              <a:spcBef>
                <a:spcPts val="0"/>
              </a:spcBef>
              <a:spcAft>
                <a:spcPts val="0"/>
              </a:spcAft>
              <a:buClr>
                <a:srgbClr val="00FF00"/>
              </a:buClr>
              <a:buSzPts val="2000"/>
              <a:buChar char="●"/>
            </a:pPr>
            <a:r>
              <a:rPr lang="en" sz="2000">
                <a:solidFill>
                  <a:srgbClr val="FFFFFF"/>
                </a:solidFill>
              </a:rPr>
              <a:t>Spyder 3.3.6</a:t>
            </a:r>
            <a:r>
              <a:rPr lang="en" sz="2000">
                <a:solidFill>
                  <a:srgbClr val="00FF00"/>
                </a:solidFill>
              </a:rPr>
              <a:t> stable release in July 2019.</a:t>
            </a:r>
            <a:endParaRPr sz="2000">
              <a:solidFill>
                <a:srgbClr val="00FF00"/>
              </a:solidFill>
            </a:endParaRPr>
          </a:p>
          <a:p>
            <a:pPr indent="-355600" lvl="0" marL="457200" rtl="0" algn="l">
              <a:spcBef>
                <a:spcPts val="0"/>
              </a:spcBef>
              <a:spcAft>
                <a:spcPts val="0"/>
              </a:spcAft>
              <a:buClr>
                <a:srgbClr val="00FF00"/>
              </a:buClr>
              <a:buSzPts val="2000"/>
              <a:buChar char="●"/>
            </a:pPr>
            <a:r>
              <a:rPr lang="en" sz="2000">
                <a:solidFill>
                  <a:srgbClr val="FFFFFF"/>
                </a:solidFill>
              </a:rPr>
              <a:t>Jupyter 6.6.0 .</a:t>
            </a:r>
            <a:endParaRPr sz="2000">
              <a:solidFill>
                <a:srgbClr val="FFFFFF"/>
              </a:solidFill>
            </a:endParaRPr>
          </a:p>
          <a:p>
            <a:pPr indent="-355600" lvl="0" marL="457200" rtl="0" algn="l">
              <a:spcBef>
                <a:spcPts val="0"/>
              </a:spcBef>
              <a:spcAft>
                <a:spcPts val="0"/>
              </a:spcAft>
              <a:buClr>
                <a:srgbClr val="00FF00"/>
              </a:buClr>
              <a:buSzPts val="2000"/>
              <a:buChar char="●"/>
            </a:pPr>
            <a:r>
              <a:rPr lang="en" sz="2000">
                <a:solidFill>
                  <a:srgbClr val="FFFFFF"/>
                </a:solidFill>
              </a:rPr>
              <a:t>Android studio 3.5</a:t>
            </a:r>
            <a:r>
              <a:rPr lang="en" sz="2000">
                <a:solidFill>
                  <a:srgbClr val="00FF00"/>
                </a:solidFill>
              </a:rPr>
              <a:t>, August 2019.</a:t>
            </a:r>
            <a:endParaRPr sz="2000">
              <a:solidFill>
                <a:srgbClr val="00FF00"/>
              </a:solidFill>
            </a:endParaRPr>
          </a:p>
          <a:p>
            <a:pPr indent="0" lvl="0" marL="0" rtl="0" algn="l">
              <a:spcBef>
                <a:spcPts val="1600"/>
              </a:spcBef>
              <a:spcAft>
                <a:spcPts val="0"/>
              </a:spcAft>
              <a:buNone/>
            </a:pPr>
            <a:r>
              <a:rPr b="1" lang="en" sz="3000" u="sng">
                <a:solidFill>
                  <a:srgbClr val="FFFF00"/>
                </a:solidFill>
              </a:rPr>
              <a:t>Show stopper:</a:t>
            </a:r>
            <a:endParaRPr b="1" sz="3000" u="sng">
              <a:solidFill>
                <a:srgbClr val="FFFF00"/>
              </a:solidFill>
            </a:endParaRPr>
          </a:p>
          <a:p>
            <a:pPr indent="0" lvl="0" marL="0" rtl="0" algn="l">
              <a:spcBef>
                <a:spcPts val="1600"/>
              </a:spcBef>
              <a:spcAft>
                <a:spcPts val="0"/>
              </a:spcAft>
              <a:buNone/>
            </a:pPr>
            <a:r>
              <a:rPr lang="en">
                <a:solidFill>
                  <a:srgbClr val="00FF00"/>
                </a:solidFill>
                <a:latin typeface="Calibri"/>
                <a:ea typeface="Calibri"/>
                <a:cs typeface="Calibri"/>
                <a:sym typeface="Calibri"/>
              </a:rPr>
              <a:t>*</a:t>
            </a:r>
            <a:r>
              <a:rPr lang="en">
                <a:solidFill>
                  <a:srgbClr val="00FF00"/>
                </a:solidFill>
                <a:latin typeface="Calibri"/>
                <a:ea typeface="Calibri"/>
                <a:cs typeface="Calibri"/>
                <a:sym typeface="Calibri"/>
              </a:rPr>
              <a:t>There are no show stoppers in our project!*</a:t>
            </a:r>
            <a:endParaRPr>
              <a:solidFill>
                <a:srgbClr val="00FF00"/>
              </a:solidFill>
              <a:latin typeface="Calibri"/>
              <a:ea typeface="Calibri"/>
              <a:cs typeface="Calibri"/>
              <a:sym typeface="Calibri"/>
            </a:endParaRPr>
          </a:p>
          <a:p>
            <a:pPr indent="0" lvl="0" marL="0" rtl="0" algn="l">
              <a:spcBef>
                <a:spcPts val="1600"/>
              </a:spcBef>
              <a:spcAft>
                <a:spcPts val="1600"/>
              </a:spcAft>
              <a:buNone/>
            </a:pPr>
            <a:r>
              <a:t/>
            </a:r>
            <a:endParaRPr b="1" sz="1400" u="sng">
              <a:solidFill>
                <a:srgbClr val="00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00"/>
                </a:solidFill>
              </a:rPr>
              <a:t>A Glimpse Of Our Prototype:</a:t>
            </a:r>
            <a:endParaRPr sz="3000">
              <a:solidFill>
                <a:srgbClr val="FFFF00"/>
              </a:solidFill>
            </a:endParaRPr>
          </a:p>
          <a:p>
            <a:pPr indent="0" lvl="0" marL="0" rtl="0" algn="l">
              <a:spcBef>
                <a:spcPts val="0"/>
              </a:spcBef>
              <a:spcAft>
                <a:spcPts val="0"/>
              </a:spcAft>
              <a:buNone/>
            </a:pPr>
            <a:r>
              <a:t/>
            </a:r>
            <a:endParaRPr sz="3000">
              <a:solidFill>
                <a:srgbClr val="FFFF00"/>
              </a:solidFill>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93" name="Google Shape;93;p19"/>
          <p:cNvPicPr preferRelativeResize="0"/>
          <p:nvPr/>
        </p:nvPicPr>
        <p:blipFill>
          <a:blip r:embed="rId3">
            <a:alphaModFix/>
          </a:blip>
          <a:stretch>
            <a:fillRect/>
          </a:stretch>
        </p:blipFill>
        <p:spPr>
          <a:xfrm>
            <a:off x="777025" y="1223764"/>
            <a:ext cx="1418884" cy="2580724"/>
          </a:xfrm>
          <a:prstGeom prst="rect">
            <a:avLst/>
          </a:prstGeom>
          <a:noFill/>
          <a:ln>
            <a:noFill/>
          </a:ln>
        </p:spPr>
      </p:pic>
      <p:pic>
        <p:nvPicPr>
          <p:cNvPr id="94" name="Google Shape;94;p19"/>
          <p:cNvPicPr preferRelativeResize="0"/>
          <p:nvPr/>
        </p:nvPicPr>
        <p:blipFill>
          <a:blip r:embed="rId4">
            <a:alphaModFix/>
          </a:blip>
          <a:stretch>
            <a:fillRect/>
          </a:stretch>
        </p:blipFill>
        <p:spPr>
          <a:xfrm>
            <a:off x="3816213" y="1839925"/>
            <a:ext cx="1511584" cy="2728949"/>
          </a:xfrm>
          <a:prstGeom prst="rect">
            <a:avLst/>
          </a:prstGeom>
          <a:noFill/>
          <a:ln>
            <a:noFill/>
          </a:ln>
        </p:spPr>
      </p:pic>
      <p:pic>
        <p:nvPicPr>
          <p:cNvPr id="95" name="Google Shape;95;p19"/>
          <p:cNvPicPr preferRelativeResize="0"/>
          <p:nvPr/>
        </p:nvPicPr>
        <p:blipFill>
          <a:blip r:embed="rId5">
            <a:alphaModFix/>
          </a:blip>
          <a:stretch>
            <a:fillRect/>
          </a:stretch>
        </p:blipFill>
        <p:spPr>
          <a:xfrm>
            <a:off x="6948125" y="1276750"/>
            <a:ext cx="1454775" cy="2728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