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474"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375453-27D4-4FA6-9A53-0C6AD3668A1A}" type="datetimeFigureOut">
              <a:rPr lang="en-US" smtClean="0"/>
              <a:pPr/>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7B72-9176-4E19-93FB-6D4F6C5912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75453-27D4-4FA6-9A53-0C6AD3668A1A}" type="datetimeFigureOut">
              <a:rPr lang="en-US" smtClean="0"/>
              <a:pPr/>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7B72-9176-4E19-93FB-6D4F6C5912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75453-27D4-4FA6-9A53-0C6AD3668A1A}" type="datetimeFigureOut">
              <a:rPr lang="en-US" smtClean="0"/>
              <a:pPr/>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7B72-9176-4E19-93FB-6D4F6C5912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75453-27D4-4FA6-9A53-0C6AD3668A1A}" type="datetimeFigureOut">
              <a:rPr lang="en-US" smtClean="0"/>
              <a:pPr/>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7B72-9176-4E19-93FB-6D4F6C5912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375453-27D4-4FA6-9A53-0C6AD3668A1A}" type="datetimeFigureOut">
              <a:rPr lang="en-US" smtClean="0"/>
              <a:pPr/>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7B72-9176-4E19-93FB-6D4F6C5912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375453-27D4-4FA6-9A53-0C6AD3668A1A}" type="datetimeFigureOut">
              <a:rPr lang="en-US" smtClean="0"/>
              <a:pPr/>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E7B72-9176-4E19-93FB-6D4F6C5912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375453-27D4-4FA6-9A53-0C6AD3668A1A}" type="datetimeFigureOut">
              <a:rPr lang="en-US" smtClean="0"/>
              <a:pPr/>
              <a:t>7/5/2013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CE7B72-9176-4E19-93FB-6D4F6C5912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375453-27D4-4FA6-9A53-0C6AD3668A1A}" type="datetimeFigureOut">
              <a:rPr lang="en-US" smtClean="0"/>
              <a:pPr/>
              <a:t>7/5/2013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CE7B72-9176-4E19-93FB-6D4F6C5912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75453-27D4-4FA6-9A53-0C6AD3668A1A}" type="datetimeFigureOut">
              <a:rPr lang="en-US" smtClean="0"/>
              <a:pPr/>
              <a:t>7/5/2013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CE7B72-9176-4E19-93FB-6D4F6C5912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375453-27D4-4FA6-9A53-0C6AD3668A1A}" type="datetimeFigureOut">
              <a:rPr lang="en-US" smtClean="0"/>
              <a:pPr/>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E7B72-9176-4E19-93FB-6D4F6C5912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375453-27D4-4FA6-9A53-0C6AD3668A1A}" type="datetimeFigureOut">
              <a:rPr lang="en-US" smtClean="0"/>
              <a:pPr/>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E7B72-9176-4E19-93FB-6D4F6C5912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75453-27D4-4FA6-9A53-0C6AD3668A1A}" type="datetimeFigureOut">
              <a:rPr lang="en-US" smtClean="0"/>
              <a:pPr/>
              <a:t>7/5/2013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E7B72-9176-4E19-93FB-6D4F6C5912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tretch>
            <a:fillRect/>
          </a:stretch>
        </p:blipFill>
        <p:spPr>
          <a:xfrm>
            <a:off x="533400" y="1371600"/>
            <a:ext cx="5334000" cy="2895600"/>
          </a:xfrm>
          <a:prstGeom prst="rect">
            <a:avLst/>
          </a:prstGeom>
        </p:spPr>
      </p:pic>
      <p:graphicFrame>
        <p:nvGraphicFramePr>
          <p:cNvPr id="5" name="Table 4"/>
          <p:cNvGraphicFramePr>
            <a:graphicFrameLocks noGrp="1"/>
          </p:cNvGraphicFramePr>
          <p:nvPr/>
        </p:nvGraphicFramePr>
        <p:xfrm>
          <a:off x="0" y="838200"/>
          <a:ext cx="7162800" cy="1373778"/>
        </p:xfrm>
        <a:graphic>
          <a:graphicData uri="http://schemas.openxmlformats.org/drawingml/2006/table">
            <a:tbl>
              <a:tblPr/>
              <a:tblGrid>
                <a:gridCol w="7162800"/>
              </a:tblGrid>
              <a:tr h="838200">
                <a:tc>
                  <a:txBody>
                    <a:bodyPr/>
                    <a:lstStyle/>
                    <a:p>
                      <a:pPr marL="0" marR="0">
                        <a:lnSpc>
                          <a:spcPts val="1150"/>
                        </a:lnSpc>
                        <a:spcBef>
                          <a:spcPts val="1150"/>
                        </a:spcBef>
                        <a:spcAft>
                          <a:spcPts val="0"/>
                        </a:spcAft>
                      </a:pPr>
                      <a:r>
                        <a:rPr lang="en-GB" sz="1600" dirty="0">
                          <a:latin typeface="Arial Narrow" pitchFamily="34" charset="0"/>
                          <a:ea typeface="MS Mincho"/>
                          <a:cs typeface="Times New Roman"/>
                        </a:rPr>
                        <a:t>Yi </a:t>
                      </a:r>
                      <a:r>
                        <a:rPr lang="en-GB" sz="1600" dirty="0" err="1">
                          <a:latin typeface="Arial Narrow" pitchFamily="34" charset="0"/>
                          <a:ea typeface="MS Mincho"/>
                          <a:cs typeface="Times New Roman"/>
                        </a:rPr>
                        <a:t>Zheng</a:t>
                      </a:r>
                      <a:r>
                        <a:rPr lang="en-GB" sz="1600" dirty="0">
                          <a:latin typeface="Arial Narrow" pitchFamily="34" charset="0"/>
                          <a:ea typeface="MS Mincho"/>
                          <a:cs typeface="Times New Roman"/>
                        </a:rPr>
                        <a:t>, </a:t>
                      </a:r>
                      <a:r>
                        <a:rPr lang="en-GB" sz="1600" dirty="0" err="1">
                          <a:latin typeface="Arial Narrow" pitchFamily="34" charset="0"/>
                          <a:ea typeface="MS Mincho"/>
                          <a:cs typeface="Times New Roman"/>
                        </a:rPr>
                        <a:t>Chenliang</a:t>
                      </a:r>
                      <a:r>
                        <a:rPr lang="en-GB" sz="1600" dirty="0">
                          <a:latin typeface="Arial Narrow" pitchFamily="34" charset="0"/>
                          <a:ea typeface="MS Mincho"/>
                          <a:cs typeface="Times New Roman"/>
                        </a:rPr>
                        <a:t> Su, </a:t>
                      </a:r>
                      <a:r>
                        <a:rPr lang="en-GB" sz="1600" dirty="0" err="1">
                          <a:latin typeface="Arial Narrow" pitchFamily="34" charset="0"/>
                          <a:ea typeface="MS Mincho"/>
                          <a:cs typeface="Times New Roman"/>
                        </a:rPr>
                        <a:t>Jiong</a:t>
                      </a:r>
                      <a:r>
                        <a:rPr lang="en-GB" sz="1600" dirty="0">
                          <a:latin typeface="Arial Narrow" pitchFamily="34" charset="0"/>
                          <a:ea typeface="MS Mincho"/>
                          <a:cs typeface="Times New Roman"/>
                        </a:rPr>
                        <a:t> Lu, </a:t>
                      </a:r>
                      <a:r>
                        <a:rPr lang="en-GB" sz="1600" dirty="0" err="1">
                          <a:latin typeface="Arial Narrow" pitchFamily="34" charset="0"/>
                          <a:ea typeface="MS Mincho"/>
                          <a:cs typeface="Times New Roman"/>
                        </a:rPr>
                        <a:t>Kian</a:t>
                      </a:r>
                      <a:r>
                        <a:rPr lang="en-GB" sz="1600" dirty="0">
                          <a:latin typeface="Arial Narrow" pitchFamily="34" charset="0"/>
                          <a:ea typeface="MS Mincho"/>
                          <a:cs typeface="Times New Roman"/>
                        </a:rPr>
                        <a:t> Ping </a:t>
                      </a:r>
                      <a:r>
                        <a:rPr lang="en-GB" sz="1600" dirty="0" err="1">
                          <a:latin typeface="Arial Narrow" pitchFamily="34" charset="0"/>
                          <a:ea typeface="MS Mincho"/>
                          <a:cs typeface="Times New Roman"/>
                        </a:rPr>
                        <a:t>Loh</a:t>
                      </a:r>
                      <a:r>
                        <a:rPr lang="en-GB" sz="1600" dirty="0" smtClean="0">
                          <a:latin typeface="Arial Narrow" pitchFamily="34" charset="0"/>
                          <a:ea typeface="MS Mincho"/>
                          <a:cs typeface="Times New Roman"/>
                        </a:rPr>
                        <a:t>*</a:t>
                      </a:r>
                    </a:p>
                    <a:p>
                      <a:pPr marL="0" marR="0">
                        <a:lnSpc>
                          <a:spcPts val="1150"/>
                        </a:lnSpc>
                        <a:spcBef>
                          <a:spcPts val="1150"/>
                        </a:spcBef>
                        <a:spcAft>
                          <a:spcPts val="0"/>
                        </a:spcAft>
                      </a:pPr>
                      <a:r>
                        <a:rPr lang="en-GB" sz="1600" b="1" dirty="0" err="1" smtClean="0">
                          <a:latin typeface="Arial Narrow" pitchFamily="34" charset="0"/>
                          <a:ea typeface="MS Mincho"/>
                          <a:cs typeface="Times New Roman"/>
                        </a:rPr>
                        <a:t>Angewandte</a:t>
                      </a:r>
                      <a:r>
                        <a:rPr lang="en-GB" sz="1600" b="1" dirty="0" smtClean="0">
                          <a:latin typeface="Arial Narrow" pitchFamily="34" charset="0"/>
                          <a:ea typeface="MS Mincho"/>
                          <a:cs typeface="Times New Roman"/>
                        </a:rPr>
                        <a:t> </a:t>
                      </a:r>
                      <a:r>
                        <a:rPr lang="en-GB" sz="1600" b="1" dirty="0" err="1" smtClean="0">
                          <a:latin typeface="Arial Narrow" pitchFamily="34" charset="0"/>
                          <a:ea typeface="MS Mincho"/>
                          <a:cs typeface="Times New Roman"/>
                        </a:rPr>
                        <a:t>Chemie</a:t>
                      </a:r>
                      <a:r>
                        <a:rPr lang="en-GB" sz="1600" b="1" baseline="0" dirty="0" smtClean="0">
                          <a:latin typeface="Arial Narrow" pitchFamily="34" charset="0"/>
                          <a:ea typeface="MS Mincho"/>
                          <a:cs typeface="Times New Roman"/>
                        </a:rPr>
                        <a:t>  (Back Cover Page, 2013) </a:t>
                      </a:r>
                      <a:r>
                        <a:rPr lang="en-US" sz="1600" dirty="0" smtClean="0"/>
                        <a:t>DOI: 10.1002/anie.201302608</a:t>
                      </a:r>
                      <a:endParaRPr lang="en-US" sz="1600" b="1" dirty="0">
                        <a:latin typeface="Arial Narrow" pitchFamily="34" charset="0"/>
                        <a:ea typeface="MS Mincho"/>
                        <a:cs typeface="Times New Roman"/>
                      </a:endParaRPr>
                    </a:p>
                  </a:txBody>
                  <a:tcPr marL="68580" marR="68580" marT="0" marB="0">
                    <a:lnL>
                      <a:noFill/>
                    </a:lnL>
                    <a:lnR>
                      <a:noFill/>
                    </a:lnR>
                    <a:lnT>
                      <a:noFill/>
                    </a:lnT>
                    <a:lnB>
                      <a:noFill/>
                    </a:lnB>
                  </a:tcPr>
                </a:tc>
              </a:tr>
              <a:tr h="535578">
                <a:tc>
                  <a:txBody>
                    <a:bodyPr/>
                    <a:lstStyle/>
                    <a:p>
                      <a:pPr marL="0" marR="0">
                        <a:lnSpc>
                          <a:spcPts val="1150"/>
                        </a:lnSpc>
                        <a:spcBef>
                          <a:spcPts val="1600"/>
                        </a:spcBef>
                        <a:spcAft>
                          <a:spcPts val="0"/>
                        </a:spcAft>
                      </a:pPr>
                      <a:endParaRPr lang="en-US" sz="2000" dirty="0">
                        <a:latin typeface="Arial Narrow" pitchFamily="34" charset="0"/>
                        <a:ea typeface="MS Mincho"/>
                        <a:cs typeface="Times New Roman"/>
                      </a:endParaRPr>
                    </a:p>
                  </a:txBody>
                  <a:tcPr marL="68580" marR="68580" marT="0" marB="0">
                    <a:lnL>
                      <a:noFill/>
                    </a:lnL>
                    <a:lnR>
                      <a:noFill/>
                    </a:lnR>
                    <a:lnT>
                      <a:noFill/>
                    </a:lnT>
                    <a:lnB>
                      <a:noFill/>
                    </a:lnB>
                  </a:tcPr>
                </a:tc>
              </a:tr>
            </a:tbl>
          </a:graphicData>
        </a:graphic>
      </p:graphicFrame>
      <p:sp>
        <p:nvSpPr>
          <p:cNvPr id="6" name="Rectangle 5"/>
          <p:cNvSpPr/>
          <p:nvPr/>
        </p:nvSpPr>
        <p:spPr>
          <a:xfrm>
            <a:off x="609600" y="4419600"/>
            <a:ext cx="4572000" cy="2062103"/>
          </a:xfrm>
          <a:prstGeom prst="rect">
            <a:avLst/>
          </a:prstGeom>
        </p:spPr>
        <p:txBody>
          <a:bodyPr>
            <a:spAutoFit/>
          </a:bodyPr>
          <a:lstStyle/>
          <a:p>
            <a:r>
              <a:rPr lang="en-US" sz="1600" dirty="0" smtClean="0"/>
              <a:t>The </a:t>
            </a:r>
            <a:r>
              <a:rPr lang="en-US" sz="1600" dirty="0" err="1" smtClean="0"/>
              <a:t>Stenocara</a:t>
            </a:r>
            <a:r>
              <a:rPr lang="en-US" sz="1600" dirty="0" smtClean="0"/>
              <a:t> beetle in the Namib Desert collects drinking droplets from the morning mist using its waxy wings, which are tailored with sub-millimeter hydrophilic humps. </a:t>
            </a:r>
            <a:r>
              <a:rPr lang="en-US" sz="1600" dirty="0" err="1" smtClean="0"/>
              <a:t>Superhydrophilic</a:t>
            </a:r>
            <a:r>
              <a:rPr lang="en-US" sz="1600" dirty="0" smtClean="0"/>
              <a:t> </a:t>
            </a:r>
            <a:r>
              <a:rPr lang="en-US" sz="1600" dirty="0" err="1" smtClean="0"/>
              <a:t>graphene</a:t>
            </a:r>
            <a:r>
              <a:rPr lang="en-US" sz="1600" dirty="0" smtClean="0"/>
              <a:t> oxide </a:t>
            </a:r>
            <a:r>
              <a:rPr lang="en-US" sz="1600" dirty="0" err="1" smtClean="0"/>
              <a:t>nanoflakes</a:t>
            </a:r>
            <a:r>
              <a:rPr lang="en-US" sz="1600" dirty="0" smtClean="0"/>
              <a:t> are </a:t>
            </a:r>
            <a:r>
              <a:rPr lang="en-US" sz="1600" dirty="0" err="1" smtClean="0"/>
              <a:t>biomimetic</a:t>
            </a:r>
            <a:r>
              <a:rPr lang="en-US" sz="1600" dirty="0" smtClean="0"/>
              <a:t> analogues of these humps and can seed ice nucleation on hydrophobic graphite. Various ice solids can thus be grown at ambient conditions (see images).</a:t>
            </a:r>
            <a:endParaRPr lang="en-US" sz="1600" dirty="0"/>
          </a:p>
        </p:txBody>
      </p:sp>
      <p:sp>
        <p:nvSpPr>
          <p:cNvPr id="7" name="Rectangle 6"/>
          <p:cNvSpPr/>
          <p:nvPr/>
        </p:nvSpPr>
        <p:spPr>
          <a:xfrm>
            <a:off x="0" y="152400"/>
            <a:ext cx="9144000" cy="275717"/>
          </a:xfrm>
          <a:prstGeom prst="rect">
            <a:avLst/>
          </a:prstGeom>
        </p:spPr>
        <p:txBody>
          <a:bodyPr wrap="square">
            <a:spAutoFit/>
          </a:bodyPr>
          <a:lstStyle/>
          <a:p>
            <a:pPr>
              <a:lnSpc>
                <a:spcPts val="1150"/>
              </a:lnSpc>
              <a:spcBef>
                <a:spcPts val="1600"/>
              </a:spcBef>
            </a:pPr>
            <a:r>
              <a:rPr lang="de-DE" sz="2400" b="1" dirty="0" smtClean="0">
                <a:latin typeface="Arial Narrow" pitchFamily="34" charset="0"/>
                <a:ea typeface="MS Mincho"/>
                <a:cs typeface="Times New Roman"/>
              </a:rPr>
              <a:t>Room-temperature ice growth on graphite seeded by nano graphene oxide</a:t>
            </a:r>
            <a:endParaRPr lang="en-US" sz="2400" b="1" dirty="0">
              <a:latin typeface="Arial Narrow" pitchFamily="34" charset="0"/>
              <a:ea typeface="MS Mincho"/>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OC.jpg"/>
          <p:cNvPicPr>
            <a:picLocks noChangeAspect="1"/>
          </p:cNvPicPr>
          <p:nvPr/>
        </p:nvPicPr>
        <p:blipFill>
          <a:blip r:embed="rId2" cstate="print"/>
          <a:stretch>
            <a:fillRect/>
          </a:stretch>
        </p:blipFill>
        <p:spPr>
          <a:xfrm>
            <a:off x="1066800" y="1828800"/>
            <a:ext cx="5638800" cy="2156012"/>
          </a:xfrm>
          <a:prstGeom prst="rect">
            <a:avLst/>
          </a:prstGeom>
        </p:spPr>
      </p:pic>
      <p:sp>
        <p:nvSpPr>
          <p:cNvPr id="14338" name="Rectangle 2"/>
          <p:cNvSpPr>
            <a:spLocks noChangeArrowheads="1"/>
          </p:cNvSpPr>
          <p:nvPr/>
        </p:nvSpPr>
        <p:spPr bwMode="auto">
          <a:xfrm>
            <a:off x="533400" y="240269"/>
            <a:ext cx="8212120" cy="156966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Arial" pitchFamily="34" charset="0"/>
                <a:ea typeface="SimSun" pitchFamily="2" charset="-122"/>
                <a:cs typeface="Arial" pitchFamily="34" charset="0"/>
              </a:rPr>
              <a:t>A Hydrothermal Anvil made of </a:t>
            </a:r>
            <a:r>
              <a:rPr kumimoji="0" lang="en-US" sz="2400" b="1" i="0" u="none" strike="noStrike" cap="none" normalizeH="0" baseline="0" dirty="0" err="1" smtClean="0">
                <a:ln>
                  <a:noFill/>
                </a:ln>
                <a:solidFill>
                  <a:srgbClr val="000000"/>
                </a:solidFill>
                <a:effectLst/>
                <a:latin typeface="Arial" pitchFamily="34" charset="0"/>
                <a:ea typeface="SimSun" pitchFamily="2" charset="-122"/>
                <a:cs typeface="Arial" pitchFamily="34" charset="0"/>
              </a:rPr>
              <a:t>Graphene</a:t>
            </a:r>
            <a:r>
              <a:rPr kumimoji="0" lang="en-US" sz="2400" b="1" i="0" u="none" strike="noStrike" cap="none" normalizeH="0" baseline="0" dirty="0" smtClean="0">
                <a:ln>
                  <a:noFill/>
                </a:ln>
                <a:solidFill>
                  <a:srgbClr val="000000"/>
                </a:solidFill>
                <a:effectLst/>
                <a:latin typeface="Arial" pitchFamily="34" charset="0"/>
                <a:ea typeface="SimSun" pitchFamily="2" charset="-122"/>
                <a:cs typeface="Arial" pitchFamily="34" charset="0"/>
              </a:rPr>
              <a:t> </a:t>
            </a:r>
            <a:r>
              <a:rPr lang="en-US" sz="2400" b="1" dirty="0" err="1">
                <a:solidFill>
                  <a:srgbClr val="000000"/>
                </a:solidFill>
                <a:latin typeface="Arial" pitchFamily="34" charset="0"/>
                <a:ea typeface="SimSun" pitchFamily="2" charset="-122"/>
                <a:cs typeface="Arial" pitchFamily="34" charset="0"/>
              </a:rPr>
              <a:t>N</a:t>
            </a:r>
            <a:r>
              <a:rPr kumimoji="0" lang="en-US" sz="2400" b="1" i="0" u="none" strike="noStrike" cap="none" normalizeH="0" baseline="0" dirty="0" err="1" smtClean="0">
                <a:ln>
                  <a:noFill/>
                </a:ln>
                <a:solidFill>
                  <a:srgbClr val="000000"/>
                </a:solidFill>
                <a:effectLst/>
                <a:latin typeface="Arial" pitchFamily="34" charset="0"/>
                <a:ea typeface="SimSun" pitchFamily="2" charset="-122"/>
                <a:cs typeface="Arial" pitchFamily="34" charset="0"/>
              </a:rPr>
              <a:t>anobubbles</a:t>
            </a:r>
            <a:r>
              <a:rPr kumimoji="0" lang="en-US" sz="2400" b="1" i="0" u="none" strike="noStrike" cap="none" normalizeH="0" baseline="0" dirty="0" smtClean="0">
                <a:ln>
                  <a:noFill/>
                </a:ln>
                <a:solidFill>
                  <a:srgbClr val="000000"/>
                </a:solidFill>
                <a:effectLst/>
                <a:latin typeface="Arial" pitchFamily="34" charset="0"/>
                <a:ea typeface="SimSun" pitchFamily="2" charset="-122"/>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Arial" pitchFamily="34" charset="0"/>
                <a:ea typeface="SimSun" pitchFamily="2" charset="-122"/>
                <a:cs typeface="Arial" pitchFamily="34" charset="0"/>
              </a:rPr>
              <a:t>on Diamond</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b="1" dirty="0">
              <a:solidFill>
                <a:srgbClr val="000000"/>
              </a:solidFill>
              <a:latin typeface="Arial" pitchFamily="34" charset="0"/>
              <a:ea typeface="SimSun"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33400" y="990600"/>
            <a:ext cx="4572000" cy="646331"/>
          </a:xfrm>
          <a:prstGeom prst="rect">
            <a:avLst/>
          </a:prstGeom>
        </p:spPr>
        <p:txBody>
          <a:bodyPr>
            <a:spAutoFit/>
          </a:bodyPr>
          <a:lstStyle/>
          <a:p>
            <a:r>
              <a:rPr lang="en-US" dirty="0"/>
              <a:t>Candy Su, </a:t>
            </a:r>
            <a:r>
              <a:rPr lang="en-US" dirty="0" err="1"/>
              <a:t>Kian</a:t>
            </a:r>
            <a:r>
              <a:rPr lang="en-US" dirty="0"/>
              <a:t> Ping </a:t>
            </a:r>
            <a:r>
              <a:rPr lang="en-US" dirty="0" err="1"/>
              <a:t>Loh</a:t>
            </a:r>
            <a:r>
              <a:rPr lang="en-US" dirty="0"/>
              <a:t> et. al.* </a:t>
            </a:r>
            <a:br>
              <a:rPr lang="en-US" dirty="0"/>
            </a:br>
            <a:r>
              <a:rPr lang="en-US" b="1" dirty="0"/>
              <a:t>Nature Communications</a:t>
            </a:r>
            <a:r>
              <a:rPr lang="en-US" dirty="0"/>
              <a:t> 4 (2013) 1556 </a:t>
            </a:r>
          </a:p>
        </p:txBody>
      </p:sp>
      <p:sp>
        <p:nvSpPr>
          <p:cNvPr id="14339" name="Rectangle 3"/>
          <p:cNvSpPr>
            <a:spLocks noChangeArrowheads="1"/>
          </p:cNvSpPr>
          <p:nvPr/>
        </p:nvSpPr>
        <p:spPr bwMode="auto">
          <a:xfrm>
            <a:off x="0" y="4419600"/>
            <a:ext cx="8753896"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Malgun Gothic" pitchFamily="34" charset="-127"/>
                <a:cs typeface="Arial" pitchFamily="34" charset="0"/>
              </a:rPr>
              <a:t>The molecular structure of superheated water trapped in the bubble was probed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Malgun Gothic" pitchFamily="34" charset="-127"/>
                <a:cs typeface="Arial" pitchFamily="34" charset="0"/>
              </a:rPr>
              <a:t>using </a:t>
            </a:r>
            <a:r>
              <a:rPr kumimoji="0" lang="en-US" b="0" i="0" u="none" strike="noStrike" cap="none" normalizeH="0" baseline="0" dirty="0" err="1" smtClean="0">
                <a:ln>
                  <a:noFill/>
                </a:ln>
                <a:solidFill>
                  <a:schemeClr val="tx1"/>
                </a:solidFill>
                <a:effectLst/>
                <a:latin typeface="Arial" pitchFamily="34" charset="0"/>
                <a:ea typeface="Malgun Gothic" pitchFamily="34" charset="-127"/>
                <a:cs typeface="Arial" pitchFamily="34" charset="0"/>
              </a:rPr>
              <a:t>vibrational</a:t>
            </a:r>
            <a:r>
              <a:rPr kumimoji="0" lang="en-US" b="0" i="0" u="none" strike="noStrike" cap="none" normalizeH="0" baseline="0" dirty="0" smtClean="0">
                <a:ln>
                  <a:noFill/>
                </a:ln>
                <a:solidFill>
                  <a:schemeClr val="tx1"/>
                </a:solidFill>
                <a:effectLst/>
                <a:latin typeface="Arial" pitchFamily="34" charset="0"/>
                <a:ea typeface="Malgun Gothic" pitchFamily="34" charset="-127"/>
                <a:cs typeface="Arial" pitchFamily="34" charset="0"/>
              </a:rPr>
              <a:t> spectroscopy and dynamic changes in the hydrogen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Malgun Gothic" pitchFamily="34" charset="-127"/>
                <a:cs typeface="Arial" pitchFamily="34" charset="0"/>
              </a:rPr>
              <a:t>bonding environment was observed. </a:t>
            </a:r>
            <a:r>
              <a:rPr lang="en-US" dirty="0">
                <a:latin typeface="Arial" pitchFamily="34" charset="0"/>
                <a:ea typeface="SimSun" pitchFamily="2" charset="-122"/>
                <a:cs typeface="Arial" pitchFamily="34" charset="0"/>
              </a:rPr>
              <a:t>T</a:t>
            </a:r>
            <a:r>
              <a:rPr kumimoji="0" lang="en-US" b="0" i="0" u="none" strike="noStrike" cap="none" normalizeH="0" baseline="0" dirty="0" smtClean="0">
                <a:ln>
                  <a:noFill/>
                </a:ln>
                <a:solidFill>
                  <a:schemeClr val="tx1"/>
                </a:solidFill>
                <a:effectLst/>
                <a:latin typeface="Arial" pitchFamily="34" charset="0"/>
                <a:ea typeface="SimSun" pitchFamily="2" charset="-122"/>
                <a:cs typeface="Arial" pitchFamily="34" charset="0"/>
              </a:rPr>
              <a:t>he </a:t>
            </a:r>
            <a:r>
              <a:rPr kumimoji="0" lang="en-US" b="0" i="0" u="none" strike="noStrike" cap="none" normalizeH="0" baseline="0" dirty="0" err="1" smtClean="0">
                <a:ln>
                  <a:noFill/>
                </a:ln>
                <a:solidFill>
                  <a:schemeClr val="tx1"/>
                </a:solidFill>
                <a:effectLst/>
                <a:latin typeface="Arial" pitchFamily="34" charset="0"/>
                <a:ea typeface="SimSun" pitchFamily="2" charset="-122"/>
                <a:cs typeface="Arial" pitchFamily="34" charset="0"/>
              </a:rPr>
              <a:t>graphene</a:t>
            </a:r>
            <a:r>
              <a:rPr kumimoji="0" lang="en-US" b="0" i="0" u="none" strike="noStrike" cap="none" normalizeH="0" baseline="0" dirty="0" smtClean="0">
                <a:ln>
                  <a:noFill/>
                </a:ln>
                <a:solidFill>
                  <a:schemeClr val="tx1"/>
                </a:solidFill>
                <a:effectLst/>
                <a:latin typeface="Arial" pitchFamily="34" charset="0"/>
                <a:ea typeface="SimSun" pitchFamily="2" charset="-122"/>
                <a:cs typeface="Arial" pitchFamily="34" charset="0"/>
              </a:rPr>
              <a:t>-diamond hydrothermal anvil can serve as a useful bench-top construct for investigating </a:t>
            </a:r>
            <a:r>
              <a:rPr kumimoji="0" lang="en-US" b="0" i="0" u="none" strike="noStrike" cap="none" normalizeH="0" baseline="0" dirty="0" smtClean="0">
                <a:ln>
                  <a:noFill/>
                </a:ln>
                <a:solidFill>
                  <a:schemeClr val="tx1"/>
                </a:solidFill>
                <a:effectLst/>
                <a:latin typeface="Arial" pitchFamily="34" charset="0"/>
                <a:ea typeface="SimSun" pitchFamily="2" charset="-122"/>
                <a:cs typeface="Arial" pitchFamily="34" charset="0"/>
              </a:rPr>
              <a:t>the </a:t>
            </a:r>
            <a:r>
              <a:rPr kumimoji="0" lang="en-US" b="0" i="0" u="none" strike="noStrike" cap="none" normalizeH="0" baseline="0" dirty="0" smtClean="0">
                <a:ln>
                  <a:noFill/>
                </a:ln>
                <a:solidFill>
                  <a:schemeClr val="tx1"/>
                </a:solidFill>
                <a:effectLst/>
                <a:latin typeface="Arial" pitchFamily="34" charset="0"/>
                <a:ea typeface="SimSun" pitchFamily="2" charset="-122"/>
                <a:cs typeface="Arial" pitchFamily="34" charset="0"/>
              </a:rPr>
              <a:t>dynamic chemistry of supercritical phases in fluids.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52400" y="685800"/>
            <a:ext cx="5731510" cy="2785192"/>
          </a:xfrm>
          <a:prstGeom prst="rect">
            <a:avLst/>
          </a:prstGeom>
          <a:noFill/>
          <a:ln>
            <a:noFill/>
          </a:ln>
        </p:spPr>
      </p:pic>
      <p:pic>
        <p:nvPicPr>
          <p:cNvPr id="3" name="Picture 2"/>
          <p:cNvPicPr/>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04800" y="3505200"/>
            <a:ext cx="3876675" cy="2990850"/>
          </a:xfrm>
          <a:prstGeom prst="rect">
            <a:avLst/>
          </a:prstGeom>
          <a:noFill/>
          <a:ln>
            <a:noFill/>
          </a:ln>
        </p:spPr>
      </p:pic>
      <p:sp>
        <p:nvSpPr>
          <p:cNvPr id="1025" name="Rectangle 1"/>
          <p:cNvSpPr>
            <a:spLocks noChangeArrowheads="1"/>
          </p:cNvSpPr>
          <p:nvPr/>
        </p:nvSpPr>
        <p:spPr bwMode="auto">
          <a:xfrm>
            <a:off x="0" y="0"/>
            <a:ext cx="6744219"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Graphene</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Oxide and Copper-centered Metal Organic Framework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Composite as a </a:t>
            </a:r>
            <a:r>
              <a:rPr kumimoji="0" lang="en-US" b="1" i="0" u="none" strike="noStrike" cap="none" normalizeH="0" baseline="0" dirty="0" smtClean="0">
                <a:ln>
                  <a:noFill/>
                </a:ln>
                <a:solidFill>
                  <a:schemeClr val="tx1"/>
                </a:solidFill>
                <a:effectLst/>
                <a:latin typeface="Times New Roman" pitchFamily="18" charset="0"/>
                <a:ea typeface="HJMEA N+ MTSY"/>
                <a:cs typeface="Times New Roman" pitchFamily="18" charset="0"/>
              </a:rPr>
              <a:t>Tri-Functional Catalyst for HER, OER and ORR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638800" y="1524000"/>
            <a:ext cx="3505200" cy="5016758"/>
          </a:xfrm>
          <a:prstGeom prst="rect">
            <a:avLst/>
          </a:prstGeom>
        </p:spPr>
        <p:txBody>
          <a:bodyPr wrap="square">
            <a:spAutoFit/>
          </a:bodyPr>
          <a:lstStyle/>
          <a:p>
            <a:r>
              <a:rPr lang="de-DE" sz="1600" dirty="0" smtClean="0"/>
              <a:t>A composite of graphene oxide and copper-centered metal organic framework shows good performance as a tri-functional catalyst for hydrogen evolution reaction (HER), oxygen evolution reaction (OER) and oxygen reduction reaction (ORR). One of the challenges in the area of electrocatalysis is to find an effective catalyst that will reduce as well as generate oxygen at moderate temperatures. Here, we describe the synthesis of a composite made from graphene oxide (GO) and Cu (II)-centered MOF which shows enhanced electrocatalytic properties and stability in acid due to the presence of GO. In PEM fuel cell testing, the GO-incorporated, Cu-MOF composite delivers power density that is 76% that of the commercial Pt catalyst.</a:t>
            </a:r>
            <a:endParaRPr lang="en-US" sz="1600" dirty="0"/>
          </a:p>
        </p:txBody>
      </p:sp>
      <p:pic>
        <p:nvPicPr>
          <p:cNvPr id="1026" name="Picture 2"/>
          <p:cNvPicPr>
            <a:picLocks noChangeAspect="1" noChangeArrowheads="1"/>
          </p:cNvPicPr>
          <p:nvPr/>
        </p:nvPicPr>
        <p:blipFill>
          <a:blip r:embed="rId4" cstate="print"/>
          <a:srcRect/>
          <a:stretch>
            <a:fillRect/>
          </a:stretch>
        </p:blipFill>
        <p:spPr bwMode="auto">
          <a:xfrm>
            <a:off x="3200400" y="3429000"/>
            <a:ext cx="2155748" cy="3429000"/>
          </a:xfrm>
          <a:prstGeom prst="rect">
            <a:avLst/>
          </a:prstGeom>
          <a:noFill/>
          <a:ln w="9525">
            <a:noFill/>
            <a:miter lim="800000"/>
            <a:headEnd/>
            <a:tailEnd/>
          </a:ln>
        </p:spPr>
      </p:pic>
      <p:sp>
        <p:nvSpPr>
          <p:cNvPr id="7" name="Rectangle 6"/>
          <p:cNvSpPr/>
          <p:nvPr/>
        </p:nvSpPr>
        <p:spPr>
          <a:xfrm>
            <a:off x="5486400" y="838200"/>
            <a:ext cx="3133358" cy="369332"/>
          </a:xfrm>
          <a:prstGeom prst="rect">
            <a:avLst/>
          </a:prstGeom>
        </p:spPr>
        <p:txBody>
          <a:bodyPr wrap="none">
            <a:spAutoFit/>
          </a:bodyPr>
          <a:lstStyle/>
          <a:p>
            <a:r>
              <a:rPr lang="en-US" b="1" dirty="0" smtClean="0"/>
              <a:t>DOI: 10.1002/adfm.201300510</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309</Words>
  <Application>Microsoft Office PowerPoint</Application>
  <PresentationFormat>On-screen Show (4:3)</PresentationFormat>
  <Paragraphs>14</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Company>National University of Singapore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chmlohkp</dc:creator>
  <cp:lastModifiedBy>chmlohkp</cp:lastModifiedBy>
  <cp:revision>8</cp:revision>
  <dcterms:created xsi:type="dcterms:W3CDTF">2013-07-05T15:23:16Z</dcterms:created>
  <dcterms:modified xsi:type="dcterms:W3CDTF">2013-07-05T15:50:04Z</dcterms:modified>
</cp:coreProperties>
</file>