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6" r:id="rId3"/>
    <p:sldId id="257" r:id="rId4"/>
    <p:sldId id="275" r:id="rId5"/>
    <p:sldId id="258" r:id="rId6"/>
    <p:sldId id="261" r:id="rId7"/>
    <p:sldId id="259" r:id="rId8"/>
    <p:sldId id="260" r:id="rId9"/>
    <p:sldId id="263" r:id="rId10"/>
    <p:sldId id="262" r:id="rId11"/>
    <p:sldId id="264" r:id="rId12"/>
    <p:sldId id="265" r:id="rId13"/>
    <p:sldId id="266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4A5F-9076-45E4-9A6A-FBC4C062536B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46BE-CFBF-4067-929F-8B4C6E2AD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3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4A5F-9076-45E4-9A6A-FBC4C062536B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46BE-CFBF-4067-929F-8B4C6E2AD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68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4A5F-9076-45E4-9A6A-FBC4C062536B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46BE-CFBF-4067-929F-8B4C6E2AD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4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4A5F-9076-45E4-9A6A-FBC4C062536B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46BE-CFBF-4067-929F-8B4C6E2AD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9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4A5F-9076-45E4-9A6A-FBC4C062536B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46BE-CFBF-4067-929F-8B4C6E2AD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26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4A5F-9076-45E4-9A6A-FBC4C062536B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46BE-CFBF-4067-929F-8B4C6E2AD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29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4A5F-9076-45E4-9A6A-FBC4C062536B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46BE-CFBF-4067-929F-8B4C6E2AD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16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4A5F-9076-45E4-9A6A-FBC4C062536B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46BE-CFBF-4067-929F-8B4C6E2AD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78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4A5F-9076-45E4-9A6A-FBC4C062536B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46BE-CFBF-4067-929F-8B4C6E2AD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85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4A5F-9076-45E4-9A6A-FBC4C062536B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46BE-CFBF-4067-929F-8B4C6E2AD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76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4A5F-9076-45E4-9A6A-FBC4C062536B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46BE-CFBF-4067-929F-8B4C6E2AD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20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A24A4A5F-9076-45E4-9A6A-FBC4C062536B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9A246BE-CFBF-4067-929F-8B4C6E2AD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521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BB7AF74-CD34-4A9E-B4A5-312A30B82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295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CCC  Shop</a:t>
            </a:r>
            <a:b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b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尊爵不凡的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3C 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產品購物平台</a:t>
            </a:r>
            <a:endParaRPr lang="zh-TW" alt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DC03C0-F9FE-41E7-B1AA-D695048D1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anchor="ctr">
            <a:normAutofit/>
          </a:bodyPr>
          <a:lstStyle/>
          <a:p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49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F288F-3EBB-4BDD-A4C1-4EC9E109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altLang="zh-TW" sz="2400" b="1" dirty="0">
                <a:solidFill>
                  <a:schemeClr val="bg1"/>
                </a:solidFill>
                <a:latin typeface="+mj-ea"/>
              </a:rPr>
              <a:t>Scenario 1</a:t>
            </a:r>
            <a:br>
              <a:rPr lang="en-US" altLang="zh-TW" b="1" dirty="0">
                <a:solidFill>
                  <a:schemeClr val="bg1"/>
                </a:solidFill>
                <a:latin typeface="+mj-ea"/>
              </a:rPr>
            </a:br>
            <a:r>
              <a:rPr lang="zh-TW" altLang="zh-TW" b="1" dirty="0">
                <a:solidFill>
                  <a:schemeClr val="bg1"/>
                </a:solidFill>
                <a:latin typeface="+mj-ea"/>
              </a:rPr>
              <a:t>訪客操作概念</a:t>
            </a:r>
            <a:r>
              <a:rPr lang="en-US" altLang="zh-TW" b="1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+mj-ea"/>
              </a:rPr>
              <a:t>(Visitor Operational Concepts)</a:t>
            </a:r>
            <a:endParaRPr lang="zh-TW" altLang="zh-TW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1D9605-B5D8-4C78-95F7-DEA673954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訪客經由電子商務系統</a:t>
            </a:r>
            <a:r>
              <a:rPr lang="en-US" altLang="zh-TW" dirty="0"/>
              <a:t> (ECS) </a:t>
            </a:r>
            <a:r>
              <a:rPr lang="zh-TW" altLang="zh-TW" dirty="0"/>
              <a:t>瀏覽商品，可以透過商品搜尋子系統</a:t>
            </a:r>
            <a:r>
              <a:rPr lang="en-US" altLang="zh-TW" dirty="0"/>
              <a:t> (PSS) </a:t>
            </a:r>
            <a:r>
              <a:rPr lang="zh-TW" altLang="zh-TW" dirty="0"/>
              <a:t>查詢商品，並可以前往帳戶管理子系統</a:t>
            </a:r>
            <a:r>
              <a:rPr lang="en-US" altLang="zh-TW" dirty="0"/>
              <a:t> (AMS) </a:t>
            </a:r>
            <a:r>
              <a:rPr lang="zh-TW" altLang="zh-TW" dirty="0"/>
              <a:t>註冊會員帳號。</a:t>
            </a:r>
          </a:p>
        </p:txBody>
      </p:sp>
    </p:spTree>
    <p:extLst>
      <p:ext uri="{BB962C8B-B14F-4D97-AF65-F5344CB8AC3E}">
        <p14:creationId xmlns:p14="http://schemas.microsoft.com/office/powerpoint/2010/main" val="231028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746DF-54D7-41DC-887C-2F7622E4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會員透過帳戶管理子系統</a:t>
            </a:r>
            <a:r>
              <a:rPr lang="en-US" altLang="zh-TW" dirty="0"/>
              <a:t> (AMS) </a:t>
            </a:r>
            <a:r>
              <a:rPr lang="zh-TW" altLang="zh-TW" dirty="0"/>
              <a:t>登入會員身分，除了擁有訪客的功能以外，可以透過購物車管理子系統</a:t>
            </a:r>
            <a:r>
              <a:rPr lang="en-US" altLang="zh-TW" dirty="0"/>
              <a:t> (SCMS) </a:t>
            </a:r>
            <a:r>
              <a:rPr lang="zh-TW" altLang="zh-TW" dirty="0"/>
              <a:t>將選購的商品加入購物車及隨時查看購物車內的商品。結帳後，可以經由訂單管理子系統</a:t>
            </a:r>
            <a:r>
              <a:rPr lang="en-US" altLang="zh-TW" dirty="0"/>
              <a:t> (OMS) </a:t>
            </a:r>
            <a:r>
              <a:rPr lang="zh-TW" altLang="zh-TW" dirty="0"/>
              <a:t>查看訂單狀和訂單的歷史紀錄，並利用商品評價子系統</a:t>
            </a:r>
            <a:r>
              <a:rPr lang="en-US" altLang="zh-TW" dirty="0"/>
              <a:t> (PRS) </a:t>
            </a:r>
            <a:r>
              <a:rPr lang="zh-TW" altLang="zh-TW" dirty="0"/>
              <a:t>為訂購的商品給予評價。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699B596-6A29-4BA9-930F-BA5505B27618}"/>
              </a:ext>
            </a:extLst>
          </p:cNvPr>
          <p:cNvSpPr txBox="1">
            <a:spLocks/>
          </p:cNvSpPr>
          <p:nvPr/>
        </p:nvSpPr>
        <p:spPr>
          <a:xfrm>
            <a:off x="105912" y="1122654"/>
            <a:ext cx="3241495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altLang="zh-TW" sz="2400" b="1" dirty="0">
                <a:solidFill>
                  <a:schemeClr val="bg1"/>
                </a:solidFill>
                <a:latin typeface="+mj-ea"/>
              </a:rPr>
              <a:t>Scenario 2</a:t>
            </a:r>
            <a:br>
              <a:rPr lang="en-US" altLang="zh-TW" sz="2400" b="1" dirty="0">
                <a:solidFill>
                  <a:schemeClr val="bg1"/>
                </a:solidFill>
                <a:latin typeface="+mj-ea"/>
              </a:rPr>
            </a:br>
            <a:r>
              <a:rPr lang="zh-TW" altLang="zh-TW" b="1" dirty="0">
                <a:solidFill>
                  <a:schemeClr val="bg1"/>
                </a:solidFill>
                <a:latin typeface="+mj-ea"/>
              </a:rPr>
              <a:t>會員操作概念</a:t>
            </a:r>
            <a:r>
              <a:rPr lang="en-US" altLang="zh-TW" b="1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+mj-ea"/>
              </a:rPr>
              <a:t>(Customer Operational Concepts)</a:t>
            </a:r>
            <a:endParaRPr lang="zh-TW" altLang="en-US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0554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E940A7-BFBC-4B41-BDE2-1119B507B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工作人員透過帳戶管理子系統</a:t>
            </a:r>
            <a:r>
              <a:rPr lang="en-US" altLang="zh-TW" dirty="0"/>
              <a:t> (AMS) </a:t>
            </a:r>
            <a:r>
              <a:rPr lang="zh-TW" altLang="zh-TW" dirty="0"/>
              <a:t>登入工作人員身分，除了擁有會員的功能以外，可以透過商品管理子系統</a:t>
            </a:r>
            <a:r>
              <a:rPr lang="en-US" altLang="zh-TW" dirty="0"/>
              <a:t> (PMS) </a:t>
            </a:r>
            <a:r>
              <a:rPr lang="zh-TW" altLang="zh-TW" dirty="0"/>
              <a:t>上、下架自家商品、編輯商品相關資訊及訂定優惠方案，可以經由訂單管理子系統</a:t>
            </a:r>
            <a:r>
              <a:rPr lang="en-US" altLang="zh-TW" dirty="0"/>
              <a:t> (OMS) </a:t>
            </a:r>
            <a:r>
              <a:rPr lang="zh-TW" altLang="zh-TW" dirty="0"/>
              <a:t>處理訂單，並可以使用報表統計子系統</a:t>
            </a:r>
            <a:r>
              <a:rPr lang="en-US" altLang="zh-TW" dirty="0"/>
              <a:t> (RSS) </a:t>
            </a:r>
            <a:r>
              <a:rPr lang="zh-TW" altLang="zh-TW" dirty="0"/>
              <a:t>產生統計報表。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7E6EBFD-5FD4-4D7D-BA0D-2173AE8FFDE1}"/>
              </a:ext>
            </a:extLst>
          </p:cNvPr>
          <p:cNvSpPr txBox="1">
            <a:spLocks/>
          </p:cNvSpPr>
          <p:nvPr/>
        </p:nvSpPr>
        <p:spPr>
          <a:xfrm>
            <a:off x="57109" y="1122653"/>
            <a:ext cx="3339100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altLang="zh-TW" sz="2400" b="1" dirty="0">
                <a:solidFill>
                  <a:schemeClr val="bg1"/>
                </a:solidFill>
                <a:latin typeface="+mj-ea"/>
              </a:rPr>
              <a:t>Scenario 3</a:t>
            </a:r>
            <a:br>
              <a:rPr lang="en-US" altLang="zh-TW" b="1" dirty="0">
                <a:solidFill>
                  <a:schemeClr val="bg1"/>
                </a:solidFill>
                <a:latin typeface="+mj-ea"/>
              </a:rPr>
            </a:br>
            <a:r>
              <a:rPr lang="zh-TW" altLang="zh-TW" sz="3000" b="1" dirty="0">
                <a:solidFill>
                  <a:schemeClr val="bg1"/>
                </a:solidFill>
                <a:latin typeface="+mj-ea"/>
              </a:rPr>
              <a:t>工作人員操作概念</a:t>
            </a:r>
            <a:r>
              <a:rPr lang="en-US" altLang="zh-TW" sz="3000" b="1" dirty="0">
                <a:solidFill>
                  <a:schemeClr val="bg1"/>
                </a:solidFill>
                <a:latin typeface="+mj-ea"/>
              </a:rPr>
              <a:t> </a:t>
            </a:r>
            <a:br>
              <a:rPr lang="en-US" altLang="zh-TW" sz="3000" b="1" dirty="0">
                <a:solidFill>
                  <a:schemeClr val="bg1"/>
                </a:solidFill>
                <a:latin typeface="+mj-ea"/>
              </a:rPr>
            </a:br>
            <a:r>
              <a:rPr lang="en-US" altLang="zh-TW" sz="1600" b="1" dirty="0">
                <a:solidFill>
                  <a:schemeClr val="bg1"/>
                </a:solidFill>
                <a:latin typeface="+mj-ea"/>
              </a:rPr>
              <a:t>(Staff Operational Concepts)</a:t>
            </a:r>
            <a:endParaRPr lang="zh-TW" altLang="en-US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50885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5DC81-4060-43DA-AB01-7A9F8309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41843" cy="4601183"/>
          </a:xfrm>
        </p:spPr>
        <p:txBody>
          <a:bodyPr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altLang="zh-TW" sz="2400" b="1" dirty="0">
                <a:solidFill>
                  <a:schemeClr val="bg1"/>
                </a:solidFill>
                <a:latin typeface="+mj-ea"/>
              </a:rPr>
              <a:t>Scenario 4</a:t>
            </a:r>
            <a:br>
              <a:rPr lang="en-US" altLang="zh-TW" b="1" dirty="0">
                <a:solidFill>
                  <a:schemeClr val="bg1"/>
                </a:solidFill>
                <a:latin typeface="+mj-ea"/>
              </a:rPr>
            </a:br>
            <a:r>
              <a:rPr lang="zh-TW" altLang="zh-TW" sz="2900" b="1" dirty="0">
                <a:solidFill>
                  <a:schemeClr val="bg1"/>
                </a:solidFill>
                <a:latin typeface="+mj-ea"/>
              </a:rPr>
              <a:t>系統管理者操作概念</a:t>
            </a:r>
            <a:r>
              <a:rPr lang="en-US" altLang="zh-TW" sz="2000" b="1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TW" sz="1400" b="1" dirty="0">
                <a:solidFill>
                  <a:schemeClr val="bg1"/>
                </a:solidFill>
                <a:latin typeface="+mj-ea"/>
              </a:rPr>
              <a:t>(Administrator Operational Concepts)</a:t>
            </a:r>
            <a:endParaRPr lang="zh-TW" altLang="en-US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79FB9A-A4DD-4205-8536-488D7418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系統管理者擁有最高的權限，除了擁有工作人員的功能以外，可以透過帳戶管理子系統管理</a:t>
            </a:r>
            <a:r>
              <a:rPr lang="en-US" altLang="zh-TW" dirty="0"/>
              <a:t> (AMS) </a:t>
            </a:r>
            <a:r>
              <a:rPr lang="zh-TW" altLang="zh-TW" dirty="0"/>
              <a:t>創建、刪除帳戶，並可對資料庫子系統</a:t>
            </a:r>
            <a:r>
              <a:rPr lang="en-US" altLang="zh-TW" dirty="0"/>
              <a:t> (DBS) </a:t>
            </a:r>
            <a:r>
              <a:rPr lang="zh-TW" altLang="zh-TW" dirty="0"/>
              <a:t>進行維護。</a:t>
            </a:r>
          </a:p>
        </p:txBody>
      </p:sp>
    </p:spTree>
    <p:extLst>
      <p:ext uri="{BB962C8B-B14F-4D97-AF65-F5344CB8AC3E}">
        <p14:creationId xmlns:p14="http://schemas.microsoft.com/office/powerpoint/2010/main" val="29779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C92DCB-D613-4B24-A667-0354B1C3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/>
              <a:t>系統架構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02F3BA-C6D1-4B0F-94D6-C881E1D4E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</a:rPr>
              <a:t>System Architecture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278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圖片 5">
            <a:extLst>
              <a:ext uri="{FF2B5EF4-FFF2-40B4-BE49-F238E27FC236}">
                <a16:creationId xmlns:a16="http://schemas.microsoft.com/office/drawing/2014/main" id="{C3CBE8E1-D9FF-4E9F-BF4A-696614647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8897" y="1258162"/>
            <a:ext cx="7772401" cy="431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標題 1">
            <a:extLst>
              <a:ext uri="{FF2B5EF4-FFF2-40B4-BE49-F238E27FC236}">
                <a16:creationId xmlns:a16="http://schemas.microsoft.com/office/drawing/2014/main" id="{8BBD75DF-14DF-44D6-990C-5746C8F2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b="1" dirty="0">
                <a:solidFill>
                  <a:schemeClr val="bg2"/>
                </a:solidFill>
                <a:latin typeface="+mj-ea"/>
              </a:rPr>
              <a:t>系統架構圖</a:t>
            </a:r>
            <a:r>
              <a:rPr lang="en-US" altLang="zh-TW" b="1" dirty="0">
                <a:solidFill>
                  <a:schemeClr val="bg2"/>
                </a:solidFill>
                <a:latin typeface="+mj-ea"/>
              </a:rPr>
              <a:t> </a:t>
            </a:r>
            <a:r>
              <a:rPr lang="en-US" altLang="zh-TW" sz="1600" b="1" dirty="0">
                <a:solidFill>
                  <a:schemeClr val="bg2"/>
                </a:solidFill>
                <a:latin typeface="+mj-ea"/>
              </a:rPr>
              <a:t>(System Architecture Diagram)</a:t>
            </a:r>
            <a:endParaRPr lang="zh-TW" altLang="en-US" b="1" dirty="0">
              <a:solidFill>
                <a:schemeClr val="bg2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4368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D63313-BA99-44F1-A59B-CFC4F1D4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2"/>
                </a:solidFill>
                <a:latin typeface="+mj-ea"/>
              </a:rPr>
              <a:t>ER Model</a:t>
            </a:r>
            <a:endParaRPr lang="zh-TW" altLang="en-US" b="1" dirty="0">
              <a:solidFill>
                <a:schemeClr val="bg2"/>
              </a:solidFill>
              <a:latin typeface="+mj-ea"/>
            </a:endParaRPr>
          </a:p>
        </p:txBody>
      </p:sp>
      <p:pic>
        <p:nvPicPr>
          <p:cNvPr id="4098" name="圖片 1">
            <a:extLst>
              <a:ext uri="{FF2B5EF4-FFF2-40B4-BE49-F238E27FC236}">
                <a16:creationId xmlns:a16="http://schemas.microsoft.com/office/drawing/2014/main" id="{5A0841DF-F564-46DF-9669-2A75F77D4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808" y="628846"/>
            <a:ext cx="6418311" cy="559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705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2E0CF-9DCE-422D-B335-2541EE68C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49" y="1128408"/>
            <a:ext cx="3143893" cy="4601183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chemeClr val="bg2"/>
                </a:solidFill>
                <a:latin typeface="+mj-ea"/>
              </a:rPr>
              <a:t>Database Schema</a:t>
            </a:r>
            <a:endParaRPr lang="zh-TW" altLang="en-US" sz="2800" b="1" dirty="0">
              <a:solidFill>
                <a:schemeClr val="bg2"/>
              </a:solidFill>
              <a:latin typeface="+mj-ea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9A4EE19-3626-4AC2-805B-AE11A63B7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712" y="224028"/>
            <a:ext cx="6056312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005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0447A5-C60F-4979-BB14-F2BEA494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chemeClr val="bg2"/>
                </a:solidFill>
              </a:rPr>
              <a:t>使用開發技術</a:t>
            </a:r>
            <a:br>
              <a:rPr lang="en-US" altLang="zh-TW" b="1" dirty="0">
                <a:solidFill>
                  <a:schemeClr val="bg2"/>
                </a:solidFill>
              </a:rPr>
            </a:br>
            <a:r>
              <a:rPr lang="en-US" altLang="zh-TW" sz="1600" b="1" dirty="0">
                <a:solidFill>
                  <a:schemeClr val="bg2"/>
                </a:solidFill>
              </a:rPr>
              <a:t>(Development Technologies)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pic>
        <p:nvPicPr>
          <p:cNvPr id="6146" name="Picture 2" descr="File:Vue.js Logo 2.svg - Wikimedia Commons">
            <a:extLst>
              <a:ext uri="{FF2B5EF4-FFF2-40B4-BE49-F238E27FC236}">
                <a16:creationId xmlns:a16="http://schemas.microsoft.com/office/drawing/2014/main" id="{39263C2C-29AD-4D57-9CDC-870F6A631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654" y="873253"/>
            <a:ext cx="13296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ile:Tailwind CSS Logo.svg - Wikimedia Commons">
            <a:extLst>
              <a:ext uri="{FF2B5EF4-FFF2-40B4-BE49-F238E27FC236}">
                <a16:creationId xmlns:a16="http://schemas.microsoft.com/office/drawing/2014/main" id="{1682BA1B-7C7E-4FD4-8750-BBB1B75E9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200" y="876246"/>
            <a:ext cx="1152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Vite Logo Vector (.SVG) Free Download">
            <a:extLst>
              <a:ext uri="{FF2B5EF4-FFF2-40B4-BE49-F238E27FC236}">
                <a16:creationId xmlns:a16="http://schemas.microsoft.com/office/drawing/2014/main" id="{EE857367-F55F-4DF4-8F3B-043165144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146" y="755643"/>
            <a:ext cx="1152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Spring Springboot Online Sale, UP TO 65% OFF">
            <a:extLst>
              <a:ext uri="{FF2B5EF4-FFF2-40B4-BE49-F238E27FC236}">
                <a16:creationId xmlns:a16="http://schemas.microsoft.com/office/drawing/2014/main" id="{0F1FC8A3-44F0-4201-8626-B4ED52901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654" y="2857572"/>
            <a:ext cx="1284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Java Logo Vector (.SVG) Free Download">
            <a:extLst>
              <a:ext uri="{FF2B5EF4-FFF2-40B4-BE49-F238E27FC236}">
                <a16:creationId xmlns:a16="http://schemas.microsoft.com/office/drawing/2014/main" id="{5C12D2D9-A64C-4E63-A7F9-D412BB188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058" y="2790336"/>
            <a:ext cx="85248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 descr="File:MariaDB colour logo.svg - 維基百科，自由的百科全書">
            <a:extLst>
              <a:ext uri="{FF2B5EF4-FFF2-40B4-BE49-F238E27FC236}">
                <a16:creationId xmlns:a16="http://schemas.microsoft.com/office/drawing/2014/main" id="{9740D959-5327-4D13-ABD0-6274E3FFB7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6100"/>
          <a:stretch/>
        </p:blipFill>
        <p:spPr bwMode="auto">
          <a:xfrm>
            <a:off x="5706604" y="4702867"/>
            <a:ext cx="1783257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914548F-3ED6-48B1-93B6-EB879F8B37A9}"/>
              </a:ext>
            </a:extLst>
          </p:cNvPr>
          <p:cNvSpPr txBox="1"/>
          <p:nvPr/>
        </p:nvSpPr>
        <p:spPr>
          <a:xfrm>
            <a:off x="3801439" y="133164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前端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D68C777-2046-477F-B408-AA227474A951}"/>
              </a:ext>
            </a:extLst>
          </p:cNvPr>
          <p:cNvSpPr txBox="1"/>
          <p:nvPr/>
        </p:nvSpPr>
        <p:spPr>
          <a:xfrm>
            <a:off x="3801439" y="31719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後端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7713924-BB5A-490E-A8FC-1631A850D04D}"/>
              </a:ext>
            </a:extLst>
          </p:cNvPr>
          <p:cNvSpPr txBox="1"/>
          <p:nvPr/>
        </p:nvSpPr>
        <p:spPr>
          <a:xfrm>
            <a:off x="3801438" y="501228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資料庫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B6EB8B3-EB23-407B-A3E5-3610193D42E5}"/>
              </a:ext>
            </a:extLst>
          </p:cNvPr>
          <p:cNvSpPr txBox="1"/>
          <p:nvPr/>
        </p:nvSpPr>
        <p:spPr>
          <a:xfrm>
            <a:off x="6092914" y="2077197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Vue</a:t>
            </a:r>
            <a:endParaRPr lang="zh-TW" altLang="en-US" sz="20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9175A7F-0C40-423B-9008-13C1056B8A4A}"/>
              </a:ext>
            </a:extLst>
          </p:cNvPr>
          <p:cNvSpPr txBox="1"/>
          <p:nvPr/>
        </p:nvSpPr>
        <p:spPr>
          <a:xfrm>
            <a:off x="7682816" y="2077197"/>
            <a:ext cx="1066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Tailwind</a:t>
            </a:r>
            <a:endParaRPr lang="zh-TW" altLang="en-US" sz="20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8521E98-DCB2-48BD-B2DB-C44E627D20FE}"/>
              </a:ext>
            </a:extLst>
          </p:cNvPr>
          <p:cNvSpPr txBox="1"/>
          <p:nvPr/>
        </p:nvSpPr>
        <p:spPr>
          <a:xfrm>
            <a:off x="9632407" y="2077197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/>
              <a:t>Vite</a:t>
            </a:r>
            <a:endParaRPr lang="zh-TW" altLang="en-US" sz="20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40729E4-05B9-447D-87F0-98BFCCEB7EF4}"/>
              </a:ext>
            </a:extLst>
          </p:cNvPr>
          <p:cNvSpPr txBox="1"/>
          <p:nvPr/>
        </p:nvSpPr>
        <p:spPr>
          <a:xfrm>
            <a:off x="5657341" y="4050758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Spring Boot</a:t>
            </a:r>
            <a:endParaRPr lang="zh-TW" altLang="en-US" sz="20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9A19314-B372-48A5-9CF8-DDB9EA95EDFD}"/>
              </a:ext>
            </a:extLst>
          </p:cNvPr>
          <p:cNvSpPr txBox="1"/>
          <p:nvPr/>
        </p:nvSpPr>
        <p:spPr>
          <a:xfrm>
            <a:off x="8216199" y="4009572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Java</a:t>
            </a:r>
            <a:endParaRPr lang="zh-TW" altLang="en-US" sz="2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2092649-4254-461D-8BDE-3BE990F11D19}"/>
              </a:ext>
            </a:extLst>
          </p:cNvPr>
          <p:cNvSpPr txBox="1"/>
          <p:nvPr/>
        </p:nvSpPr>
        <p:spPr>
          <a:xfrm>
            <a:off x="5987559" y="5854867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MariaDB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72877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BB7AF74-CD34-4A9E-B4A5-312A30B82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295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THE END</a:t>
            </a:r>
            <a:endParaRPr lang="zh-TW" alt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DC03C0-F9FE-41E7-B1AA-D695048D1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anchor="ctr">
            <a:normAutofit/>
          </a:bodyPr>
          <a:lstStyle/>
          <a:p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3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C92DCB-D613-4B24-A667-0354B1C3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/>
              <a:t>團隊成員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02F3BA-C6D1-4B0F-94D6-C881E1D4E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</a:rPr>
              <a:t>Team Members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46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6FCA0-6AC4-42C1-914F-1AB75656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團隊成員</a:t>
            </a:r>
            <a:br>
              <a:rPr lang="en-US" altLang="zh-TW" b="1" dirty="0">
                <a:solidFill>
                  <a:schemeClr val="bg1"/>
                </a:solidFill>
              </a:rPr>
            </a:br>
            <a:r>
              <a:rPr lang="en-US" altLang="zh-TW" sz="2000" b="1" dirty="0">
                <a:solidFill>
                  <a:schemeClr val="bg1"/>
                </a:solidFill>
              </a:rPr>
              <a:t>Team Members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B38D7D-0C16-4420-B962-0E0AD8844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電資三 周宥霄	</a:t>
            </a:r>
            <a:r>
              <a:rPr lang="en-US" altLang="zh-TW" dirty="0">
                <a:latin typeface="+mn-ea"/>
              </a:rPr>
              <a:t>108820028 </a:t>
            </a:r>
          </a:p>
          <a:p>
            <a:r>
              <a:rPr lang="zh-TW" altLang="en-US" dirty="0">
                <a:latin typeface="+mn-ea"/>
              </a:rPr>
              <a:t>電資三 羅羽軒	</a:t>
            </a:r>
            <a:r>
              <a:rPr lang="en-US" altLang="zh-TW" dirty="0">
                <a:latin typeface="+mn-ea"/>
              </a:rPr>
              <a:t>108820001 </a:t>
            </a:r>
          </a:p>
          <a:p>
            <a:r>
              <a:rPr lang="zh-TW" altLang="en-US" dirty="0">
                <a:latin typeface="+mn-ea"/>
              </a:rPr>
              <a:t>電資三 胡紹宇	</a:t>
            </a:r>
            <a:r>
              <a:rPr lang="en-US" altLang="zh-TW" dirty="0">
                <a:latin typeface="+mn-ea"/>
              </a:rPr>
              <a:t>108820008 </a:t>
            </a:r>
          </a:p>
          <a:p>
            <a:r>
              <a:rPr lang="zh-TW" altLang="en-US" dirty="0">
                <a:latin typeface="+mn-ea"/>
              </a:rPr>
              <a:t>電資三 周雨柔	</a:t>
            </a:r>
            <a:r>
              <a:rPr lang="en-US" altLang="zh-TW" dirty="0">
                <a:latin typeface="+mn-ea"/>
              </a:rPr>
              <a:t>108820015 </a:t>
            </a:r>
          </a:p>
          <a:p>
            <a:r>
              <a:rPr lang="zh-TW" altLang="en-US" dirty="0">
                <a:latin typeface="+mn-ea"/>
              </a:rPr>
              <a:t>電資三 郭梓琳	</a:t>
            </a:r>
            <a:r>
              <a:rPr lang="en-US" altLang="zh-TW" dirty="0">
                <a:latin typeface="+mn-ea"/>
              </a:rPr>
              <a:t>108820016 </a:t>
            </a:r>
          </a:p>
          <a:p>
            <a:r>
              <a:rPr lang="zh-TW" altLang="en-US" dirty="0">
                <a:latin typeface="+mn-ea"/>
              </a:rPr>
              <a:t>電資三 周世昊	</a:t>
            </a:r>
            <a:r>
              <a:rPr lang="en-US" altLang="zh-TW" dirty="0">
                <a:latin typeface="+mn-ea"/>
              </a:rPr>
              <a:t>108820027 </a:t>
            </a:r>
          </a:p>
          <a:p>
            <a:r>
              <a:rPr lang="zh-TW" altLang="en-US" dirty="0">
                <a:latin typeface="+mn-ea"/>
              </a:rPr>
              <a:t>電資三 簡上博	</a:t>
            </a:r>
            <a:r>
              <a:rPr lang="en-US" altLang="zh-TW" dirty="0">
                <a:latin typeface="+mn-ea"/>
              </a:rPr>
              <a:t>108820031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53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C92DCB-D613-4B24-A667-0354B1C3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/>
              <a:t>系統介紹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02F3BA-C6D1-4B0F-94D6-C881E1D4E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</a:rPr>
              <a:t>System Introduction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2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00038-CA5A-42FA-93DC-572276D2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系統描述</a:t>
            </a:r>
            <a:br>
              <a:rPr lang="en-US" altLang="zh-TW" sz="4000" b="1" dirty="0">
                <a:solidFill>
                  <a:schemeClr val="bg1"/>
                </a:solidFill>
              </a:rPr>
            </a:br>
            <a:r>
              <a:rPr lang="en-US" altLang="zh-TW" sz="2000" b="1" dirty="0">
                <a:solidFill>
                  <a:schemeClr val="bg1"/>
                </a:solidFill>
              </a:rPr>
              <a:t>System Description</a:t>
            </a:r>
            <a:endParaRPr lang="zh-TW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88C3C16-4704-4A05-AA25-7B5B3E37C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為了更加理解資料庫的架構設計、操作方式與實際應用，我們透過本學期資料庫系統課程，開發一個完整的</a:t>
            </a:r>
            <a:r>
              <a:rPr lang="en-US" altLang="zh-TW" dirty="0">
                <a:latin typeface="+mj-ea"/>
                <a:ea typeface="+mj-ea"/>
              </a:rPr>
              <a:t>3C</a:t>
            </a:r>
            <a:r>
              <a:rPr lang="zh-TW" altLang="zh-TW" dirty="0"/>
              <a:t>產品線上購物系統「</a:t>
            </a:r>
            <a:r>
              <a:rPr lang="en-US" altLang="zh-TW" dirty="0"/>
              <a:t>CCC Shop</a:t>
            </a:r>
            <a:r>
              <a:rPr lang="zh-TW" altLang="zh-TW" dirty="0"/>
              <a:t>」，旨在完成一個由商家為分類架構的系統，並提供商家</a:t>
            </a:r>
            <a:r>
              <a:rPr lang="en-US" altLang="zh-TW" dirty="0"/>
              <a:t>(</a:t>
            </a:r>
            <a:r>
              <a:rPr lang="zh-TW" altLang="zh-TW" dirty="0"/>
              <a:t>本專案中之工作人員</a:t>
            </a:r>
            <a:r>
              <a:rPr lang="en-US" altLang="zh-TW" dirty="0"/>
              <a:t>)</a:t>
            </a:r>
            <a:r>
              <a:rPr lang="zh-TW" altLang="zh-TW" dirty="0"/>
              <a:t>可以管理與販賣自家商品的空間，使用者則可以以品牌為基礎來購買喜愛的產品。本專案結合前端網頁設計、後端網路技術，並嘗試使用良好的架構來學習資料庫系統。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006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D3D326-7AD7-4D25-AF20-9F4AD7613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524772" cy="5120640"/>
          </a:xfrm>
        </p:spPr>
        <p:txBody>
          <a:bodyPr/>
          <a:lstStyle/>
          <a:p>
            <a:pPr lvl="0"/>
            <a:r>
              <a:rPr lang="zh-TW" altLang="zh-TW" dirty="0"/>
              <a:t>電子商務系統</a:t>
            </a:r>
            <a:r>
              <a:rPr lang="en-US" altLang="zh-TW" dirty="0"/>
              <a:t> (E-Commerce System, </a:t>
            </a:r>
            <a:r>
              <a:rPr lang="en-US" altLang="zh-TW" b="1" dirty="0"/>
              <a:t>ECS</a:t>
            </a:r>
            <a:r>
              <a:rPr lang="en-US" altLang="zh-TW" dirty="0"/>
              <a:t>)</a:t>
            </a:r>
          </a:p>
          <a:p>
            <a:pPr lvl="0"/>
            <a:endParaRPr lang="zh-TW" altLang="zh-TW" dirty="0"/>
          </a:p>
          <a:p>
            <a:pPr lvl="0"/>
            <a:r>
              <a:rPr lang="zh-TW" altLang="zh-TW" dirty="0"/>
              <a:t>帳戶管理子系統</a:t>
            </a:r>
            <a:r>
              <a:rPr lang="en-US" altLang="zh-TW" dirty="0"/>
              <a:t> (Account Management Subsystem, </a:t>
            </a:r>
            <a:r>
              <a:rPr lang="en-US" altLang="zh-TW" b="1" dirty="0"/>
              <a:t>AMS</a:t>
            </a:r>
            <a:r>
              <a:rPr lang="en-US" altLang="zh-TW" dirty="0"/>
              <a:t>)</a:t>
            </a:r>
            <a:endParaRPr lang="zh-TW" altLang="zh-TW" dirty="0"/>
          </a:p>
          <a:p>
            <a:pPr lvl="0"/>
            <a:r>
              <a:rPr lang="zh-TW" altLang="zh-TW" dirty="0"/>
              <a:t>商品管理子系統</a:t>
            </a:r>
            <a:r>
              <a:rPr lang="en-US" altLang="zh-TW" dirty="0"/>
              <a:t> (Product Management Subsystem, </a:t>
            </a:r>
            <a:r>
              <a:rPr lang="en-US" altLang="zh-TW" b="1" dirty="0"/>
              <a:t>PMS</a:t>
            </a:r>
            <a:r>
              <a:rPr lang="en-US" altLang="zh-TW" dirty="0"/>
              <a:t>)</a:t>
            </a:r>
            <a:endParaRPr lang="zh-TW" altLang="zh-TW" dirty="0"/>
          </a:p>
          <a:p>
            <a:pPr lvl="0"/>
            <a:r>
              <a:rPr lang="zh-TW" altLang="zh-TW" dirty="0"/>
              <a:t>訂單管理子系統</a:t>
            </a:r>
            <a:r>
              <a:rPr lang="en-US" altLang="zh-TW" dirty="0"/>
              <a:t> (Order Management Subsystem, </a:t>
            </a:r>
            <a:r>
              <a:rPr lang="en-US" altLang="zh-TW" b="1" dirty="0"/>
              <a:t>OMS</a:t>
            </a:r>
            <a:r>
              <a:rPr lang="en-US" altLang="zh-TW" dirty="0"/>
              <a:t>)</a:t>
            </a:r>
            <a:endParaRPr lang="zh-TW" altLang="zh-TW" dirty="0"/>
          </a:p>
          <a:p>
            <a:pPr lvl="0"/>
            <a:r>
              <a:rPr lang="zh-TW" altLang="zh-TW" dirty="0"/>
              <a:t>購物車管理子系統</a:t>
            </a:r>
            <a:r>
              <a:rPr lang="en-US" altLang="zh-TW" dirty="0"/>
              <a:t> (Shopping Cart Management Subsystem, </a:t>
            </a:r>
            <a:r>
              <a:rPr lang="en-US" altLang="zh-TW" b="1" dirty="0"/>
              <a:t>SCMS</a:t>
            </a:r>
            <a:r>
              <a:rPr lang="en-US" altLang="zh-TW" dirty="0"/>
              <a:t>)</a:t>
            </a:r>
            <a:endParaRPr lang="zh-TW" altLang="zh-TW" dirty="0"/>
          </a:p>
          <a:p>
            <a:pPr lvl="0"/>
            <a:r>
              <a:rPr lang="zh-TW" altLang="zh-TW" dirty="0"/>
              <a:t>報表統計子系統</a:t>
            </a:r>
            <a:r>
              <a:rPr lang="en-US" altLang="zh-TW" dirty="0"/>
              <a:t> (Report Statistics Subsystem, </a:t>
            </a:r>
            <a:r>
              <a:rPr lang="en-US" altLang="zh-TW" b="1" dirty="0"/>
              <a:t>RSS</a:t>
            </a:r>
            <a:r>
              <a:rPr lang="en-US" altLang="zh-TW" dirty="0"/>
              <a:t>)</a:t>
            </a:r>
            <a:endParaRPr lang="zh-TW" altLang="zh-TW" dirty="0"/>
          </a:p>
          <a:p>
            <a:pPr lvl="0"/>
            <a:r>
              <a:rPr lang="zh-TW" altLang="zh-TW" dirty="0"/>
              <a:t>商品搜尋子系統</a:t>
            </a:r>
            <a:r>
              <a:rPr lang="en-US" altLang="zh-TW" dirty="0"/>
              <a:t> (Product Searching Subsystem, </a:t>
            </a:r>
            <a:r>
              <a:rPr lang="en-US" altLang="zh-TW" b="1" dirty="0"/>
              <a:t>PSS</a:t>
            </a:r>
            <a:r>
              <a:rPr lang="en-US" altLang="zh-TW" dirty="0"/>
              <a:t>)</a:t>
            </a:r>
            <a:endParaRPr lang="zh-TW" altLang="zh-TW" dirty="0"/>
          </a:p>
          <a:p>
            <a:pPr lvl="0"/>
            <a:r>
              <a:rPr lang="zh-TW" altLang="zh-TW" dirty="0"/>
              <a:t>商品評價子系統</a:t>
            </a:r>
            <a:r>
              <a:rPr lang="en-US" altLang="zh-TW" dirty="0"/>
              <a:t> (Product Rating Subsystem, </a:t>
            </a:r>
            <a:r>
              <a:rPr lang="en-US" altLang="zh-TW" b="1" dirty="0"/>
              <a:t>PRS</a:t>
            </a:r>
            <a:r>
              <a:rPr lang="en-US" altLang="zh-TW" dirty="0"/>
              <a:t>)</a:t>
            </a:r>
            <a:endParaRPr lang="zh-TW" altLang="zh-TW" dirty="0"/>
          </a:p>
          <a:p>
            <a:pPr lvl="0"/>
            <a:r>
              <a:rPr lang="zh-TW" altLang="zh-TW" dirty="0"/>
              <a:t>資料庫子系統</a:t>
            </a:r>
            <a:r>
              <a:rPr lang="en-US" altLang="zh-TW" dirty="0"/>
              <a:t> (Database Subsystem, </a:t>
            </a:r>
            <a:r>
              <a:rPr lang="en-US" altLang="zh-TW" b="1" dirty="0"/>
              <a:t>DBS</a:t>
            </a:r>
            <a:r>
              <a:rPr lang="en-US" altLang="zh-TW" dirty="0"/>
              <a:t>)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912C617E-BDC8-450B-B933-0EC8C86C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系統描述</a:t>
            </a:r>
            <a:br>
              <a:rPr lang="en-US" altLang="zh-TW" sz="4000" b="1" dirty="0">
                <a:solidFill>
                  <a:schemeClr val="bg1"/>
                </a:solidFill>
              </a:rPr>
            </a:br>
            <a:r>
              <a:rPr lang="en-US" altLang="zh-TW" sz="2000" b="1" dirty="0">
                <a:solidFill>
                  <a:schemeClr val="bg1"/>
                </a:solidFill>
              </a:rPr>
              <a:t>System Description</a:t>
            </a:r>
            <a:endParaRPr lang="zh-TW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810E2E-9DA1-4E23-BC55-0A09E594E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訪客可以註冊會員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訪客可以查看商品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訪客可以搜尋商品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會員可以登入</a:t>
            </a:r>
            <a:r>
              <a:rPr lang="en-US" altLang="zh-TW" dirty="0"/>
              <a:t>/</a:t>
            </a:r>
            <a:r>
              <a:rPr lang="zh-TW" altLang="en-US" dirty="0"/>
              <a:t>登出系統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會員可以將購物車中的商品結帳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會員可以查看購物車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會員可以查詢訂單歷史紀錄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購買商品後，會員可以給予評價 </a:t>
            </a:r>
            <a:endParaRPr lang="en-US" altLang="zh-TW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8153D592-F486-415E-8EE9-A3258C68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系統功能</a:t>
            </a:r>
            <a:br>
              <a:rPr lang="en-US" altLang="zh-TW" sz="4000" b="1" dirty="0">
                <a:solidFill>
                  <a:schemeClr val="bg1"/>
                </a:solidFill>
              </a:rPr>
            </a:br>
            <a:r>
              <a:rPr lang="en-US" altLang="zh-TW" sz="2000" b="1" dirty="0">
                <a:solidFill>
                  <a:schemeClr val="bg1"/>
                </a:solidFill>
              </a:rPr>
              <a:t>System</a:t>
            </a:r>
            <a:r>
              <a:rPr lang="zh-TW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Functionality</a:t>
            </a:r>
            <a:endParaRPr lang="zh-TW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010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810E2E-9DA1-4E23-BC55-0A09E594E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工作人員可以上架</a:t>
            </a:r>
            <a:r>
              <a:rPr lang="en-US" altLang="zh-TW" dirty="0"/>
              <a:t>/</a:t>
            </a:r>
            <a:r>
              <a:rPr lang="zh-TW" altLang="en-US" dirty="0"/>
              <a:t>下架自家商品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工作人員可以編輯自家商品資訊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工作人員可以處理自家商品的訂單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工作人員可以訂定自家商品的折扣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工作人員可以產生統計報表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系統管理者可以創建任一種帳戶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系統管理者可以刪除任一種帳戶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51920E-8EDF-4B9B-8672-272BF056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系統功能</a:t>
            </a:r>
            <a:br>
              <a:rPr lang="en-US" altLang="zh-TW" sz="4000" b="1" dirty="0">
                <a:solidFill>
                  <a:schemeClr val="bg1"/>
                </a:solidFill>
              </a:rPr>
            </a:br>
            <a:r>
              <a:rPr lang="en-US" altLang="zh-TW" sz="2000" b="1" dirty="0">
                <a:solidFill>
                  <a:schemeClr val="bg1"/>
                </a:solidFill>
              </a:rPr>
              <a:t>System</a:t>
            </a:r>
            <a:r>
              <a:rPr lang="zh-TW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Functionality</a:t>
            </a:r>
            <a:endParaRPr lang="zh-TW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2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C92DCB-D613-4B24-A667-0354B1C3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/>
              <a:t>操作概念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02F3BA-C6D1-4B0F-94D6-C881E1D4E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</a:rPr>
              <a:t>Operational Concepts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312932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694</Words>
  <Application>Microsoft Office PowerPoint</Application>
  <PresentationFormat>寬螢幕</PresentationFormat>
  <Paragraphs>69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微軟正黑體</vt:lpstr>
      <vt:lpstr>Arial</vt:lpstr>
      <vt:lpstr>Corbel</vt:lpstr>
      <vt:lpstr>Wingdings 2</vt:lpstr>
      <vt:lpstr>框架</vt:lpstr>
      <vt:lpstr>CCC  Shop  尊爵不凡的 3C 產品購物平台</vt:lpstr>
      <vt:lpstr>團隊成員</vt:lpstr>
      <vt:lpstr>團隊成員 Team Members</vt:lpstr>
      <vt:lpstr>系統介紹</vt:lpstr>
      <vt:lpstr>系統描述 System Description</vt:lpstr>
      <vt:lpstr>系統描述 System Description</vt:lpstr>
      <vt:lpstr>系統功能 System Functionality</vt:lpstr>
      <vt:lpstr>系統功能 System Functionality</vt:lpstr>
      <vt:lpstr>操作概念</vt:lpstr>
      <vt:lpstr>Scenario 1 訪客操作概念 (Visitor Operational Concepts)</vt:lpstr>
      <vt:lpstr>PowerPoint 簡報</vt:lpstr>
      <vt:lpstr>PowerPoint 簡報</vt:lpstr>
      <vt:lpstr>Scenario 4 系統管理者操作概念 (Administrator Operational Concepts)</vt:lpstr>
      <vt:lpstr>系統架構</vt:lpstr>
      <vt:lpstr>系統架構圖 (System Architecture Diagram)</vt:lpstr>
      <vt:lpstr>ER Model</vt:lpstr>
      <vt:lpstr>Database Schema</vt:lpstr>
      <vt:lpstr>使用開發技術 (Development Technologies)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CCC  Shop</dc:title>
  <dc:creator>周世昊</dc:creator>
  <cp:lastModifiedBy>周世昊</cp:lastModifiedBy>
  <cp:revision>43</cp:revision>
  <dcterms:created xsi:type="dcterms:W3CDTF">2021-11-09T06:12:56Z</dcterms:created>
  <dcterms:modified xsi:type="dcterms:W3CDTF">2021-11-09T07:00:05Z</dcterms:modified>
</cp:coreProperties>
</file>