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91" r:id="rId3"/>
    <p:sldId id="294" r:id="rId4"/>
    <p:sldId id="292" r:id="rId5"/>
    <p:sldId id="257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Project4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1657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ea typeface="微軟正黑體" panose="020B0604030504040204" pitchFamily="34" charset="-120"/>
              </a:rPr>
              <a:t>wine.py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1146572"/>
            <a:ext cx="64243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 </a:t>
            </a:r>
            <a:r>
              <a:rPr lang="en-US" altLang="zh-TW" dirty="0" err="1"/>
              <a:t>sklearn</a:t>
            </a:r>
            <a:r>
              <a:rPr lang="en-US" altLang="zh-TW" dirty="0"/>
              <a:t> import datasets</a:t>
            </a:r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 import 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</a:t>
            </a:r>
            <a:r>
              <a:rPr lang="en-US" altLang="zh-TW" dirty="0"/>
              <a:t> import </a:t>
            </a:r>
            <a:r>
              <a:rPr lang="en-US" altLang="zh-TW" dirty="0" err="1"/>
              <a:t>svm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wine = </a:t>
            </a:r>
            <a:r>
              <a:rPr lang="en-US" altLang="zh-TW" dirty="0" err="1"/>
              <a:t>datasets.load_wine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X = </a:t>
            </a:r>
            <a:r>
              <a:rPr lang="en-US" altLang="zh-TW" dirty="0" err="1" smtClean="0"/>
              <a:t>wine.data</a:t>
            </a:r>
            <a:endParaRPr lang="en-US" altLang="zh-TW" dirty="0"/>
          </a:p>
          <a:p>
            <a:r>
              <a:rPr lang="en-US" altLang="zh-TW" dirty="0"/>
              <a:t>y = </a:t>
            </a:r>
            <a:r>
              <a:rPr lang="en-US" altLang="zh-TW" dirty="0" err="1" smtClean="0"/>
              <a:t>wine.target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X_test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, </a:t>
            </a:r>
            <a:r>
              <a:rPr lang="en-US" altLang="zh-TW" dirty="0" err="1"/>
              <a:t>y_test</a:t>
            </a:r>
            <a:r>
              <a:rPr lang="en-US" altLang="zh-TW" dirty="0"/>
              <a:t> = </a:t>
            </a:r>
            <a:r>
              <a:rPr lang="en-US" altLang="zh-TW" dirty="0" err="1"/>
              <a:t>train_test_split</a:t>
            </a:r>
            <a:r>
              <a:rPr lang="en-US" altLang="zh-TW" dirty="0"/>
              <a:t>(X, y, </a:t>
            </a:r>
            <a:r>
              <a:rPr lang="en-US" altLang="zh-TW" dirty="0" err="1"/>
              <a:t>test_size</a:t>
            </a:r>
            <a:r>
              <a:rPr lang="en-US" altLang="zh-TW" dirty="0"/>
              <a:t>=0.3) 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clf</a:t>
            </a:r>
            <a:r>
              <a:rPr lang="en-US" altLang="zh-TW" dirty="0"/>
              <a:t> = </a:t>
            </a:r>
            <a:r>
              <a:rPr lang="en-US" altLang="zh-TW" dirty="0" err="1"/>
              <a:t>svm.SVC</a:t>
            </a:r>
            <a:r>
              <a:rPr lang="en-US" altLang="zh-TW" dirty="0"/>
              <a:t>(C=1, kernel='linear', gamma='scale')</a:t>
            </a:r>
          </a:p>
          <a:p>
            <a:r>
              <a:rPr lang="en-US" altLang="zh-TW" dirty="0" err="1"/>
              <a:t>clf.fit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) # </a:t>
            </a:r>
            <a:r>
              <a:rPr lang="zh-TW" altLang="en-US" dirty="0"/>
              <a:t>將訓練集送入訓練</a:t>
            </a:r>
            <a:r>
              <a:rPr lang="en-US" altLang="zh-TW" dirty="0"/>
              <a:t>(fit)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3226" y="5219164"/>
            <a:ext cx="4839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print</a:t>
            </a:r>
            <a:r>
              <a:rPr lang="en-US" altLang="zh-TW" dirty="0"/>
              <a:t>("Accuracy")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clf.score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clf.score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 </a:t>
            </a:r>
            <a:r>
              <a:rPr lang="en-US" altLang="zh-TW" dirty="0" err="1"/>
              <a:t>y_test</a:t>
            </a:r>
            <a:r>
              <a:rPr lang="en-US" altLang="zh-TW" dirty="0"/>
              <a:t>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8224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ea typeface="微軟正黑體" panose="020B0604030504040204" pitchFamily="34" charset="-120"/>
              </a:rPr>
              <a:t>wine.py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 在資料集中選擇特定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特徵值方法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44772" y="1304834"/>
            <a:ext cx="6424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import 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 as np</a:t>
            </a:r>
          </a:p>
          <a:p>
            <a:r>
              <a:rPr lang="en-US" altLang="zh-TW" sz="2000" dirty="0" smtClean="0"/>
              <a:t>X</a:t>
            </a:r>
            <a:r>
              <a:rPr lang="en-US" altLang="zh-TW" sz="2000" dirty="0"/>
              <a:t> = list(</a:t>
            </a:r>
            <a:r>
              <a:rPr lang="en-US" altLang="zh-TW" sz="2000" dirty="0" err="1"/>
              <a:t>wine.data</a:t>
            </a:r>
            <a:r>
              <a:rPr lang="en-US" altLang="zh-TW" sz="2000" dirty="0"/>
              <a:t>[:,0:3])</a:t>
            </a:r>
          </a:p>
          <a:p>
            <a:r>
              <a:rPr lang="en-US" altLang="zh-TW" sz="2000" dirty="0"/>
              <a:t>t = list(</a:t>
            </a:r>
            <a:r>
              <a:rPr lang="en-US" altLang="zh-TW" sz="2000" dirty="0" err="1"/>
              <a:t>wine.data</a:t>
            </a:r>
            <a:r>
              <a:rPr lang="en-US" altLang="zh-TW" sz="2000" dirty="0"/>
              <a:t>[:,8:9])</a:t>
            </a:r>
          </a:p>
          <a:p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for </a:t>
            </a:r>
            <a:r>
              <a:rPr lang="en-US" altLang="zh-TW" sz="2000" dirty="0" err="1"/>
              <a:t>i</a:t>
            </a:r>
            <a:r>
              <a:rPr lang="en-US" altLang="zh-TW" sz="2000" dirty="0"/>
              <a:t> in range(178):</a:t>
            </a:r>
          </a:p>
          <a:p>
            <a:r>
              <a:rPr lang="en-US" altLang="zh-TW" sz="2000" dirty="0"/>
              <a:t> 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X[</a:t>
            </a:r>
            <a:r>
              <a:rPr lang="en-US" altLang="zh-TW" sz="2000" dirty="0" err="1" smtClean="0"/>
              <a:t>i</a:t>
            </a:r>
            <a:r>
              <a:rPr lang="en-US" altLang="zh-TW" sz="2000" dirty="0"/>
              <a:t>] = </a:t>
            </a:r>
            <a:r>
              <a:rPr lang="en-US" altLang="zh-TW" sz="2000" dirty="0" err="1"/>
              <a:t>np.append</a:t>
            </a:r>
            <a:r>
              <a:rPr lang="en-US" altLang="zh-TW" sz="2000" dirty="0"/>
              <a:t>(X[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], 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</a:t>
            </a:r>
          </a:p>
          <a:p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X = </a:t>
            </a:r>
            <a:r>
              <a:rPr lang="en-US" altLang="zh-TW" sz="2000" dirty="0" err="1"/>
              <a:t>np.array</a:t>
            </a:r>
            <a:r>
              <a:rPr lang="en-US" altLang="zh-TW" sz="2000" dirty="0"/>
              <a:t>(X)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3841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9704" y="481530"/>
            <a:ext cx="531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測試過的變數組合及觀察結果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23908"/>
              </p:ext>
            </p:extLst>
          </p:nvPr>
        </p:nvGraphicFramePr>
        <p:xfrm>
          <a:off x="886692" y="1422397"/>
          <a:ext cx="10704944" cy="457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21">
                  <a:extLst>
                    <a:ext uri="{9D8B030D-6E8A-4147-A177-3AD203B41FA5}">
                      <a16:colId xmlns:a16="http://schemas.microsoft.com/office/drawing/2014/main" val="183811352"/>
                    </a:ext>
                  </a:extLst>
                </a:gridCol>
                <a:gridCol w="1415577">
                  <a:extLst>
                    <a:ext uri="{9D8B030D-6E8A-4147-A177-3AD203B41FA5}">
                      <a16:colId xmlns:a16="http://schemas.microsoft.com/office/drawing/2014/main" val="3287907290"/>
                    </a:ext>
                  </a:extLst>
                </a:gridCol>
                <a:gridCol w="3843282">
                  <a:extLst>
                    <a:ext uri="{9D8B030D-6E8A-4147-A177-3AD203B41FA5}">
                      <a16:colId xmlns:a16="http://schemas.microsoft.com/office/drawing/2014/main" val="2556857751"/>
                    </a:ext>
                  </a:extLst>
                </a:gridCol>
                <a:gridCol w="1865737">
                  <a:extLst>
                    <a:ext uri="{9D8B030D-6E8A-4147-A177-3AD203B41FA5}">
                      <a16:colId xmlns:a16="http://schemas.microsoft.com/office/drawing/2014/main" val="148177576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2963406726"/>
                    </a:ext>
                  </a:extLst>
                </a:gridCol>
              </a:tblGrid>
              <a:tr h="6546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Train_data</a:t>
                      </a:r>
                      <a:r>
                        <a:rPr lang="en-US" altLang="zh-TW" dirty="0" smtClean="0"/>
                        <a:t> accuracy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Test_data</a:t>
                      </a:r>
                      <a:r>
                        <a:rPr lang="en-US" altLang="zh-TW" dirty="0" smtClean="0"/>
                        <a:t>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19426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0.9629629629629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51483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data[:,0:5:2]</a:t>
                      </a:r>
                      <a:endParaRPr lang="en-US" altLang="zh-TW" sz="1800" b="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0.7177419354838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0.6851851851851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31469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data[:,0:13:2]</a:t>
                      </a:r>
                      <a:endParaRPr lang="en-US" altLang="zh-TW" sz="1800" b="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0.9677419354838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0.9814814814814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81111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0.9550561797752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16364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</a:t>
                      </a:r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0.9444444444444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3026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</a:t>
                      </a:r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0.8888888888888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41179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C=5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kernel=‘rbf'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0.7419354838709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0.6851851851851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76061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C=5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kernel=‘poly'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0.6854838709677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0.7222222222222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45278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gamma=‘auto'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0.9919354838709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0.9444444444444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434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886692" y="1004750"/>
            <a:ext cx="1061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挑選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時，因為特徵都是專業的差異，在沒有專業知識下，我們隨機選擇不同數量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(n=13, 3, 7)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的特徵做為比較因素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6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34352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測試中觀察到的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10045" y="1924595"/>
            <a:ext cx="1043286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7030A0"/>
                </a:solidFill>
              </a:rPr>
              <a:t>All, data[:,0:5:2]</a:t>
            </a:r>
            <a:r>
              <a:rPr lang="en-US" altLang="zh-TW" sz="1200" dirty="0" smtClean="0"/>
              <a:t>(feature=‘alcohol’, ‘ash’, ‘magnesium’ )</a:t>
            </a:r>
            <a:r>
              <a:rPr lang="en-US" altLang="zh-TW" dirty="0" smtClean="0">
                <a:solidFill>
                  <a:srgbClr val="7030A0"/>
                </a:solidFill>
              </a:rPr>
              <a:t>, data[:,0:13:2]</a:t>
            </a:r>
            <a:r>
              <a:rPr lang="en-US" altLang="zh-TW" dirty="0" smtClean="0"/>
              <a:t> </a:t>
            </a:r>
            <a:r>
              <a:rPr lang="en-US" altLang="zh-TW" sz="1200" dirty="0" smtClean="0"/>
              <a:t>(</a:t>
            </a:r>
            <a:r>
              <a:rPr lang="en-US" altLang="zh-TW" sz="1400" dirty="0"/>
              <a:t>feature=‘alcohol’, ‘ash’, ‘magnesium’,  ‘</a:t>
            </a:r>
            <a:r>
              <a:rPr lang="en-US" altLang="zh-TW" sz="1400" dirty="0" err="1"/>
              <a:t>flavanoids</a:t>
            </a:r>
            <a:r>
              <a:rPr lang="en-US" altLang="zh-TW" sz="1400" dirty="0" smtClean="0"/>
              <a:t>’, ‘</a:t>
            </a:r>
            <a:r>
              <a:rPr lang="en-US" altLang="zh-TW" sz="1400" dirty="0" err="1" smtClean="0"/>
              <a:t>proanthocyanins</a:t>
            </a:r>
            <a:r>
              <a:rPr lang="en-US" altLang="zh-TW" sz="1400" dirty="0" smtClean="0"/>
              <a:t>’, ‘hue’, ‘</a:t>
            </a:r>
            <a:r>
              <a:rPr lang="en-US" altLang="zh-TW" sz="1400" dirty="0" err="1" smtClean="0"/>
              <a:t>proline</a:t>
            </a:r>
            <a:r>
              <a:rPr lang="en-US" altLang="zh-TW" sz="1400" dirty="0" smtClean="0"/>
              <a:t>’)</a:t>
            </a:r>
            <a:endParaRPr lang="en-US" altLang="zh-TW" sz="1400" dirty="0"/>
          </a:p>
          <a:p>
            <a:pPr>
              <a:spcAft>
                <a:spcPts val="6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的特徵群下，我們能夠在測試集上得到更好的精度，較多相關的特徵能更好的訓練模型，因此我們應盡量排除無關的特徵。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7030A0"/>
                </a:solidFill>
              </a:rPr>
              <a:t>Test_size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=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0.3, </a:t>
            </a:r>
            <a:r>
              <a:rPr lang="en-US" altLang="zh-TW" dirty="0" err="1">
                <a:solidFill>
                  <a:srgbClr val="7030A0"/>
                </a:solidFill>
              </a:rPr>
              <a:t>Test_size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=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0.5 </a:t>
            </a:r>
            <a:endParaRPr lang="zh-TW" altLang="en-US" dirty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當測試集變大、訓練集變小，我們發現精度些許下降，但測試集變大時，精度的分母也變大，所以看出錯誤的個數其實是增多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</a:t>
            </a:r>
            <a:endParaRPr lang="it-IT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altLang="zh-TW" dirty="0" smtClean="0">
                <a:solidFill>
                  <a:srgbClr val="7030A0"/>
                </a:solidFill>
              </a:rPr>
              <a:t>C=1, C=1</a:t>
            </a:r>
            <a:r>
              <a:rPr lang="en-US" altLang="zh-TW" dirty="0" smtClean="0">
                <a:solidFill>
                  <a:srgbClr val="7030A0"/>
                </a:solidFill>
              </a:rPr>
              <a:t>0, </a:t>
            </a:r>
            <a:r>
              <a:rPr lang="it-IT" altLang="zh-TW" dirty="0" smtClean="0">
                <a:solidFill>
                  <a:srgbClr val="7030A0"/>
                </a:solidFill>
              </a:rPr>
              <a:t>C=</a:t>
            </a:r>
            <a:r>
              <a:rPr lang="en-US" altLang="zh-TW" dirty="0" smtClean="0">
                <a:solidFill>
                  <a:srgbClr val="7030A0"/>
                </a:solidFill>
              </a:rPr>
              <a:t>20</a:t>
            </a:r>
          </a:p>
          <a:p>
            <a:pPr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大致能觀察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出懲罰係數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值越大，測試集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精度降低，因錯誤的容忍程度愈低，太大時呈現過擬和的現象。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altLang="zh-TW" dirty="0">
                <a:solidFill>
                  <a:srgbClr val="7030A0"/>
                </a:solidFill>
              </a:rPr>
              <a:t>kernel</a:t>
            </a:r>
            <a:r>
              <a:rPr lang="it-IT" altLang="zh-TW" dirty="0" smtClean="0">
                <a:solidFill>
                  <a:srgbClr val="7030A0"/>
                </a:solidFill>
              </a:rPr>
              <a:t>=‘linear‘, kernel</a:t>
            </a:r>
            <a:r>
              <a:rPr lang="it-IT" altLang="zh-TW" dirty="0">
                <a:solidFill>
                  <a:srgbClr val="7030A0"/>
                </a:solidFill>
              </a:rPr>
              <a:t>=‘</a:t>
            </a:r>
            <a:r>
              <a:rPr lang="it-IT" altLang="zh-TW" dirty="0" smtClean="0">
                <a:solidFill>
                  <a:srgbClr val="7030A0"/>
                </a:solidFill>
              </a:rPr>
              <a:t>rbf‘, </a:t>
            </a:r>
            <a:r>
              <a:rPr lang="it-IT" altLang="zh-TW" dirty="0">
                <a:solidFill>
                  <a:srgbClr val="7030A0"/>
                </a:solidFill>
              </a:rPr>
              <a:t>kernel</a:t>
            </a:r>
            <a:r>
              <a:rPr lang="it-IT" altLang="zh-TW" dirty="0" smtClean="0">
                <a:solidFill>
                  <a:srgbClr val="7030A0"/>
                </a:solidFill>
              </a:rPr>
              <a:t>=‘poly'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在此模型中，線性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(linear)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表現的較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rbf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佳，且同時表現在訓練集與測試集的驗證上。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altLang="zh-TW" dirty="0">
                <a:solidFill>
                  <a:srgbClr val="7030A0"/>
                </a:solidFill>
              </a:rPr>
              <a:t>g</a:t>
            </a:r>
            <a:r>
              <a:rPr lang="it-IT" altLang="zh-TW" dirty="0" smtClean="0">
                <a:solidFill>
                  <a:srgbClr val="7030A0"/>
                </a:solidFill>
              </a:rPr>
              <a:t>amma=</a:t>
            </a:r>
            <a:r>
              <a:rPr lang="en-US" altLang="zh-TW" dirty="0" smtClean="0">
                <a:solidFill>
                  <a:srgbClr val="7030A0"/>
                </a:solidFill>
              </a:rPr>
              <a:t>‘scale’</a:t>
            </a:r>
            <a:r>
              <a:rPr lang="en-US" altLang="zh-TW" dirty="0" smtClean="0"/>
              <a:t>(</a:t>
            </a:r>
            <a:r>
              <a:rPr lang="en-US" altLang="zh-TW" dirty="0"/>
              <a:t>1 / (</a:t>
            </a:r>
            <a:r>
              <a:rPr lang="en-US" altLang="zh-TW" dirty="0" err="1"/>
              <a:t>n_features</a:t>
            </a:r>
            <a:r>
              <a:rPr lang="en-US" altLang="zh-TW" dirty="0"/>
              <a:t> * </a:t>
            </a:r>
            <a:r>
              <a:rPr lang="en-US" altLang="zh-TW" dirty="0" err="1"/>
              <a:t>X.var</a:t>
            </a:r>
            <a:r>
              <a:rPr lang="en-US" altLang="zh-TW" dirty="0"/>
              <a:t>())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7030A0"/>
                </a:solidFill>
              </a:rPr>
              <a:t>,  </a:t>
            </a:r>
            <a:r>
              <a:rPr lang="it-IT" altLang="zh-TW" dirty="0" smtClean="0">
                <a:solidFill>
                  <a:srgbClr val="7030A0"/>
                </a:solidFill>
              </a:rPr>
              <a:t>gamma</a:t>
            </a:r>
            <a:r>
              <a:rPr lang="it-IT" altLang="zh-TW" dirty="0">
                <a:solidFill>
                  <a:srgbClr val="7030A0"/>
                </a:solidFill>
              </a:rPr>
              <a:t>=‘</a:t>
            </a:r>
            <a:r>
              <a:rPr lang="it-IT" altLang="zh-TW" dirty="0" smtClean="0">
                <a:solidFill>
                  <a:srgbClr val="7030A0"/>
                </a:solidFill>
              </a:rPr>
              <a:t>auto‘</a:t>
            </a:r>
            <a:r>
              <a:rPr lang="it-IT" altLang="zh-TW" dirty="0" smtClean="0"/>
              <a:t>(</a:t>
            </a:r>
            <a:r>
              <a:rPr lang="en-US" altLang="zh-TW" dirty="0" smtClean="0"/>
              <a:t>1 </a:t>
            </a:r>
            <a:r>
              <a:rPr lang="en-US" altLang="zh-TW" dirty="0"/>
              <a:t>/ </a:t>
            </a:r>
            <a:r>
              <a:rPr lang="en-US" altLang="zh-TW" dirty="0" err="1" smtClean="0"/>
              <a:t>n_features</a:t>
            </a:r>
            <a:r>
              <a:rPr lang="en-US" altLang="zh-TW" dirty="0" smtClean="0"/>
              <a:t>)</a:t>
            </a:r>
            <a:endParaRPr lang="it-IT" altLang="zh-TW" dirty="0" smtClean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在此模型中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佳，但差異不大。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83698"/>
            <a:ext cx="10180040" cy="44819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進入調用模塊來訓練機器學習的階段後，只需好好參照說明，執行與實作都沒有太大的問題，並不向之前的實驗要自己思考演算法並搭配合適的參數，使用機器學習模塊就是使用他人寫好的演算法來訓練模型，而如何找到最佳的參數、尋找足夠的資料量、並使用合適的演算法就成了機器學習的重點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此次比較有挑戰的部分是特徵選取與資料分割的部分，因為並不熟悉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numpy.ndarray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的使用方法，在經過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np.append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、相加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等的嘗試後，最後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我們先使用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Slicing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，根據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slice[start : end : step]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規則來快速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需的特徵，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型態可以使用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函式加入元素，並且自動新增記憶體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，所以先將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出來的資料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，最後再將處理好的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做訓練。經過了多方嘗試，最後終於成功取得特定的資料集，也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學到了不同的陣列處理方法。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620</Words>
  <Application>Microsoft Office PowerPoint</Application>
  <PresentationFormat>寬螢幕</PresentationFormat>
  <Paragraphs>91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回顧</vt:lpstr>
      <vt:lpstr>Project4  </vt:lpstr>
      <vt:lpstr>PowerPoint 簡報</vt:lpstr>
      <vt:lpstr>PowerPoint 簡報</vt:lpstr>
      <vt:lpstr>PowerPoint 簡報</vt:lpstr>
      <vt:lpstr>測試中觀察到的差異</vt:lpstr>
      <vt:lpstr>遇到的困難即解決方法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67</cp:revision>
  <dcterms:created xsi:type="dcterms:W3CDTF">2021-03-04T14:40:08Z</dcterms:created>
  <dcterms:modified xsi:type="dcterms:W3CDTF">2021-04-06T04:29:43Z</dcterms:modified>
</cp:coreProperties>
</file>