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Override3.xml" ContentType="application/vnd.openxmlformats-officedocument.themeOverr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13"/>
  </p:notesMasterIdLst>
  <p:sldIdLst>
    <p:sldId id="259" r:id="rId3"/>
    <p:sldId id="261" r:id="rId4"/>
    <p:sldId id="297" r:id="rId5"/>
    <p:sldId id="262" r:id="rId6"/>
    <p:sldId id="304" r:id="rId7"/>
    <p:sldId id="305" r:id="rId8"/>
    <p:sldId id="303" r:id="rId9"/>
    <p:sldId id="300" r:id="rId10"/>
    <p:sldId id="302" r:id="rId11"/>
    <p:sldId id="294" r:id="rId12"/>
  </p:sldIdLst>
  <p:sldSz cx="12192000" cy="6858000"/>
  <p:notesSz cx="7104063" cy="10234613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5493" autoAdjust="0"/>
  </p:normalViewPr>
  <p:slideViewPr>
    <p:cSldViewPr snapToGrid="0">
      <p:cViewPr varScale="1">
        <p:scale>
          <a:sx n="66" d="100"/>
          <a:sy n="66" d="100"/>
        </p:scale>
        <p:origin x="128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217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277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727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117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400" dirty="0" smtClean="0"/>
              <a:t>由於</a:t>
            </a:r>
            <a:r>
              <a:rPr lang="en-US" altLang="zh-TW" sz="1400" dirty="0" smtClean="0"/>
              <a:t>HOG</a:t>
            </a:r>
            <a:r>
              <a:rPr lang="zh-TW" altLang="en-US" sz="1400" dirty="0" smtClean="0"/>
              <a:t>是在影 像的局部方格單元上操作，所以它對影像幾何和光學的形變都能保持很 好的不變性</a:t>
            </a:r>
            <a:endParaRPr lang="en-US" altLang="zh-TW" sz="1400" dirty="0" smtClean="0"/>
          </a:p>
          <a:p>
            <a:r>
              <a:rPr lang="zh-TW" altLang="en-US" sz="1400" dirty="0" smtClean="0"/>
              <a:t>其次，在粗的空間領域抽樣、精細的方向抽樣以及較強的局部光學正規化等條件下， 只要行人大體上能夠保持直立的姿勢，可以容許行人有一些細微的肢體 動作，這些細微的動作可以被忽略而不影響檢測效果。因此</a:t>
            </a:r>
            <a:r>
              <a:rPr lang="en-US" altLang="zh-TW" sz="1400" dirty="0" smtClean="0"/>
              <a:t>HOG</a:t>
            </a:r>
            <a:r>
              <a:rPr lang="zh-TW" altLang="en-US" sz="1400" dirty="0" smtClean="0"/>
              <a:t>特徵是 特別適合於做影像中的人體檢測的。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953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400" dirty="0" smtClean="0"/>
              <a:t>由於</a:t>
            </a:r>
            <a:r>
              <a:rPr lang="en-US" altLang="zh-TW" sz="1400" dirty="0" smtClean="0"/>
              <a:t>HOG</a:t>
            </a:r>
            <a:r>
              <a:rPr lang="zh-TW" altLang="en-US" sz="1400" dirty="0" smtClean="0"/>
              <a:t>是在影 像的局部方格單元上操作，所以它對影像幾何和光學的形變都能保持很 好的不變性</a:t>
            </a:r>
            <a:endParaRPr lang="en-US" altLang="zh-TW" sz="1400" dirty="0" smtClean="0"/>
          </a:p>
          <a:p>
            <a:r>
              <a:rPr lang="zh-TW" altLang="en-US" sz="1400" dirty="0" smtClean="0"/>
              <a:t>其次，在粗的空間領域抽樣、精細的方向抽樣以及較強的局部光學正規化等條件下， 只要行人大體上能夠保持直立的姿勢，可以容許行人有一些細微的肢體 動作，這些細微的動作可以被忽略而不影響檢測效果。因此</a:t>
            </a:r>
            <a:r>
              <a:rPr lang="en-US" altLang="zh-TW" sz="1400" dirty="0" smtClean="0"/>
              <a:t>HOG</a:t>
            </a:r>
            <a:r>
              <a:rPr lang="zh-TW" altLang="en-US" sz="1400" dirty="0" smtClean="0"/>
              <a:t>特徵是 特別適合於做影像中的人體檢測的。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828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822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61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03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997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35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48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资源 2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3190" y="-48895"/>
            <a:ext cx="12419965" cy="69557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资源 211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3190" y="-48895"/>
            <a:ext cx="12419965" cy="6955790"/>
          </a:xfrm>
          <a:prstGeom prst="rect">
            <a:avLst/>
          </a:prstGeom>
        </p:spPr>
      </p:pic>
      <p:pic>
        <p:nvPicPr>
          <p:cNvPr id="27" name="图片 26" descr="资源 2111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595" y="231775"/>
            <a:ext cx="800735" cy="822960"/>
          </a:xfrm>
          <a:prstGeom prst="rect">
            <a:avLst/>
          </a:prstGeom>
        </p:spPr>
      </p:pic>
      <p:sp>
        <p:nvSpPr>
          <p:cNvPr id="33" name="TextBox 31"/>
          <p:cNvSpPr txBox="1"/>
          <p:nvPr userDrawn="1"/>
        </p:nvSpPr>
        <p:spPr>
          <a:xfrm>
            <a:off x="1116330" y="443548"/>
            <a:ext cx="5208588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请在母版更改您的标题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1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13.xml"/><Relationship Id="rId7" Type="http://schemas.openxmlformats.org/officeDocument/2006/relationships/image" Target="../media/image12.png"/><Relationship Id="rId2" Type="http://schemas.openxmlformats.org/officeDocument/2006/relationships/tags" Target="../tags/tag12.xml"/><Relationship Id="rId1" Type="http://schemas.openxmlformats.org/officeDocument/2006/relationships/themeOverride" Target="../theme/themeOverride3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4.xml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19.xml"/><Relationship Id="rId10" Type="http://schemas.openxmlformats.org/officeDocument/2006/relationships/tags" Target="../tags/tag24.xml"/><Relationship Id="rId4" Type="http://schemas.openxmlformats.org/officeDocument/2006/relationships/tags" Target="../tags/tag18.xml"/><Relationship Id="rId9" Type="http://schemas.openxmlformats.org/officeDocument/2006/relationships/tags" Target="../tags/tag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资源 21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3190" y="-48895"/>
            <a:ext cx="12419965" cy="6955790"/>
          </a:xfrm>
          <a:prstGeom prst="rect">
            <a:avLst/>
          </a:prstGeom>
        </p:spPr>
      </p:pic>
      <p:pic>
        <p:nvPicPr>
          <p:cNvPr id="20" name="图片 19" descr="资源 3311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595" y="454025"/>
            <a:ext cx="3613150" cy="3442970"/>
          </a:xfrm>
          <a:prstGeom prst="rect">
            <a:avLst/>
          </a:prstGeom>
        </p:spPr>
      </p:pic>
      <p:pic>
        <p:nvPicPr>
          <p:cNvPr id="10" name="图片 9" descr="资源 261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785" y="4121785"/>
            <a:ext cx="2038350" cy="1758950"/>
          </a:xfrm>
          <a:prstGeom prst="rect">
            <a:avLst/>
          </a:prstGeom>
        </p:spPr>
      </p:pic>
      <p:pic>
        <p:nvPicPr>
          <p:cNvPr id="34" name="图片 33" descr="资源 131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54935" y="3896995"/>
            <a:ext cx="1527810" cy="1630045"/>
          </a:xfrm>
          <a:prstGeom prst="rect">
            <a:avLst/>
          </a:prstGeom>
        </p:spPr>
      </p:pic>
      <p:pic>
        <p:nvPicPr>
          <p:cNvPr id="17" name="图片 16" descr="资源 3011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1908" r="-3575"/>
          <a:stretch>
            <a:fillRect/>
          </a:stretch>
        </p:blipFill>
        <p:spPr>
          <a:xfrm>
            <a:off x="4773295" y="-26035"/>
            <a:ext cx="2999105" cy="1464310"/>
          </a:xfrm>
          <a:prstGeom prst="rect">
            <a:avLst/>
          </a:prstGeom>
        </p:spPr>
      </p:pic>
      <p:pic>
        <p:nvPicPr>
          <p:cNvPr id="19" name="图片 18" descr="资源 3211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2145" y="1438275"/>
            <a:ext cx="1089025" cy="850900"/>
          </a:xfrm>
          <a:prstGeom prst="rect">
            <a:avLst/>
          </a:prstGeom>
        </p:spPr>
      </p:pic>
      <p:pic>
        <p:nvPicPr>
          <p:cNvPr id="3" name="图片 2" descr="资源 3511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98280" y="-48895"/>
            <a:ext cx="3079750" cy="306705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745587" y="3291831"/>
            <a:ext cx="647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>
                <a:cs typeface="+mn-ea"/>
              </a:rPr>
              <a:t>期中報告</a:t>
            </a:r>
            <a:endParaRPr lang="zh-CN" altLang="en-US" sz="6000" dirty="0">
              <a:cs typeface="+mn-ea"/>
              <a:sym typeface="+mn-lt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4745587" y="4581170"/>
            <a:ext cx="6948632" cy="1099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lvl="0"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第三</a:t>
            </a:r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組    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電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資二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108820001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羅羽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軒 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108820015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周雨柔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资源 21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3190" y="-48895"/>
            <a:ext cx="12419965" cy="6955790"/>
          </a:xfrm>
          <a:prstGeom prst="rect">
            <a:avLst/>
          </a:prstGeom>
        </p:spPr>
      </p:pic>
      <p:pic>
        <p:nvPicPr>
          <p:cNvPr id="20" name="图片 19" descr="资源 331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595" y="454025"/>
            <a:ext cx="3613150" cy="3442970"/>
          </a:xfrm>
          <a:prstGeom prst="rect">
            <a:avLst/>
          </a:prstGeom>
        </p:spPr>
      </p:pic>
      <p:pic>
        <p:nvPicPr>
          <p:cNvPr id="10" name="图片 9" descr="资源 2611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785" y="4121785"/>
            <a:ext cx="2038350" cy="1758950"/>
          </a:xfrm>
          <a:prstGeom prst="rect">
            <a:avLst/>
          </a:prstGeom>
        </p:spPr>
      </p:pic>
      <p:pic>
        <p:nvPicPr>
          <p:cNvPr id="34" name="图片 33" descr="资源 131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54935" y="3896995"/>
            <a:ext cx="1527810" cy="1630045"/>
          </a:xfrm>
          <a:prstGeom prst="rect">
            <a:avLst/>
          </a:prstGeom>
        </p:spPr>
      </p:pic>
      <p:pic>
        <p:nvPicPr>
          <p:cNvPr id="17" name="图片 16" descr="资源 301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1908" r="-3575"/>
          <a:stretch>
            <a:fillRect/>
          </a:stretch>
        </p:blipFill>
        <p:spPr>
          <a:xfrm>
            <a:off x="4773295" y="-26035"/>
            <a:ext cx="2999105" cy="1464310"/>
          </a:xfrm>
          <a:prstGeom prst="rect">
            <a:avLst/>
          </a:prstGeom>
        </p:spPr>
      </p:pic>
      <p:pic>
        <p:nvPicPr>
          <p:cNvPr id="19" name="图片 18" descr="资源 3211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2145" y="1438275"/>
            <a:ext cx="1089025" cy="850900"/>
          </a:xfrm>
          <a:prstGeom prst="rect">
            <a:avLst/>
          </a:prstGeom>
        </p:spPr>
      </p:pic>
      <p:pic>
        <p:nvPicPr>
          <p:cNvPr id="3" name="图片 2" descr="资源 3511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98280" y="-48895"/>
            <a:ext cx="3079750" cy="306705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551170" y="3482022"/>
            <a:ext cx="6477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Thank You !</a:t>
            </a:r>
            <a:endParaRPr lang="zh-CN" altLang="en-US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8063620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资源 21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3190" y="-48895"/>
            <a:ext cx="12419965" cy="6955790"/>
          </a:xfrm>
          <a:prstGeom prst="rect">
            <a:avLst/>
          </a:prstGeom>
        </p:spPr>
      </p:pic>
      <p:pic>
        <p:nvPicPr>
          <p:cNvPr id="10" name="图片 9" descr="资源 2611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6900" y="744220"/>
            <a:ext cx="2809875" cy="2425065"/>
          </a:xfrm>
          <a:prstGeom prst="rect">
            <a:avLst/>
          </a:prstGeom>
        </p:spPr>
      </p:pic>
      <p:pic>
        <p:nvPicPr>
          <p:cNvPr id="9" name="图片 8" descr="资源 251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57325" y="2241550"/>
            <a:ext cx="2460625" cy="3203575"/>
          </a:xfrm>
          <a:prstGeom prst="rect">
            <a:avLst/>
          </a:prstGeom>
        </p:spPr>
      </p:pic>
      <p:pic>
        <p:nvPicPr>
          <p:cNvPr id="2" name="图片 1" descr="资源 321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57325" y="4346575"/>
            <a:ext cx="1089025" cy="850900"/>
          </a:xfrm>
          <a:prstGeom prst="rect">
            <a:avLst/>
          </a:prstGeom>
        </p:spPr>
      </p:pic>
      <p:pic>
        <p:nvPicPr>
          <p:cNvPr id="8" name="图片 7" descr="资源 2411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53575" y="4788535"/>
            <a:ext cx="2457450" cy="1891665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5798352" y="2622277"/>
            <a:ext cx="2754153" cy="546885"/>
            <a:chOff x="4735218" y="1517134"/>
            <a:chExt cx="2754153" cy="546885"/>
          </a:xfrm>
        </p:grpSpPr>
        <p:sp>
          <p:nvSpPr>
            <p:cNvPr id="14" name="矩形 13"/>
            <p:cNvSpPr/>
            <p:nvPr/>
          </p:nvSpPr>
          <p:spPr>
            <a:xfrm>
              <a:off x="4735218" y="1517134"/>
              <a:ext cx="19287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chemeClr val="tx1"/>
                  </a:solidFill>
                  <a:cs typeface="+mn-ea"/>
                  <a:sym typeface="+mn-lt"/>
                </a:rPr>
                <a:t>01</a:t>
              </a:r>
              <a:r>
                <a:rPr lang="zh-TW" altLang="en-US" sz="2400" dirty="0" smtClean="0">
                  <a:solidFill>
                    <a:schemeClr val="tx1"/>
                  </a:solidFill>
                  <a:cs typeface="+mn-ea"/>
                  <a:sym typeface="+mn-lt"/>
                </a:rPr>
                <a:t> 期中專案 </a:t>
              </a:r>
              <a:endParaRPr lang="zh-CN" altLang="en-US" sz="24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4789714" y="2064019"/>
              <a:ext cx="269965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5792241" y="3397314"/>
            <a:ext cx="2754153" cy="546885"/>
            <a:chOff x="4735218" y="1517134"/>
            <a:chExt cx="2754153" cy="546885"/>
          </a:xfrm>
        </p:grpSpPr>
        <p:sp>
          <p:nvSpPr>
            <p:cNvPr id="4" name="矩形 3"/>
            <p:cNvSpPr/>
            <p:nvPr/>
          </p:nvSpPr>
          <p:spPr>
            <a:xfrm>
              <a:off x="4735218" y="1517134"/>
              <a:ext cx="223009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tx1"/>
                  </a:solidFill>
                  <a:cs typeface="+mn-ea"/>
                  <a:sym typeface="+mn-lt"/>
                </a:rPr>
                <a:t>02 </a:t>
              </a: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HOG+SVM</a:t>
              </a:r>
              <a:endParaRPr lang="zh-CN" altLang="en-US" sz="24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4789714" y="2064019"/>
              <a:ext cx="269965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/>
          <p:cNvSpPr txBox="1"/>
          <p:nvPr/>
        </p:nvSpPr>
        <p:spPr>
          <a:xfrm>
            <a:off x="5755634" y="1490373"/>
            <a:ext cx="2820003" cy="66710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3735" b="1" dirty="0" smtClean="0">
                <a:solidFill>
                  <a:schemeClr val="tx1"/>
                </a:solidFill>
                <a:cs typeface="+mn-ea"/>
                <a:sym typeface="+mn-lt"/>
              </a:rPr>
              <a:t>CONTENTS</a:t>
            </a:r>
            <a:endParaRPr lang="en-US" altLang="zh-CN" sz="3735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MH_Other_1"/>
          <p:cNvCxnSpPr/>
          <p:nvPr>
            <p:custDataLst>
              <p:tags r:id="rId1"/>
            </p:custDataLst>
          </p:nvPr>
        </p:nvCxnSpPr>
        <p:spPr>
          <a:xfrm>
            <a:off x="1819564" y="3362036"/>
            <a:ext cx="8414327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H_Other_2"/>
          <p:cNvSpPr/>
          <p:nvPr>
            <p:custDataLst>
              <p:tags r:id="rId2"/>
            </p:custDataLst>
          </p:nvPr>
        </p:nvSpPr>
        <p:spPr>
          <a:xfrm rot="2871886">
            <a:off x="2804408" y="2697195"/>
            <a:ext cx="558944" cy="1036216"/>
          </a:xfrm>
          <a:custGeom>
            <a:avLst/>
            <a:gdLst>
              <a:gd name="connsiteX0" fmla="*/ 0 w 729762"/>
              <a:gd name="connsiteY0" fmla="*/ 0 h 1352892"/>
              <a:gd name="connsiteX1" fmla="*/ 729762 w 729762"/>
              <a:gd name="connsiteY1" fmla="*/ 0 h 1352892"/>
              <a:gd name="connsiteX2" fmla="*/ 729762 w 729762"/>
              <a:gd name="connsiteY2" fmla="*/ 546246 h 1352892"/>
              <a:gd name="connsiteX3" fmla="*/ 0 w 729762"/>
              <a:gd name="connsiteY3" fmla="*/ 1352892 h 135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762" h="1352892">
                <a:moveTo>
                  <a:pt x="0" y="0"/>
                </a:moveTo>
                <a:lnTo>
                  <a:pt x="729762" y="0"/>
                </a:lnTo>
                <a:lnTo>
                  <a:pt x="729762" y="546246"/>
                </a:lnTo>
                <a:lnTo>
                  <a:pt x="0" y="13528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400" dirty="0">
                <a:solidFill>
                  <a:srgbClr val="FEFFFF"/>
                </a:solidFill>
                <a:cs typeface="+mn-ea"/>
                <a:sym typeface="+mn-lt"/>
              </a:rPr>
              <a:t>01</a:t>
            </a:r>
            <a:endParaRPr lang="zh-CN" altLang="en-US" sz="2400" dirty="0">
              <a:solidFill>
                <a:srgbClr val="FEFFFF"/>
              </a:solidFill>
              <a:cs typeface="+mn-ea"/>
              <a:sym typeface="+mn-lt"/>
            </a:endParaRPr>
          </a:p>
        </p:txBody>
      </p:sp>
      <p:sp>
        <p:nvSpPr>
          <p:cNvPr id="6" name="MH_Other_3"/>
          <p:cNvSpPr/>
          <p:nvPr>
            <p:custDataLst>
              <p:tags r:id="rId3"/>
            </p:custDataLst>
          </p:nvPr>
        </p:nvSpPr>
        <p:spPr>
          <a:xfrm>
            <a:off x="2512177" y="3452363"/>
            <a:ext cx="36000" cy="19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MH_SubTitle_1"/>
          <p:cNvSpPr txBox="1"/>
          <p:nvPr>
            <p:custDataLst>
              <p:tags r:id="rId4"/>
            </p:custDataLst>
          </p:nvPr>
        </p:nvSpPr>
        <p:spPr>
          <a:xfrm>
            <a:off x="2584214" y="3499708"/>
            <a:ext cx="2350073" cy="19440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cs typeface="+mn-ea"/>
                <a:sym typeface="+mn-lt"/>
              </a:rPr>
              <a:t>SIFT+SVM</a:t>
            </a:r>
            <a:r>
              <a:rPr lang="zh-CN" altLang="en-US" sz="2000" dirty="0" smtClean="0">
                <a:cs typeface="+mn-ea"/>
                <a:sym typeface="+mn-lt"/>
              </a:rPr>
              <a:t> </a:t>
            </a:r>
            <a:endParaRPr lang="en-US" altLang="zh-CN" sz="2000" dirty="0" smtClean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 err="1" smtClean="0">
                <a:cs typeface="+mn-ea"/>
                <a:sym typeface="+mn-lt"/>
              </a:rPr>
              <a:t>Kmeans</a:t>
            </a:r>
            <a:r>
              <a:rPr lang="en-US" altLang="zh-TW" sz="2000" dirty="0" smtClean="0">
                <a:cs typeface="+mn-ea"/>
                <a:sym typeface="+mn-lt"/>
              </a:rPr>
              <a:t> </a:t>
            </a:r>
            <a:r>
              <a:rPr lang="zh-TW" altLang="en-US" sz="2000" dirty="0" smtClean="0">
                <a:cs typeface="+mn-ea"/>
                <a:sym typeface="+mn-lt"/>
              </a:rPr>
              <a:t>隨機採樣</a:t>
            </a:r>
            <a:endParaRPr lang="en-US" altLang="zh-TW" sz="2000" dirty="0" smtClean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TW" sz="1600" dirty="0" smtClean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8" name="MH_Other_4"/>
          <p:cNvSpPr/>
          <p:nvPr>
            <p:custDataLst>
              <p:tags r:id="rId5"/>
            </p:custDataLst>
          </p:nvPr>
        </p:nvSpPr>
        <p:spPr>
          <a:xfrm rot="2871886">
            <a:off x="5471658" y="2697195"/>
            <a:ext cx="558944" cy="1036216"/>
          </a:xfrm>
          <a:custGeom>
            <a:avLst/>
            <a:gdLst>
              <a:gd name="connsiteX0" fmla="*/ 0 w 729762"/>
              <a:gd name="connsiteY0" fmla="*/ 0 h 1352892"/>
              <a:gd name="connsiteX1" fmla="*/ 729762 w 729762"/>
              <a:gd name="connsiteY1" fmla="*/ 0 h 1352892"/>
              <a:gd name="connsiteX2" fmla="*/ 729762 w 729762"/>
              <a:gd name="connsiteY2" fmla="*/ 546246 h 1352892"/>
              <a:gd name="connsiteX3" fmla="*/ 0 w 729762"/>
              <a:gd name="connsiteY3" fmla="*/ 1352892 h 135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762" h="1352892">
                <a:moveTo>
                  <a:pt x="0" y="0"/>
                </a:moveTo>
                <a:lnTo>
                  <a:pt x="729762" y="0"/>
                </a:lnTo>
                <a:lnTo>
                  <a:pt x="729762" y="546246"/>
                </a:lnTo>
                <a:lnTo>
                  <a:pt x="0" y="13528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400" dirty="0">
                <a:solidFill>
                  <a:srgbClr val="FEFFFF"/>
                </a:solidFill>
                <a:cs typeface="+mn-ea"/>
                <a:sym typeface="+mn-lt"/>
              </a:rPr>
              <a:t>02</a:t>
            </a:r>
            <a:endParaRPr lang="zh-CN" altLang="en-US" sz="2400" dirty="0">
              <a:solidFill>
                <a:srgbClr val="FEFFFF"/>
              </a:solidFill>
              <a:cs typeface="+mn-ea"/>
              <a:sym typeface="+mn-lt"/>
            </a:endParaRPr>
          </a:p>
        </p:txBody>
      </p:sp>
      <p:sp>
        <p:nvSpPr>
          <p:cNvPr id="9" name="MH_Other_5"/>
          <p:cNvSpPr/>
          <p:nvPr>
            <p:custDataLst>
              <p:tags r:id="rId6"/>
            </p:custDataLst>
          </p:nvPr>
        </p:nvSpPr>
        <p:spPr>
          <a:xfrm>
            <a:off x="5179428" y="3452363"/>
            <a:ext cx="36000" cy="19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MH_Other_6"/>
          <p:cNvSpPr/>
          <p:nvPr>
            <p:custDataLst>
              <p:tags r:id="rId7"/>
            </p:custDataLst>
          </p:nvPr>
        </p:nvSpPr>
        <p:spPr>
          <a:xfrm rot="2871886">
            <a:off x="7972643" y="2697195"/>
            <a:ext cx="558944" cy="1036216"/>
          </a:xfrm>
          <a:custGeom>
            <a:avLst/>
            <a:gdLst>
              <a:gd name="connsiteX0" fmla="*/ 0 w 729762"/>
              <a:gd name="connsiteY0" fmla="*/ 0 h 1352892"/>
              <a:gd name="connsiteX1" fmla="*/ 729762 w 729762"/>
              <a:gd name="connsiteY1" fmla="*/ 0 h 1352892"/>
              <a:gd name="connsiteX2" fmla="*/ 729762 w 729762"/>
              <a:gd name="connsiteY2" fmla="*/ 546246 h 1352892"/>
              <a:gd name="connsiteX3" fmla="*/ 0 w 729762"/>
              <a:gd name="connsiteY3" fmla="*/ 1352892 h 135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762" h="1352892">
                <a:moveTo>
                  <a:pt x="0" y="0"/>
                </a:moveTo>
                <a:lnTo>
                  <a:pt x="729762" y="0"/>
                </a:lnTo>
                <a:lnTo>
                  <a:pt x="729762" y="546246"/>
                </a:lnTo>
                <a:lnTo>
                  <a:pt x="0" y="135289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400" dirty="0">
                <a:solidFill>
                  <a:srgbClr val="FEFFFF"/>
                </a:solidFill>
                <a:cs typeface="+mn-ea"/>
                <a:sym typeface="+mn-lt"/>
              </a:rPr>
              <a:t>03</a:t>
            </a:r>
            <a:endParaRPr lang="zh-CN" altLang="en-US" sz="2400" dirty="0">
              <a:solidFill>
                <a:srgbClr val="FEFFFF"/>
              </a:solidFill>
              <a:cs typeface="+mn-ea"/>
              <a:sym typeface="+mn-lt"/>
            </a:endParaRPr>
          </a:p>
        </p:txBody>
      </p:sp>
      <p:sp>
        <p:nvSpPr>
          <p:cNvPr id="12" name="MH_Other_7"/>
          <p:cNvSpPr/>
          <p:nvPr>
            <p:custDataLst>
              <p:tags r:id="rId8"/>
            </p:custDataLst>
          </p:nvPr>
        </p:nvSpPr>
        <p:spPr>
          <a:xfrm>
            <a:off x="7680411" y="3452363"/>
            <a:ext cx="36000" cy="19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MH_SubTitle_3"/>
          <p:cNvSpPr txBox="1"/>
          <p:nvPr>
            <p:custDataLst>
              <p:tags r:id="rId9"/>
            </p:custDataLst>
          </p:nvPr>
        </p:nvSpPr>
        <p:spPr>
          <a:xfrm>
            <a:off x="7760075" y="3452363"/>
            <a:ext cx="2127485" cy="1572219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cs typeface="+mn-ea"/>
                <a:sym typeface="+mn-lt"/>
              </a:rPr>
              <a:t> </a:t>
            </a:r>
            <a:r>
              <a:rPr lang="en-US" altLang="zh-TW" sz="2000" b="1" dirty="0" smtClean="0">
                <a:cs typeface="+mn-ea"/>
                <a:sym typeface="+mn-lt"/>
              </a:rPr>
              <a:t>HOG</a:t>
            </a:r>
          </a:p>
          <a:p>
            <a:pPr>
              <a:lnSpc>
                <a:spcPct val="150000"/>
              </a:lnSpc>
            </a:pPr>
            <a:endParaRPr lang="en-US" altLang="zh-CN" sz="1600" b="1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zh-CN" altLang="en-US" sz="1600" b="1" dirty="0">
              <a:cs typeface="+mn-ea"/>
              <a:sym typeface="+mn-lt"/>
            </a:endParaRPr>
          </a:p>
        </p:txBody>
      </p:sp>
      <p:sp>
        <p:nvSpPr>
          <p:cNvPr id="22" name="文本框 11"/>
          <p:cNvSpPr txBox="1"/>
          <p:nvPr/>
        </p:nvSpPr>
        <p:spPr>
          <a:xfrm>
            <a:off x="1187060" y="700690"/>
            <a:ext cx="4564070" cy="66710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3735" dirty="0">
                <a:cs typeface="+mn-ea"/>
                <a:sym typeface="+mn-lt"/>
              </a:rPr>
              <a:t>使用</a:t>
            </a:r>
            <a:r>
              <a:rPr lang="zh-TW" altLang="en-US" sz="3735" dirty="0" smtClean="0">
                <a:cs typeface="+mn-ea"/>
                <a:sym typeface="+mn-lt"/>
              </a:rPr>
              <a:t>方法 </a:t>
            </a:r>
            <a:r>
              <a:rPr lang="en-US" altLang="zh-TW" sz="3735" dirty="0" smtClean="0">
                <a:cs typeface="+mn-ea"/>
                <a:sym typeface="+mn-lt"/>
              </a:rPr>
              <a:t>+</a:t>
            </a:r>
            <a:r>
              <a:rPr lang="zh-TW" altLang="en-US" sz="3735" dirty="0" smtClean="0">
                <a:cs typeface="+mn-ea"/>
                <a:sym typeface="+mn-lt"/>
              </a:rPr>
              <a:t> 心路歷程</a:t>
            </a:r>
            <a:endParaRPr lang="en-US" altLang="zh-CN" sz="3735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3" name="MH_SubTitle_1"/>
          <p:cNvSpPr txBox="1"/>
          <p:nvPr>
            <p:custDataLst>
              <p:tags r:id="rId10"/>
            </p:custDataLst>
          </p:nvPr>
        </p:nvSpPr>
        <p:spPr>
          <a:xfrm>
            <a:off x="5267381" y="3458150"/>
            <a:ext cx="2350073" cy="19440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cs typeface="+mn-ea"/>
                <a:sym typeface="+mn-lt"/>
              </a:rPr>
              <a:t>SIFT+SVM</a:t>
            </a:r>
            <a:r>
              <a:rPr lang="zh-CN" altLang="en-US" sz="2000" dirty="0" smtClean="0">
                <a:cs typeface="+mn-ea"/>
                <a:sym typeface="+mn-lt"/>
              </a:rPr>
              <a:t> </a:t>
            </a:r>
            <a:endParaRPr lang="en-US" altLang="zh-CN" sz="2000" dirty="0" smtClean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 err="1" smtClean="0">
                <a:cs typeface="+mn-ea"/>
                <a:sym typeface="+mn-lt"/>
              </a:rPr>
              <a:t>Kmeans</a:t>
            </a:r>
            <a:r>
              <a:rPr lang="en-US" altLang="zh-TW" sz="2000" dirty="0" smtClean="0">
                <a:cs typeface="+mn-ea"/>
                <a:sym typeface="+mn-lt"/>
              </a:rPr>
              <a:t> </a:t>
            </a:r>
            <a:r>
              <a:rPr lang="zh-TW" altLang="en-US" sz="2000" dirty="0">
                <a:cs typeface="+mn-ea"/>
                <a:sym typeface="+mn-lt"/>
              </a:rPr>
              <a:t>固定</a:t>
            </a:r>
            <a:r>
              <a:rPr lang="zh-TW" altLang="en-US" sz="2000" dirty="0" smtClean="0">
                <a:cs typeface="+mn-ea"/>
                <a:sym typeface="+mn-lt"/>
              </a:rPr>
              <a:t>採樣</a:t>
            </a:r>
            <a:endParaRPr lang="en-US" altLang="zh-TW" sz="2000" dirty="0" smtClean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TW" sz="1600" dirty="0" smtClean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2351260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9" grpId="0" animBg="1"/>
      <p:bldP spid="11" grpId="0" animBg="1"/>
      <p:bldP spid="12" grpId="0" animBg="1"/>
      <p:bldP spid="13" grpId="0"/>
      <p:bldP spid="22" grpId="0" bldLvl="0" animBg="1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 descr="资源 371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7945" y="2336800"/>
            <a:ext cx="2962275" cy="2686050"/>
          </a:xfrm>
          <a:prstGeom prst="rect">
            <a:avLst/>
          </a:prstGeom>
        </p:spPr>
      </p:pic>
      <p:pic>
        <p:nvPicPr>
          <p:cNvPr id="12" name="图片 11" descr="资源 811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5320" y="3714750"/>
            <a:ext cx="320675" cy="1308100"/>
          </a:xfrm>
          <a:prstGeom prst="rect">
            <a:avLst/>
          </a:prstGeom>
        </p:spPr>
      </p:pic>
      <p:pic>
        <p:nvPicPr>
          <p:cNvPr id="23" name="图片 22" descr="资源 1611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3095" y="1620520"/>
            <a:ext cx="1771650" cy="8699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683352" y="999839"/>
            <a:ext cx="499745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4400" dirty="0" err="1" smtClean="0">
                <a:cs typeface="+mn-ea"/>
                <a:sym typeface="+mn-lt"/>
              </a:rPr>
              <a:t>Kmeans</a:t>
            </a:r>
            <a:r>
              <a:rPr lang="zh-TW" altLang="en-US" sz="4400" dirty="0" smtClean="0">
                <a:cs typeface="+mn-ea"/>
                <a:sym typeface="+mn-lt"/>
              </a:rPr>
              <a:t> </a:t>
            </a:r>
            <a:endParaRPr lang="zh-CN" altLang="en-US" sz="4400" dirty="0">
              <a:cs typeface="+mn-ea"/>
              <a:sym typeface="+mn-lt"/>
            </a:endParaRPr>
          </a:p>
        </p:txBody>
      </p:sp>
      <p:cxnSp>
        <p:nvCxnSpPr>
          <p:cNvPr id="5" name="PA_直接连接符 14"/>
          <p:cNvCxnSpPr/>
          <p:nvPr>
            <p:custDataLst>
              <p:tags r:id="rId2"/>
            </p:custDataLst>
          </p:nvPr>
        </p:nvCxnSpPr>
        <p:spPr>
          <a:xfrm>
            <a:off x="5906634" y="1798198"/>
            <a:ext cx="11340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A_直接连接符 14"/>
          <p:cNvCxnSpPr/>
          <p:nvPr>
            <p:custDataLst>
              <p:tags r:id="rId3"/>
            </p:custDataLst>
          </p:nvPr>
        </p:nvCxnSpPr>
        <p:spPr>
          <a:xfrm>
            <a:off x="7333637" y="1802162"/>
            <a:ext cx="11340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A_椭圆 16"/>
          <p:cNvSpPr/>
          <p:nvPr>
            <p:custDataLst>
              <p:tags r:id="rId4"/>
            </p:custDataLst>
          </p:nvPr>
        </p:nvSpPr>
        <p:spPr>
          <a:xfrm>
            <a:off x="7141116" y="1763468"/>
            <a:ext cx="108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782945" y="2336800"/>
            <a:ext cx="6039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400" dirty="0"/>
              <a:t>1. </a:t>
            </a:r>
            <a:r>
              <a:rPr lang="zh-TW" altLang="en-US" sz="2400" dirty="0"/>
              <a:t>決定</a:t>
            </a:r>
            <a:r>
              <a:rPr lang="en-US" altLang="zh-TW" sz="2400" dirty="0" smtClean="0"/>
              <a:t>k</a:t>
            </a:r>
            <a:r>
              <a:rPr lang="zh-TW" altLang="en-US" sz="2400" dirty="0" smtClean="0"/>
              <a:t>群</a:t>
            </a:r>
            <a:r>
              <a:rPr lang="zh-TW" altLang="en-US" sz="2400" dirty="0"/>
              <a:t>。</a:t>
            </a:r>
          </a:p>
          <a:p>
            <a:pPr>
              <a:lnSpc>
                <a:spcPct val="200000"/>
              </a:lnSpc>
            </a:pPr>
            <a:r>
              <a:rPr lang="en-US" altLang="zh-TW" sz="2400" dirty="0"/>
              <a:t>2. </a:t>
            </a:r>
            <a:r>
              <a:rPr lang="zh-TW" altLang="en-US" sz="2400" dirty="0" smtClean="0">
                <a:solidFill>
                  <a:srgbClr val="FF0000"/>
                </a:solidFill>
              </a:rPr>
              <a:t>隨機</a:t>
            </a:r>
            <a:r>
              <a:rPr lang="zh-TW" altLang="en-US" sz="2400" dirty="0">
                <a:solidFill>
                  <a:srgbClr val="FF0000"/>
                </a:solidFill>
              </a:rPr>
              <a:t>給</a:t>
            </a:r>
            <a:r>
              <a:rPr lang="en-US" altLang="zh-TW" sz="2400" dirty="0">
                <a:solidFill>
                  <a:srgbClr val="FF0000"/>
                </a:solidFill>
              </a:rPr>
              <a:t>k</a:t>
            </a:r>
            <a:r>
              <a:rPr lang="zh-TW" altLang="en-US" sz="2400" dirty="0">
                <a:solidFill>
                  <a:srgbClr val="FF0000"/>
                </a:solidFill>
              </a:rPr>
              <a:t>個群心。</a:t>
            </a:r>
          </a:p>
          <a:p>
            <a:pPr>
              <a:lnSpc>
                <a:spcPct val="200000"/>
              </a:lnSpc>
            </a:pPr>
            <a:r>
              <a:rPr lang="en-US" altLang="zh-TW" sz="2400" dirty="0"/>
              <a:t>3. </a:t>
            </a:r>
            <a:r>
              <a:rPr lang="zh-TW" altLang="en-US" sz="2400" dirty="0" smtClean="0"/>
              <a:t>計算資料到</a:t>
            </a:r>
            <a:r>
              <a:rPr lang="en-US" altLang="zh-TW" sz="2400" dirty="0" smtClean="0"/>
              <a:t>k</a:t>
            </a:r>
            <a:r>
              <a:rPr lang="zh-TW" altLang="en-US" sz="2400" dirty="0"/>
              <a:t>個群</a:t>
            </a:r>
            <a:r>
              <a:rPr lang="zh-TW" altLang="en-US" sz="2400" dirty="0" smtClean="0"/>
              <a:t>心的歐式距離</a:t>
            </a:r>
            <a:endParaRPr lang="en-US" altLang="zh-TW" sz="2400" dirty="0"/>
          </a:p>
          <a:p>
            <a:pPr>
              <a:lnSpc>
                <a:spcPct val="200000"/>
              </a:lnSpc>
            </a:pPr>
            <a:r>
              <a:rPr lang="en-US" altLang="zh-TW" sz="2400" dirty="0" smtClean="0"/>
              <a:t>4</a:t>
            </a:r>
            <a:r>
              <a:rPr lang="en-US" altLang="zh-TW" sz="2400" dirty="0"/>
              <a:t>. </a:t>
            </a:r>
            <a:r>
              <a:rPr lang="zh-TW" altLang="en-US" sz="2400" dirty="0" smtClean="0"/>
              <a:t>將資料分類給</a:t>
            </a:r>
            <a:r>
              <a:rPr lang="zh-TW" altLang="en-US" sz="2400" dirty="0"/>
              <a:t>距離最近的那個群心</a:t>
            </a:r>
            <a:r>
              <a:rPr lang="zh-TW" altLang="en-US" sz="2400" dirty="0" smtClean="0"/>
              <a:t>。</a:t>
            </a:r>
            <a:endParaRPr lang="zh-TW" altLang="en-US" sz="2400" dirty="0"/>
          </a:p>
        </p:txBody>
      </p:sp>
    </p:spTree>
  </p:cSld>
  <p:clrMapOvr>
    <a:masterClrMapping/>
  </p:clrMapOvr>
  <p:transition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786" y="1762267"/>
            <a:ext cx="9340085" cy="4117673"/>
          </a:xfrm>
          <a:prstGeom prst="rect">
            <a:avLst/>
          </a:prstGeom>
        </p:spPr>
      </p:pic>
      <p:sp>
        <p:nvSpPr>
          <p:cNvPr id="6" name="文本框 11"/>
          <p:cNvSpPr txBox="1"/>
          <p:nvPr/>
        </p:nvSpPr>
        <p:spPr>
          <a:xfrm>
            <a:off x="1409877" y="700690"/>
            <a:ext cx="4118436" cy="70788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 err="1" smtClean="0">
                <a:cs typeface="+mn-ea"/>
                <a:sym typeface="+mn-lt"/>
              </a:rPr>
              <a:t>Kmeans</a:t>
            </a:r>
            <a:r>
              <a:rPr lang="zh-TW" altLang="en-US" sz="4000" dirty="0">
                <a:cs typeface="+mn-ea"/>
                <a:sym typeface="+mn-lt"/>
              </a:rPr>
              <a:t>固定採樣</a:t>
            </a:r>
            <a:endParaRPr lang="en-US" altLang="zh-CN" sz="3735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7" name="橢圓 6"/>
          <p:cNvSpPr/>
          <p:nvPr/>
        </p:nvSpPr>
        <p:spPr>
          <a:xfrm>
            <a:off x="7141580" y="4479403"/>
            <a:ext cx="3842795" cy="775503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4684957"/>
      </p:ext>
    </p:extLst>
  </p:cSld>
  <p:clrMapOvr>
    <a:masterClrMapping/>
  </p:clrMapOvr>
  <p:transition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MH_Other_1"/>
          <p:cNvCxnSpPr/>
          <p:nvPr>
            <p:custDataLst>
              <p:tags r:id="rId1"/>
            </p:custDataLst>
          </p:nvPr>
        </p:nvCxnSpPr>
        <p:spPr>
          <a:xfrm>
            <a:off x="1819564" y="3362036"/>
            <a:ext cx="8414327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H_Other_2"/>
          <p:cNvSpPr/>
          <p:nvPr>
            <p:custDataLst>
              <p:tags r:id="rId2"/>
            </p:custDataLst>
          </p:nvPr>
        </p:nvSpPr>
        <p:spPr>
          <a:xfrm rot="2871886">
            <a:off x="2804408" y="2697195"/>
            <a:ext cx="558944" cy="1036216"/>
          </a:xfrm>
          <a:custGeom>
            <a:avLst/>
            <a:gdLst>
              <a:gd name="connsiteX0" fmla="*/ 0 w 729762"/>
              <a:gd name="connsiteY0" fmla="*/ 0 h 1352892"/>
              <a:gd name="connsiteX1" fmla="*/ 729762 w 729762"/>
              <a:gd name="connsiteY1" fmla="*/ 0 h 1352892"/>
              <a:gd name="connsiteX2" fmla="*/ 729762 w 729762"/>
              <a:gd name="connsiteY2" fmla="*/ 546246 h 1352892"/>
              <a:gd name="connsiteX3" fmla="*/ 0 w 729762"/>
              <a:gd name="connsiteY3" fmla="*/ 1352892 h 135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762" h="1352892">
                <a:moveTo>
                  <a:pt x="0" y="0"/>
                </a:moveTo>
                <a:lnTo>
                  <a:pt x="729762" y="0"/>
                </a:lnTo>
                <a:lnTo>
                  <a:pt x="729762" y="546246"/>
                </a:lnTo>
                <a:lnTo>
                  <a:pt x="0" y="13528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400" dirty="0">
                <a:solidFill>
                  <a:srgbClr val="FEFFFF"/>
                </a:solidFill>
                <a:cs typeface="+mn-ea"/>
                <a:sym typeface="+mn-lt"/>
              </a:rPr>
              <a:t>01</a:t>
            </a:r>
            <a:endParaRPr lang="zh-CN" altLang="en-US" sz="2400" dirty="0">
              <a:solidFill>
                <a:srgbClr val="FEFFFF"/>
              </a:solidFill>
              <a:cs typeface="+mn-ea"/>
              <a:sym typeface="+mn-lt"/>
            </a:endParaRPr>
          </a:p>
        </p:txBody>
      </p:sp>
      <p:sp>
        <p:nvSpPr>
          <p:cNvPr id="6" name="MH_Other_3"/>
          <p:cNvSpPr/>
          <p:nvPr>
            <p:custDataLst>
              <p:tags r:id="rId3"/>
            </p:custDataLst>
          </p:nvPr>
        </p:nvSpPr>
        <p:spPr>
          <a:xfrm>
            <a:off x="2512177" y="3452363"/>
            <a:ext cx="36000" cy="19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MH_SubTitle_1"/>
          <p:cNvSpPr txBox="1"/>
          <p:nvPr>
            <p:custDataLst>
              <p:tags r:id="rId4"/>
            </p:custDataLst>
          </p:nvPr>
        </p:nvSpPr>
        <p:spPr>
          <a:xfrm>
            <a:off x="2584214" y="3499708"/>
            <a:ext cx="2350073" cy="19440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cs typeface="+mn-ea"/>
                <a:sym typeface="+mn-lt"/>
              </a:rPr>
              <a:t>SIFT+SVM</a:t>
            </a:r>
            <a:r>
              <a:rPr lang="zh-CN" altLang="en-US" sz="2000" dirty="0" smtClean="0">
                <a:cs typeface="+mn-ea"/>
                <a:sym typeface="+mn-lt"/>
              </a:rPr>
              <a:t> </a:t>
            </a:r>
            <a:endParaRPr lang="en-US" altLang="zh-CN" sz="2000" dirty="0" smtClean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 err="1" smtClean="0">
                <a:cs typeface="+mn-ea"/>
                <a:sym typeface="+mn-lt"/>
              </a:rPr>
              <a:t>Kmeans</a:t>
            </a:r>
            <a:r>
              <a:rPr lang="en-US" altLang="zh-TW" sz="2000" dirty="0" smtClean="0">
                <a:cs typeface="+mn-ea"/>
                <a:sym typeface="+mn-lt"/>
              </a:rPr>
              <a:t> </a:t>
            </a:r>
            <a:r>
              <a:rPr lang="zh-TW" altLang="en-US" sz="2000" dirty="0" smtClean="0">
                <a:cs typeface="+mn-ea"/>
                <a:sym typeface="+mn-lt"/>
              </a:rPr>
              <a:t>隨機採樣</a:t>
            </a:r>
            <a:endParaRPr lang="en-US" altLang="zh-TW" sz="2000" dirty="0" smtClean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TW" sz="1600" dirty="0" smtClean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8" name="MH_Other_4"/>
          <p:cNvSpPr/>
          <p:nvPr>
            <p:custDataLst>
              <p:tags r:id="rId5"/>
            </p:custDataLst>
          </p:nvPr>
        </p:nvSpPr>
        <p:spPr>
          <a:xfrm rot="2871886">
            <a:off x="5471658" y="2697195"/>
            <a:ext cx="558944" cy="1036216"/>
          </a:xfrm>
          <a:custGeom>
            <a:avLst/>
            <a:gdLst>
              <a:gd name="connsiteX0" fmla="*/ 0 w 729762"/>
              <a:gd name="connsiteY0" fmla="*/ 0 h 1352892"/>
              <a:gd name="connsiteX1" fmla="*/ 729762 w 729762"/>
              <a:gd name="connsiteY1" fmla="*/ 0 h 1352892"/>
              <a:gd name="connsiteX2" fmla="*/ 729762 w 729762"/>
              <a:gd name="connsiteY2" fmla="*/ 546246 h 1352892"/>
              <a:gd name="connsiteX3" fmla="*/ 0 w 729762"/>
              <a:gd name="connsiteY3" fmla="*/ 1352892 h 135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762" h="1352892">
                <a:moveTo>
                  <a:pt x="0" y="0"/>
                </a:moveTo>
                <a:lnTo>
                  <a:pt x="729762" y="0"/>
                </a:lnTo>
                <a:lnTo>
                  <a:pt x="729762" y="546246"/>
                </a:lnTo>
                <a:lnTo>
                  <a:pt x="0" y="13528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400" dirty="0">
                <a:solidFill>
                  <a:srgbClr val="FEFFFF"/>
                </a:solidFill>
                <a:cs typeface="+mn-ea"/>
                <a:sym typeface="+mn-lt"/>
              </a:rPr>
              <a:t>02</a:t>
            </a:r>
            <a:endParaRPr lang="zh-CN" altLang="en-US" sz="2400" dirty="0">
              <a:solidFill>
                <a:srgbClr val="FEFFFF"/>
              </a:solidFill>
              <a:cs typeface="+mn-ea"/>
              <a:sym typeface="+mn-lt"/>
            </a:endParaRPr>
          </a:p>
        </p:txBody>
      </p:sp>
      <p:sp>
        <p:nvSpPr>
          <p:cNvPr id="9" name="MH_Other_5"/>
          <p:cNvSpPr/>
          <p:nvPr>
            <p:custDataLst>
              <p:tags r:id="rId6"/>
            </p:custDataLst>
          </p:nvPr>
        </p:nvSpPr>
        <p:spPr>
          <a:xfrm>
            <a:off x="5179428" y="3452363"/>
            <a:ext cx="36000" cy="19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MH_Other_6"/>
          <p:cNvSpPr/>
          <p:nvPr>
            <p:custDataLst>
              <p:tags r:id="rId7"/>
            </p:custDataLst>
          </p:nvPr>
        </p:nvSpPr>
        <p:spPr>
          <a:xfrm rot="2871886">
            <a:off x="7972643" y="2697195"/>
            <a:ext cx="558944" cy="1036216"/>
          </a:xfrm>
          <a:custGeom>
            <a:avLst/>
            <a:gdLst>
              <a:gd name="connsiteX0" fmla="*/ 0 w 729762"/>
              <a:gd name="connsiteY0" fmla="*/ 0 h 1352892"/>
              <a:gd name="connsiteX1" fmla="*/ 729762 w 729762"/>
              <a:gd name="connsiteY1" fmla="*/ 0 h 1352892"/>
              <a:gd name="connsiteX2" fmla="*/ 729762 w 729762"/>
              <a:gd name="connsiteY2" fmla="*/ 546246 h 1352892"/>
              <a:gd name="connsiteX3" fmla="*/ 0 w 729762"/>
              <a:gd name="connsiteY3" fmla="*/ 1352892 h 135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762" h="1352892">
                <a:moveTo>
                  <a:pt x="0" y="0"/>
                </a:moveTo>
                <a:lnTo>
                  <a:pt x="729762" y="0"/>
                </a:lnTo>
                <a:lnTo>
                  <a:pt x="729762" y="546246"/>
                </a:lnTo>
                <a:lnTo>
                  <a:pt x="0" y="135289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400" dirty="0">
                <a:solidFill>
                  <a:srgbClr val="FEFFFF"/>
                </a:solidFill>
                <a:cs typeface="+mn-ea"/>
                <a:sym typeface="+mn-lt"/>
              </a:rPr>
              <a:t>03</a:t>
            </a:r>
            <a:endParaRPr lang="zh-CN" altLang="en-US" sz="2400" dirty="0">
              <a:solidFill>
                <a:srgbClr val="FEFFFF"/>
              </a:solidFill>
              <a:cs typeface="+mn-ea"/>
              <a:sym typeface="+mn-lt"/>
            </a:endParaRPr>
          </a:p>
        </p:txBody>
      </p:sp>
      <p:sp>
        <p:nvSpPr>
          <p:cNvPr id="12" name="MH_Other_7"/>
          <p:cNvSpPr/>
          <p:nvPr>
            <p:custDataLst>
              <p:tags r:id="rId8"/>
            </p:custDataLst>
          </p:nvPr>
        </p:nvSpPr>
        <p:spPr>
          <a:xfrm>
            <a:off x="7680411" y="3452363"/>
            <a:ext cx="36000" cy="19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MH_SubTitle_3"/>
          <p:cNvSpPr txBox="1"/>
          <p:nvPr>
            <p:custDataLst>
              <p:tags r:id="rId9"/>
            </p:custDataLst>
          </p:nvPr>
        </p:nvSpPr>
        <p:spPr>
          <a:xfrm>
            <a:off x="7760075" y="3452363"/>
            <a:ext cx="2127485" cy="1572219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cs typeface="+mn-ea"/>
                <a:sym typeface="+mn-lt"/>
              </a:rPr>
              <a:t> </a:t>
            </a:r>
            <a:r>
              <a:rPr lang="en-US" altLang="zh-TW" sz="2000" b="1" dirty="0" smtClean="0">
                <a:cs typeface="+mn-ea"/>
                <a:sym typeface="+mn-lt"/>
              </a:rPr>
              <a:t>HOG</a:t>
            </a:r>
          </a:p>
          <a:p>
            <a:pPr>
              <a:lnSpc>
                <a:spcPct val="150000"/>
              </a:lnSpc>
            </a:pPr>
            <a:endParaRPr lang="en-US" altLang="zh-CN" sz="1600" b="1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zh-CN" altLang="en-US" sz="1600" b="1" dirty="0">
              <a:cs typeface="+mn-ea"/>
              <a:sym typeface="+mn-lt"/>
            </a:endParaRPr>
          </a:p>
        </p:txBody>
      </p:sp>
      <p:sp>
        <p:nvSpPr>
          <p:cNvPr id="22" name="文本框 11"/>
          <p:cNvSpPr txBox="1"/>
          <p:nvPr/>
        </p:nvSpPr>
        <p:spPr>
          <a:xfrm>
            <a:off x="1187060" y="700690"/>
            <a:ext cx="4564070" cy="66710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3735" dirty="0">
                <a:cs typeface="+mn-ea"/>
                <a:sym typeface="+mn-lt"/>
              </a:rPr>
              <a:t>使用</a:t>
            </a:r>
            <a:r>
              <a:rPr lang="zh-TW" altLang="en-US" sz="3735" dirty="0" smtClean="0">
                <a:cs typeface="+mn-ea"/>
                <a:sym typeface="+mn-lt"/>
              </a:rPr>
              <a:t>方法 </a:t>
            </a:r>
            <a:r>
              <a:rPr lang="en-US" altLang="zh-TW" sz="3735" dirty="0" smtClean="0">
                <a:cs typeface="+mn-ea"/>
                <a:sym typeface="+mn-lt"/>
              </a:rPr>
              <a:t>+</a:t>
            </a:r>
            <a:r>
              <a:rPr lang="zh-TW" altLang="en-US" sz="3735" dirty="0" smtClean="0">
                <a:cs typeface="+mn-ea"/>
                <a:sym typeface="+mn-lt"/>
              </a:rPr>
              <a:t> 心路歷程</a:t>
            </a:r>
            <a:endParaRPr lang="en-US" altLang="zh-CN" sz="3735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3" name="MH_SubTitle_1"/>
          <p:cNvSpPr txBox="1"/>
          <p:nvPr>
            <p:custDataLst>
              <p:tags r:id="rId10"/>
            </p:custDataLst>
          </p:nvPr>
        </p:nvSpPr>
        <p:spPr>
          <a:xfrm>
            <a:off x="5267381" y="3458150"/>
            <a:ext cx="2350073" cy="19440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cs typeface="+mn-ea"/>
                <a:sym typeface="+mn-lt"/>
              </a:rPr>
              <a:t>SIFT+SVM</a:t>
            </a:r>
            <a:r>
              <a:rPr lang="zh-CN" altLang="en-US" sz="2000" dirty="0" smtClean="0">
                <a:cs typeface="+mn-ea"/>
                <a:sym typeface="+mn-lt"/>
              </a:rPr>
              <a:t> </a:t>
            </a:r>
            <a:endParaRPr lang="en-US" altLang="zh-CN" sz="2000" dirty="0" smtClean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 err="1" smtClean="0">
                <a:cs typeface="+mn-ea"/>
                <a:sym typeface="+mn-lt"/>
              </a:rPr>
              <a:t>Kmeans</a:t>
            </a:r>
            <a:r>
              <a:rPr lang="en-US" altLang="zh-TW" sz="2000" dirty="0" smtClean="0">
                <a:cs typeface="+mn-ea"/>
                <a:sym typeface="+mn-lt"/>
              </a:rPr>
              <a:t> </a:t>
            </a:r>
            <a:r>
              <a:rPr lang="zh-TW" altLang="en-US" sz="2000" dirty="0">
                <a:cs typeface="+mn-ea"/>
                <a:sym typeface="+mn-lt"/>
              </a:rPr>
              <a:t>固定</a:t>
            </a:r>
            <a:r>
              <a:rPr lang="zh-TW" altLang="en-US" sz="2000" dirty="0" smtClean="0">
                <a:cs typeface="+mn-ea"/>
                <a:sym typeface="+mn-lt"/>
              </a:rPr>
              <a:t>採樣</a:t>
            </a:r>
            <a:endParaRPr lang="en-US" altLang="zh-TW" sz="2000" dirty="0" smtClean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TW" sz="1600" dirty="0" smtClean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115444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11"/>
          <p:cNvSpPr txBox="1"/>
          <p:nvPr/>
        </p:nvSpPr>
        <p:spPr>
          <a:xfrm>
            <a:off x="1217148" y="691453"/>
            <a:ext cx="4977645" cy="66710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3735" dirty="0">
                <a:cs typeface="+mn-ea"/>
                <a:sym typeface="+mn-lt"/>
              </a:rPr>
              <a:t>程式</a:t>
            </a:r>
            <a:r>
              <a:rPr lang="zh-TW" altLang="en-US" sz="3735" dirty="0" smtClean="0">
                <a:cs typeface="+mn-ea"/>
                <a:sym typeface="+mn-lt"/>
              </a:rPr>
              <a:t>執行結果</a:t>
            </a:r>
            <a:r>
              <a:rPr lang="zh-TW" altLang="en-US" sz="3735" dirty="0">
                <a:cs typeface="+mn-ea"/>
                <a:sym typeface="+mn-lt"/>
              </a:rPr>
              <a:t>、準確率</a:t>
            </a:r>
            <a:endParaRPr lang="en-US" altLang="zh-CN" sz="3735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14" name="图片 48" descr="资源 381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2213" y="1963481"/>
            <a:ext cx="2393758" cy="3116519"/>
          </a:xfrm>
          <a:prstGeom prst="rect">
            <a:avLst/>
          </a:prstGeom>
        </p:spPr>
      </p:pic>
      <p:pic>
        <p:nvPicPr>
          <p:cNvPr id="15" name="图片 49" descr="资源 171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0462" y="3586792"/>
            <a:ext cx="1286458" cy="2389136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164" y="587263"/>
            <a:ext cx="5458691" cy="1819564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5984111" y="2934700"/>
            <a:ext cx="581715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+mn-ea"/>
              </a:rPr>
              <a:t>使用</a:t>
            </a:r>
            <a:r>
              <a:rPr lang="en-US" altLang="zh-TW" sz="2400" dirty="0">
                <a:latin typeface="+mn-ea"/>
              </a:rPr>
              <a:t>HOG</a:t>
            </a:r>
            <a:r>
              <a:rPr lang="zh-TW" altLang="en-US" sz="2400" dirty="0">
                <a:latin typeface="+mn-ea"/>
              </a:rPr>
              <a:t>之</a:t>
            </a:r>
            <a:r>
              <a:rPr lang="zh-TW" altLang="en-US" sz="2400" dirty="0" smtClean="0">
                <a:latin typeface="+mn-ea"/>
              </a:rPr>
              <a:t>準確率</a:t>
            </a:r>
            <a:r>
              <a:rPr lang="en-US" altLang="zh-TW" sz="2400" dirty="0" smtClean="0">
                <a:latin typeface="+mn-ea"/>
              </a:rPr>
              <a:t>:</a:t>
            </a:r>
            <a:endParaRPr lang="en-US" altLang="zh-TW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+mn-ea"/>
              </a:rPr>
              <a:t>Prediction accuracy</a:t>
            </a:r>
            <a:r>
              <a:rPr lang="zh-TW" altLang="en-US" sz="2400" dirty="0">
                <a:latin typeface="+mn-ea"/>
              </a:rPr>
              <a:t> </a:t>
            </a:r>
            <a:r>
              <a:rPr lang="zh-TW" altLang="en-US" sz="2400" dirty="0" smtClean="0">
                <a:latin typeface="+mn-ea"/>
              </a:rPr>
              <a:t>為</a:t>
            </a:r>
            <a:r>
              <a:rPr lang="zh-TW" altLang="en-US" sz="2400" dirty="0">
                <a:latin typeface="+mn-ea"/>
              </a:rPr>
              <a:t>各十張訓練模型沒看過的圖片</a:t>
            </a:r>
            <a:endParaRPr lang="en-US" altLang="zh-TW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rgbClr val="0070C0"/>
                </a:solidFill>
                <a:latin typeface="+mn-ea"/>
              </a:rPr>
              <a:t>Train Data Accuracy:</a:t>
            </a:r>
            <a:r>
              <a:rPr lang="zh-TW" altLang="en-US" sz="240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zh-TW" sz="2400" dirty="0">
                <a:solidFill>
                  <a:srgbClr val="0070C0"/>
                </a:solidFill>
                <a:latin typeface="+mn-ea"/>
              </a:rPr>
              <a:t>0.99</a:t>
            </a:r>
            <a:endParaRPr lang="zh-TW" altLang="en-US" sz="2400" dirty="0">
              <a:solidFill>
                <a:srgbClr val="0070C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rgbClr val="0070C0"/>
                </a:solidFill>
                <a:latin typeface="+mn-ea"/>
              </a:rPr>
              <a:t>Test Data Accuracy:</a:t>
            </a:r>
            <a:r>
              <a:rPr lang="zh-TW" altLang="en-US" sz="240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zh-TW" sz="2400" dirty="0">
                <a:solidFill>
                  <a:srgbClr val="0070C0"/>
                </a:solidFill>
                <a:latin typeface="+mn-ea"/>
              </a:rPr>
              <a:t>0.99</a:t>
            </a:r>
            <a:endParaRPr lang="zh-TW" altLang="en-US" sz="2400" dirty="0">
              <a:solidFill>
                <a:srgbClr val="0070C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rgbClr val="0070C0"/>
                </a:solidFill>
                <a:latin typeface="+mn-ea"/>
              </a:rPr>
              <a:t>Prediction Accuracy:</a:t>
            </a:r>
            <a:r>
              <a:rPr lang="zh-TW" altLang="en-US" sz="240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zh-TW" sz="2400" dirty="0">
                <a:solidFill>
                  <a:srgbClr val="0070C0"/>
                </a:solidFill>
                <a:latin typeface="+mn-ea"/>
              </a:rPr>
              <a:t>1</a:t>
            </a:r>
            <a:endParaRPr lang="zh-TW" altLang="en-US" sz="2400" dirty="0">
              <a:solidFill>
                <a:srgbClr val="0070C0"/>
              </a:solidFill>
              <a:latin typeface="+mn-ea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2193103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11"/>
          <p:cNvSpPr txBox="1"/>
          <p:nvPr/>
        </p:nvSpPr>
        <p:spPr>
          <a:xfrm>
            <a:off x="918259" y="654507"/>
            <a:ext cx="4641014" cy="66710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3735" dirty="0" smtClean="0">
                <a:cs typeface="+mn-ea"/>
                <a:sym typeface="+mn-lt"/>
              </a:rPr>
              <a:t>HOG+SVM </a:t>
            </a:r>
            <a:r>
              <a:rPr lang="zh-TW" altLang="en-US" sz="3735" dirty="0" smtClean="0">
                <a:cs typeface="+mn-ea"/>
                <a:sym typeface="+mn-lt"/>
              </a:rPr>
              <a:t>使用情境</a:t>
            </a:r>
            <a:endParaRPr lang="en-US" altLang="zh-CN" sz="3735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6229517" y="1974821"/>
            <a:ext cx="560647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+mn-ea"/>
              </a:rPr>
              <a:t>情境：進實驗室時的認證</a:t>
            </a:r>
            <a:r>
              <a:rPr lang="zh-TW" altLang="en-US" sz="2400" dirty="0" smtClean="0">
                <a:latin typeface="+mn-ea"/>
              </a:rPr>
              <a:t>系統</a:t>
            </a:r>
            <a:endParaRPr lang="en-US" altLang="zh-TW" sz="2400" dirty="0">
              <a:latin typeface="+mn-ea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+mn-ea"/>
              </a:rPr>
              <a:t>原因</a:t>
            </a:r>
            <a:r>
              <a:rPr lang="zh-TW" altLang="en-US" sz="2400" dirty="0" smtClean="0">
                <a:latin typeface="+mn-ea"/>
              </a:rPr>
              <a:t>：</a:t>
            </a:r>
            <a:endParaRPr lang="en-US" altLang="zh-TW" sz="2400" dirty="0" smtClean="0">
              <a:latin typeface="+mn-ea"/>
            </a:endParaRPr>
          </a:p>
          <a:p>
            <a:pPr lvl="1">
              <a:lnSpc>
                <a:spcPct val="200000"/>
              </a:lnSpc>
            </a:pPr>
            <a:r>
              <a:rPr lang="en-US" altLang="zh-TW" sz="2400" dirty="0" smtClean="0">
                <a:latin typeface="+mn-ea"/>
              </a:rPr>
              <a:t>- </a:t>
            </a:r>
            <a:r>
              <a:rPr lang="zh-TW" altLang="en-US" sz="2400" dirty="0" smtClean="0">
                <a:latin typeface="+mn-ea"/>
              </a:rPr>
              <a:t>對光</a:t>
            </a:r>
            <a:r>
              <a:rPr lang="zh-TW" altLang="en-US" sz="2400" dirty="0">
                <a:latin typeface="+mn-ea"/>
              </a:rPr>
              <a:t>影的變化較不敏感</a:t>
            </a:r>
            <a:endParaRPr lang="en-US" altLang="zh-TW" sz="2400" dirty="0">
              <a:latin typeface="+mn-ea"/>
            </a:endParaRPr>
          </a:p>
          <a:p>
            <a:pPr lvl="1">
              <a:lnSpc>
                <a:spcPct val="200000"/>
              </a:lnSpc>
            </a:pPr>
            <a:r>
              <a:rPr lang="en-US" altLang="zh-TW" sz="2400" dirty="0" smtClean="0">
                <a:latin typeface="+mn-ea"/>
              </a:rPr>
              <a:t>- </a:t>
            </a:r>
            <a:r>
              <a:rPr lang="zh-TW" altLang="en-US" sz="2400" dirty="0" smtClean="0">
                <a:latin typeface="+mn-ea"/>
              </a:rPr>
              <a:t>擅</a:t>
            </a:r>
            <a:r>
              <a:rPr lang="zh-TW" altLang="en-US" sz="2400" dirty="0">
                <a:latin typeface="+mn-ea"/>
              </a:rPr>
              <a:t>於描繪物件的輪廓</a:t>
            </a:r>
          </a:p>
          <a:p>
            <a:endParaRPr lang="zh-TW" altLang="en-US" dirty="0"/>
          </a:p>
        </p:txBody>
      </p:sp>
      <p:pic>
        <p:nvPicPr>
          <p:cNvPr id="8" name="图片 37" descr="资源 371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46289" y="2880810"/>
            <a:ext cx="2962275" cy="2686050"/>
          </a:xfrm>
          <a:prstGeom prst="rect">
            <a:avLst/>
          </a:prstGeom>
        </p:spPr>
      </p:pic>
      <p:pic>
        <p:nvPicPr>
          <p:cNvPr id="9" name="图片 11" descr="资源 81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3664" y="4258760"/>
            <a:ext cx="320675" cy="1308100"/>
          </a:xfrm>
          <a:prstGeom prst="rect">
            <a:avLst/>
          </a:prstGeom>
        </p:spPr>
      </p:pic>
      <p:pic>
        <p:nvPicPr>
          <p:cNvPr id="10" name="图片 22" descr="资源 1611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1439" y="2164530"/>
            <a:ext cx="1771650" cy="86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054531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11"/>
          <p:cNvSpPr txBox="1"/>
          <p:nvPr/>
        </p:nvSpPr>
        <p:spPr>
          <a:xfrm>
            <a:off x="918259" y="654507"/>
            <a:ext cx="4641014" cy="66710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3735" dirty="0">
                <a:cs typeface="+mn-ea"/>
                <a:sym typeface="+mn-lt"/>
              </a:rPr>
              <a:t>監控系統的人臉辨識</a:t>
            </a:r>
            <a:endParaRPr lang="en-US" altLang="zh-CN" sz="3735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949390" y="1080658"/>
            <a:ext cx="593290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400" dirty="0">
                <a:latin typeface="+mn-ea"/>
              </a:rPr>
              <a:t>1.</a:t>
            </a:r>
            <a:r>
              <a:rPr lang="zh-TW" altLang="en-US" sz="2400" dirty="0">
                <a:latin typeface="+mn-ea"/>
              </a:rPr>
              <a:t>臉部擷取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+mn-ea"/>
              </a:rPr>
              <a:t> </a:t>
            </a:r>
            <a:r>
              <a:rPr lang="en-US" altLang="zh-TW" sz="2400" dirty="0" smtClean="0">
                <a:latin typeface="+mn-ea"/>
              </a:rPr>
              <a:t>  - </a:t>
            </a:r>
            <a:r>
              <a:rPr lang="zh-TW" altLang="en-US" sz="2400" dirty="0" smtClean="0">
                <a:latin typeface="+mn-ea"/>
              </a:rPr>
              <a:t>檢測</a:t>
            </a:r>
            <a:r>
              <a:rPr lang="zh-TW" altLang="en-US" sz="2400" dirty="0">
                <a:latin typeface="+mn-ea"/>
              </a:rPr>
              <a:t>臉部：以眼睛或鼻子為中心偵測</a:t>
            </a:r>
          </a:p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+mn-ea"/>
              </a:rPr>
              <a:t>   </a:t>
            </a:r>
            <a:r>
              <a:rPr lang="en-US" altLang="zh-TW" sz="2400" dirty="0" smtClean="0">
                <a:latin typeface="+mn-ea"/>
              </a:rPr>
              <a:t>-</a:t>
            </a:r>
            <a:r>
              <a:rPr lang="zh-TW" altLang="en-US" sz="2400" dirty="0" smtClean="0">
                <a:latin typeface="+mn-ea"/>
              </a:rPr>
              <a:t> 裁剪</a:t>
            </a:r>
            <a:r>
              <a:rPr lang="zh-TW" altLang="en-US" sz="2400" dirty="0">
                <a:latin typeface="+mn-ea"/>
              </a:rPr>
              <a:t>臉部的主要部份</a:t>
            </a:r>
          </a:p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+mn-ea"/>
              </a:rPr>
              <a:t>   </a:t>
            </a:r>
            <a:r>
              <a:rPr lang="en-US" altLang="zh-TW" sz="2400" dirty="0" smtClean="0">
                <a:latin typeface="+mn-ea"/>
              </a:rPr>
              <a:t>- </a:t>
            </a:r>
            <a:r>
              <a:rPr lang="zh-TW" altLang="en-US" sz="2400" dirty="0" smtClean="0">
                <a:latin typeface="+mn-ea"/>
              </a:rPr>
              <a:t>儲存</a:t>
            </a:r>
            <a:r>
              <a:rPr lang="zh-TW" altLang="en-US" sz="2400" dirty="0">
                <a:latin typeface="+mn-ea"/>
              </a:rPr>
              <a:t>臉部影像</a:t>
            </a:r>
          </a:p>
          <a:p>
            <a:pPr>
              <a:lnSpc>
                <a:spcPct val="200000"/>
              </a:lnSpc>
            </a:pPr>
            <a:r>
              <a:rPr lang="en-US" altLang="zh-TW" sz="2400" dirty="0">
                <a:latin typeface="+mn-ea"/>
              </a:rPr>
              <a:t>2.</a:t>
            </a:r>
            <a:r>
              <a:rPr lang="zh-TW" altLang="en-US" sz="2400" dirty="0">
                <a:latin typeface="+mn-ea"/>
              </a:rPr>
              <a:t>臉部訓練</a:t>
            </a:r>
          </a:p>
          <a:p>
            <a:pPr>
              <a:lnSpc>
                <a:spcPct val="200000"/>
              </a:lnSpc>
            </a:pPr>
            <a:r>
              <a:rPr lang="en-US" altLang="zh-TW" sz="2400" dirty="0">
                <a:latin typeface="+mn-ea"/>
              </a:rPr>
              <a:t> </a:t>
            </a:r>
            <a:r>
              <a:rPr lang="en-US" altLang="zh-TW" sz="2400" dirty="0" smtClean="0">
                <a:latin typeface="+mn-ea"/>
              </a:rPr>
              <a:t>   - </a:t>
            </a:r>
            <a:r>
              <a:rPr lang="zh-TW" altLang="en-US" sz="2400" dirty="0" smtClean="0">
                <a:latin typeface="+mn-ea"/>
              </a:rPr>
              <a:t>使用</a:t>
            </a:r>
            <a:r>
              <a:rPr lang="en-US" altLang="zh-TW" sz="2400" dirty="0">
                <a:latin typeface="+mn-ea"/>
              </a:rPr>
              <a:t>HOG</a:t>
            </a:r>
            <a:r>
              <a:rPr lang="zh-TW" altLang="en-US" sz="2400" dirty="0">
                <a:latin typeface="+mn-ea"/>
              </a:rPr>
              <a:t>標記人臉</a:t>
            </a:r>
            <a:r>
              <a:rPr lang="en-US" altLang="zh-TW" sz="2400" dirty="0">
                <a:latin typeface="+mn-ea"/>
              </a:rPr>
              <a:t>+SVM</a:t>
            </a:r>
            <a:r>
              <a:rPr lang="zh-TW" altLang="en-US" sz="2400" dirty="0">
                <a:latin typeface="+mn-ea"/>
              </a:rPr>
              <a:t>訓練模型</a:t>
            </a:r>
          </a:p>
          <a:p>
            <a:pPr>
              <a:lnSpc>
                <a:spcPct val="200000"/>
              </a:lnSpc>
            </a:pPr>
            <a:r>
              <a:rPr lang="en-US" altLang="zh-TW" sz="2400" dirty="0">
                <a:latin typeface="+mn-ea"/>
              </a:rPr>
              <a:t>3.</a:t>
            </a:r>
            <a:r>
              <a:rPr lang="zh-TW" altLang="en-US" sz="2400" dirty="0">
                <a:latin typeface="+mn-ea"/>
              </a:rPr>
              <a:t>臉部</a:t>
            </a:r>
            <a:r>
              <a:rPr lang="zh-TW" altLang="en-US" sz="2400" dirty="0" smtClean="0">
                <a:latin typeface="+mn-ea"/>
              </a:rPr>
              <a:t>辨識</a:t>
            </a:r>
            <a:endParaRPr lang="zh-TW" altLang="en-US" sz="2400" dirty="0">
              <a:latin typeface="+mn-ea"/>
            </a:endParaRPr>
          </a:p>
        </p:txBody>
      </p:sp>
      <p:pic>
        <p:nvPicPr>
          <p:cNvPr id="7" name="Picture 2" descr="人臉辨識系統|專案經理雜誌">
            <a:extLst>
              <a:ext uri="{FF2B5EF4-FFF2-40B4-BE49-F238E27FC236}">
                <a16:creationId xmlns:a16="http://schemas.microsoft.com/office/drawing/2014/main" id="{7A22DB60-66A7-47C8-91F5-17C13ECAA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21" y="2521157"/>
            <a:ext cx="4747652" cy="266659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22" descr="资源 161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17905" y="623328"/>
            <a:ext cx="1422055" cy="69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032303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手绘简约工作总结PPT模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SubTitle"/>
  <p:tag name="MH_ORDER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SubTitle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Other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Other"/>
  <p:tag name="MH_ORDER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Other"/>
  <p:tag name="MH_ORDER" val="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SubTitle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Other"/>
  <p:tag name="MH_ORDER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Other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Other"/>
  <p:tag name="MH_ORDER" val="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Other"/>
  <p:tag name="MH_ORDER" val="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Other"/>
  <p:tag name="MH_ORDER" val="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SubTitle"/>
  <p:tag name="MH_ORDER" val="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SubTitle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SubTitle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Other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Other"/>
  <p:tag name="MH_ORDER" val="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Other"/>
  <p:tag name="MH_ORDER" val="7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88"/>
      </a:accent1>
      <a:accent2>
        <a:srgbClr val="D381A2"/>
      </a:accent2>
      <a:accent3>
        <a:srgbClr val="92CDCF"/>
      </a:accent3>
      <a:accent4>
        <a:srgbClr val="D582A3"/>
      </a:accent4>
      <a:accent5>
        <a:srgbClr val="B1C0C9"/>
      </a:accent5>
      <a:accent6>
        <a:srgbClr val="00A388"/>
      </a:accent6>
      <a:hlink>
        <a:srgbClr val="0563C1"/>
      </a:hlink>
      <a:folHlink>
        <a:srgbClr val="954F72"/>
      </a:folHlink>
    </a:clrScheme>
    <a:fontScheme name="jk2iywlz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，www.1ppt.com 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88"/>
      </a:accent1>
      <a:accent2>
        <a:srgbClr val="D381A2"/>
      </a:accent2>
      <a:accent3>
        <a:srgbClr val="92CDCF"/>
      </a:accent3>
      <a:accent4>
        <a:srgbClr val="D582A3"/>
      </a:accent4>
      <a:accent5>
        <a:srgbClr val="B1C0C9"/>
      </a:accent5>
      <a:accent6>
        <a:srgbClr val="00A388"/>
      </a:accent6>
      <a:hlink>
        <a:srgbClr val="0563C1"/>
      </a:hlink>
      <a:folHlink>
        <a:srgbClr val="954F72"/>
      </a:folHlink>
    </a:clrScheme>
    <a:fontScheme name="jk2iywlz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A388"/>
    </a:accent1>
    <a:accent2>
      <a:srgbClr val="D381A2"/>
    </a:accent2>
    <a:accent3>
      <a:srgbClr val="92CDCF"/>
    </a:accent3>
    <a:accent4>
      <a:srgbClr val="D582A3"/>
    </a:accent4>
    <a:accent5>
      <a:srgbClr val="B1C0C9"/>
    </a:accent5>
    <a:accent6>
      <a:srgbClr val="00A388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A388"/>
    </a:accent1>
    <a:accent2>
      <a:srgbClr val="D381A2"/>
    </a:accent2>
    <a:accent3>
      <a:srgbClr val="92CDCF"/>
    </a:accent3>
    <a:accent4>
      <a:srgbClr val="D582A3"/>
    </a:accent4>
    <a:accent5>
      <a:srgbClr val="B1C0C9"/>
    </a:accent5>
    <a:accent6>
      <a:srgbClr val="00A388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A388"/>
    </a:accent1>
    <a:accent2>
      <a:srgbClr val="D381A2"/>
    </a:accent2>
    <a:accent3>
      <a:srgbClr val="92CDCF"/>
    </a:accent3>
    <a:accent4>
      <a:srgbClr val="D582A3"/>
    </a:accent4>
    <a:accent5>
      <a:srgbClr val="B1C0C9"/>
    </a:accent5>
    <a:accent6>
      <a:srgbClr val="00A388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Words>434</Words>
  <Application>Microsoft Office PowerPoint</Application>
  <PresentationFormat>寬螢幕</PresentationFormat>
  <Paragraphs>59</Paragraphs>
  <Slides>10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微软雅黑</vt:lpstr>
      <vt:lpstr>宋体</vt:lpstr>
      <vt:lpstr>微軟正黑體</vt:lpstr>
      <vt:lpstr>新細明體</vt:lpstr>
      <vt:lpstr>Arial</vt:lpstr>
      <vt:lpstr>Calibri</vt:lpstr>
      <vt:lpstr>第一PPT，www.1ppt.com</vt:lpstr>
      <vt:lpstr>第一PPT，www.1ppt.com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羽軒 羅</cp:lastModifiedBy>
  <cp:revision>28</cp:revision>
  <dcterms:created xsi:type="dcterms:W3CDTF">2017-11-23T03:32:34Z</dcterms:created>
  <dcterms:modified xsi:type="dcterms:W3CDTF">2021-05-04T12:35:49Z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