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1" r:id="rId6"/>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周雨柔" initials="周雨柔" lastIdx="0" clrIdx="0">
    <p:extLst>
      <p:ext uri="{19B8F6BF-5375-455C-9EA6-DF929625EA0E}">
        <p15:presenceInfo xmlns:p15="http://schemas.microsoft.com/office/powerpoint/2012/main" userId="S-1-5-21-509091999-1828842504-2187520555-100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80"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commentAuthors" Target="commentAuthors.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109598032@cc.ntut.edu.tw" userId="6803475c-207e-48bc-a4f1-926592dd7e3e" providerId="ADAL" clId="{E1D231B5-4425-4BAB-8F6B-062E3CCEE86D}"/>
    <pc:docChg chg="delSld modSld">
      <pc:chgData name="109598032@cc.ntut.edu.tw" userId="6803475c-207e-48bc-a4f1-926592dd7e3e" providerId="ADAL" clId="{E1D231B5-4425-4BAB-8F6B-062E3CCEE86D}" dt="2021-06-16T08:14:37.126" v="188" actId="20577"/>
      <pc:docMkLst>
        <pc:docMk/>
      </pc:docMkLst>
      <pc:sldChg chg="modSp mod">
        <pc:chgData name="109598032@cc.ntut.edu.tw" userId="6803475c-207e-48bc-a4f1-926592dd7e3e" providerId="ADAL" clId="{E1D231B5-4425-4BAB-8F6B-062E3CCEE86D}" dt="2021-06-16T08:11:32.554" v="39" actId="20577"/>
        <pc:sldMkLst>
          <pc:docMk/>
          <pc:sldMk cId="3904103420" sldId="256"/>
        </pc:sldMkLst>
        <pc:spChg chg="mod">
          <ac:chgData name="109598032@cc.ntut.edu.tw" userId="6803475c-207e-48bc-a4f1-926592dd7e3e" providerId="ADAL" clId="{E1D231B5-4425-4BAB-8F6B-062E3CCEE86D}" dt="2021-06-16T08:11:32.554" v="39" actId="20577"/>
          <ac:spMkLst>
            <pc:docMk/>
            <pc:sldMk cId="3904103420" sldId="256"/>
            <ac:spMk id="2" creationId="{00000000-0000-0000-0000-000000000000}"/>
          </ac:spMkLst>
        </pc:spChg>
      </pc:sldChg>
      <pc:sldChg chg="del">
        <pc:chgData name="109598032@cc.ntut.edu.tw" userId="6803475c-207e-48bc-a4f1-926592dd7e3e" providerId="ADAL" clId="{E1D231B5-4425-4BAB-8F6B-062E3CCEE86D}" dt="2021-06-16T08:11:36.018" v="40" actId="47"/>
        <pc:sldMkLst>
          <pc:docMk/>
          <pc:sldMk cId="2682742358" sldId="257"/>
        </pc:sldMkLst>
      </pc:sldChg>
      <pc:sldChg chg="modSp mod">
        <pc:chgData name="109598032@cc.ntut.edu.tw" userId="6803475c-207e-48bc-a4f1-926592dd7e3e" providerId="ADAL" clId="{E1D231B5-4425-4BAB-8F6B-062E3CCEE86D}" dt="2021-06-16T08:14:37.126" v="188" actId="20577"/>
        <pc:sldMkLst>
          <pc:docMk/>
          <pc:sldMk cId="2802575360" sldId="258"/>
        </pc:sldMkLst>
        <pc:spChg chg="mod">
          <ac:chgData name="109598032@cc.ntut.edu.tw" userId="6803475c-207e-48bc-a4f1-926592dd7e3e" providerId="ADAL" clId="{E1D231B5-4425-4BAB-8F6B-062E3CCEE86D}" dt="2021-06-16T08:12:48.314" v="59" actId="20577"/>
          <ac:spMkLst>
            <pc:docMk/>
            <pc:sldMk cId="2802575360" sldId="258"/>
            <ac:spMk id="2" creationId="{00000000-0000-0000-0000-000000000000}"/>
          </ac:spMkLst>
        </pc:spChg>
        <pc:spChg chg="mod">
          <ac:chgData name="109598032@cc.ntut.edu.tw" userId="6803475c-207e-48bc-a4f1-926592dd7e3e" providerId="ADAL" clId="{E1D231B5-4425-4BAB-8F6B-062E3CCEE86D}" dt="2021-06-16T08:14:37.126" v="188" actId="20577"/>
          <ac:spMkLst>
            <pc:docMk/>
            <pc:sldMk cId="2802575360" sldId="258"/>
            <ac:spMk id="3" creationId="{00000000-0000-0000-0000-000000000000}"/>
          </ac:spMkLst>
        </pc:spChg>
      </pc:sldChg>
      <pc:sldChg chg="modSp mod">
        <pc:chgData name="109598032@cc.ntut.edu.tw" userId="6803475c-207e-48bc-a4f1-926592dd7e3e" providerId="ADAL" clId="{E1D231B5-4425-4BAB-8F6B-062E3CCEE86D}" dt="2021-06-16T08:13:46.417" v="125" actId="20577"/>
        <pc:sldMkLst>
          <pc:docMk/>
          <pc:sldMk cId="1987970668" sldId="261"/>
        </pc:sldMkLst>
        <pc:spChg chg="mod">
          <ac:chgData name="109598032@cc.ntut.edu.tw" userId="6803475c-207e-48bc-a4f1-926592dd7e3e" providerId="ADAL" clId="{E1D231B5-4425-4BAB-8F6B-062E3CCEE86D}" dt="2021-06-16T08:13:46.417" v="125" actId="20577"/>
          <ac:spMkLst>
            <pc:docMk/>
            <pc:sldMk cId="1987970668" sldId="261"/>
            <ac:spMk id="3"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atin typeface="Times New Roman" panose="02020603050405020304" pitchFamily="18" charset="0"/>
                <a:ea typeface="標楷體" panose="03000509000000000000" pitchFamily="65" charset="-120"/>
              </a:defRPr>
            </a:lvl1pPr>
          </a:lstStyle>
          <a:p>
            <a:r>
              <a:rPr lang="zh-TW" altLang="en-US"/>
              <a:t>按一下以編輯母片標題樣式</a:t>
            </a:r>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atin typeface="Times New Roman" panose="02020603050405020304" pitchFamily="18" charset="0"/>
                <a:ea typeface="標楷體" panose="03000509000000000000" pitchFamily="65" charset="-12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latin typeface="Times New Roman" panose="02020603050405020304" pitchFamily="18" charset="0"/>
                <a:ea typeface="標楷體" panose="03000509000000000000" pitchFamily="65" charset="-120"/>
              </a:defRPr>
            </a:lvl1pPr>
          </a:lstStyle>
          <a:p>
            <a:fld id="{C20804F4-88D0-48BF-85B5-35BA29F70154}" type="datetimeFigureOut">
              <a:rPr lang="zh-TW" altLang="en-US" smtClean="0"/>
              <a:t>2021/6/23</a:t>
            </a:fld>
            <a:endParaRPr lang="zh-TW" altLang="en-US"/>
          </a:p>
        </p:txBody>
      </p:sp>
      <p:sp>
        <p:nvSpPr>
          <p:cNvPr id="5" name="頁尾版面配置區 4"/>
          <p:cNvSpPr>
            <a:spLocks noGrp="1"/>
          </p:cNvSpPr>
          <p:nvPr>
            <p:ph type="ftr" sz="quarter" idx="11"/>
          </p:nvPr>
        </p:nvSpPr>
        <p:spPr/>
        <p:txBody>
          <a:bodyPr/>
          <a:lstStyle>
            <a:lvl1pPr>
              <a:defRPr>
                <a:latin typeface="Times New Roman" panose="02020603050405020304" pitchFamily="18" charset="0"/>
                <a:ea typeface="標楷體" panose="03000509000000000000" pitchFamily="65" charset="-120"/>
              </a:defRPr>
            </a:lvl1pPr>
          </a:lstStyle>
          <a:p>
            <a:endParaRPr lang="zh-TW" altLang="en-US"/>
          </a:p>
        </p:txBody>
      </p:sp>
      <p:sp>
        <p:nvSpPr>
          <p:cNvPr id="6" name="投影片編號版面配置區 5"/>
          <p:cNvSpPr>
            <a:spLocks noGrp="1"/>
          </p:cNvSpPr>
          <p:nvPr>
            <p:ph type="sldNum" sz="quarter" idx="12"/>
          </p:nvPr>
        </p:nvSpPr>
        <p:spPr/>
        <p:txBody>
          <a:bodyPr/>
          <a:lstStyle>
            <a:lvl1pPr>
              <a:defRPr>
                <a:latin typeface="Times New Roman" panose="02020603050405020304" pitchFamily="18" charset="0"/>
                <a:ea typeface="標楷體" panose="03000509000000000000" pitchFamily="65" charset="-120"/>
              </a:defRPr>
            </a:lvl1pPr>
          </a:lstStyle>
          <a:p>
            <a:fld id="{1AD6B1D1-A0BE-435E-AB3C-94A8DC00D809}" type="slidenum">
              <a:rPr lang="zh-TW" altLang="en-US" smtClean="0"/>
              <a:t>‹#›</a:t>
            </a:fld>
            <a:endParaRPr lang="zh-TW" altLang="en-US"/>
          </a:p>
        </p:txBody>
      </p:sp>
      <p:pic>
        <p:nvPicPr>
          <p:cNvPr id="7" name="圖片 6"/>
          <p:cNvPicPr>
            <a:picLocks noChangeAspect="1"/>
          </p:cNvPicPr>
          <p:nvPr/>
        </p:nvPicPr>
        <p:blipFill>
          <a:blip r:embed="rId2" cstate="print">
            <a:extLst>
              <a:ext uri="{BEBA8EAE-BF5A-486C-A8C5-ECC9F3942E4B}">
                <a14:imgProps xmlns:a14="http://schemas.microsoft.com/office/drawing/2010/main">
                  <a14:imgLayer r:embed="rId3">
                    <a14:imgEffect>
                      <a14:backgroundRemoval t="500" b="100000" l="1127" r="97465"/>
                    </a14:imgEffect>
                  </a14:imgLayer>
                </a14:imgProps>
              </a:ext>
              <a:ext uri="{28A0092B-C50C-407E-A947-70E740481C1C}">
                <a14:useLocalDpi xmlns:a14="http://schemas.microsoft.com/office/drawing/2010/main" val="0"/>
              </a:ext>
            </a:extLst>
          </a:blip>
          <a:stretch>
            <a:fillRect/>
          </a:stretch>
        </p:blipFill>
        <p:spPr>
          <a:xfrm>
            <a:off x="1894740" y="204589"/>
            <a:ext cx="1308170" cy="736998"/>
          </a:xfrm>
          <a:prstGeom prst="rect">
            <a:avLst/>
          </a:prstGeom>
        </p:spPr>
      </p:pic>
      <p:pic>
        <p:nvPicPr>
          <p:cNvPr id="8" name="圖片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923" y="23813"/>
            <a:ext cx="1867817" cy="1098550"/>
          </a:xfrm>
          <a:prstGeom prst="rect">
            <a:avLst/>
          </a:prstGeom>
        </p:spPr>
      </p:pic>
      <p:sp>
        <p:nvSpPr>
          <p:cNvPr id="9" name="文字方塊 8"/>
          <p:cNvSpPr txBox="1"/>
          <p:nvPr/>
        </p:nvSpPr>
        <p:spPr>
          <a:xfrm>
            <a:off x="3147330" y="342255"/>
            <a:ext cx="5660990" cy="461665"/>
          </a:xfrm>
          <a:prstGeom prst="rect">
            <a:avLst/>
          </a:prstGeom>
          <a:noFill/>
        </p:spPr>
        <p:txBody>
          <a:bodyPr wrap="square" rtlCol="0">
            <a:spAutoFit/>
          </a:bodyPr>
          <a:lstStyle/>
          <a:p>
            <a:r>
              <a:rPr lang="en-US" altLang="zh-TW" sz="2400" b="1"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E</a:t>
            </a:r>
            <a:r>
              <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mbedded</a:t>
            </a:r>
            <a:r>
              <a:rPr lang="en-US" altLang="zh-TW" sz="2400" baseline="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400" b="1"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V</a:t>
            </a:r>
            <a:r>
              <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ision </a:t>
            </a:r>
            <a:r>
              <a:rPr lang="en-US" altLang="zh-TW" sz="2400" b="1"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I</a:t>
            </a:r>
            <a:r>
              <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ntelligent</a:t>
            </a:r>
            <a:r>
              <a:rPr lang="en-US" altLang="zh-TW" sz="2400" baseline="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400" b="1" baseline="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L</a:t>
            </a:r>
            <a:r>
              <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aboratory</a:t>
            </a:r>
          </a:p>
        </p:txBody>
      </p:sp>
    </p:spTree>
    <p:extLst>
      <p:ext uri="{BB962C8B-B14F-4D97-AF65-F5344CB8AC3E}">
        <p14:creationId xmlns:p14="http://schemas.microsoft.com/office/powerpoint/2010/main" val="16721016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C20804F4-88D0-48BF-85B5-35BA29F70154}" type="datetimeFigureOut">
              <a:rPr lang="zh-TW" altLang="en-US" smtClean="0"/>
              <a:t>2021/6/23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1AD6B1D1-A0BE-435E-AB3C-94A8DC00D809}" type="slidenum">
              <a:rPr lang="zh-TW" altLang="en-US" smtClean="0"/>
              <a:t>‹#›</a:t>
            </a:fld>
            <a:endParaRPr lang="zh-TW" altLang="en-US"/>
          </a:p>
        </p:txBody>
      </p:sp>
    </p:spTree>
    <p:extLst>
      <p:ext uri="{BB962C8B-B14F-4D97-AF65-F5344CB8AC3E}">
        <p14:creationId xmlns:p14="http://schemas.microsoft.com/office/powerpoint/2010/main" val="17191611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C20804F4-88D0-48BF-85B5-35BA29F70154}" type="datetimeFigureOut">
              <a:rPr lang="zh-TW" altLang="en-US" smtClean="0"/>
              <a:t>2021/6/23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1AD6B1D1-A0BE-435E-AB3C-94A8DC00D809}" type="slidenum">
              <a:rPr lang="zh-TW" altLang="en-US" smtClean="0"/>
              <a:t>‹#›</a:t>
            </a:fld>
            <a:endParaRPr lang="zh-TW" altLang="en-US"/>
          </a:p>
        </p:txBody>
      </p:sp>
    </p:spTree>
    <p:extLst>
      <p:ext uri="{BB962C8B-B14F-4D97-AF65-F5344CB8AC3E}">
        <p14:creationId xmlns:p14="http://schemas.microsoft.com/office/powerpoint/2010/main" val="36446612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baseline="0">
                <a:latin typeface="Times New Roman" panose="02020603050405020304" pitchFamily="18" charset="0"/>
                <a:ea typeface="標楷體" panose="03000509000000000000" pitchFamily="65" charset="-120"/>
              </a:defRPr>
            </a:lvl1pPr>
          </a:lstStyle>
          <a:p>
            <a:r>
              <a:rPr lang="zh-TW" altLang="en-US"/>
              <a:t>按一下以編輯母片標題樣式</a:t>
            </a:r>
          </a:p>
        </p:txBody>
      </p:sp>
      <p:sp>
        <p:nvSpPr>
          <p:cNvPr id="3" name="內容版面配置區 2"/>
          <p:cNvSpPr>
            <a:spLocks noGrp="1"/>
          </p:cNvSpPr>
          <p:nvPr>
            <p:ph idx="1"/>
          </p:nvPr>
        </p:nvSpPr>
        <p:spPr/>
        <p:txBody>
          <a:bodyPr/>
          <a:lstStyle>
            <a:lvl1pPr>
              <a:defRPr baseline="0">
                <a:latin typeface="Times New Roman" panose="02020603050405020304" pitchFamily="18" charset="0"/>
                <a:ea typeface="標楷體" panose="03000509000000000000" pitchFamily="65" charset="-120"/>
              </a:defRPr>
            </a:lvl1pPr>
            <a:lvl2pPr>
              <a:defRPr baseline="0">
                <a:latin typeface="Times New Roman" panose="02020603050405020304" pitchFamily="18" charset="0"/>
                <a:ea typeface="標楷體" panose="03000509000000000000" pitchFamily="65" charset="-120"/>
              </a:defRPr>
            </a:lvl2pPr>
            <a:lvl3pPr>
              <a:defRPr baseline="0">
                <a:latin typeface="Times New Roman" panose="02020603050405020304" pitchFamily="18" charset="0"/>
                <a:ea typeface="標楷體" panose="03000509000000000000" pitchFamily="65" charset="-120"/>
              </a:defRPr>
            </a:lvl3pPr>
            <a:lvl4pPr>
              <a:defRPr baseline="0">
                <a:latin typeface="Times New Roman" panose="02020603050405020304" pitchFamily="18" charset="0"/>
                <a:ea typeface="標楷體" panose="03000509000000000000" pitchFamily="65" charset="-120"/>
              </a:defRPr>
            </a:lvl4pPr>
            <a:lvl5pPr>
              <a:defRPr baseline="0">
                <a:latin typeface="Times New Roman" panose="02020603050405020304" pitchFamily="18" charset="0"/>
                <a:ea typeface="標楷體" panose="03000509000000000000" pitchFamily="65" charset="-120"/>
              </a:defRPr>
            </a:lvl5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lvl1pPr>
              <a:defRPr baseline="0">
                <a:latin typeface="Times New Roman" panose="02020603050405020304" pitchFamily="18" charset="0"/>
                <a:ea typeface="標楷體" panose="03000509000000000000" pitchFamily="65" charset="-120"/>
              </a:defRPr>
            </a:lvl1pPr>
          </a:lstStyle>
          <a:p>
            <a:fld id="{C20804F4-88D0-48BF-85B5-35BA29F70154}" type="datetimeFigureOut">
              <a:rPr lang="zh-TW" altLang="en-US" smtClean="0"/>
              <a:t>2021/6/23</a:t>
            </a:fld>
            <a:endParaRPr lang="zh-TW" altLang="en-US"/>
          </a:p>
        </p:txBody>
      </p:sp>
      <p:sp>
        <p:nvSpPr>
          <p:cNvPr id="5" name="頁尾版面配置區 4"/>
          <p:cNvSpPr>
            <a:spLocks noGrp="1"/>
          </p:cNvSpPr>
          <p:nvPr>
            <p:ph type="ftr" sz="quarter" idx="11"/>
          </p:nvPr>
        </p:nvSpPr>
        <p:spPr/>
        <p:txBody>
          <a:bodyPr/>
          <a:lstStyle>
            <a:lvl1pPr>
              <a:defRPr baseline="0">
                <a:latin typeface="Times New Roman" panose="02020603050405020304" pitchFamily="18" charset="0"/>
                <a:ea typeface="標楷體" panose="03000509000000000000" pitchFamily="65" charset="-120"/>
              </a:defRPr>
            </a:lvl1pPr>
          </a:lstStyle>
          <a:p>
            <a:endParaRPr lang="zh-TW" altLang="en-US"/>
          </a:p>
        </p:txBody>
      </p:sp>
      <p:sp>
        <p:nvSpPr>
          <p:cNvPr id="6" name="投影片編號版面配置區 5"/>
          <p:cNvSpPr>
            <a:spLocks noGrp="1"/>
          </p:cNvSpPr>
          <p:nvPr>
            <p:ph type="sldNum" sz="quarter" idx="12"/>
          </p:nvPr>
        </p:nvSpPr>
        <p:spPr/>
        <p:txBody>
          <a:bodyPr/>
          <a:lstStyle>
            <a:lvl1pPr>
              <a:defRPr baseline="0">
                <a:latin typeface="Times New Roman" panose="02020603050405020304" pitchFamily="18" charset="0"/>
                <a:ea typeface="標楷體" panose="03000509000000000000" pitchFamily="65" charset="-120"/>
              </a:defRPr>
            </a:lvl1pPr>
          </a:lstStyle>
          <a:p>
            <a:fld id="{1AD6B1D1-A0BE-435E-AB3C-94A8DC00D809}" type="slidenum">
              <a:rPr lang="zh-TW" altLang="en-US" smtClean="0"/>
              <a:t>‹#›</a:t>
            </a:fld>
            <a:endParaRPr lang="zh-TW" altLang="en-US"/>
          </a:p>
        </p:txBody>
      </p:sp>
      <p:pic>
        <p:nvPicPr>
          <p:cNvPr id="7" name="圖片 6"/>
          <p:cNvPicPr>
            <a:picLocks noChangeAspect="1"/>
          </p:cNvPicPr>
          <p:nvPr/>
        </p:nvPicPr>
        <p:blipFill>
          <a:blip r:embed="rId2" cstate="print">
            <a:extLst>
              <a:ext uri="{BEBA8EAE-BF5A-486C-A8C5-ECC9F3942E4B}">
                <a14:imgProps xmlns:a14="http://schemas.microsoft.com/office/drawing/2010/main">
                  <a14:imgLayer r:embed="rId3">
                    <a14:imgEffect>
                      <a14:backgroundRemoval t="500" b="100000" l="1127" r="97465"/>
                    </a14:imgEffect>
                  </a14:imgLayer>
                </a14:imgProps>
              </a:ext>
              <a:ext uri="{28A0092B-C50C-407E-A947-70E740481C1C}">
                <a14:useLocalDpi xmlns:a14="http://schemas.microsoft.com/office/drawing/2010/main" val="0"/>
              </a:ext>
            </a:extLst>
          </a:blip>
          <a:stretch>
            <a:fillRect/>
          </a:stretch>
        </p:blipFill>
        <p:spPr>
          <a:xfrm>
            <a:off x="0" y="0"/>
            <a:ext cx="1308170" cy="736998"/>
          </a:xfrm>
          <a:prstGeom prst="rect">
            <a:avLst/>
          </a:prstGeom>
        </p:spPr>
      </p:pic>
      <p:pic>
        <p:nvPicPr>
          <p:cNvPr id="8" name="圖片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628248" y="-6370"/>
            <a:ext cx="1563752" cy="919715"/>
          </a:xfrm>
          <a:prstGeom prst="rect">
            <a:avLst/>
          </a:prstGeom>
        </p:spPr>
      </p:pic>
    </p:spTree>
    <p:extLst>
      <p:ext uri="{BB962C8B-B14F-4D97-AF65-F5344CB8AC3E}">
        <p14:creationId xmlns:p14="http://schemas.microsoft.com/office/powerpoint/2010/main" val="3189025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日期版面配置區 3"/>
          <p:cNvSpPr>
            <a:spLocks noGrp="1"/>
          </p:cNvSpPr>
          <p:nvPr>
            <p:ph type="dt" sz="half" idx="10"/>
          </p:nvPr>
        </p:nvSpPr>
        <p:spPr/>
        <p:txBody>
          <a:bodyPr/>
          <a:lstStyle/>
          <a:p>
            <a:fld id="{C20804F4-88D0-48BF-85B5-35BA29F70154}" type="datetimeFigureOut">
              <a:rPr lang="zh-TW" altLang="en-US" smtClean="0"/>
              <a:t>2021/6/23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1AD6B1D1-A0BE-435E-AB3C-94A8DC00D809}" type="slidenum">
              <a:rPr lang="zh-TW" altLang="en-US" smtClean="0"/>
              <a:t>‹#›</a:t>
            </a:fld>
            <a:endParaRPr lang="zh-TW" altLang="en-US"/>
          </a:p>
        </p:txBody>
      </p:sp>
    </p:spTree>
    <p:extLst>
      <p:ext uri="{BB962C8B-B14F-4D97-AF65-F5344CB8AC3E}">
        <p14:creationId xmlns:p14="http://schemas.microsoft.com/office/powerpoint/2010/main" val="42281240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atin typeface="Microsoft JhengHei" panose="020B0604030504040204" pitchFamily="34" charset="-120"/>
                <a:ea typeface="Microsoft JhengHei" panose="020B0604030504040204" pitchFamily="34" charset="-120"/>
              </a:defRPr>
            </a:lvl1pPr>
          </a:lstStyle>
          <a:p>
            <a:r>
              <a:rPr lang="zh-TW" altLang="en-US"/>
              <a:t>按一下以編輯母片標題樣式</a:t>
            </a:r>
          </a:p>
        </p:txBody>
      </p:sp>
      <p:sp>
        <p:nvSpPr>
          <p:cNvPr id="3" name="內容版面配置區 2"/>
          <p:cNvSpPr>
            <a:spLocks noGrp="1"/>
          </p:cNvSpPr>
          <p:nvPr>
            <p:ph sz="half" idx="1"/>
          </p:nvPr>
        </p:nvSpPr>
        <p:spPr>
          <a:xfrm>
            <a:off x="838200" y="1825625"/>
            <a:ext cx="5181600" cy="4351338"/>
          </a:xfrm>
        </p:spPr>
        <p:txBody>
          <a:bodyPr/>
          <a:lstStyle>
            <a:lvl1pPr>
              <a:defRPr>
                <a:latin typeface="Microsoft JhengHei" panose="020B0604030504040204" pitchFamily="34" charset="-120"/>
                <a:ea typeface="Microsoft JhengHei" panose="020B0604030504040204" pitchFamily="34" charset="-120"/>
              </a:defRPr>
            </a:lvl1pPr>
            <a:lvl2pPr>
              <a:defRPr>
                <a:latin typeface="Microsoft JhengHei" panose="020B0604030504040204" pitchFamily="34" charset="-120"/>
                <a:ea typeface="Microsoft JhengHei" panose="020B0604030504040204" pitchFamily="34" charset="-120"/>
              </a:defRPr>
            </a:lvl2pPr>
            <a:lvl3pPr>
              <a:defRPr>
                <a:latin typeface="Microsoft JhengHei" panose="020B0604030504040204" pitchFamily="34" charset="-120"/>
                <a:ea typeface="Microsoft JhengHei" panose="020B0604030504040204" pitchFamily="34" charset="-120"/>
              </a:defRPr>
            </a:lvl3pPr>
            <a:lvl4pPr>
              <a:defRPr>
                <a:latin typeface="Microsoft JhengHei" panose="020B0604030504040204" pitchFamily="34" charset="-120"/>
                <a:ea typeface="Microsoft JhengHei" panose="020B0604030504040204" pitchFamily="34" charset="-120"/>
              </a:defRPr>
            </a:lvl4pPr>
            <a:lvl5pPr>
              <a:defRPr>
                <a:latin typeface="Microsoft JhengHei" panose="020B0604030504040204" pitchFamily="34" charset="-120"/>
                <a:ea typeface="Microsoft JhengHei" panose="020B0604030504040204" pitchFamily="34" charset="-120"/>
              </a:defRPr>
            </a:lvl5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6172200" y="1825625"/>
            <a:ext cx="5181600" cy="4351338"/>
          </a:xfrm>
        </p:spPr>
        <p:txBody>
          <a:bodyPr/>
          <a:lstStyle>
            <a:lvl1pPr>
              <a:defRPr>
                <a:latin typeface="Microsoft JhengHei" panose="020B0604030504040204" pitchFamily="34" charset="-120"/>
                <a:ea typeface="Microsoft JhengHei" panose="020B0604030504040204" pitchFamily="34" charset="-120"/>
              </a:defRPr>
            </a:lvl1pPr>
            <a:lvl2pPr>
              <a:defRPr>
                <a:latin typeface="Microsoft JhengHei" panose="020B0604030504040204" pitchFamily="34" charset="-120"/>
                <a:ea typeface="Microsoft JhengHei" panose="020B0604030504040204" pitchFamily="34" charset="-120"/>
              </a:defRPr>
            </a:lvl2pPr>
            <a:lvl3pPr>
              <a:defRPr>
                <a:latin typeface="Microsoft JhengHei" panose="020B0604030504040204" pitchFamily="34" charset="-120"/>
                <a:ea typeface="Microsoft JhengHei" panose="020B0604030504040204" pitchFamily="34" charset="-120"/>
              </a:defRPr>
            </a:lvl3pPr>
            <a:lvl4pPr>
              <a:defRPr>
                <a:latin typeface="Microsoft JhengHei" panose="020B0604030504040204" pitchFamily="34" charset="-120"/>
                <a:ea typeface="Microsoft JhengHei" panose="020B0604030504040204" pitchFamily="34" charset="-120"/>
              </a:defRPr>
            </a:lvl4pPr>
            <a:lvl5pPr>
              <a:defRPr>
                <a:latin typeface="Microsoft JhengHei" panose="020B0604030504040204" pitchFamily="34" charset="-120"/>
                <a:ea typeface="Microsoft JhengHei" panose="020B0604030504040204" pitchFamily="34" charset="-120"/>
              </a:defRPr>
            </a:lvl5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lvl1pPr>
              <a:defRPr>
                <a:latin typeface="Microsoft JhengHei" panose="020B0604030504040204" pitchFamily="34" charset="-120"/>
                <a:ea typeface="Microsoft JhengHei" panose="020B0604030504040204" pitchFamily="34" charset="-120"/>
              </a:defRPr>
            </a:lvl1pPr>
          </a:lstStyle>
          <a:p>
            <a:fld id="{C20804F4-88D0-48BF-85B5-35BA29F70154}" type="datetimeFigureOut">
              <a:rPr lang="zh-TW" altLang="en-US" smtClean="0"/>
              <a:t>2021/6/23</a:t>
            </a:fld>
            <a:endParaRPr lang="zh-TW" altLang="en-US"/>
          </a:p>
        </p:txBody>
      </p:sp>
      <p:sp>
        <p:nvSpPr>
          <p:cNvPr id="6" name="頁尾版面配置區 5"/>
          <p:cNvSpPr>
            <a:spLocks noGrp="1"/>
          </p:cNvSpPr>
          <p:nvPr>
            <p:ph type="ftr" sz="quarter" idx="11"/>
          </p:nvPr>
        </p:nvSpPr>
        <p:spPr/>
        <p:txBody>
          <a:bodyPr/>
          <a:lstStyle>
            <a:lvl1pPr>
              <a:defRPr>
                <a:latin typeface="Microsoft JhengHei" panose="020B0604030504040204" pitchFamily="34" charset="-120"/>
                <a:ea typeface="Microsoft JhengHei" panose="020B0604030504040204" pitchFamily="34" charset="-120"/>
              </a:defRPr>
            </a:lvl1pPr>
          </a:lstStyle>
          <a:p>
            <a:endParaRPr lang="zh-TW" altLang="en-US"/>
          </a:p>
        </p:txBody>
      </p:sp>
      <p:sp>
        <p:nvSpPr>
          <p:cNvPr id="7" name="投影片編號版面配置區 6"/>
          <p:cNvSpPr>
            <a:spLocks noGrp="1"/>
          </p:cNvSpPr>
          <p:nvPr>
            <p:ph type="sldNum" sz="quarter" idx="12"/>
          </p:nvPr>
        </p:nvSpPr>
        <p:spPr/>
        <p:txBody>
          <a:bodyPr/>
          <a:lstStyle>
            <a:lvl1pPr>
              <a:defRPr>
                <a:latin typeface="Microsoft JhengHei" panose="020B0604030504040204" pitchFamily="34" charset="-120"/>
                <a:ea typeface="Microsoft JhengHei" panose="020B0604030504040204" pitchFamily="34" charset="-120"/>
              </a:defRPr>
            </a:lvl1pPr>
          </a:lstStyle>
          <a:p>
            <a:fld id="{1AD6B1D1-A0BE-435E-AB3C-94A8DC00D809}" type="slidenum">
              <a:rPr lang="zh-TW" altLang="en-US" smtClean="0"/>
              <a:t>‹#›</a:t>
            </a:fld>
            <a:endParaRPr lang="zh-TW" altLang="en-US"/>
          </a:p>
        </p:txBody>
      </p:sp>
      <p:pic>
        <p:nvPicPr>
          <p:cNvPr id="8" name="圖片 7"/>
          <p:cNvPicPr>
            <a:picLocks noChangeAspect="1"/>
          </p:cNvPicPr>
          <p:nvPr/>
        </p:nvPicPr>
        <p:blipFill>
          <a:blip r:embed="rId2" cstate="print">
            <a:extLst>
              <a:ext uri="{BEBA8EAE-BF5A-486C-A8C5-ECC9F3942E4B}">
                <a14:imgProps xmlns:a14="http://schemas.microsoft.com/office/drawing/2010/main">
                  <a14:imgLayer r:embed="rId3">
                    <a14:imgEffect>
                      <a14:backgroundRemoval t="500" b="100000" l="1127" r="97465"/>
                    </a14:imgEffect>
                  </a14:imgLayer>
                </a14:imgProps>
              </a:ext>
              <a:ext uri="{28A0092B-C50C-407E-A947-70E740481C1C}">
                <a14:useLocalDpi xmlns:a14="http://schemas.microsoft.com/office/drawing/2010/main" val="0"/>
              </a:ext>
            </a:extLst>
          </a:blip>
          <a:stretch>
            <a:fillRect/>
          </a:stretch>
        </p:blipFill>
        <p:spPr>
          <a:xfrm>
            <a:off x="0" y="0"/>
            <a:ext cx="1308170" cy="736998"/>
          </a:xfrm>
          <a:prstGeom prst="rect">
            <a:avLst/>
          </a:prstGeom>
        </p:spPr>
      </p:pic>
      <p:pic>
        <p:nvPicPr>
          <p:cNvPr id="9" name="圖片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628248" y="-6370"/>
            <a:ext cx="1563752" cy="919715"/>
          </a:xfrm>
          <a:prstGeom prst="rect">
            <a:avLst/>
          </a:prstGeom>
        </p:spPr>
      </p:pic>
    </p:spTree>
    <p:extLst>
      <p:ext uri="{BB962C8B-B14F-4D97-AF65-F5344CB8AC3E}">
        <p14:creationId xmlns:p14="http://schemas.microsoft.com/office/powerpoint/2010/main" val="27146614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C20804F4-88D0-48BF-85B5-35BA29F70154}" type="datetimeFigureOut">
              <a:rPr lang="zh-TW" altLang="en-US" smtClean="0"/>
              <a:t>2021/6/23</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1AD6B1D1-A0BE-435E-AB3C-94A8DC00D809}" type="slidenum">
              <a:rPr lang="zh-TW" altLang="en-US" smtClean="0"/>
              <a:t>‹#›</a:t>
            </a:fld>
            <a:endParaRPr lang="zh-TW" altLang="en-US"/>
          </a:p>
        </p:txBody>
      </p:sp>
    </p:spTree>
    <p:extLst>
      <p:ext uri="{BB962C8B-B14F-4D97-AF65-F5344CB8AC3E}">
        <p14:creationId xmlns:p14="http://schemas.microsoft.com/office/powerpoint/2010/main" val="25185381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C20804F4-88D0-48BF-85B5-35BA29F70154}" type="datetimeFigureOut">
              <a:rPr lang="zh-TW" altLang="en-US" smtClean="0"/>
              <a:t>2021/6/23</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1AD6B1D1-A0BE-435E-AB3C-94A8DC00D809}" type="slidenum">
              <a:rPr lang="zh-TW" altLang="en-US" smtClean="0"/>
              <a:t>‹#›</a:t>
            </a:fld>
            <a:endParaRPr lang="zh-TW" altLang="en-US"/>
          </a:p>
        </p:txBody>
      </p:sp>
    </p:spTree>
    <p:extLst>
      <p:ext uri="{BB962C8B-B14F-4D97-AF65-F5344CB8AC3E}">
        <p14:creationId xmlns:p14="http://schemas.microsoft.com/office/powerpoint/2010/main" val="19586556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C20804F4-88D0-48BF-85B5-35BA29F70154}" type="datetimeFigureOut">
              <a:rPr lang="zh-TW" altLang="en-US" smtClean="0"/>
              <a:t>2021/6/23</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1AD6B1D1-A0BE-435E-AB3C-94A8DC00D809}" type="slidenum">
              <a:rPr lang="zh-TW" altLang="en-US" smtClean="0"/>
              <a:t>‹#›</a:t>
            </a:fld>
            <a:endParaRPr lang="zh-TW" altLang="en-US"/>
          </a:p>
        </p:txBody>
      </p:sp>
    </p:spTree>
    <p:extLst>
      <p:ext uri="{BB962C8B-B14F-4D97-AF65-F5344CB8AC3E}">
        <p14:creationId xmlns:p14="http://schemas.microsoft.com/office/powerpoint/2010/main" val="21701239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p:cNvSpPr>
            <a:spLocks noGrp="1"/>
          </p:cNvSpPr>
          <p:nvPr>
            <p:ph type="dt" sz="half" idx="10"/>
          </p:nvPr>
        </p:nvSpPr>
        <p:spPr/>
        <p:txBody>
          <a:bodyPr/>
          <a:lstStyle/>
          <a:p>
            <a:fld id="{C20804F4-88D0-48BF-85B5-35BA29F70154}" type="datetimeFigureOut">
              <a:rPr lang="zh-TW" altLang="en-US" smtClean="0"/>
              <a:t>2021/6/23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1AD6B1D1-A0BE-435E-AB3C-94A8DC00D809}" type="slidenum">
              <a:rPr lang="zh-TW" altLang="en-US" smtClean="0"/>
              <a:t>‹#›</a:t>
            </a:fld>
            <a:endParaRPr lang="zh-TW" altLang="en-US"/>
          </a:p>
        </p:txBody>
      </p:sp>
    </p:spTree>
    <p:extLst>
      <p:ext uri="{BB962C8B-B14F-4D97-AF65-F5344CB8AC3E}">
        <p14:creationId xmlns:p14="http://schemas.microsoft.com/office/powerpoint/2010/main" val="28168555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p:cNvSpPr>
            <a:spLocks noGrp="1"/>
          </p:cNvSpPr>
          <p:nvPr>
            <p:ph type="dt" sz="half" idx="10"/>
          </p:nvPr>
        </p:nvSpPr>
        <p:spPr/>
        <p:txBody>
          <a:bodyPr/>
          <a:lstStyle/>
          <a:p>
            <a:fld id="{C20804F4-88D0-48BF-85B5-35BA29F70154}" type="datetimeFigureOut">
              <a:rPr lang="zh-TW" altLang="en-US" smtClean="0"/>
              <a:t>2021/6/23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1AD6B1D1-A0BE-435E-AB3C-94A8DC00D809}" type="slidenum">
              <a:rPr lang="zh-TW" altLang="en-US" smtClean="0"/>
              <a:t>‹#›</a:t>
            </a:fld>
            <a:endParaRPr lang="zh-TW" altLang="en-US"/>
          </a:p>
        </p:txBody>
      </p:sp>
    </p:spTree>
    <p:extLst>
      <p:ext uri="{BB962C8B-B14F-4D97-AF65-F5344CB8AC3E}">
        <p14:creationId xmlns:p14="http://schemas.microsoft.com/office/powerpoint/2010/main" val="36013095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aseline="0">
                <a:solidFill>
                  <a:schemeClr val="tx1">
                    <a:tint val="75000"/>
                  </a:schemeClr>
                </a:solidFill>
                <a:latin typeface="Times New Roman" panose="02020603050405020304" pitchFamily="18" charset="0"/>
                <a:ea typeface="標楷體" panose="03000509000000000000" pitchFamily="65" charset="-120"/>
              </a:defRPr>
            </a:lvl1pPr>
          </a:lstStyle>
          <a:p>
            <a:fld id="{C20804F4-88D0-48BF-85B5-35BA29F70154}" type="datetimeFigureOut">
              <a:rPr lang="zh-TW" altLang="en-US" smtClean="0"/>
              <a:t>2021/6/23</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aseline="0">
                <a:solidFill>
                  <a:schemeClr val="tx1">
                    <a:tint val="75000"/>
                  </a:schemeClr>
                </a:solidFill>
                <a:latin typeface="Times New Roman" panose="02020603050405020304" pitchFamily="18" charset="0"/>
                <a:ea typeface="標楷體" panose="03000509000000000000" pitchFamily="65" charset="-120"/>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aseline="0">
                <a:solidFill>
                  <a:schemeClr val="tx1">
                    <a:tint val="75000"/>
                  </a:schemeClr>
                </a:solidFill>
                <a:latin typeface="Times New Roman" panose="02020603050405020304" pitchFamily="18" charset="0"/>
                <a:ea typeface="標楷體" panose="03000509000000000000" pitchFamily="65" charset="-120"/>
              </a:defRPr>
            </a:lvl1pPr>
          </a:lstStyle>
          <a:p>
            <a:fld id="{1AD6B1D1-A0BE-435E-AB3C-94A8DC00D809}" type="slidenum">
              <a:rPr lang="zh-TW" altLang="en-US" smtClean="0"/>
              <a:t>‹#›</a:t>
            </a:fld>
            <a:endParaRPr lang="zh-TW" altLang="en-US"/>
          </a:p>
        </p:txBody>
      </p:sp>
    </p:spTree>
    <p:extLst>
      <p:ext uri="{BB962C8B-B14F-4D97-AF65-F5344CB8AC3E}">
        <p14:creationId xmlns:p14="http://schemas.microsoft.com/office/powerpoint/2010/main" val="6357941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baseline="0">
          <a:solidFill>
            <a:schemeClr val="tx1"/>
          </a:solidFill>
          <a:latin typeface="Times New Roman" panose="02020603050405020304" pitchFamily="18" charset="0"/>
          <a:ea typeface="標楷體" panose="03000509000000000000" pitchFamily="65" charset="-12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baseline="0">
          <a:solidFill>
            <a:schemeClr val="tx1"/>
          </a:solidFill>
          <a:latin typeface="Times New Roman" panose="02020603050405020304" pitchFamily="18" charset="0"/>
          <a:ea typeface="標楷體" panose="03000509000000000000" pitchFamily="65" charset="-12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tx1"/>
          </a:solidFill>
          <a:latin typeface="Times New Roman" panose="02020603050405020304" pitchFamily="18" charset="0"/>
          <a:ea typeface="標楷體" panose="03000509000000000000" pitchFamily="65" charset="-12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baseline="0">
          <a:solidFill>
            <a:schemeClr val="tx1"/>
          </a:solidFill>
          <a:latin typeface="Times New Roman" panose="02020603050405020304" pitchFamily="18" charset="0"/>
          <a:ea typeface="標楷體" panose="03000509000000000000" pitchFamily="65" charset="-12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Times New Roman" panose="02020603050405020304" pitchFamily="18" charset="0"/>
          <a:ea typeface="標楷體" panose="03000509000000000000" pitchFamily="65" charset="-12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Times New Roman" panose="02020603050405020304" pitchFamily="18" charset="0"/>
          <a:ea typeface="標楷體" panose="03000509000000000000" pitchFamily="65"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github.com/agrimgupta92/sgan"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data.kitware.com/?fbclid=IwAR11YaUee5BTVZe9avjNSKAZYPZXToVg1Tv7QVhu82ENzn-i9mGdgFua0GE#collection/56f56db28d777f753209ba9f/folder/5a031a5f8d777f31ac64dfd2" TargetMode="External"/><Relationship Id="rId7" Type="http://schemas.openxmlformats.org/officeDocument/2006/relationships/hyperlink" Target="https://youtu.be/7rQT_a7G-vQ" TargetMode="External"/><Relationship Id="rId2" Type="http://schemas.openxmlformats.org/officeDocument/2006/relationships/hyperlink" Target="https://data.kitware.com/?fbclid=IwAR11YaUee5BTVZe9avjNSKAZYPZXToVg1Tv7QVhu82ENzn-i9mGdgFua0GE#collection/56f56db28d777f753209ba9f/folder/56f581ce8d777f753209ca43" TargetMode="External"/><Relationship Id="rId1" Type="http://schemas.openxmlformats.org/officeDocument/2006/relationships/slideLayout" Target="../slideLayouts/slideLayout2.xml"/><Relationship Id="rId6" Type="http://schemas.openxmlformats.org/officeDocument/2006/relationships/hyperlink" Target="https://drive.google.com/drive/folders/1PuJxH84CRTvH_S5KnPG2sQG2Pwbu-iLA?usp=sharing" TargetMode="External"/><Relationship Id="rId5" Type="http://schemas.openxmlformats.org/officeDocument/2006/relationships/hyperlink" Target="https://colab.research.google.com/drive/1Zuxwopg6GNtzu46if83et9R0NZhqNveh?usp=sharing" TargetMode="External"/><Relationship Id="rId4" Type="http://schemas.openxmlformats.org/officeDocument/2006/relationships/hyperlink" Target="https://github.com/agrimgupta92/sga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normAutofit/>
          </a:bodyPr>
          <a:lstStyle/>
          <a:p>
            <a:r>
              <a:rPr lang="zh-TW" altLang="en-US" sz="5400" dirty="0"/>
              <a:t>多媒體技術與應用</a:t>
            </a:r>
            <a:r>
              <a:rPr lang="en-US" altLang="zh-TW" sz="5400" dirty="0"/>
              <a:t>-</a:t>
            </a:r>
            <a:r>
              <a:rPr lang="zh-TW" altLang="en-US" sz="5400" dirty="0"/>
              <a:t>期末報告</a:t>
            </a:r>
          </a:p>
        </p:txBody>
      </p:sp>
      <p:sp>
        <p:nvSpPr>
          <p:cNvPr id="3" name="副標題 2"/>
          <p:cNvSpPr>
            <a:spLocks noGrp="1"/>
          </p:cNvSpPr>
          <p:nvPr>
            <p:ph type="subTitle" idx="1"/>
          </p:nvPr>
        </p:nvSpPr>
        <p:spPr/>
        <p:txBody>
          <a:bodyPr/>
          <a:lstStyle/>
          <a:p>
            <a:r>
              <a:rPr lang="zh-TW" altLang="en-US" dirty="0"/>
              <a:t>第</a:t>
            </a:r>
            <a:r>
              <a:rPr lang="en-US" altLang="zh-TW" dirty="0"/>
              <a:t>03</a:t>
            </a:r>
            <a:r>
              <a:rPr lang="zh-TW" altLang="en-US" dirty="0"/>
              <a:t>組</a:t>
            </a:r>
            <a:endParaRPr lang="en-US" altLang="zh-TW" dirty="0"/>
          </a:p>
          <a:p>
            <a:r>
              <a:rPr lang="zh-TW" altLang="en-US" dirty="0"/>
              <a:t>組員</a:t>
            </a:r>
            <a:r>
              <a:rPr lang="en-US" altLang="zh-TW" dirty="0"/>
              <a:t>1</a:t>
            </a:r>
            <a:r>
              <a:rPr lang="zh-TW" altLang="en-US" dirty="0"/>
              <a:t>：</a:t>
            </a:r>
            <a:r>
              <a:rPr lang="en-US" altLang="zh-TW" dirty="0"/>
              <a:t>108820001 </a:t>
            </a:r>
            <a:r>
              <a:rPr lang="zh-TW" altLang="en-US" dirty="0"/>
              <a:t>羅羽軒</a:t>
            </a:r>
            <a:endParaRPr lang="en-US" altLang="zh-TW" dirty="0"/>
          </a:p>
          <a:p>
            <a:r>
              <a:rPr lang="zh-TW" altLang="en-US" dirty="0"/>
              <a:t>組員</a:t>
            </a:r>
            <a:r>
              <a:rPr lang="en-US" altLang="zh-TW" dirty="0"/>
              <a:t>2</a:t>
            </a:r>
            <a:r>
              <a:rPr lang="zh-TW" altLang="en-US" dirty="0"/>
              <a:t>：</a:t>
            </a:r>
            <a:r>
              <a:rPr lang="en-US" altLang="zh-TW" dirty="0"/>
              <a:t>108820015 </a:t>
            </a:r>
            <a:r>
              <a:rPr lang="zh-TW" altLang="en-US" dirty="0"/>
              <a:t>周雨柔</a:t>
            </a:r>
          </a:p>
        </p:txBody>
      </p:sp>
    </p:spTree>
    <p:extLst>
      <p:ext uri="{BB962C8B-B14F-4D97-AF65-F5344CB8AC3E}">
        <p14:creationId xmlns:p14="http://schemas.microsoft.com/office/powerpoint/2010/main" val="39041034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作法及流程</a:t>
            </a:r>
          </a:p>
        </p:txBody>
      </p:sp>
      <p:sp>
        <p:nvSpPr>
          <p:cNvPr id="3" name="內容版面配置區 2"/>
          <p:cNvSpPr>
            <a:spLocks noGrp="1"/>
          </p:cNvSpPr>
          <p:nvPr>
            <p:ph idx="1"/>
          </p:nvPr>
        </p:nvSpPr>
        <p:spPr/>
        <p:txBody>
          <a:bodyPr>
            <a:normAutofit/>
          </a:bodyPr>
          <a:lstStyle/>
          <a:p>
            <a:r>
              <a:rPr lang="zh-TW" altLang="en-US" sz="2400" dirty="0"/>
              <a:t>軌跡預測 </a:t>
            </a:r>
            <a:r>
              <a:rPr lang="en-US" altLang="zh-TW" sz="2400" dirty="0"/>
              <a:t>:</a:t>
            </a:r>
          </a:p>
          <a:p>
            <a:pPr marL="0" indent="0">
              <a:buNone/>
            </a:pPr>
            <a:r>
              <a:rPr lang="en-US" altLang="zh-TW" sz="2000" dirty="0"/>
              <a:t>	</a:t>
            </a:r>
            <a:r>
              <a:rPr lang="zh-TW" altLang="en-US" sz="2000" dirty="0"/>
              <a:t>使用</a:t>
            </a:r>
            <a:r>
              <a:rPr lang="en-US" altLang="zh-TW" sz="2000" dirty="0"/>
              <a:t>VIRAT_S_000002</a:t>
            </a:r>
            <a:r>
              <a:rPr lang="zh-TW" altLang="en-US" sz="2000" dirty="0"/>
              <a:t>、</a:t>
            </a:r>
            <a:r>
              <a:rPr lang="en-US" altLang="zh-TW" sz="2000" dirty="0"/>
              <a:t>VIRAT_S_000002.viratdata.objects.txt</a:t>
            </a:r>
            <a:r>
              <a:rPr lang="zh-TW" altLang="en-US" sz="2000" dirty="0"/>
              <a:t>為資料集</a:t>
            </a:r>
            <a:endParaRPr lang="en-US" altLang="zh-TW" sz="2000" dirty="0"/>
          </a:p>
          <a:p>
            <a:r>
              <a:rPr lang="zh-TW" altLang="en-US" sz="2400" dirty="0"/>
              <a:t>使用</a:t>
            </a:r>
            <a:r>
              <a:rPr lang="en-US" altLang="zh-TW" sz="2400" dirty="0"/>
              <a:t>Social GAN </a:t>
            </a:r>
            <a:r>
              <a:rPr lang="zh-TW" altLang="en-US" sz="2400" dirty="0"/>
              <a:t>模型做訓練</a:t>
            </a:r>
            <a:r>
              <a:rPr lang="en-US" altLang="zh-TW" sz="2400" dirty="0"/>
              <a:t>:</a:t>
            </a:r>
          </a:p>
          <a:p>
            <a:pPr marL="0" indent="0">
              <a:buNone/>
            </a:pPr>
            <a:r>
              <a:rPr lang="zh-TW" altLang="en-US" sz="2000" dirty="0"/>
              <a:t> </a:t>
            </a:r>
            <a:r>
              <a:rPr lang="en-US" altLang="zh-TW" sz="2000" dirty="0"/>
              <a:t>	</a:t>
            </a:r>
            <a:r>
              <a:rPr lang="zh-TW" altLang="en-US" sz="2000" dirty="0"/>
              <a:t>基準參數</a:t>
            </a:r>
            <a:r>
              <a:rPr lang="en-US" altLang="zh-TW" sz="2000" dirty="0"/>
              <a:t>:</a:t>
            </a:r>
            <a:r>
              <a:rPr lang="zh-TW" altLang="en-US" sz="2000" dirty="0"/>
              <a:t> </a:t>
            </a:r>
            <a:r>
              <a:rPr lang="en-US" altLang="zh-TW" sz="2000" dirty="0"/>
              <a:t>--</a:t>
            </a:r>
            <a:r>
              <a:rPr lang="en-US" altLang="zh-TW" sz="2000" dirty="0" err="1"/>
              <a:t>obs_len</a:t>
            </a:r>
            <a:r>
              <a:rPr lang="en-US" altLang="zh-TW" sz="2000" dirty="0"/>
              <a:t> 10 --</a:t>
            </a:r>
            <a:r>
              <a:rPr lang="en-US" altLang="zh-TW" sz="2000" dirty="0" err="1"/>
              <a:t>pred_len</a:t>
            </a:r>
            <a:r>
              <a:rPr lang="en-US" altLang="zh-TW" sz="2000" dirty="0"/>
              <a:t> 10</a:t>
            </a:r>
            <a:r>
              <a:rPr lang="zh-TW" altLang="en-US" sz="2000" dirty="0"/>
              <a:t> </a:t>
            </a:r>
            <a:r>
              <a:rPr lang="en-US" altLang="zh-TW" sz="2000" dirty="0"/>
              <a:t>--</a:t>
            </a:r>
            <a:r>
              <a:rPr lang="en-US" altLang="zh-TW" sz="2000" dirty="0" err="1"/>
              <a:t>num_epochs</a:t>
            </a:r>
            <a:r>
              <a:rPr lang="en-US" altLang="zh-TW" sz="2000" dirty="0"/>
              <a:t> 50</a:t>
            </a:r>
            <a:endParaRPr lang="en-US" altLang="zh-TW" dirty="0"/>
          </a:p>
          <a:p>
            <a:r>
              <a:rPr lang="zh-TW" altLang="en-US" sz="2400" dirty="0"/>
              <a:t>更改的訓練參數</a:t>
            </a:r>
            <a:r>
              <a:rPr lang="en-US" altLang="zh-TW" sz="2400" dirty="0"/>
              <a:t>(epoch</a:t>
            </a:r>
            <a:r>
              <a:rPr lang="zh-TW" altLang="en-US" sz="2400" dirty="0"/>
              <a:t>、</a:t>
            </a:r>
            <a:r>
              <a:rPr lang="en-US" altLang="zh-TW" sz="2400" dirty="0"/>
              <a:t>learning rate</a:t>
            </a:r>
            <a:r>
              <a:rPr lang="zh-TW" altLang="en-US" sz="2400" dirty="0"/>
              <a:t>等等</a:t>
            </a:r>
            <a:r>
              <a:rPr lang="en-US" altLang="zh-TW" sz="2400" dirty="0"/>
              <a:t>)</a:t>
            </a:r>
            <a:r>
              <a:rPr lang="zh-TW" altLang="en-US" sz="2400" dirty="0"/>
              <a:t>、為何如此設定</a:t>
            </a:r>
            <a:r>
              <a:rPr lang="en-US" altLang="zh-TW" sz="2400" dirty="0"/>
              <a:t>:</a:t>
            </a:r>
          </a:p>
          <a:p>
            <a:pPr marL="0" indent="0">
              <a:buNone/>
            </a:pPr>
            <a:r>
              <a:rPr lang="en-US" altLang="zh-TW" sz="2000" dirty="0"/>
              <a:t>	 </a:t>
            </a:r>
            <a:r>
              <a:rPr lang="zh-TW" altLang="en-US" sz="2000" dirty="0"/>
              <a:t>更改</a:t>
            </a:r>
            <a:r>
              <a:rPr lang="en-US" altLang="zh-TW" sz="2000" dirty="0" err="1"/>
              <a:t>d_learning_rate</a:t>
            </a:r>
            <a:r>
              <a:rPr lang="zh-TW" altLang="en-US" sz="2000" dirty="0"/>
              <a:t>與</a:t>
            </a:r>
            <a:r>
              <a:rPr lang="en-US" altLang="zh-TW" sz="2000" dirty="0" err="1"/>
              <a:t>g_learning_rate</a:t>
            </a:r>
            <a:r>
              <a:rPr lang="zh-TW" altLang="en-US" sz="2000" dirty="0"/>
              <a:t>參數嘗試誤差值變化</a:t>
            </a:r>
            <a:endParaRPr lang="en-US" altLang="zh-TW" sz="2000" dirty="0"/>
          </a:p>
        </p:txBody>
      </p:sp>
    </p:spTree>
    <p:extLst>
      <p:ext uri="{BB962C8B-B14F-4D97-AF65-F5344CB8AC3E}">
        <p14:creationId xmlns:p14="http://schemas.microsoft.com/office/powerpoint/2010/main" val="28025753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dirty="0"/>
              <a:t>成果展示</a:t>
            </a:r>
            <a:r>
              <a:rPr lang="en-US" altLang="zh-TW" sz="2800" dirty="0"/>
              <a:t>(</a:t>
            </a:r>
            <a:r>
              <a:rPr lang="zh-TW" altLang="en-US" sz="2800" dirty="0"/>
              <a:t>附上程式執行結果的影片</a:t>
            </a:r>
            <a:r>
              <a:rPr lang="en-US" altLang="zh-TW" sz="2800" dirty="0"/>
              <a:t>/</a:t>
            </a:r>
            <a:r>
              <a:rPr lang="zh-TW" altLang="en-US" sz="2800" dirty="0"/>
              <a:t>圖片連結</a:t>
            </a:r>
            <a:r>
              <a:rPr lang="en-US" altLang="zh-TW" sz="2800" dirty="0"/>
              <a:t>)</a:t>
            </a:r>
            <a:endParaRPr lang="zh-TW" altLang="en-US" dirty="0"/>
          </a:p>
        </p:txBody>
      </p:sp>
      <p:sp>
        <p:nvSpPr>
          <p:cNvPr id="3" name="內容版面配置區 2"/>
          <p:cNvSpPr>
            <a:spLocks noGrp="1"/>
          </p:cNvSpPr>
          <p:nvPr>
            <p:ph idx="1"/>
          </p:nvPr>
        </p:nvSpPr>
        <p:spPr>
          <a:xfrm>
            <a:off x="274320" y="1378584"/>
            <a:ext cx="11643360" cy="5367655"/>
          </a:xfrm>
        </p:spPr>
        <p:txBody>
          <a:bodyPr>
            <a:normAutofit lnSpcReduction="10000"/>
          </a:bodyPr>
          <a:lstStyle/>
          <a:p>
            <a:r>
              <a:rPr lang="en-US" altLang="zh-TW" sz="2000" dirty="0"/>
              <a:t>!python train.py --</a:t>
            </a:r>
            <a:r>
              <a:rPr lang="en-US" altLang="zh-TW" sz="2000" dirty="0" err="1"/>
              <a:t>obs_len</a:t>
            </a:r>
            <a:r>
              <a:rPr lang="en-US" altLang="zh-TW" sz="2000" dirty="0"/>
              <a:t> 10 --</a:t>
            </a:r>
            <a:r>
              <a:rPr lang="en-US" altLang="zh-TW" sz="2000" dirty="0" err="1"/>
              <a:t>pred_len</a:t>
            </a:r>
            <a:r>
              <a:rPr lang="en-US" altLang="zh-TW" sz="2000" dirty="0"/>
              <a:t> 10 --</a:t>
            </a:r>
            <a:r>
              <a:rPr lang="en-US" altLang="zh-TW" sz="2000" dirty="0" err="1"/>
              <a:t>num_epochs</a:t>
            </a:r>
            <a:r>
              <a:rPr lang="en-US" altLang="zh-TW" sz="2000" dirty="0"/>
              <a:t> 50</a:t>
            </a:r>
          </a:p>
          <a:p>
            <a:pPr marL="0" indent="0">
              <a:buNone/>
            </a:pPr>
            <a:r>
              <a:rPr lang="en-US" altLang="zh-TW" sz="2000" dirty="0" err="1"/>
              <a:t>Pred</a:t>
            </a:r>
            <a:r>
              <a:rPr lang="en-US" altLang="zh-TW" sz="2000" dirty="0"/>
              <a:t> Len: 10, </a:t>
            </a:r>
            <a:r>
              <a:rPr lang="en-US" altLang="zh-TW" sz="2000" dirty="0">
                <a:solidFill>
                  <a:srgbClr val="0070C0"/>
                </a:solidFill>
              </a:rPr>
              <a:t>ADE: 0.03, FDE: 0.05</a:t>
            </a:r>
            <a:r>
              <a:rPr lang="en-US" altLang="zh-TW" sz="2000" dirty="0"/>
              <a:t>, Time: 44.63512 (s), Counts: 9820, Avg time: 0.00455</a:t>
            </a:r>
          </a:p>
          <a:p>
            <a:r>
              <a:rPr lang="en-US" altLang="zh-TW" sz="2000" dirty="0"/>
              <a:t>!python train.py --</a:t>
            </a:r>
            <a:r>
              <a:rPr lang="en-US" altLang="zh-TW" sz="2000" dirty="0" err="1"/>
              <a:t>obs_len</a:t>
            </a:r>
            <a:r>
              <a:rPr lang="en-US" altLang="zh-TW" sz="2000" dirty="0"/>
              <a:t> 10 --</a:t>
            </a:r>
            <a:r>
              <a:rPr lang="en-US" altLang="zh-TW" sz="2000" dirty="0" err="1"/>
              <a:t>pred_len</a:t>
            </a:r>
            <a:r>
              <a:rPr lang="en-US" altLang="zh-TW" sz="2000" dirty="0"/>
              <a:t> 10 --</a:t>
            </a:r>
            <a:r>
              <a:rPr lang="en-US" altLang="zh-TW" sz="2000" dirty="0" err="1"/>
              <a:t>num_epochs</a:t>
            </a:r>
            <a:r>
              <a:rPr lang="en-US" altLang="zh-TW" sz="2000" dirty="0"/>
              <a:t> 50 </a:t>
            </a:r>
            <a:r>
              <a:rPr lang="en-US" altLang="zh-TW" sz="2000" dirty="0">
                <a:solidFill>
                  <a:srgbClr val="0070C0"/>
                </a:solidFill>
              </a:rPr>
              <a:t>--</a:t>
            </a:r>
            <a:r>
              <a:rPr lang="en-US" altLang="zh-TW" sz="2000" dirty="0" err="1">
                <a:solidFill>
                  <a:srgbClr val="0070C0"/>
                </a:solidFill>
              </a:rPr>
              <a:t>g_learning_rate</a:t>
            </a:r>
            <a:r>
              <a:rPr lang="en-US" altLang="zh-TW" sz="2000" dirty="0">
                <a:solidFill>
                  <a:srgbClr val="0070C0"/>
                </a:solidFill>
              </a:rPr>
              <a:t> 7e-4</a:t>
            </a:r>
          </a:p>
          <a:p>
            <a:pPr marL="0" indent="0">
              <a:buNone/>
            </a:pPr>
            <a:r>
              <a:rPr lang="en-US" altLang="zh-TW" sz="2000" dirty="0" err="1"/>
              <a:t>Pred</a:t>
            </a:r>
            <a:r>
              <a:rPr lang="en-US" altLang="zh-TW" sz="2000" dirty="0"/>
              <a:t> Len: 10, </a:t>
            </a:r>
            <a:r>
              <a:rPr lang="en-US" altLang="zh-TW" sz="2000" dirty="0">
                <a:solidFill>
                  <a:srgbClr val="0070C0"/>
                </a:solidFill>
              </a:rPr>
              <a:t>ADE: 0.03, FDE: 0.05</a:t>
            </a:r>
            <a:r>
              <a:rPr lang="en-US" altLang="zh-TW" sz="2000" dirty="0"/>
              <a:t>, Time: 44.72458 (s), Counts: 9820, Avg time: 0.00455</a:t>
            </a:r>
          </a:p>
          <a:p>
            <a:r>
              <a:rPr lang="en-US" altLang="zh-TW" sz="2000" dirty="0"/>
              <a:t>!python train.py --</a:t>
            </a:r>
            <a:r>
              <a:rPr lang="en-US" altLang="zh-TW" sz="2000" dirty="0" err="1"/>
              <a:t>obs_len</a:t>
            </a:r>
            <a:r>
              <a:rPr lang="en-US" altLang="zh-TW" sz="2000" dirty="0"/>
              <a:t> 10 --</a:t>
            </a:r>
            <a:r>
              <a:rPr lang="en-US" altLang="zh-TW" sz="2000" dirty="0" err="1"/>
              <a:t>pred_len</a:t>
            </a:r>
            <a:r>
              <a:rPr lang="en-US" altLang="zh-TW" sz="2000" dirty="0"/>
              <a:t> 10 --</a:t>
            </a:r>
            <a:r>
              <a:rPr lang="en-US" altLang="zh-TW" sz="2000" dirty="0" err="1"/>
              <a:t>num_epochs</a:t>
            </a:r>
            <a:r>
              <a:rPr lang="en-US" altLang="zh-TW" sz="2000" dirty="0"/>
              <a:t> 50 </a:t>
            </a:r>
            <a:r>
              <a:rPr lang="en-US" altLang="zh-TW" sz="2000" dirty="0">
                <a:solidFill>
                  <a:srgbClr val="0070C0"/>
                </a:solidFill>
              </a:rPr>
              <a:t>--</a:t>
            </a:r>
            <a:r>
              <a:rPr lang="en-US" altLang="zh-TW" sz="2000" dirty="0" err="1">
                <a:solidFill>
                  <a:srgbClr val="0070C0"/>
                </a:solidFill>
              </a:rPr>
              <a:t>g_learning_rate</a:t>
            </a:r>
            <a:r>
              <a:rPr lang="en-US" altLang="zh-TW" sz="2000" dirty="0">
                <a:solidFill>
                  <a:srgbClr val="0070C0"/>
                </a:solidFill>
              </a:rPr>
              <a:t> 3e-4</a:t>
            </a:r>
          </a:p>
          <a:p>
            <a:pPr marL="0" indent="0">
              <a:buNone/>
            </a:pPr>
            <a:r>
              <a:rPr lang="en-US" altLang="zh-TW" sz="2000" dirty="0" err="1"/>
              <a:t>Pred</a:t>
            </a:r>
            <a:r>
              <a:rPr lang="en-US" altLang="zh-TW" sz="2000" dirty="0"/>
              <a:t> Len: 10, </a:t>
            </a:r>
            <a:r>
              <a:rPr lang="en-US" altLang="zh-TW" sz="2000" dirty="0">
                <a:solidFill>
                  <a:srgbClr val="0070C0"/>
                </a:solidFill>
              </a:rPr>
              <a:t>ADE: 0.03, FDE: 0.06</a:t>
            </a:r>
            <a:r>
              <a:rPr lang="en-US" altLang="zh-TW" sz="2000" dirty="0"/>
              <a:t>, Time: 43.76614 (s), Counts: 9820, Avg time: 0.00446</a:t>
            </a:r>
          </a:p>
          <a:p>
            <a:r>
              <a:rPr lang="en-US" altLang="zh-TW" sz="2000" dirty="0"/>
              <a:t>!python train.py --</a:t>
            </a:r>
            <a:r>
              <a:rPr lang="en-US" altLang="zh-TW" sz="2000" dirty="0" err="1"/>
              <a:t>obs_len</a:t>
            </a:r>
            <a:r>
              <a:rPr lang="en-US" altLang="zh-TW" sz="2000" dirty="0"/>
              <a:t> 10 --</a:t>
            </a:r>
            <a:r>
              <a:rPr lang="en-US" altLang="zh-TW" sz="2000" dirty="0" err="1"/>
              <a:t>pred_len</a:t>
            </a:r>
            <a:r>
              <a:rPr lang="en-US" altLang="zh-TW" sz="2000" dirty="0"/>
              <a:t> 10 --</a:t>
            </a:r>
            <a:r>
              <a:rPr lang="en-US" altLang="zh-TW" sz="2000" dirty="0" err="1"/>
              <a:t>num_epochs</a:t>
            </a:r>
            <a:r>
              <a:rPr lang="en-US" altLang="zh-TW" sz="2000" dirty="0"/>
              <a:t> 50 </a:t>
            </a:r>
            <a:r>
              <a:rPr lang="en-US" altLang="zh-TW" sz="2000" dirty="0">
                <a:solidFill>
                  <a:srgbClr val="0070C0"/>
                </a:solidFill>
              </a:rPr>
              <a:t>--</a:t>
            </a:r>
            <a:r>
              <a:rPr lang="en-US" altLang="zh-TW" sz="2000" dirty="0" err="1">
                <a:solidFill>
                  <a:srgbClr val="0070C0"/>
                </a:solidFill>
              </a:rPr>
              <a:t>g_learning_rate</a:t>
            </a:r>
            <a:r>
              <a:rPr lang="en-US" altLang="zh-TW" sz="2000" dirty="0">
                <a:solidFill>
                  <a:srgbClr val="0070C0"/>
                </a:solidFill>
              </a:rPr>
              <a:t> 3e-3</a:t>
            </a:r>
          </a:p>
          <a:p>
            <a:pPr marL="0" indent="0">
              <a:buNone/>
            </a:pPr>
            <a:r>
              <a:rPr lang="en-US" altLang="zh-TW" sz="2000" dirty="0" err="1"/>
              <a:t>Pred</a:t>
            </a:r>
            <a:r>
              <a:rPr lang="en-US" altLang="zh-TW" sz="2000" dirty="0"/>
              <a:t> Len: 10, </a:t>
            </a:r>
            <a:r>
              <a:rPr lang="en-US" altLang="zh-TW" sz="2000" dirty="0">
                <a:solidFill>
                  <a:srgbClr val="0070C0"/>
                </a:solidFill>
              </a:rPr>
              <a:t>ADE: 0.05, FDE: 0.08</a:t>
            </a:r>
            <a:r>
              <a:rPr lang="en-US" altLang="zh-TW" sz="2000" dirty="0"/>
              <a:t>, Time: 47.18021 (s), Counts: 9820, Avg time: 0.00480</a:t>
            </a:r>
          </a:p>
          <a:p>
            <a:r>
              <a:rPr lang="en-US" altLang="zh-TW" sz="2000" dirty="0"/>
              <a:t>!python train.py --</a:t>
            </a:r>
            <a:r>
              <a:rPr lang="en-US" altLang="zh-TW" sz="2000" dirty="0" err="1"/>
              <a:t>obs_len</a:t>
            </a:r>
            <a:r>
              <a:rPr lang="en-US" altLang="zh-TW" sz="2000" dirty="0"/>
              <a:t> 10 --</a:t>
            </a:r>
            <a:r>
              <a:rPr lang="en-US" altLang="zh-TW" sz="2000" dirty="0" err="1"/>
              <a:t>pred_len</a:t>
            </a:r>
            <a:r>
              <a:rPr lang="en-US" altLang="zh-TW" sz="2000" dirty="0"/>
              <a:t> 10 --</a:t>
            </a:r>
            <a:r>
              <a:rPr lang="en-US" altLang="zh-TW" sz="2000" dirty="0" err="1"/>
              <a:t>num_epochs</a:t>
            </a:r>
            <a:r>
              <a:rPr lang="en-US" altLang="zh-TW" sz="2000" dirty="0"/>
              <a:t> 50 </a:t>
            </a:r>
            <a:r>
              <a:rPr lang="en-US" altLang="zh-TW" sz="2000" dirty="0">
                <a:solidFill>
                  <a:srgbClr val="0070C0"/>
                </a:solidFill>
              </a:rPr>
              <a:t>--</a:t>
            </a:r>
            <a:r>
              <a:rPr lang="en-US" altLang="zh-TW" sz="2000" dirty="0" err="1">
                <a:solidFill>
                  <a:srgbClr val="0070C0"/>
                </a:solidFill>
              </a:rPr>
              <a:t>g_learning_rate</a:t>
            </a:r>
            <a:r>
              <a:rPr lang="en-US" altLang="zh-TW" sz="2000" dirty="0">
                <a:solidFill>
                  <a:srgbClr val="0070C0"/>
                </a:solidFill>
              </a:rPr>
              <a:t> 3e-5</a:t>
            </a:r>
          </a:p>
          <a:p>
            <a:pPr marL="0" indent="0">
              <a:buNone/>
            </a:pPr>
            <a:r>
              <a:rPr lang="en-US" altLang="zh-TW" sz="2000" dirty="0" err="1"/>
              <a:t>Pred</a:t>
            </a:r>
            <a:r>
              <a:rPr lang="en-US" altLang="zh-TW" sz="2000" dirty="0"/>
              <a:t> Len: 10, </a:t>
            </a:r>
            <a:r>
              <a:rPr lang="en-US" altLang="zh-TW" sz="2000" dirty="0">
                <a:solidFill>
                  <a:srgbClr val="0070C0"/>
                </a:solidFill>
              </a:rPr>
              <a:t>ADE: 0.04, FDE: 0.07</a:t>
            </a:r>
            <a:r>
              <a:rPr lang="en-US" altLang="zh-TW" sz="2000" dirty="0"/>
              <a:t>, Time: 43.54612 (s), Counts: 9820, Avg time: 0.00443</a:t>
            </a:r>
          </a:p>
          <a:p>
            <a:r>
              <a:rPr lang="en-US" altLang="zh-TW" sz="2000" dirty="0"/>
              <a:t>!python train.py --</a:t>
            </a:r>
            <a:r>
              <a:rPr lang="en-US" altLang="zh-TW" sz="2000" dirty="0" err="1"/>
              <a:t>obs_len</a:t>
            </a:r>
            <a:r>
              <a:rPr lang="en-US" altLang="zh-TW" sz="2000" dirty="0"/>
              <a:t> 10 --</a:t>
            </a:r>
            <a:r>
              <a:rPr lang="en-US" altLang="zh-TW" sz="2000" dirty="0" err="1"/>
              <a:t>pred_len</a:t>
            </a:r>
            <a:r>
              <a:rPr lang="en-US" altLang="zh-TW" sz="2000" dirty="0"/>
              <a:t> 10 --</a:t>
            </a:r>
            <a:r>
              <a:rPr lang="en-US" altLang="zh-TW" sz="2000" dirty="0" err="1"/>
              <a:t>num_epochs</a:t>
            </a:r>
            <a:r>
              <a:rPr lang="en-US" altLang="zh-TW" sz="2000" dirty="0"/>
              <a:t> 50 </a:t>
            </a:r>
            <a:r>
              <a:rPr lang="en-US" altLang="zh-TW" sz="2000" dirty="0">
                <a:solidFill>
                  <a:srgbClr val="0070C0"/>
                </a:solidFill>
              </a:rPr>
              <a:t>--</a:t>
            </a:r>
            <a:r>
              <a:rPr lang="en-US" altLang="zh-TW" sz="2000" dirty="0" err="1">
                <a:solidFill>
                  <a:srgbClr val="0070C0"/>
                </a:solidFill>
              </a:rPr>
              <a:t>d_learning_rate</a:t>
            </a:r>
            <a:r>
              <a:rPr lang="en-US" altLang="zh-TW" sz="2000" dirty="0">
                <a:solidFill>
                  <a:srgbClr val="0070C0"/>
                </a:solidFill>
              </a:rPr>
              <a:t> 3e-5</a:t>
            </a:r>
          </a:p>
          <a:p>
            <a:pPr marL="0" indent="0">
              <a:buNone/>
            </a:pPr>
            <a:r>
              <a:rPr lang="en-US" altLang="zh-TW" sz="2000" dirty="0" err="1"/>
              <a:t>Pred</a:t>
            </a:r>
            <a:r>
              <a:rPr lang="en-US" altLang="zh-TW" sz="2000" dirty="0"/>
              <a:t> Len: 10, </a:t>
            </a:r>
            <a:r>
              <a:rPr lang="en-US" altLang="zh-TW" sz="2000" dirty="0">
                <a:solidFill>
                  <a:srgbClr val="0070C0"/>
                </a:solidFill>
              </a:rPr>
              <a:t>ADE: 0.04, FDE: 0.07</a:t>
            </a:r>
            <a:r>
              <a:rPr lang="en-US" altLang="zh-TW" sz="2000" dirty="0"/>
              <a:t>, Time: 44.58468 (s), Counts: 9820, Avg time: 0.00454</a:t>
            </a:r>
          </a:p>
          <a:p>
            <a:r>
              <a:rPr lang="en-US" altLang="zh-TW" sz="2000" dirty="0"/>
              <a:t>!python train.py --</a:t>
            </a:r>
            <a:r>
              <a:rPr lang="en-US" altLang="zh-TW" sz="2000" dirty="0" err="1"/>
              <a:t>obs_len</a:t>
            </a:r>
            <a:r>
              <a:rPr lang="en-US" altLang="zh-TW" sz="2000" dirty="0"/>
              <a:t> 10 --</a:t>
            </a:r>
            <a:r>
              <a:rPr lang="en-US" altLang="zh-TW" sz="2000" dirty="0" err="1"/>
              <a:t>pred_len</a:t>
            </a:r>
            <a:r>
              <a:rPr lang="en-US" altLang="zh-TW" sz="2000" dirty="0"/>
              <a:t> 10 --</a:t>
            </a:r>
            <a:r>
              <a:rPr lang="en-US" altLang="zh-TW" sz="2000" dirty="0" err="1"/>
              <a:t>num_epochs</a:t>
            </a:r>
            <a:r>
              <a:rPr lang="en-US" altLang="zh-TW" sz="2000" dirty="0"/>
              <a:t> 50 </a:t>
            </a:r>
            <a:r>
              <a:rPr lang="en-US" altLang="zh-TW" sz="2000" dirty="0">
                <a:solidFill>
                  <a:srgbClr val="0070C0"/>
                </a:solidFill>
              </a:rPr>
              <a:t>--</a:t>
            </a:r>
            <a:r>
              <a:rPr lang="en-US" altLang="zh-TW" sz="2000" dirty="0" err="1">
                <a:solidFill>
                  <a:srgbClr val="0070C0"/>
                </a:solidFill>
              </a:rPr>
              <a:t>d_learning_rate</a:t>
            </a:r>
            <a:r>
              <a:rPr lang="en-US" altLang="zh-TW" sz="2000" dirty="0">
                <a:solidFill>
                  <a:srgbClr val="0070C0"/>
                </a:solidFill>
              </a:rPr>
              <a:t> 3e-5 --</a:t>
            </a:r>
            <a:r>
              <a:rPr lang="en-US" altLang="zh-TW" sz="2000" dirty="0" err="1">
                <a:solidFill>
                  <a:srgbClr val="0070C0"/>
                </a:solidFill>
              </a:rPr>
              <a:t>g_learning_rate</a:t>
            </a:r>
            <a:r>
              <a:rPr lang="en-US" altLang="zh-TW" sz="2000" dirty="0">
                <a:solidFill>
                  <a:srgbClr val="0070C0"/>
                </a:solidFill>
              </a:rPr>
              <a:t> 3e-5</a:t>
            </a:r>
          </a:p>
          <a:p>
            <a:pPr marL="0" indent="0">
              <a:buNone/>
            </a:pPr>
            <a:r>
              <a:rPr lang="en-US" altLang="zh-TW" sz="2000" dirty="0" err="1"/>
              <a:t>Pred</a:t>
            </a:r>
            <a:r>
              <a:rPr lang="en-US" altLang="zh-TW" sz="2000" dirty="0"/>
              <a:t> Len: 10, </a:t>
            </a:r>
            <a:r>
              <a:rPr lang="en-US" altLang="zh-TW" sz="2000" dirty="0">
                <a:solidFill>
                  <a:srgbClr val="0070C0"/>
                </a:solidFill>
              </a:rPr>
              <a:t>ADE: 0.04, FDE: 0.06</a:t>
            </a:r>
            <a:r>
              <a:rPr lang="en-US" altLang="zh-TW" sz="2000" dirty="0"/>
              <a:t>, Time: 44.92492 (s), Counts: 9820, Avg time: 0.00457</a:t>
            </a:r>
          </a:p>
          <a:p>
            <a:endParaRPr lang="en-US" altLang="zh-TW" sz="2000" dirty="0"/>
          </a:p>
          <a:p>
            <a:endParaRPr lang="en-US" altLang="zh-TW" sz="2000" dirty="0"/>
          </a:p>
        </p:txBody>
      </p:sp>
    </p:spTree>
    <p:extLst>
      <p:ext uri="{BB962C8B-B14F-4D97-AF65-F5344CB8AC3E}">
        <p14:creationId xmlns:p14="http://schemas.microsoft.com/office/powerpoint/2010/main" val="21021954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討論與分析</a:t>
            </a:r>
          </a:p>
        </p:txBody>
      </p:sp>
      <p:sp>
        <p:nvSpPr>
          <p:cNvPr id="3" name="內容版面配置區 2"/>
          <p:cNvSpPr>
            <a:spLocks noGrp="1"/>
          </p:cNvSpPr>
          <p:nvPr>
            <p:ph idx="1"/>
          </p:nvPr>
        </p:nvSpPr>
        <p:spPr>
          <a:xfrm>
            <a:off x="838200" y="1690688"/>
            <a:ext cx="10515600" cy="4802187"/>
          </a:xfrm>
        </p:spPr>
        <p:txBody>
          <a:bodyPr>
            <a:normAutofit/>
          </a:bodyPr>
          <a:lstStyle/>
          <a:p>
            <a:r>
              <a:rPr lang="zh-TW" altLang="en-US" sz="2400" dirty="0"/>
              <a:t>遇到的困難</a:t>
            </a:r>
            <a:r>
              <a:rPr lang="en-US" altLang="zh-TW" sz="2400" dirty="0"/>
              <a:t>:</a:t>
            </a:r>
            <a:r>
              <a:rPr lang="zh-TW" altLang="en-US" sz="2400" dirty="0"/>
              <a:t> </a:t>
            </a:r>
            <a:endParaRPr lang="en-US" altLang="zh-TW" sz="2400" dirty="0"/>
          </a:p>
          <a:p>
            <a:pPr marL="0" indent="0">
              <a:buNone/>
            </a:pPr>
            <a:r>
              <a:rPr lang="en-US" altLang="zh-TW" dirty="0"/>
              <a:t>	</a:t>
            </a:r>
            <a:r>
              <a:rPr lang="zh-TW" altLang="en-US" sz="2000" dirty="0"/>
              <a:t>剛開始嘗試使用助教上一次專案給出的</a:t>
            </a:r>
            <a:r>
              <a:rPr lang="en-US" altLang="zh-TW" sz="2000" dirty="0"/>
              <a:t>social GAN</a:t>
            </a:r>
            <a:r>
              <a:rPr lang="zh-TW" altLang="en-US" sz="2000" dirty="0"/>
              <a:t>資料集作為樣本更改，研究了裡面資料的格式後發現與我們上網下載的標籤格式不同，將</a:t>
            </a:r>
            <a:r>
              <a:rPr lang="en-US" altLang="zh-TW" sz="2000" dirty="0"/>
              <a:t>dataset</a:t>
            </a:r>
            <a:r>
              <a:rPr lang="zh-TW" altLang="en-US" sz="2000" dirty="0"/>
              <a:t>換為我們的資料集後在跑</a:t>
            </a:r>
            <a:r>
              <a:rPr lang="en-US" altLang="zh-TW" sz="2000" dirty="0" err="1"/>
              <a:t>colab</a:t>
            </a:r>
            <a:r>
              <a:rPr lang="zh-TW" altLang="en-US" sz="2000" dirty="0"/>
              <a:t>時因為陣列長度</a:t>
            </a:r>
            <a:r>
              <a:rPr lang="en-US" altLang="zh-TW" sz="2000" dirty="0"/>
              <a:t>(</a:t>
            </a:r>
            <a:r>
              <a:rPr lang="zh-TW" altLang="en-US" sz="2000" dirty="0"/>
              <a:t>標籤格式</a:t>
            </a:r>
            <a:r>
              <a:rPr lang="en-US" altLang="zh-TW" sz="2000" dirty="0"/>
              <a:t>)</a:t>
            </a:r>
            <a:r>
              <a:rPr lang="zh-TW" altLang="en-US" sz="2000" dirty="0"/>
              <a:t>不同而報錯，但因為我們沒有元檔案的格式說明，所以暫時無法解決。</a:t>
            </a:r>
            <a:endParaRPr lang="en-US" altLang="zh-TW" dirty="0"/>
          </a:p>
          <a:p>
            <a:r>
              <a:rPr lang="zh-TW" altLang="en-US" sz="2400" dirty="0"/>
              <a:t>解決方式</a:t>
            </a:r>
            <a:r>
              <a:rPr lang="en-US" altLang="zh-TW" sz="2400" dirty="0"/>
              <a:t>:</a:t>
            </a:r>
          </a:p>
          <a:p>
            <a:pPr marL="0" indent="0">
              <a:buNone/>
            </a:pPr>
            <a:r>
              <a:rPr lang="en-US" altLang="zh-TW" dirty="0"/>
              <a:t>	</a:t>
            </a:r>
            <a:r>
              <a:rPr lang="zh-TW" altLang="en-US" sz="2000" dirty="0"/>
              <a:t>後來在上課時詢問助教並得到了原檔案標籤格式，我利用</a:t>
            </a:r>
            <a:r>
              <a:rPr lang="en-US" altLang="zh-TW" sz="2000" dirty="0"/>
              <a:t>excel</a:t>
            </a:r>
            <a:r>
              <a:rPr lang="zh-TW" altLang="en-US" sz="2000" dirty="0"/>
              <a:t>將我們的資料轉換成原檔案標籤格式後成功跑起來並得到了不錯的輸出。</a:t>
            </a:r>
            <a:endParaRPr lang="en-US" altLang="zh-TW" sz="2000" dirty="0"/>
          </a:p>
          <a:p>
            <a:r>
              <a:rPr lang="zh-TW" altLang="en-US" sz="2400" dirty="0"/>
              <a:t>實作過程中是否觀察到什麼、並說明之</a:t>
            </a:r>
            <a:r>
              <a:rPr lang="en-US" altLang="zh-TW" sz="2400" dirty="0"/>
              <a:t>:</a:t>
            </a:r>
          </a:p>
          <a:p>
            <a:pPr marL="457200" lvl="1" indent="0">
              <a:buNone/>
            </a:pPr>
            <a:r>
              <a:rPr lang="en-US" altLang="zh-TW" sz="2000" dirty="0"/>
              <a:t>	</a:t>
            </a:r>
            <a:r>
              <a:rPr lang="zh-TW" altLang="en-US" sz="2000" dirty="0"/>
              <a:t>因為此次專案我去研究了網路上的</a:t>
            </a:r>
            <a:r>
              <a:rPr lang="en-US" altLang="zh-TW" sz="2000" dirty="0" err="1"/>
              <a:t>github</a:t>
            </a:r>
            <a:r>
              <a:rPr lang="en-US" altLang="zh-TW" sz="2000" dirty="0"/>
              <a:t>(</a:t>
            </a:r>
            <a:r>
              <a:rPr lang="en-US" altLang="zh-TW" sz="2000" dirty="0">
                <a:hlinkClick r:id="rId2"/>
              </a:rPr>
              <a:t>https://github.com/agrimgupta92/sgan</a:t>
            </a:r>
            <a:r>
              <a:rPr lang="en-US" altLang="zh-TW" sz="2000" dirty="0"/>
              <a:t>)</a:t>
            </a:r>
            <a:r>
              <a:rPr lang="zh-TW" altLang="en-US" sz="2000" dirty="0"/>
              <a:t>，發現我們的資料架構和他的很像，其中也看到了軌跡預測的可視化資訊我覺得十分特別。</a:t>
            </a:r>
            <a:endParaRPr lang="en-US" altLang="zh-TW" sz="2000" dirty="0"/>
          </a:p>
          <a:p>
            <a:pPr marL="457200" lvl="1" indent="0">
              <a:buNone/>
            </a:pPr>
            <a:r>
              <a:rPr lang="en-US" altLang="zh-TW" sz="2000" dirty="0"/>
              <a:t>	</a:t>
            </a:r>
            <a:r>
              <a:rPr lang="zh-TW" altLang="en-US" sz="2000" dirty="0"/>
              <a:t>同時使用</a:t>
            </a:r>
            <a:r>
              <a:rPr lang="en-US" altLang="zh-TW" sz="2000" dirty="0" err="1"/>
              <a:t>d_learning_rate</a:t>
            </a:r>
            <a:r>
              <a:rPr lang="zh-TW" altLang="en-US" sz="2000" dirty="0"/>
              <a:t>與</a:t>
            </a:r>
            <a:r>
              <a:rPr lang="en-US" altLang="zh-TW" sz="2000" dirty="0" err="1"/>
              <a:t>g_learning_rate</a:t>
            </a:r>
            <a:r>
              <a:rPr lang="zh-TW" altLang="en-US" sz="2000" dirty="0"/>
              <a:t>能減少誤差值，且</a:t>
            </a:r>
            <a:r>
              <a:rPr lang="en-US" altLang="zh-TW" sz="2000" dirty="0"/>
              <a:t>learning _rate</a:t>
            </a:r>
            <a:r>
              <a:rPr lang="zh-TW" altLang="en-US" sz="2000" dirty="0"/>
              <a:t>越靠近</a:t>
            </a:r>
            <a:r>
              <a:rPr lang="en-US" altLang="zh-TW" sz="2000" dirty="0"/>
              <a:t>default</a:t>
            </a:r>
            <a:r>
              <a:rPr lang="zh-TW" altLang="en-US" sz="2000" dirty="0"/>
              <a:t>值，誤差越小；參數越大，誤差越高；參數過小，誤差也會提高。</a:t>
            </a:r>
            <a:endParaRPr lang="en-US" altLang="zh-TW" sz="2000" dirty="0"/>
          </a:p>
        </p:txBody>
      </p:sp>
    </p:spTree>
    <p:extLst>
      <p:ext uri="{BB962C8B-B14F-4D97-AF65-F5344CB8AC3E}">
        <p14:creationId xmlns:p14="http://schemas.microsoft.com/office/powerpoint/2010/main" val="2490955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參考資料</a:t>
            </a:r>
          </a:p>
        </p:txBody>
      </p:sp>
      <p:sp>
        <p:nvSpPr>
          <p:cNvPr id="3" name="內容版面配置區 2"/>
          <p:cNvSpPr>
            <a:spLocks noGrp="1"/>
          </p:cNvSpPr>
          <p:nvPr>
            <p:ph idx="1"/>
          </p:nvPr>
        </p:nvSpPr>
        <p:spPr>
          <a:xfrm>
            <a:off x="838200" y="1545336"/>
            <a:ext cx="10515600" cy="5047488"/>
          </a:xfrm>
        </p:spPr>
        <p:txBody>
          <a:bodyPr>
            <a:normAutofit/>
          </a:bodyPr>
          <a:lstStyle/>
          <a:p>
            <a:r>
              <a:rPr lang="zh-TW" altLang="en-US" sz="2000" dirty="0"/>
              <a:t>資料集</a:t>
            </a:r>
            <a:endParaRPr lang="en-US" altLang="zh-TW" sz="2000" dirty="0">
              <a:hlinkClick r:id="rId2"/>
            </a:endParaRPr>
          </a:p>
          <a:p>
            <a:pPr marL="0" indent="0">
              <a:buNone/>
            </a:pPr>
            <a:r>
              <a:rPr lang="en-US" altLang="zh-TW" sz="1600" dirty="0">
                <a:hlinkClick r:id="rId2"/>
              </a:rPr>
              <a:t>https://data.kitware.com/?fbclid=IwAR11YaUee5BTVZe9avjNSKAZYPZXToVg1Tv7QVhu82ENzn-i9mGdgFua0GE#collection/56f56db28d777f753209ba9f/folder/56f581ce8d777f753209ca43</a:t>
            </a:r>
            <a:endParaRPr lang="en-US" altLang="zh-TW" sz="1600" dirty="0"/>
          </a:p>
          <a:p>
            <a:pPr marL="0" indent="0">
              <a:buNone/>
            </a:pPr>
            <a:r>
              <a:rPr lang="en-US" altLang="zh-TW" sz="1600" dirty="0">
                <a:solidFill>
                  <a:srgbClr val="FF0000"/>
                </a:solidFill>
                <a:hlinkClick r:id="rId3"/>
              </a:rPr>
              <a:t>https://data.kitware.com/?fbclid=IwAR11YaUee5BTVZe9avjNSKAZYPZXToVg1Tv7QVhu82ENzn-i9mGdgFua0GE#collection/56f56db28d777f753209ba9f/folder/5a031a5f8d777f31ac64dfd2</a:t>
            </a:r>
            <a:endParaRPr lang="en-US" altLang="zh-TW" sz="1600" dirty="0">
              <a:solidFill>
                <a:srgbClr val="FF0000"/>
              </a:solidFill>
            </a:endParaRPr>
          </a:p>
          <a:p>
            <a:r>
              <a:rPr lang="zh-TW" altLang="en-US" sz="2000" dirty="0"/>
              <a:t>參考資料</a:t>
            </a:r>
            <a:endParaRPr lang="en-US" altLang="zh-TW" sz="2000" dirty="0">
              <a:hlinkClick r:id="rId4"/>
            </a:endParaRPr>
          </a:p>
          <a:p>
            <a:pPr marL="0" indent="0">
              <a:buNone/>
            </a:pPr>
            <a:r>
              <a:rPr lang="en-US" altLang="zh-TW" sz="1600" dirty="0">
                <a:hlinkClick r:id="rId4"/>
              </a:rPr>
              <a:t>https://github.com/agrimgupta92/sgan</a:t>
            </a:r>
            <a:endParaRPr lang="en-US" altLang="zh-TW" sz="1600" dirty="0">
              <a:solidFill>
                <a:srgbClr val="FF0000"/>
              </a:solidFill>
            </a:endParaRPr>
          </a:p>
          <a:p>
            <a:r>
              <a:rPr lang="zh-TW" altLang="en-US" sz="2000" dirty="0"/>
              <a:t>程式碼連結</a:t>
            </a:r>
            <a:r>
              <a:rPr lang="en-US" altLang="zh-TW" sz="2000" dirty="0"/>
              <a:t>(</a:t>
            </a:r>
            <a:r>
              <a:rPr lang="zh-TW" altLang="en-US" sz="2000" dirty="0"/>
              <a:t>上傳到</a:t>
            </a:r>
            <a:r>
              <a:rPr lang="en-US" altLang="zh-TW" sz="2000" dirty="0"/>
              <a:t>Google Drive)</a:t>
            </a:r>
          </a:p>
          <a:p>
            <a:pPr marL="0" indent="0">
              <a:buNone/>
            </a:pPr>
            <a:r>
              <a:rPr lang="zh-TW" altLang="en-US" sz="1600" dirty="0"/>
              <a:t>程式碼</a:t>
            </a:r>
            <a:r>
              <a:rPr lang="en-US" altLang="zh-TW" sz="1600" dirty="0"/>
              <a:t>:</a:t>
            </a:r>
            <a:r>
              <a:rPr lang="zh-TW" altLang="en-US" sz="1600" dirty="0"/>
              <a:t> </a:t>
            </a:r>
            <a:r>
              <a:rPr lang="en-US" altLang="zh-TW" sz="1600" dirty="0">
                <a:hlinkClick r:id="rId5"/>
              </a:rPr>
              <a:t>https://colab.research.google.com/drive/1Zuxwopg6GNtzu46if83et9R0NZhqNveh?usp=sharing</a:t>
            </a:r>
            <a:endParaRPr lang="en-US" altLang="zh-TW" sz="1600" dirty="0"/>
          </a:p>
          <a:p>
            <a:pPr marL="0" indent="0">
              <a:buNone/>
            </a:pPr>
            <a:endParaRPr lang="en-US" altLang="zh-TW" sz="100" dirty="0"/>
          </a:p>
          <a:p>
            <a:pPr marL="0" indent="0">
              <a:buNone/>
            </a:pPr>
            <a:r>
              <a:rPr lang="zh-TW" altLang="en-US" sz="1600" dirty="0"/>
              <a:t>資料架構</a:t>
            </a:r>
            <a:r>
              <a:rPr lang="en-US" altLang="zh-TW" sz="1600" dirty="0"/>
              <a:t>: </a:t>
            </a:r>
            <a:r>
              <a:rPr lang="en-US" altLang="zh-TW" sz="1600" dirty="0">
                <a:hlinkClick r:id="rId6"/>
              </a:rPr>
              <a:t>https://drive.google.com/drive/folders/1PuJxH84CRTvH_S5KnPG2sQG2Pwbu-iLA?usp=sharing</a:t>
            </a:r>
            <a:endParaRPr lang="en-US" altLang="zh-TW" sz="1600" dirty="0"/>
          </a:p>
          <a:p>
            <a:pPr marL="0" indent="0">
              <a:buNone/>
            </a:pPr>
            <a:endParaRPr lang="en-US" altLang="zh-TW" sz="100" dirty="0"/>
          </a:p>
          <a:p>
            <a:r>
              <a:rPr lang="zh-TW" altLang="en-US" sz="2000" dirty="0"/>
              <a:t>影片連結 </a:t>
            </a:r>
            <a:r>
              <a:rPr lang="en-US" altLang="zh-TW" sz="2000" dirty="0">
                <a:solidFill>
                  <a:srgbClr val="FF0000"/>
                </a:solidFill>
                <a:hlinkClick r:id="rId7"/>
              </a:rPr>
              <a:t>https://youtu.be/7rQT_a7G-vQ</a:t>
            </a:r>
            <a:r>
              <a:rPr lang="zh-TW" altLang="en-US" sz="2000" dirty="0">
                <a:solidFill>
                  <a:srgbClr val="FF0000"/>
                </a:solidFill>
              </a:rPr>
              <a:t> </a:t>
            </a:r>
          </a:p>
          <a:p>
            <a:pPr marL="0" indent="0">
              <a:buNone/>
            </a:pPr>
            <a:endParaRPr lang="zh-TW" altLang="en-US" dirty="0"/>
          </a:p>
        </p:txBody>
      </p:sp>
    </p:spTree>
    <p:extLst>
      <p:ext uri="{BB962C8B-B14F-4D97-AF65-F5344CB8AC3E}">
        <p14:creationId xmlns:p14="http://schemas.microsoft.com/office/powerpoint/2010/main" val="1987970668"/>
      </p:ext>
    </p:extLst>
  </p:cSld>
  <p:clrMapOvr>
    <a:masterClrMapping/>
  </p:clrMapOvr>
</p:sld>
</file>

<file path=ppt/theme/theme1.xml><?xml version="1.0" encoding="utf-8"?>
<a:theme xmlns:a="http://schemas.openxmlformats.org/drawingml/2006/main" name="佈景主題2">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佈景主題2" id="{5A1B67F1-C8B2-40E3-A140-7DFC71F00000}" vid="{9AB9A0D2-26C8-4829-A304-05C3D8F4B905}"/>
    </a:ext>
  </a:extLst>
</a:theme>
</file>

<file path=docProps/app.xml><?xml version="1.0" encoding="utf-8"?>
<Properties xmlns="http://schemas.openxmlformats.org/officeDocument/2006/extended-properties" xmlns:vt="http://schemas.openxmlformats.org/officeDocument/2006/docPropsVTypes">
  <Template>佈景主題2</Template>
  <TotalTime>6509</TotalTime>
  <Words>862</Words>
  <Application>Microsoft Office PowerPoint</Application>
  <PresentationFormat>寬螢幕</PresentationFormat>
  <Paragraphs>46</Paragraphs>
  <Slides>5</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5</vt:i4>
      </vt:variant>
    </vt:vector>
  </HeadingPairs>
  <TitlesOfParts>
    <vt:vector size="10" baseType="lpstr">
      <vt:lpstr>Microsoft JhengHei</vt:lpstr>
      <vt:lpstr>標楷體</vt:lpstr>
      <vt:lpstr>Arial</vt:lpstr>
      <vt:lpstr>Times New Roman</vt:lpstr>
      <vt:lpstr>佈景主題2</vt:lpstr>
      <vt:lpstr>多媒體技術與應用-期末報告</vt:lpstr>
      <vt:lpstr>作法及流程</vt:lpstr>
      <vt:lpstr>成果展示(附上程式執行結果的影片/圖片連結)</vt:lpstr>
      <vt:lpstr>討論與分析</vt:lpstr>
      <vt:lpstr>參考資料</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多媒體技術與應用-期末報告</dc:title>
  <dc:creator>Chen-Pu</dc:creator>
  <cp:lastModifiedBy>周雨柔</cp:lastModifiedBy>
  <cp:revision>41</cp:revision>
  <dcterms:created xsi:type="dcterms:W3CDTF">2021-06-07T06:56:17Z</dcterms:created>
  <dcterms:modified xsi:type="dcterms:W3CDTF">2021-06-23T02:57:09Z</dcterms:modified>
</cp:coreProperties>
</file>