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3" r:id="rId3"/>
    <p:sldId id="269" r:id="rId4"/>
    <p:sldId id="257" r:id="rId5"/>
    <p:sldId id="258" r:id="rId6"/>
    <p:sldId id="271" r:id="rId7"/>
    <p:sldId id="275" r:id="rId8"/>
    <p:sldId id="277" r:id="rId9"/>
    <p:sldId id="274" r:id="rId10"/>
    <p:sldId id="278" r:id="rId11"/>
    <p:sldId id="267"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79" d="100"/>
          <a:sy n="79" d="100"/>
        </p:scale>
        <p:origin x="2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880386e540dd244" providerId="LiveId" clId="{C2E8BE4A-CA3A-4CC2-A1B8-CBCCA0DC156D}"/>
    <pc:docChg chg="modSld sldOrd">
      <pc:chgData name="" userId="f880386e540dd244" providerId="LiveId" clId="{C2E8BE4A-CA3A-4CC2-A1B8-CBCCA0DC156D}" dt="2021-03-06T14:58:54.678" v="875"/>
      <pc:docMkLst>
        <pc:docMk/>
      </pc:docMkLst>
      <pc:sldChg chg="modSp ord">
        <pc:chgData name="" userId="f880386e540dd244" providerId="LiveId" clId="{C2E8BE4A-CA3A-4CC2-A1B8-CBCCA0DC156D}" dt="2021-03-06T14:58:54.678" v="875"/>
        <pc:sldMkLst>
          <pc:docMk/>
          <pc:sldMk cId="2274062438" sldId="270"/>
        </pc:sldMkLst>
        <pc:spChg chg="mod">
          <ac:chgData name="" userId="f880386e540dd244" providerId="LiveId" clId="{C2E8BE4A-CA3A-4CC2-A1B8-CBCCA0DC156D}" dt="2021-03-06T14:58:54.678" v="875"/>
          <ac:spMkLst>
            <pc:docMk/>
            <pc:sldMk cId="2274062438" sldId="27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9A529-55D4-4564-870F-7E1F5FE8EC0E}" type="datetimeFigureOut">
              <a:rPr lang="zh-TW" altLang="en-US" smtClean="0"/>
              <a:t>2021/3/14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5F982-43A7-4FB7-899E-5ED5CF699084}" type="slidenum">
              <a:rPr lang="zh-TW" altLang="en-US" smtClean="0"/>
              <a:t>‹#›</a:t>
            </a:fld>
            <a:endParaRPr lang="zh-TW" altLang="en-US"/>
          </a:p>
        </p:txBody>
      </p:sp>
    </p:spTree>
    <p:extLst>
      <p:ext uri="{BB962C8B-B14F-4D97-AF65-F5344CB8AC3E}">
        <p14:creationId xmlns:p14="http://schemas.microsoft.com/office/powerpoint/2010/main" val="1007209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CB1A9A4B-8109-4FCA-A4B8-DC1246F1A173}" type="datetimeFigureOut">
              <a:rPr lang="zh-TW" altLang="en-US" smtClean="0"/>
              <a:t>2021/3/14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1591321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B1A9A4B-8109-4FCA-A4B8-DC1246F1A173}" type="datetimeFigureOut">
              <a:rPr lang="zh-TW" altLang="en-US" smtClean="0"/>
              <a:t>2021/3/14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120313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B1A9A4B-8109-4FCA-A4B8-DC1246F1A173}" type="datetimeFigureOut">
              <a:rPr lang="zh-TW" altLang="en-US" smtClean="0"/>
              <a:t>2021/3/14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196989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B1A9A4B-8109-4FCA-A4B8-DC1246F1A173}" type="datetimeFigureOut">
              <a:rPr lang="zh-TW" altLang="en-US" smtClean="0"/>
              <a:t>2021/3/14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260395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CB1A9A4B-8109-4FCA-A4B8-DC1246F1A173}" type="datetimeFigureOut">
              <a:rPr lang="zh-TW" altLang="en-US" smtClean="0"/>
              <a:t>2021/3/14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196944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CB1A9A4B-8109-4FCA-A4B8-DC1246F1A173}" type="datetimeFigureOut">
              <a:rPr lang="zh-TW" altLang="en-US" smtClean="0"/>
              <a:t>2021/3/14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398806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B1A9A4B-8109-4FCA-A4B8-DC1246F1A173}" type="datetimeFigureOut">
              <a:rPr lang="zh-TW" altLang="en-US" smtClean="0"/>
              <a:t>2021/3/14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268956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CB1A9A4B-8109-4FCA-A4B8-DC1246F1A173}" type="datetimeFigureOut">
              <a:rPr lang="zh-TW" altLang="en-US" smtClean="0"/>
              <a:t>2021/3/14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208700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B1A9A4B-8109-4FCA-A4B8-DC1246F1A173}" type="datetimeFigureOut">
              <a:rPr lang="zh-TW" altLang="en-US" smtClean="0"/>
              <a:t>2021/3/14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136576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B1A9A4B-8109-4FCA-A4B8-DC1246F1A173}" type="datetimeFigureOut">
              <a:rPr lang="zh-TW" altLang="en-US" smtClean="0"/>
              <a:t>2021/3/14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388130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B1A9A4B-8109-4FCA-A4B8-DC1246F1A173}" type="datetimeFigureOut">
              <a:rPr lang="zh-TW" altLang="en-US" smtClean="0"/>
              <a:t>2021/3/14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4168962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A9A4B-8109-4FCA-A4B8-DC1246F1A173}" type="datetimeFigureOut">
              <a:rPr lang="zh-TW" altLang="en-US" smtClean="0"/>
              <a:t>2021/3/14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4CDBD2-523B-452F-A13A-14A32C2B8727}" type="slidenum">
              <a:rPr lang="zh-TW" altLang="en-US" smtClean="0"/>
              <a:t>‹#›</a:t>
            </a:fld>
            <a:endParaRPr lang="zh-TW" altLang="en-US"/>
          </a:p>
        </p:txBody>
      </p:sp>
    </p:spTree>
    <p:extLst>
      <p:ext uri="{BB962C8B-B14F-4D97-AF65-F5344CB8AC3E}">
        <p14:creationId xmlns:p14="http://schemas.microsoft.com/office/powerpoint/2010/main" val="2601197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Project2 </a:t>
            </a:r>
            <a:br>
              <a:rPr lang="en-US" altLang="zh-TW" dirty="0" smtClean="0"/>
            </a:br>
            <a:endParaRPr lang="zh-TW" altLang="en-US" sz="3200" dirty="0">
              <a:latin typeface="微軟正黑體" panose="020B0604030504040204" pitchFamily="34" charset="-120"/>
              <a:ea typeface="微軟正黑體" panose="020B0604030504040204" pitchFamily="34" charset="-120"/>
              <a:cs typeface="+mn-cs"/>
            </a:endParaRPr>
          </a:p>
        </p:txBody>
      </p:sp>
      <p:sp>
        <p:nvSpPr>
          <p:cNvPr id="3" name="副標題 2"/>
          <p:cNvSpPr>
            <a:spLocks noGrp="1"/>
          </p:cNvSpPr>
          <p:nvPr>
            <p:ph type="subTitle" idx="1"/>
          </p:nvPr>
        </p:nvSpPr>
        <p:spPr/>
        <p:txBody>
          <a:bodyPr/>
          <a:lstStyle/>
          <a:p>
            <a:r>
              <a:rPr lang="zh-TW" altLang="en-US" dirty="0">
                <a:latin typeface="微軟正黑體" panose="020B0604030504040204" pitchFamily="34" charset="-120"/>
                <a:ea typeface="微軟正黑體" panose="020B0604030504040204" pitchFamily="34" charset="-120"/>
              </a:rPr>
              <a:t>第三組</a:t>
            </a:r>
            <a:endParaRPr lang="en-US" altLang="zh-TW" dirty="0" smtClean="0">
              <a:latin typeface="微軟正黑體" panose="020B0604030504040204" pitchFamily="34" charset="-120"/>
              <a:ea typeface="微軟正黑體" panose="020B0604030504040204" pitchFamily="34" charset="-120"/>
            </a:endParaRPr>
          </a:p>
          <a:p>
            <a:r>
              <a:rPr lang="zh-TW" altLang="en-US" sz="2000" dirty="0" smtClean="0">
                <a:latin typeface="微軟正黑體" panose="020B0604030504040204" pitchFamily="34" charset="-120"/>
                <a:ea typeface="微軟正黑體" panose="020B0604030504040204" pitchFamily="34" charset="-120"/>
              </a:rPr>
              <a:t>電</a:t>
            </a:r>
            <a:r>
              <a:rPr lang="zh-TW" altLang="en-US" sz="2000" dirty="0">
                <a:latin typeface="微軟正黑體" panose="020B0604030504040204" pitchFamily="34" charset="-120"/>
                <a:ea typeface="微軟正黑體" panose="020B0604030504040204" pitchFamily="34" charset="-120"/>
              </a:rPr>
              <a:t>資二 </a:t>
            </a:r>
            <a:r>
              <a:rPr lang="en-US" altLang="zh-TW" sz="2000" dirty="0">
                <a:latin typeface="微軟正黑體" panose="020B0604030504040204" pitchFamily="34" charset="-120"/>
                <a:ea typeface="微軟正黑體" panose="020B0604030504040204" pitchFamily="34" charset="-120"/>
              </a:rPr>
              <a:t>108820001</a:t>
            </a:r>
            <a:r>
              <a:rPr lang="zh-TW" altLang="en-US" sz="2000" dirty="0">
                <a:latin typeface="微軟正黑體" panose="020B0604030504040204" pitchFamily="34" charset="-120"/>
                <a:ea typeface="微軟正黑體" panose="020B0604030504040204" pitchFamily="34" charset="-120"/>
              </a:rPr>
              <a:t> 羅羽軒</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電資二 </a:t>
            </a:r>
            <a:r>
              <a:rPr lang="en-US" altLang="zh-TW" sz="2000" dirty="0">
                <a:latin typeface="微軟正黑體" panose="020B0604030504040204" pitchFamily="34" charset="-120"/>
                <a:ea typeface="微軟正黑體" panose="020B0604030504040204" pitchFamily="34" charset="-120"/>
              </a:rPr>
              <a:t>108820015</a:t>
            </a:r>
            <a:r>
              <a:rPr lang="zh-TW" altLang="en-US" sz="2000" dirty="0">
                <a:latin typeface="微軟正黑體" panose="020B0604030504040204" pitchFamily="34" charset="-120"/>
                <a:ea typeface="微軟正黑體" panose="020B0604030504040204" pitchFamily="34" charset="-120"/>
              </a:rPr>
              <a:t> 周雨柔</a:t>
            </a:r>
            <a:endParaRPr lang="en-US" altLang="zh-TW" sz="2000" dirty="0">
              <a:latin typeface="微軟正黑體" panose="020B0604030504040204" pitchFamily="34" charset="-120"/>
              <a:ea typeface="微軟正黑體" panose="020B0604030504040204" pitchFamily="34" charset="-120"/>
            </a:endParaRPr>
          </a:p>
          <a:p>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93459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smtClean="0">
                <a:ea typeface="微軟正黑體" panose="020B0604030504040204" pitchFamily="34" charset="-120"/>
              </a:rPr>
              <a:t>演算法參</a:t>
            </a:r>
            <a:r>
              <a:rPr lang="zh-TW" altLang="en-US" sz="4000" dirty="0">
                <a:ea typeface="微軟正黑體" panose="020B0604030504040204" pitchFamily="34" charset="-120"/>
              </a:rPr>
              <a:t>數值與思路</a:t>
            </a:r>
            <a:endParaRPr lang="zh-TW" altLang="en-US" sz="4000" dirty="0"/>
          </a:p>
        </p:txBody>
      </p:sp>
      <p:sp>
        <p:nvSpPr>
          <p:cNvPr id="3" name="內容版面配置區 2"/>
          <p:cNvSpPr>
            <a:spLocks noGrp="1"/>
          </p:cNvSpPr>
          <p:nvPr>
            <p:ph idx="1"/>
          </p:nvPr>
        </p:nvSpPr>
        <p:spPr>
          <a:xfrm>
            <a:off x="838199" y="1593669"/>
            <a:ext cx="10326189" cy="4833257"/>
          </a:xfrm>
        </p:spPr>
        <p:txBody>
          <a:bodyPr/>
          <a:lstStyle/>
          <a:p>
            <a:pPr marL="0" indent="0">
              <a:lnSpc>
                <a:spcPct val="150000"/>
              </a:lnSpc>
              <a:buNone/>
            </a:pPr>
            <a:r>
              <a:rPr lang="en-US" altLang="zh-TW" sz="20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要得到白色人形邊緣，只需將白色人形稍微膨脹後，與原圖相減即可，但因為原始圖像邊緣的白色部分有些模糊，並非高亮度的白色，為了讓生成圖更清楚，膨脹後，我們先將膨脹的圖與原圖進行二值化，讓白色部分統一亮度，再進行相減即可得到清楚的人形邊緣。</a:t>
            </a:r>
            <a:endParaRPr lang="en-US" altLang="zh-TW" sz="2000" dirty="0" smtClean="0">
              <a:latin typeface="微軟正黑體" panose="020B0604030504040204" pitchFamily="34" charset="-120"/>
              <a:ea typeface="微軟正黑體" panose="020B0604030504040204" pitchFamily="34" charset="-120"/>
            </a:endParaRPr>
          </a:p>
          <a:p>
            <a:pPr marL="0" indent="0">
              <a:lnSpc>
                <a:spcPct val="150000"/>
              </a:lnSpc>
              <a:buNone/>
            </a:pPr>
            <a:r>
              <a:rPr lang="en-US" altLang="zh-TW" sz="20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因只需稍微膨脹白色部分，參數選擇捲積</a:t>
            </a:r>
            <a:r>
              <a:rPr lang="en-US" altLang="zh-TW" sz="2000" dirty="0" err="1" smtClean="0">
                <a:latin typeface="微軟正黑體" panose="020B0604030504040204" pitchFamily="34" charset="-120"/>
                <a:ea typeface="微軟正黑體" panose="020B0604030504040204" pitchFamily="34" charset="-120"/>
              </a:rPr>
              <a:t>kernal</a:t>
            </a:r>
            <a:r>
              <a:rPr lang="zh-TW" altLang="en-US" sz="2000" dirty="0" smtClean="0">
                <a:latin typeface="微軟正黑體" panose="020B0604030504040204" pitchFamily="34" charset="-120"/>
                <a:ea typeface="微軟正黑體" panose="020B0604030504040204" pitchFamily="34" charset="-120"/>
              </a:rPr>
              <a:t>值為</a:t>
            </a:r>
            <a:r>
              <a:rPr lang="en-US" altLang="zh-TW" sz="2000" dirty="0" smtClean="0">
                <a:latin typeface="微軟正黑體" panose="020B0604030504040204" pitchFamily="34" charset="-120"/>
                <a:ea typeface="微軟正黑體" panose="020B0604030504040204" pitchFamily="34" charset="-120"/>
              </a:rPr>
              <a:t>3*3</a:t>
            </a:r>
            <a:r>
              <a:rPr lang="zh-TW" altLang="en-US" sz="2000" dirty="0" smtClean="0">
                <a:latin typeface="微軟正黑體" panose="020B0604030504040204" pitchFamily="34" charset="-120"/>
                <a:ea typeface="微軟正黑體" panose="020B0604030504040204" pitchFamily="34" charset="-120"/>
              </a:rPr>
              <a:t>、迭代次數為</a:t>
            </a:r>
            <a:r>
              <a:rPr lang="en-US" altLang="zh-TW" sz="2000" dirty="0" smtClean="0">
                <a:latin typeface="微軟正黑體" panose="020B0604030504040204" pitchFamily="34" charset="-120"/>
                <a:ea typeface="微軟正黑體" panose="020B0604030504040204" pitchFamily="34" charset="-120"/>
              </a:rPr>
              <a:t>1</a:t>
            </a:r>
            <a:r>
              <a:rPr lang="zh-TW" altLang="en-US" sz="2000" dirty="0" smtClean="0">
                <a:latin typeface="微軟正黑體" panose="020B0604030504040204" pitchFamily="34" charset="-120"/>
                <a:ea typeface="微軟正黑體" panose="020B0604030504040204" pitchFamily="34" charset="-120"/>
              </a:rPr>
              <a:t>，二值化使用</a:t>
            </a:r>
            <a:r>
              <a:rPr lang="en-US" altLang="zh-TW" sz="2000" dirty="0" smtClean="0">
                <a:latin typeface="微軟正黑體" panose="020B0604030504040204" pitchFamily="34" charset="-120"/>
                <a:ea typeface="微軟正黑體" panose="020B0604030504040204" pitchFamily="34" charset="-120"/>
              </a:rPr>
              <a:t>170</a:t>
            </a:r>
            <a:r>
              <a:rPr lang="zh-TW" altLang="en-US" sz="2000" dirty="0" smtClean="0">
                <a:latin typeface="微軟正黑體" panose="020B0604030504040204" pitchFamily="34" charset="-120"/>
                <a:ea typeface="微軟正黑體" panose="020B0604030504040204" pitchFamily="34" charset="-120"/>
              </a:rPr>
              <a:t>為門檻值。</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2976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遇到的</a:t>
            </a:r>
            <a:r>
              <a:rPr lang="zh-TW" altLang="en-US" dirty="0" smtClean="0">
                <a:latin typeface="微軟正黑體" panose="020B0604030504040204" pitchFamily="34" charset="-120"/>
                <a:ea typeface="微軟正黑體" panose="020B0604030504040204" pitchFamily="34" charset="-120"/>
              </a:rPr>
              <a:t>困難即解決方法</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838200" y="1513490"/>
            <a:ext cx="10515600" cy="4663473"/>
          </a:xfrm>
        </p:spPr>
        <p:txBody>
          <a:bodyPr>
            <a:normAutofit/>
          </a:bodyPr>
          <a:lstStyle/>
          <a:p>
            <a:pPr marL="0" indent="0">
              <a:lnSpc>
                <a:spcPct val="150000"/>
              </a:lnSpc>
              <a:buNone/>
            </a:pPr>
            <a:r>
              <a:rPr lang="en-US" altLang="zh-TW" dirty="0"/>
              <a:t>	</a:t>
            </a:r>
            <a:r>
              <a:rPr lang="zh-TW" altLang="en-US" sz="2400" dirty="0" smtClean="0">
                <a:latin typeface="微軟正黑體" panose="020B0604030504040204" pitchFamily="34" charset="-120"/>
                <a:ea typeface="微軟正黑體" panose="020B0604030504040204" pitchFamily="34" charset="-120"/>
              </a:rPr>
              <a:t>一開始練習的時候沒什麼頭緒，在試用膨脹與侵蝕函數的時候，並沒有將前者輸出的圖形做為下一個函數</a:t>
            </a:r>
            <a:r>
              <a:rPr lang="zh-TW" altLang="en-US" sz="2400" smtClean="0">
                <a:latin typeface="微軟正黑體" panose="020B0604030504040204" pitchFamily="34" charset="-120"/>
                <a:ea typeface="微軟正黑體" panose="020B0604030504040204" pitchFamily="34" charset="-120"/>
              </a:rPr>
              <a:t>的</a:t>
            </a:r>
            <a:r>
              <a:rPr lang="zh-TW" altLang="en-US" sz="2400" smtClean="0">
                <a:latin typeface="微軟正黑體" panose="020B0604030504040204" pitchFamily="34" charset="-120"/>
                <a:ea typeface="微軟正黑體" panose="020B0604030504040204" pitchFamily="34" charset="-120"/>
              </a:rPr>
              <a:t>輸入而</a:t>
            </a:r>
            <a:r>
              <a:rPr lang="zh-TW" altLang="en-US" sz="2400" dirty="0" smtClean="0">
                <a:latin typeface="微軟正黑體" panose="020B0604030504040204" pitchFamily="34" charset="-120"/>
                <a:ea typeface="微軟正黑體" panose="020B0604030504040204" pitchFamily="34" charset="-120"/>
              </a:rPr>
              <a:t>困惑了不少時間，在發現問題後，我們很快找到了適當的參數，但對於緊連的圓形間的白色部分始終沒辦法以修改參數解決，經過討論以即反覆看了幾次</a:t>
            </a:r>
            <a:r>
              <a:rPr lang="zh-TW" altLang="en-US" sz="2400" dirty="0">
                <a:latin typeface="微軟正黑體" panose="020B0604030504040204" pitchFamily="34" charset="-120"/>
                <a:ea typeface="微軟正黑體" panose="020B0604030504040204" pitchFamily="34" charset="-120"/>
              </a:rPr>
              <a:t>範例圖片</a:t>
            </a:r>
            <a:r>
              <a:rPr lang="zh-TW" altLang="en-US" sz="2400" dirty="0" smtClean="0">
                <a:latin typeface="微軟正黑體" panose="020B0604030504040204" pitchFamily="34" charset="-120"/>
                <a:ea typeface="微軟正黑體" panose="020B0604030504040204" pitchFamily="34" charset="-120"/>
              </a:rPr>
              <a:t>後才想到可以用二值化來消除，我們還對照了範例的圖形發現範例的輸入與輸出圖形白色亮度也不一樣，並且邊緣變得更為鋒利，有時候想不到解法時，不執著於程式，多觀察反而能帶來意想不到的結果。</a:t>
            </a:r>
            <a:endParaRPr lang="en-US" altLang="zh-TW" sz="24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1259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sz="3600" dirty="0" smtClean="0">
                <a:ea typeface="微軟正黑體" panose="020B0604030504040204" pitchFamily="34" charset="-120"/>
              </a:rPr>
              <a:t>程式執行方法</a:t>
            </a:r>
            <a:endParaRPr lang="en-US" altLang="zh-TW" sz="3600" dirty="0">
              <a:ea typeface="微軟正黑體" panose="020B0604030504040204" pitchFamily="34" charset="-120"/>
            </a:endParaRPr>
          </a:p>
        </p:txBody>
      </p:sp>
      <p:sp>
        <p:nvSpPr>
          <p:cNvPr id="3" name="內容版面配置區 2"/>
          <p:cNvSpPr>
            <a:spLocks noGrp="1"/>
          </p:cNvSpPr>
          <p:nvPr>
            <p:ph idx="1"/>
          </p:nvPr>
        </p:nvSpPr>
        <p:spPr>
          <a:xfrm>
            <a:off x="838200" y="1540583"/>
            <a:ext cx="10515600" cy="2451370"/>
          </a:xfrm>
        </p:spPr>
        <p:txBody>
          <a:bodyPr>
            <a:normAutofit/>
          </a:bodyPr>
          <a:lstStyle/>
          <a:p>
            <a:pPr marL="0" indent="0">
              <a:lnSpc>
                <a:spcPct val="100000"/>
              </a:lnSpc>
              <a:buNone/>
            </a:pPr>
            <a:r>
              <a:rPr lang="zh-TW" altLang="en-US" sz="2400" dirty="0" smtClean="0">
                <a:latin typeface="微軟正黑體" panose="020B0604030504040204" pitchFamily="34" charset="-120"/>
                <a:ea typeface="微軟正黑體" panose="020B0604030504040204" pitchFamily="34" charset="-120"/>
              </a:rPr>
              <a:t>將 </a:t>
            </a:r>
            <a:r>
              <a:rPr lang="en-US" altLang="zh-TW" sz="2400" dirty="0" err="1" smtClean="0">
                <a:latin typeface="微軟正黑體" panose="020B0604030504040204" pitchFamily="34" charset="-120"/>
                <a:ea typeface="微軟正黑體" panose="020B0604030504040204" pitchFamily="34" charset="-120"/>
              </a:rPr>
              <a:t>cmd</a:t>
            </a:r>
            <a:r>
              <a:rPr lang="zh-TW" altLang="en-US" sz="2400" dirty="0" smtClean="0">
                <a:latin typeface="微軟正黑體" panose="020B0604030504040204" pitchFamily="34" charset="-120"/>
                <a:ea typeface="微軟正黑體" panose="020B0604030504040204" pitchFamily="34" charset="-120"/>
              </a:rPr>
              <a:t> 開啟於資料夾路徑下</a:t>
            </a:r>
            <a:endParaRPr lang="en-US" altLang="zh-TW" sz="2400" dirty="0" smtClean="0">
              <a:latin typeface="微軟正黑體" panose="020B0604030504040204" pitchFamily="34" charset="-120"/>
              <a:ea typeface="微軟正黑體" panose="020B0604030504040204" pitchFamily="34" charset="-120"/>
            </a:endParaRPr>
          </a:p>
          <a:p>
            <a:pPr marL="0" indent="0">
              <a:lnSpc>
                <a:spcPct val="100000"/>
              </a:lnSpc>
              <a:buNone/>
            </a:pPr>
            <a:r>
              <a:rPr lang="en-US" altLang="zh-TW" sz="2400" dirty="0" smtClean="0"/>
              <a:t>$</a:t>
            </a:r>
            <a:r>
              <a:rPr lang="zh-TW" altLang="en-US" sz="2400" dirty="0" smtClean="0"/>
              <a:t> </a:t>
            </a:r>
            <a:r>
              <a:rPr lang="en-US" altLang="zh-TW" sz="2400" dirty="0" smtClean="0"/>
              <a:t>python test.py</a:t>
            </a:r>
          </a:p>
        </p:txBody>
      </p:sp>
    </p:spTree>
    <p:extLst>
      <p:ext uri="{BB962C8B-B14F-4D97-AF65-F5344CB8AC3E}">
        <p14:creationId xmlns:p14="http://schemas.microsoft.com/office/powerpoint/2010/main" val="103329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latin typeface="微軟正黑體" panose="020B0604030504040204" pitchFamily="34" charset="-120"/>
                <a:ea typeface="微軟正黑體" panose="020B0604030504040204" pitchFamily="34" charset="-120"/>
              </a:rPr>
              <a:t>去除黑點</a:t>
            </a:r>
            <a:endParaRPr lang="zh-TW" altLang="en-US"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88226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latin typeface="微軟正黑體" panose="020B0604030504040204" pitchFamily="34" charset="-120"/>
                <a:ea typeface="微軟正黑體" panose="020B0604030504040204" pitchFamily="34" charset="-120"/>
              </a:rPr>
              <a:t>去除</a:t>
            </a:r>
            <a:r>
              <a:rPr lang="zh-TW" altLang="en-US" sz="4000" dirty="0" smtClean="0">
                <a:latin typeface="微軟正黑體" panose="020B0604030504040204" pitchFamily="34" charset="-120"/>
                <a:ea typeface="微軟正黑體" panose="020B0604030504040204" pitchFamily="34" charset="-120"/>
              </a:rPr>
              <a:t>黑點效果</a:t>
            </a:r>
            <a:r>
              <a:rPr lang="en-US" altLang="zh-TW" sz="4000" dirty="0">
                <a:ea typeface="微軟正黑體" panose="020B0604030504040204" pitchFamily="34" charset="-120"/>
              </a:rPr>
              <a:t/>
            </a:r>
            <a:br>
              <a:rPr lang="en-US" altLang="zh-TW" sz="4000" dirty="0">
                <a:ea typeface="微軟正黑體" panose="020B0604030504040204" pitchFamily="34" charset="-120"/>
              </a:rPr>
            </a:br>
            <a:endParaRPr lang="zh-TW" altLang="en-US" sz="4000" dirty="0">
              <a:ea typeface="微軟正黑體" panose="020B0604030504040204" pitchFamily="34" charset="-12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635" y="1846329"/>
            <a:ext cx="3486150" cy="3457575"/>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774" y="1846329"/>
            <a:ext cx="3486150" cy="3457575"/>
          </a:xfrm>
          <a:prstGeom prst="rect">
            <a:avLst/>
          </a:prstGeom>
        </p:spPr>
      </p:pic>
      <p:sp>
        <p:nvSpPr>
          <p:cNvPr id="8" name="向右箭號 7"/>
          <p:cNvSpPr/>
          <p:nvPr/>
        </p:nvSpPr>
        <p:spPr>
          <a:xfrm>
            <a:off x="5894958" y="3229583"/>
            <a:ext cx="914400" cy="710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4040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sz="3600" dirty="0">
                <a:ea typeface="微軟正黑體" panose="020B0604030504040204" pitchFamily="34" charset="-120"/>
              </a:rPr>
              <a:t>演算法</a:t>
            </a:r>
            <a:r>
              <a:rPr lang="zh-TW" altLang="en-US" sz="3600" dirty="0" smtClean="0">
                <a:ea typeface="微軟正黑體" panose="020B0604030504040204" pitchFamily="34" charset="-120"/>
              </a:rPr>
              <a:t>流程</a:t>
            </a:r>
            <a:endParaRPr lang="en-US" altLang="zh-TW" sz="3600" dirty="0">
              <a:ea typeface="微軟正黑體" panose="020B0604030504040204" pitchFamily="34" charset="-120"/>
            </a:endParaRPr>
          </a:p>
        </p:txBody>
      </p:sp>
      <p:sp>
        <p:nvSpPr>
          <p:cNvPr id="3" name="內容版面配置區 2"/>
          <p:cNvSpPr>
            <a:spLocks noGrp="1"/>
          </p:cNvSpPr>
          <p:nvPr>
            <p:ph idx="1"/>
          </p:nvPr>
        </p:nvSpPr>
        <p:spPr>
          <a:xfrm>
            <a:off x="838200" y="1540583"/>
            <a:ext cx="10515600" cy="2451370"/>
          </a:xfrm>
        </p:spPr>
        <p:txBody>
          <a:bodyPr>
            <a:normAutofit/>
          </a:bodyPr>
          <a:lstStyle/>
          <a:p>
            <a:pPr marL="0" indent="0">
              <a:lnSpc>
                <a:spcPct val="100000"/>
              </a:lnSpc>
              <a:buNone/>
            </a:pPr>
            <a:r>
              <a:rPr lang="en-US" altLang="zh-TW" sz="2400" dirty="0" err="1" smtClean="0"/>
              <a:t>img</a:t>
            </a:r>
            <a:r>
              <a:rPr lang="en-US" altLang="zh-TW" sz="2400" dirty="0" smtClean="0"/>
              <a:t> = cv2.imread("./circle.jpg", 0)</a:t>
            </a:r>
            <a:br>
              <a:rPr lang="en-US" altLang="zh-TW" sz="2400" dirty="0" smtClean="0"/>
            </a:br>
            <a:r>
              <a:rPr lang="en-US" altLang="zh-TW" sz="2400" dirty="0" err="1" smtClean="0">
                <a:solidFill>
                  <a:srgbClr val="0070C0"/>
                </a:solidFill>
              </a:rPr>
              <a:t>img</a:t>
            </a:r>
            <a:r>
              <a:rPr lang="en-US" altLang="zh-TW" sz="2400" dirty="0">
                <a:solidFill>
                  <a:srgbClr val="0070C0"/>
                </a:solidFill>
              </a:rPr>
              <a:t> = cv2.dilate(</a:t>
            </a:r>
            <a:r>
              <a:rPr lang="en-US" altLang="zh-TW" sz="2400" dirty="0" err="1">
                <a:solidFill>
                  <a:srgbClr val="0070C0"/>
                </a:solidFill>
              </a:rPr>
              <a:t>img</a:t>
            </a:r>
            <a:r>
              <a:rPr lang="en-US" altLang="zh-TW" sz="2400" dirty="0">
                <a:solidFill>
                  <a:srgbClr val="0070C0"/>
                </a:solidFill>
              </a:rPr>
              <a:t>, </a:t>
            </a:r>
            <a:r>
              <a:rPr lang="en-US" altLang="zh-TW" sz="2400" dirty="0" err="1">
                <a:solidFill>
                  <a:srgbClr val="0070C0"/>
                </a:solidFill>
              </a:rPr>
              <a:t>np.ones</a:t>
            </a:r>
            <a:r>
              <a:rPr lang="en-US" altLang="zh-TW" sz="2400" dirty="0">
                <a:solidFill>
                  <a:srgbClr val="0070C0"/>
                </a:solidFill>
              </a:rPr>
              <a:t>((7, 7)), iterations=3)</a:t>
            </a:r>
          </a:p>
          <a:p>
            <a:pPr marL="0" indent="0">
              <a:lnSpc>
                <a:spcPct val="100000"/>
              </a:lnSpc>
              <a:buNone/>
            </a:pPr>
            <a:r>
              <a:rPr lang="en-US" altLang="zh-TW" sz="2400" dirty="0" err="1">
                <a:solidFill>
                  <a:srgbClr val="0070C0"/>
                </a:solidFill>
              </a:rPr>
              <a:t>img</a:t>
            </a:r>
            <a:r>
              <a:rPr lang="en-US" altLang="zh-TW" sz="2400" dirty="0">
                <a:solidFill>
                  <a:srgbClr val="0070C0"/>
                </a:solidFill>
              </a:rPr>
              <a:t> = cv2.erode(</a:t>
            </a:r>
            <a:r>
              <a:rPr lang="en-US" altLang="zh-TW" sz="2400" dirty="0" err="1">
                <a:solidFill>
                  <a:srgbClr val="0070C0"/>
                </a:solidFill>
              </a:rPr>
              <a:t>img</a:t>
            </a:r>
            <a:r>
              <a:rPr lang="en-US" altLang="zh-TW" sz="2400" dirty="0">
                <a:solidFill>
                  <a:srgbClr val="0070C0"/>
                </a:solidFill>
              </a:rPr>
              <a:t>, </a:t>
            </a:r>
            <a:r>
              <a:rPr lang="en-US" altLang="zh-TW" sz="2400" dirty="0" err="1">
                <a:solidFill>
                  <a:srgbClr val="0070C0"/>
                </a:solidFill>
              </a:rPr>
              <a:t>np.ones</a:t>
            </a:r>
            <a:r>
              <a:rPr lang="en-US" altLang="zh-TW" sz="2400" dirty="0">
                <a:solidFill>
                  <a:srgbClr val="0070C0"/>
                </a:solidFill>
              </a:rPr>
              <a:t>((7, 7)), iterations=3)</a:t>
            </a:r>
          </a:p>
          <a:p>
            <a:pPr marL="0" indent="0">
              <a:lnSpc>
                <a:spcPct val="100000"/>
              </a:lnSpc>
              <a:buNone/>
            </a:pPr>
            <a:r>
              <a:rPr lang="en-US" altLang="zh-TW" sz="2400" dirty="0" smtClean="0">
                <a:solidFill>
                  <a:srgbClr val="0070C0"/>
                </a:solidFill>
              </a:rPr>
              <a:t>ret</a:t>
            </a:r>
            <a:r>
              <a:rPr lang="en-US" altLang="zh-TW" sz="2400" dirty="0">
                <a:solidFill>
                  <a:srgbClr val="0070C0"/>
                </a:solidFill>
              </a:rPr>
              <a:t>, out = cv2.threshold(</a:t>
            </a:r>
            <a:r>
              <a:rPr lang="en-US" altLang="zh-TW" sz="2400" dirty="0" err="1">
                <a:solidFill>
                  <a:srgbClr val="0070C0"/>
                </a:solidFill>
              </a:rPr>
              <a:t>img</a:t>
            </a:r>
            <a:r>
              <a:rPr lang="en-US" altLang="zh-TW" sz="2400" dirty="0">
                <a:solidFill>
                  <a:srgbClr val="0070C0"/>
                </a:solidFill>
              </a:rPr>
              <a:t>, 170, </a:t>
            </a:r>
            <a:r>
              <a:rPr lang="en-US" altLang="zh-TW" sz="2400" dirty="0" smtClean="0">
                <a:solidFill>
                  <a:srgbClr val="0070C0"/>
                </a:solidFill>
              </a:rPr>
              <a:t>255,</a:t>
            </a:r>
            <a:r>
              <a:rPr lang="en-US" altLang="zh-TW" sz="2400" dirty="0">
                <a:solidFill>
                  <a:srgbClr val="0070C0"/>
                </a:solidFill>
              </a:rPr>
              <a:t> cv2.THRESH_BINARY</a:t>
            </a:r>
            <a:r>
              <a:rPr lang="en-US" altLang="zh-TW" sz="2400" dirty="0" smtClean="0">
                <a:solidFill>
                  <a:srgbClr val="0070C0"/>
                </a:solidFill>
              </a:rPr>
              <a:t>)</a:t>
            </a:r>
            <a:r>
              <a:rPr lang="en-US" altLang="zh-TW" sz="2400" dirty="0" smtClean="0"/>
              <a:t/>
            </a:r>
            <a:br>
              <a:rPr lang="en-US" altLang="zh-TW" sz="2400" dirty="0" smtClean="0"/>
            </a:br>
            <a:r>
              <a:rPr lang="en-US" altLang="zh-TW" sz="2400" dirty="0" smtClean="0"/>
              <a:t>cv2.imwrite("./circle_out.jpg", out)</a:t>
            </a:r>
          </a:p>
        </p:txBody>
      </p:sp>
    </p:spTree>
    <p:extLst>
      <p:ext uri="{BB962C8B-B14F-4D97-AF65-F5344CB8AC3E}">
        <p14:creationId xmlns:p14="http://schemas.microsoft.com/office/powerpoint/2010/main" val="2714791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smtClean="0">
                <a:ea typeface="微軟正黑體" panose="020B0604030504040204" pitchFamily="34" charset="-120"/>
              </a:rPr>
              <a:t>演算法參</a:t>
            </a:r>
            <a:r>
              <a:rPr lang="zh-TW" altLang="en-US" sz="4000" dirty="0">
                <a:ea typeface="微軟正黑體" panose="020B0604030504040204" pitchFamily="34" charset="-120"/>
              </a:rPr>
              <a:t>數值與思路</a:t>
            </a:r>
            <a:endParaRPr lang="zh-TW" altLang="en-US" sz="4000" dirty="0"/>
          </a:p>
        </p:txBody>
      </p:sp>
      <p:sp>
        <p:nvSpPr>
          <p:cNvPr id="3" name="內容版面配置區 2"/>
          <p:cNvSpPr>
            <a:spLocks noGrp="1"/>
          </p:cNvSpPr>
          <p:nvPr>
            <p:ph idx="1"/>
          </p:nvPr>
        </p:nvSpPr>
        <p:spPr>
          <a:xfrm>
            <a:off x="838200" y="1593669"/>
            <a:ext cx="8035834" cy="4833257"/>
          </a:xfrm>
        </p:spPr>
        <p:txBody>
          <a:bodyPr/>
          <a:lstStyle/>
          <a:p>
            <a:pPr marL="0" indent="0">
              <a:lnSpc>
                <a:spcPct val="150000"/>
              </a:lnSpc>
              <a:buNone/>
            </a:pPr>
            <a:r>
              <a:rPr lang="en-US" altLang="zh-TW" sz="20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要將大小不一的白色圓圈內黑點去除，需先將圖片中白色區域膨脹，我們使用 </a:t>
            </a:r>
            <a:r>
              <a:rPr lang="en-US" altLang="zh-TW" sz="2000" dirty="0" smtClean="0">
                <a:latin typeface="微軟正黑體" panose="020B0604030504040204" pitchFamily="34" charset="-120"/>
                <a:ea typeface="微軟正黑體" panose="020B0604030504040204" pitchFamily="34" charset="-120"/>
              </a:rPr>
              <a:t>dilate</a:t>
            </a:r>
            <a:r>
              <a:rPr lang="zh-TW" altLang="en-US" sz="2000" dirty="0" smtClean="0">
                <a:latin typeface="微軟正黑體" panose="020B0604030504040204" pitchFamily="34" charset="-120"/>
                <a:ea typeface="微軟正黑體" panose="020B0604030504040204" pitchFamily="34" charset="-120"/>
              </a:rPr>
              <a:t>影像膨脹函數將</a:t>
            </a:r>
            <a:r>
              <a:rPr lang="zh-TW" altLang="en-US" sz="2000" dirty="0" smtClean="0">
                <a:solidFill>
                  <a:srgbClr val="0070C0"/>
                </a:solidFill>
                <a:latin typeface="微軟正黑體" panose="020B0604030504040204" pitchFamily="34" charset="-120"/>
                <a:ea typeface="微軟正黑體" panose="020B0604030504040204" pitchFamily="34" charset="-120"/>
              </a:rPr>
              <a:t>白色區域擴張至黑點完全消失</a:t>
            </a:r>
            <a:r>
              <a:rPr lang="zh-TW" altLang="en-US" sz="2000" dirty="0" smtClean="0">
                <a:latin typeface="微軟正黑體" panose="020B0604030504040204" pitchFamily="34" charset="-120"/>
                <a:ea typeface="微軟正黑體" panose="020B0604030504040204" pitchFamily="34" charset="-120"/>
              </a:rPr>
              <a:t>，接著使用 </a:t>
            </a:r>
            <a:r>
              <a:rPr lang="en-US" altLang="zh-TW" sz="2000" dirty="0" smtClean="0">
                <a:latin typeface="微軟正黑體" panose="020B0604030504040204" pitchFamily="34" charset="-120"/>
                <a:ea typeface="微軟正黑體" panose="020B0604030504040204" pitchFamily="34" charset="-120"/>
              </a:rPr>
              <a:t>erode</a:t>
            </a:r>
            <a:r>
              <a:rPr lang="zh-TW" altLang="en-US" sz="2000" dirty="0" smtClean="0">
                <a:latin typeface="微軟正黑體" panose="020B0604030504040204" pitchFamily="34" charset="-120"/>
                <a:ea typeface="微軟正黑體" panose="020B0604030504040204" pitchFamily="34" charset="-120"/>
              </a:rPr>
              <a:t>影像侵蝕函數使膨脹的</a:t>
            </a:r>
            <a:r>
              <a:rPr lang="zh-TW" altLang="en-US" sz="2000" dirty="0" smtClean="0">
                <a:solidFill>
                  <a:srgbClr val="0070C0"/>
                </a:solidFill>
                <a:latin typeface="微軟正黑體" panose="020B0604030504040204" pitchFamily="34" charset="-120"/>
                <a:ea typeface="微軟正黑體" panose="020B0604030504040204" pitchFamily="34" charset="-120"/>
              </a:rPr>
              <a:t>白色圓圈縮小至原始大小</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如右圖</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，可以發現較近的圖形邊緣有亮度較低的白色部分，我們使用</a:t>
            </a:r>
            <a:r>
              <a:rPr lang="zh-TW" altLang="en-US" sz="2000" dirty="0" smtClean="0">
                <a:solidFill>
                  <a:srgbClr val="0070C0"/>
                </a:solidFill>
                <a:latin typeface="微軟正黑體" panose="020B0604030504040204" pitchFamily="34" charset="-120"/>
                <a:ea typeface="微軟正黑體" panose="020B0604030504040204" pitchFamily="34" charset="-120"/>
              </a:rPr>
              <a:t>二值化使較低亮度的白色部分轉為黑色</a:t>
            </a:r>
            <a:r>
              <a:rPr lang="zh-TW" altLang="en-US" sz="2000" dirty="0">
                <a:latin typeface="微軟正黑體" panose="020B0604030504040204" pitchFamily="34" charset="-120"/>
                <a:ea typeface="微軟正黑體" panose="020B0604030504040204" pitchFamily="34" charset="-120"/>
              </a:rPr>
              <a:t>來</a:t>
            </a:r>
            <a:r>
              <a:rPr lang="zh-TW" altLang="en-US" sz="2000" dirty="0" smtClean="0">
                <a:latin typeface="微軟正黑體" panose="020B0604030504040204" pitchFamily="34" charset="-120"/>
                <a:ea typeface="微軟正黑體" panose="020B0604030504040204" pitchFamily="34" charset="-120"/>
              </a:rPr>
              <a:t>得到最終結果。</a:t>
            </a:r>
            <a:endParaRPr lang="en-US" altLang="zh-TW" sz="2000" dirty="0">
              <a:latin typeface="微軟正黑體" panose="020B0604030504040204" pitchFamily="34" charset="-120"/>
              <a:ea typeface="微軟正黑體" panose="020B0604030504040204" pitchFamily="34" charset="-120"/>
            </a:endParaRPr>
          </a:p>
          <a:p>
            <a:pPr marL="0" indent="0">
              <a:lnSpc>
                <a:spcPct val="150000"/>
              </a:lnSpc>
              <a:buNone/>
            </a:pPr>
            <a:r>
              <a:rPr lang="en-US" altLang="zh-TW" sz="20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經過實驗，最佳捲積</a:t>
            </a:r>
            <a:r>
              <a:rPr lang="en-US" altLang="zh-TW" sz="2000" dirty="0" err="1" smtClean="0">
                <a:latin typeface="微軟正黑體" panose="020B0604030504040204" pitchFamily="34" charset="-120"/>
                <a:ea typeface="微軟正黑體" panose="020B0604030504040204" pitchFamily="34" charset="-120"/>
              </a:rPr>
              <a:t>kernal</a:t>
            </a:r>
            <a:r>
              <a:rPr lang="zh-TW" altLang="en-US" sz="2000" dirty="0" smtClean="0">
                <a:latin typeface="微軟正黑體" panose="020B0604030504040204" pitchFamily="34" charset="-120"/>
                <a:ea typeface="微軟正黑體" panose="020B0604030504040204" pitchFamily="34" charset="-120"/>
              </a:rPr>
              <a:t>值</a:t>
            </a:r>
            <a:r>
              <a:rPr lang="zh-TW" altLang="en-US" sz="2000" dirty="0">
                <a:latin typeface="微軟正黑體" panose="020B0604030504040204" pitchFamily="34" charset="-120"/>
                <a:ea typeface="微軟正黑體" panose="020B0604030504040204" pitchFamily="34" charset="-120"/>
              </a:rPr>
              <a:t>為</a:t>
            </a:r>
            <a:r>
              <a:rPr lang="en-US" altLang="zh-TW" sz="2000" dirty="0">
                <a:latin typeface="微軟正黑體" panose="020B0604030504040204" pitchFamily="34" charset="-120"/>
                <a:ea typeface="微軟正黑體" panose="020B0604030504040204" pitchFamily="34" charset="-120"/>
              </a:rPr>
              <a:t>7*7</a:t>
            </a:r>
            <a:r>
              <a:rPr lang="zh-TW" altLang="en-US" sz="2000" dirty="0">
                <a:latin typeface="微軟正黑體" panose="020B0604030504040204" pitchFamily="34" charset="-120"/>
                <a:ea typeface="微軟正黑體" panose="020B0604030504040204" pitchFamily="34" charset="-120"/>
              </a:rPr>
              <a:t>、迭代次數</a:t>
            </a:r>
            <a:r>
              <a:rPr lang="zh-TW" altLang="en-US" sz="2000" dirty="0" smtClean="0">
                <a:latin typeface="微軟正黑體" panose="020B0604030504040204" pitchFamily="34" charset="-120"/>
                <a:ea typeface="微軟正黑體" panose="020B0604030504040204" pitchFamily="34" charset="-120"/>
              </a:rPr>
              <a:t>為</a:t>
            </a:r>
            <a:r>
              <a:rPr lang="en-US" altLang="zh-TW" sz="2000" dirty="0" smtClean="0">
                <a:latin typeface="微軟正黑體" panose="020B0604030504040204" pitchFamily="34" charset="-120"/>
                <a:ea typeface="微軟正黑體" panose="020B0604030504040204" pitchFamily="34" charset="-120"/>
              </a:rPr>
              <a:t>3</a:t>
            </a:r>
            <a:r>
              <a:rPr lang="zh-TW" altLang="en-US" sz="2000" dirty="0" smtClean="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若再將</a:t>
            </a:r>
            <a:r>
              <a:rPr lang="en-US" altLang="zh-TW" sz="2000" dirty="0" err="1">
                <a:latin typeface="微軟正黑體" panose="020B0604030504040204" pitchFamily="34" charset="-120"/>
                <a:ea typeface="微軟正黑體" panose="020B0604030504040204" pitchFamily="34" charset="-120"/>
              </a:rPr>
              <a:t>kernal</a:t>
            </a:r>
            <a:r>
              <a:rPr lang="zh-TW" altLang="en-US" sz="2000" dirty="0">
                <a:latin typeface="微軟正黑體" panose="020B0604030504040204" pitchFamily="34" charset="-120"/>
                <a:ea typeface="微軟正黑體" panose="020B0604030504040204" pitchFamily="34" charset="-120"/>
              </a:rPr>
              <a:t>或迭代次數值調小，則無法完全去除</a:t>
            </a:r>
            <a:r>
              <a:rPr lang="zh-TW" altLang="en-US" sz="2000" dirty="0" smtClean="0">
                <a:latin typeface="微軟正黑體" panose="020B0604030504040204" pitchFamily="34" charset="-120"/>
                <a:ea typeface="微軟正黑體" panose="020B0604030504040204" pitchFamily="34" charset="-120"/>
              </a:rPr>
              <a:t>黑點，若將值調更大則會使白色部分太過膨脹，鄰近區域會產生相連問題</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如右圖</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，故使用這兩個參數，另外因膨脹的大小要和縮小的大小相同，所以兩個函數使用相同的參數值。二</a:t>
            </a:r>
            <a:r>
              <a:rPr lang="zh-TW" altLang="en-US" sz="2000" dirty="0">
                <a:latin typeface="微軟正黑體" panose="020B0604030504040204" pitchFamily="34" charset="-120"/>
                <a:ea typeface="微軟正黑體" panose="020B0604030504040204" pitchFamily="34" charset="-120"/>
              </a:rPr>
              <a:t>值</a:t>
            </a:r>
            <a:r>
              <a:rPr lang="zh-TW" altLang="en-US" sz="2000" dirty="0" smtClean="0">
                <a:latin typeface="微軟正黑體" panose="020B0604030504040204" pitchFamily="34" charset="-120"/>
                <a:ea typeface="微軟正黑體" panose="020B0604030504040204" pitchFamily="34" charset="-120"/>
              </a:rPr>
              <a:t>化時使用</a:t>
            </a:r>
            <a:r>
              <a:rPr lang="en-US" altLang="zh-TW" sz="2000" dirty="0">
                <a:latin typeface="微軟正黑體" panose="020B0604030504040204" pitchFamily="34" charset="-120"/>
                <a:ea typeface="微軟正黑體" panose="020B0604030504040204" pitchFamily="34" charset="-120"/>
              </a:rPr>
              <a:t>170</a:t>
            </a:r>
            <a:r>
              <a:rPr lang="zh-TW" altLang="en-US" sz="2000" dirty="0">
                <a:latin typeface="微軟正黑體" panose="020B0604030504040204" pitchFamily="34" charset="-120"/>
                <a:ea typeface="微軟正黑體" panose="020B0604030504040204" pitchFamily="34" charset="-120"/>
              </a:rPr>
              <a:t>為門檻</a:t>
            </a:r>
            <a:r>
              <a:rPr lang="zh-TW" altLang="en-US" sz="2000" dirty="0" smtClean="0">
                <a:latin typeface="微軟正黑體" panose="020B0604030504040204" pitchFamily="34" charset="-120"/>
                <a:ea typeface="微軟正黑體" panose="020B0604030504040204" pitchFamily="34" charset="-120"/>
              </a:rPr>
              <a:t>值。</a:t>
            </a:r>
            <a:endParaRPr lang="zh-TW" altLang="en-US" sz="2000" dirty="0">
              <a:latin typeface="微軟正黑體" panose="020B0604030504040204" pitchFamily="34" charset="-120"/>
              <a:ea typeface="微軟正黑體" panose="020B0604030504040204" pitchFamily="34" charset="-120"/>
            </a:endParaRPr>
          </a:p>
          <a:p>
            <a:pPr marL="0" indent="0">
              <a:buNone/>
            </a:pP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7772" y="4286659"/>
            <a:ext cx="1841856" cy="1826759"/>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7772" y="1690688"/>
            <a:ext cx="1841856" cy="1826759"/>
          </a:xfrm>
          <a:prstGeom prst="rect">
            <a:avLst/>
          </a:prstGeom>
        </p:spPr>
      </p:pic>
    </p:spTree>
    <p:extLst>
      <p:ext uri="{BB962C8B-B14F-4D97-AF65-F5344CB8AC3E}">
        <p14:creationId xmlns:p14="http://schemas.microsoft.com/office/powerpoint/2010/main" val="315032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latin typeface="微軟正黑體" panose="020B0604030504040204" pitchFamily="34" charset="-120"/>
                <a:ea typeface="微軟正黑體" panose="020B0604030504040204" pitchFamily="34" charset="-120"/>
              </a:rPr>
              <a:t>取得人形邊緣</a:t>
            </a:r>
            <a:endParaRPr lang="zh-TW" altLang="en-US"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504487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latin typeface="微軟正黑體" panose="020B0604030504040204" pitchFamily="34" charset="-120"/>
                <a:ea typeface="微軟正黑體" panose="020B0604030504040204" pitchFamily="34" charset="-120"/>
              </a:rPr>
              <a:t>人形邊緣</a:t>
            </a:r>
            <a:r>
              <a:rPr lang="zh-TW" altLang="en-US" sz="4000" dirty="0" smtClean="0">
                <a:latin typeface="微軟正黑體" panose="020B0604030504040204" pitchFamily="34" charset="-120"/>
                <a:ea typeface="微軟正黑體" panose="020B0604030504040204" pitchFamily="34" charset="-120"/>
              </a:rPr>
              <a:t>效果</a:t>
            </a:r>
            <a:r>
              <a:rPr lang="en-US" altLang="zh-TW" sz="4000" dirty="0">
                <a:ea typeface="微軟正黑體" panose="020B0604030504040204" pitchFamily="34" charset="-120"/>
              </a:rPr>
              <a:t/>
            </a:r>
            <a:br>
              <a:rPr lang="en-US" altLang="zh-TW" sz="4000" dirty="0">
                <a:ea typeface="微軟正黑體" panose="020B0604030504040204" pitchFamily="34" charset="-120"/>
              </a:rPr>
            </a:br>
            <a:endParaRPr lang="zh-TW" altLang="en-US" sz="4000" dirty="0">
              <a:ea typeface="微軟正黑體" panose="020B0604030504040204" pitchFamily="34" charset="-120"/>
            </a:endParaRPr>
          </a:p>
        </p:txBody>
      </p:sp>
      <p:sp>
        <p:nvSpPr>
          <p:cNvPr id="8" name="向右箭號 7"/>
          <p:cNvSpPr/>
          <p:nvPr/>
        </p:nvSpPr>
        <p:spPr>
          <a:xfrm>
            <a:off x="5894958" y="3229583"/>
            <a:ext cx="914400" cy="710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076" y="1926362"/>
            <a:ext cx="2581275" cy="3057525"/>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116" y="1926362"/>
            <a:ext cx="2581275" cy="3057525"/>
          </a:xfrm>
          <a:prstGeom prst="rect">
            <a:avLst/>
          </a:prstGeom>
        </p:spPr>
      </p:pic>
    </p:spTree>
    <p:extLst>
      <p:ext uri="{BB962C8B-B14F-4D97-AF65-F5344CB8AC3E}">
        <p14:creationId xmlns:p14="http://schemas.microsoft.com/office/powerpoint/2010/main" val="1609929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sz="3600" dirty="0">
                <a:ea typeface="微軟正黑體" panose="020B0604030504040204" pitchFamily="34" charset="-120"/>
              </a:rPr>
              <a:t>演算法</a:t>
            </a:r>
            <a:r>
              <a:rPr lang="zh-TW" altLang="en-US" sz="3600" dirty="0" smtClean="0">
                <a:ea typeface="微軟正黑體" panose="020B0604030504040204" pitchFamily="34" charset="-120"/>
              </a:rPr>
              <a:t>流程</a:t>
            </a:r>
            <a:endParaRPr lang="en-US" altLang="zh-TW" sz="3600" dirty="0">
              <a:ea typeface="微軟正黑體" panose="020B0604030504040204" pitchFamily="34" charset="-120"/>
            </a:endParaRPr>
          </a:p>
        </p:txBody>
      </p:sp>
      <p:sp>
        <p:nvSpPr>
          <p:cNvPr id="3" name="內容版面配置區 2"/>
          <p:cNvSpPr>
            <a:spLocks noGrp="1"/>
          </p:cNvSpPr>
          <p:nvPr>
            <p:ph idx="1"/>
          </p:nvPr>
        </p:nvSpPr>
        <p:spPr>
          <a:xfrm>
            <a:off x="838200" y="1540583"/>
            <a:ext cx="10515600" cy="4233200"/>
          </a:xfrm>
        </p:spPr>
        <p:txBody>
          <a:bodyPr>
            <a:normAutofit fontScale="70000" lnSpcReduction="20000"/>
          </a:bodyPr>
          <a:lstStyle/>
          <a:p>
            <a:pPr marL="0" indent="0">
              <a:buNone/>
            </a:pPr>
            <a:r>
              <a:rPr lang="en-US" altLang="zh-TW" sz="3400" dirty="0"/>
              <a:t>img0 = cv2.imread("./man.jpg", 0)</a:t>
            </a:r>
          </a:p>
          <a:p>
            <a:pPr marL="0" indent="0">
              <a:buNone/>
            </a:pPr>
            <a:r>
              <a:rPr lang="en-US" altLang="zh-TW" sz="3400" dirty="0" err="1"/>
              <a:t>img</a:t>
            </a:r>
            <a:r>
              <a:rPr lang="en-US" altLang="zh-TW" sz="3400" dirty="0"/>
              <a:t> = cv2.imread("./man.jpg", 0)</a:t>
            </a:r>
          </a:p>
          <a:p>
            <a:pPr marL="0" indent="0">
              <a:buNone/>
            </a:pPr>
            <a:r>
              <a:rPr lang="en-US" altLang="zh-TW" sz="3400" dirty="0"/>
              <a:t/>
            </a:r>
            <a:br>
              <a:rPr lang="en-US" altLang="zh-TW" sz="3400" dirty="0"/>
            </a:br>
            <a:r>
              <a:rPr lang="en-US" altLang="zh-TW" sz="3400" dirty="0" err="1">
                <a:solidFill>
                  <a:srgbClr val="0070C0"/>
                </a:solidFill>
              </a:rPr>
              <a:t>img</a:t>
            </a:r>
            <a:r>
              <a:rPr lang="en-US" altLang="zh-TW" sz="3400" dirty="0">
                <a:solidFill>
                  <a:srgbClr val="0070C0"/>
                </a:solidFill>
              </a:rPr>
              <a:t> = cv2.dilate(</a:t>
            </a:r>
            <a:r>
              <a:rPr lang="en-US" altLang="zh-TW" sz="3400" dirty="0" err="1">
                <a:solidFill>
                  <a:srgbClr val="0070C0"/>
                </a:solidFill>
              </a:rPr>
              <a:t>img</a:t>
            </a:r>
            <a:r>
              <a:rPr lang="en-US" altLang="zh-TW" sz="3400" dirty="0">
                <a:solidFill>
                  <a:srgbClr val="0070C0"/>
                </a:solidFill>
              </a:rPr>
              <a:t>, </a:t>
            </a:r>
            <a:r>
              <a:rPr lang="en-US" altLang="zh-TW" sz="3400" dirty="0" err="1">
                <a:solidFill>
                  <a:srgbClr val="0070C0"/>
                </a:solidFill>
              </a:rPr>
              <a:t>np.ones</a:t>
            </a:r>
            <a:r>
              <a:rPr lang="en-US" altLang="zh-TW" sz="3400" dirty="0">
                <a:solidFill>
                  <a:srgbClr val="0070C0"/>
                </a:solidFill>
              </a:rPr>
              <a:t>((3, 3)), iterations=2)</a:t>
            </a:r>
          </a:p>
          <a:p>
            <a:pPr marL="0" indent="0">
              <a:buNone/>
            </a:pPr>
            <a:r>
              <a:rPr lang="en-US" altLang="zh-TW" sz="3400" dirty="0">
                <a:solidFill>
                  <a:srgbClr val="0070C0"/>
                </a:solidFill>
              </a:rPr>
              <a:t/>
            </a:r>
            <a:br>
              <a:rPr lang="en-US" altLang="zh-TW" sz="3400" dirty="0">
                <a:solidFill>
                  <a:srgbClr val="0070C0"/>
                </a:solidFill>
              </a:rPr>
            </a:br>
            <a:r>
              <a:rPr lang="en-US" altLang="zh-TW" sz="3400" dirty="0">
                <a:solidFill>
                  <a:srgbClr val="0070C0"/>
                </a:solidFill>
              </a:rPr>
              <a:t>ret, </a:t>
            </a:r>
            <a:r>
              <a:rPr lang="en-US" altLang="zh-TW" sz="3400" dirty="0" err="1">
                <a:solidFill>
                  <a:srgbClr val="0070C0"/>
                </a:solidFill>
              </a:rPr>
              <a:t>img</a:t>
            </a:r>
            <a:r>
              <a:rPr lang="en-US" altLang="zh-TW" sz="3400" dirty="0">
                <a:solidFill>
                  <a:srgbClr val="0070C0"/>
                </a:solidFill>
              </a:rPr>
              <a:t> = cv2.threshold(</a:t>
            </a:r>
            <a:r>
              <a:rPr lang="en-US" altLang="zh-TW" sz="3400" dirty="0" err="1">
                <a:solidFill>
                  <a:srgbClr val="0070C0"/>
                </a:solidFill>
              </a:rPr>
              <a:t>img</a:t>
            </a:r>
            <a:r>
              <a:rPr lang="en-US" altLang="zh-TW" sz="3400" dirty="0">
                <a:solidFill>
                  <a:srgbClr val="0070C0"/>
                </a:solidFill>
              </a:rPr>
              <a:t>, 170, </a:t>
            </a:r>
            <a:r>
              <a:rPr lang="en-US" altLang="zh-TW" sz="3400" dirty="0" smtClean="0">
                <a:solidFill>
                  <a:srgbClr val="0070C0"/>
                </a:solidFill>
              </a:rPr>
              <a:t>255,</a:t>
            </a:r>
            <a:r>
              <a:rPr lang="en-US" altLang="zh-TW" sz="3400" dirty="0">
                <a:solidFill>
                  <a:srgbClr val="0070C0"/>
                </a:solidFill>
              </a:rPr>
              <a:t> cv2.THRESH_BINARY)</a:t>
            </a:r>
          </a:p>
          <a:p>
            <a:pPr marL="0" indent="0">
              <a:buNone/>
            </a:pPr>
            <a:r>
              <a:rPr lang="en-US" altLang="zh-TW" sz="3400" dirty="0">
                <a:solidFill>
                  <a:srgbClr val="0070C0"/>
                </a:solidFill>
              </a:rPr>
              <a:t>ret, img0 = cv2.threshold(img0, 170, </a:t>
            </a:r>
            <a:r>
              <a:rPr lang="en-US" altLang="zh-TW" sz="3400" dirty="0" smtClean="0">
                <a:solidFill>
                  <a:srgbClr val="0070C0"/>
                </a:solidFill>
              </a:rPr>
              <a:t>255,</a:t>
            </a:r>
            <a:r>
              <a:rPr lang="en-US" altLang="zh-TW" sz="3400" dirty="0">
                <a:solidFill>
                  <a:srgbClr val="0070C0"/>
                </a:solidFill>
              </a:rPr>
              <a:t> cv2.THRESH_BINARY)</a:t>
            </a:r>
          </a:p>
          <a:p>
            <a:pPr marL="0" indent="0">
              <a:buNone/>
            </a:pPr>
            <a:r>
              <a:rPr lang="en-US" altLang="zh-TW" sz="3400" dirty="0">
                <a:solidFill>
                  <a:srgbClr val="0070C0"/>
                </a:solidFill>
              </a:rPr>
              <a:t/>
            </a:r>
            <a:br>
              <a:rPr lang="en-US" altLang="zh-TW" sz="3400" dirty="0">
                <a:solidFill>
                  <a:srgbClr val="0070C0"/>
                </a:solidFill>
              </a:rPr>
            </a:br>
            <a:r>
              <a:rPr lang="en-US" altLang="zh-TW" sz="3400" dirty="0">
                <a:solidFill>
                  <a:srgbClr val="0070C0"/>
                </a:solidFill>
              </a:rPr>
              <a:t>out = </a:t>
            </a:r>
            <a:r>
              <a:rPr lang="en-US" altLang="zh-TW" sz="3400" dirty="0" err="1">
                <a:solidFill>
                  <a:srgbClr val="0070C0"/>
                </a:solidFill>
              </a:rPr>
              <a:t>img</a:t>
            </a:r>
            <a:r>
              <a:rPr lang="en-US" altLang="zh-TW" sz="3400" dirty="0">
                <a:solidFill>
                  <a:srgbClr val="0070C0"/>
                </a:solidFill>
              </a:rPr>
              <a:t> - img0</a:t>
            </a:r>
          </a:p>
          <a:p>
            <a:pPr marL="0" indent="0">
              <a:buNone/>
            </a:pPr>
            <a:r>
              <a:rPr lang="en-US" altLang="zh-TW" sz="3400" dirty="0"/>
              <a:t/>
            </a:r>
            <a:br>
              <a:rPr lang="en-US" altLang="zh-TW" sz="3400" dirty="0"/>
            </a:br>
            <a:r>
              <a:rPr lang="en-US" altLang="zh-TW" sz="3400" dirty="0"/>
              <a:t>cv2.imwrite("./man_out.jpg", out)</a:t>
            </a:r>
          </a:p>
          <a:p>
            <a:pPr marL="0" indent="0">
              <a:buNone/>
            </a:pPr>
            <a:r>
              <a:rPr lang="en-US" altLang="zh-TW" dirty="0"/>
              <a:t/>
            </a:r>
            <a:br>
              <a:rPr lang="en-US" altLang="zh-TW" dirty="0"/>
            </a:br>
            <a:endParaRPr lang="en-US" altLang="zh-TW" dirty="0"/>
          </a:p>
        </p:txBody>
      </p:sp>
    </p:spTree>
    <p:extLst>
      <p:ext uri="{BB962C8B-B14F-4D97-AF65-F5344CB8AC3E}">
        <p14:creationId xmlns:p14="http://schemas.microsoft.com/office/powerpoint/2010/main" val="355888666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65</Words>
  <Application>Microsoft Office PowerPoint</Application>
  <PresentationFormat>寬螢幕</PresentationFormat>
  <Paragraphs>32</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微軟正黑體</vt:lpstr>
      <vt:lpstr>新細明體</vt:lpstr>
      <vt:lpstr>Arial</vt:lpstr>
      <vt:lpstr>Calibri</vt:lpstr>
      <vt:lpstr>Calibri Light</vt:lpstr>
      <vt:lpstr>Office 佈景主題</vt:lpstr>
      <vt:lpstr>Project2  </vt:lpstr>
      <vt:lpstr>程式執行方法</vt:lpstr>
      <vt:lpstr>去除黑點</vt:lpstr>
      <vt:lpstr>去除黑點效果 </vt:lpstr>
      <vt:lpstr>演算法流程</vt:lpstr>
      <vt:lpstr>演算法參數值與思路</vt:lpstr>
      <vt:lpstr>取得人形邊緣</vt:lpstr>
      <vt:lpstr>人形邊緣效果 </vt:lpstr>
      <vt:lpstr>演算法流程</vt:lpstr>
      <vt:lpstr>演算法參數值與思路</vt:lpstr>
      <vt:lpstr>遇到的困難即解決方法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 openCV</dc:title>
  <dc:creator>羽軒 羅</dc:creator>
  <cp:lastModifiedBy>羽軒 羅</cp:lastModifiedBy>
  <cp:revision>25</cp:revision>
  <dcterms:created xsi:type="dcterms:W3CDTF">2021-03-04T14:40:08Z</dcterms:created>
  <dcterms:modified xsi:type="dcterms:W3CDTF">2021-03-14T09:19:41Z</dcterms:modified>
</cp:coreProperties>
</file>