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3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3"/>
  </p:notesMasterIdLst>
  <p:sldIdLst>
    <p:sldId id="259" r:id="rId3"/>
    <p:sldId id="261" r:id="rId4"/>
    <p:sldId id="297" r:id="rId5"/>
    <p:sldId id="262" r:id="rId6"/>
    <p:sldId id="304" r:id="rId7"/>
    <p:sldId id="305" r:id="rId8"/>
    <p:sldId id="303" r:id="rId9"/>
    <p:sldId id="300" r:id="rId10"/>
    <p:sldId id="302" r:id="rId11"/>
    <p:sldId id="294" r:id="rId12"/>
  </p:sldIdLst>
  <p:sldSz cx="12192000" cy="6858000"/>
  <p:notesSz cx="7104063" cy="10234613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493" autoAdjust="0"/>
  </p:normalViewPr>
  <p:slideViewPr>
    <p:cSldViewPr snapToGrid="0">
      <p:cViewPr varScale="1">
        <p:scale>
          <a:sx n="51" d="100"/>
          <a:sy n="51" d="100"/>
        </p:scale>
        <p:origin x="122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7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2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1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400" dirty="0"/>
              <a:t>由於</a:t>
            </a:r>
            <a:r>
              <a:rPr lang="en-US" altLang="zh-TW" sz="1400" dirty="0"/>
              <a:t>HOG</a:t>
            </a:r>
            <a:r>
              <a:rPr lang="zh-TW" altLang="en-US" sz="1400" dirty="0"/>
              <a:t>是在影 像的局部方格單元上操作，所以它對影像幾何和光學的形變都能保持很 好的不變性</a:t>
            </a:r>
            <a:endParaRPr lang="en-US" altLang="zh-TW" sz="1400" dirty="0"/>
          </a:p>
          <a:p>
            <a:r>
              <a:rPr lang="zh-TW" altLang="en-US" sz="1400" dirty="0"/>
              <a:t>其次，在粗的空間領域抽樣、精細的方向抽樣以及較強的局部光學正規化等條件下， 只要行人大體上能夠保持直立的姿勢，可以容許行人有一些細微的肢體 動作，這些細微的動作可以被忽略而不影響檢測效果。因此</a:t>
            </a:r>
            <a:r>
              <a:rPr lang="en-US" altLang="zh-TW" sz="1400" dirty="0"/>
              <a:t>HOG</a:t>
            </a:r>
            <a:r>
              <a:rPr lang="zh-TW" altLang="en-US" sz="1400" dirty="0"/>
              <a:t>特徵是 特別適合於做影像中的人體檢測的。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5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https://www.eettaiwan.com/20180820ta31-real-time-face-detection-and-recognition/</a:t>
            </a:r>
          </a:p>
          <a:p>
            <a:r>
              <a:rPr lang="zh-TW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為了辨識所獲得的臉部，必須擷取臉部的</a:t>
            </a:r>
            <a:r>
              <a:rPr lang="en-US" altLang="zh-TW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</a:t>
            </a:r>
            <a:r>
              <a:rPr lang="zh-TW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特徵向量。然後在</a:t>
            </a:r>
            <a:r>
              <a:rPr lang="en-US" altLang="zh-TW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TW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模型中使用該向量來確定具有每個標籤的輸入向量之匹配分數。</a:t>
            </a:r>
            <a:r>
              <a:rPr lang="en-US" altLang="zh-TW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TW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返回具有最高分數的標籤，這表示對訓練臉部資料內最接近匹配的置信度。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28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2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861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8903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99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333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0448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请在母版更改您的标题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45587" y="3291831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cs typeface="+mn-ea"/>
              </a:rPr>
              <a:t>期中報告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745587" y="4581170"/>
            <a:ext cx="6948632" cy="10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第三組   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電資二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108820001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羅羽軒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108820015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周雨柔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51170" y="3482022"/>
            <a:ext cx="647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Thank You !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8063620"/>
      </p:ext>
    </p:extLst>
  </p:cSld>
  <p:clrMapOvr>
    <a:masterClrMapping/>
  </p:clrMapOvr>
  <p:transition advClick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900" y="744220"/>
            <a:ext cx="2809875" cy="2425065"/>
          </a:xfrm>
          <a:prstGeom prst="rect">
            <a:avLst/>
          </a:prstGeom>
        </p:spPr>
      </p:pic>
      <p:pic>
        <p:nvPicPr>
          <p:cNvPr id="9" name="图片 8" descr="资源 25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7325" y="2241550"/>
            <a:ext cx="2460625" cy="3203575"/>
          </a:xfrm>
          <a:prstGeom prst="rect">
            <a:avLst/>
          </a:prstGeom>
        </p:spPr>
      </p:pic>
      <p:pic>
        <p:nvPicPr>
          <p:cNvPr id="2" name="图片 1" descr="资源 32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7325" y="4346575"/>
            <a:ext cx="1089025" cy="850900"/>
          </a:xfrm>
          <a:prstGeom prst="rect">
            <a:avLst/>
          </a:prstGeom>
        </p:spPr>
      </p:pic>
      <p:pic>
        <p:nvPicPr>
          <p:cNvPr id="8" name="图片 7" descr="资源 24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3575" y="4788535"/>
            <a:ext cx="2457450" cy="189166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798352" y="2622277"/>
            <a:ext cx="2754153" cy="546885"/>
            <a:chOff x="4735218" y="1517134"/>
            <a:chExt cx="2754153" cy="546885"/>
          </a:xfrm>
        </p:grpSpPr>
        <p:sp>
          <p:nvSpPr>
            <p:cNvPr id="14" name="矩形 13"/>
            <p:cNvSpPr/>
            <p:nvPr/>
          </p:nvSpPr>
          <p:spPr>
            <a:xfrm>
              <a:off x="4735218" y="1517134"/>
              <a:ext cx="19287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01</a:t>
              </a:r>
              <a:r>
                <a:rPr lang="zh-TW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 期中專案 </a:t>
              </a:r>
              <a:endParaRPr lang="zh-CN" altLang="en-US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792241" y="3397314"/>
            <a:ext cx="2754153" cy="546885"/>
            <a:chOff x="4735218" y="1517134"/>
            <a:chExt cx="2754153" cy="546885"/>
          </a:xfrm>
        </p:grpSpPr>
        <p:sp>
          <p:nvSpPr>
            <p:cNvPr id="4" name="矩形 3"/>
            <p:cNvSpPr/>
            <p:nvPr/>
          </p:nvSpPr>
          <p:spPr>
            <a:xfrm>
              <a:off x="4735218" y="1517134"/>
              <a:ext cx="22300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02 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HOG+SVM</a:t>
              </a:r>
              <a:endParaRPr lang="zh-CN" altLang="en-US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5755634" y="1490373"/>
            <a:ext cx="2820003" cy="6671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735" b="1" dirty="0">
                <a:solidFill>
                  <a:schemeClr val="tx1"/>
                </a:solidFill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MH_Other_1"/>
          <p:cNvCxnSpPr/>
          <p:nvPr>
            <p:custDataLst>
              <p:tags r:id="rId1"/>
            </p:custDataLst>
          </p:nvPr>
        </p:nvCxnSpPr>
        <p:spPr>
          <a:xfrm>
            <a:off x="1819564" y="3362036"/>
            <a:ext cx="841432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rot="2871886">
            <a:off x="2804408" y="2697195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2512177" y="3452363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MH_SubTitle_1"/>
          <p:cNvSpPr txBox="1"/>
          <p:nvPr>
            <p:custDataLst>
              <p:tags r:id="rId4"/>
            </p:custDataLst>
          </p:nvPr>
        </p:nvSpPr>
        <p:spPr>
          <a:xfrm>
            <a:off x="2584214" y="3499708"/>
            <a:ext cx="2350073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cs typeface="+mn-ea"/>
                <a:sym typeface="+mn-lt"/>
              </a:rPr>
              <a:t>SIFT+SVM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cs typeface="+mn-ea"/>
                <a:sym typeface="+mn-lt"/>
              </a:rPr>
              <a:t>Kmeans</a:t>
            </a:r>
            <a:r>
              <a:rPr lang="en-US" altLang="zh-TW" sz="2000" dirty="0">
                <a:cs typeface="+mn-ea"/>
                <a:sym typeface="+mn-lt"/>
              </a:rPr>
              <a:t> </a:t>
            </a:r>
            <a:r>
              <a:rPr lang="zh-TW" altLang="en-US" sz="2000" dirty="0">
                <a:cs typeface="+mn-ea"/>
                <a:sym typeface="+mn-lt"/>
              </a:rPr>
              <a:t>隨機採樣</a:t>
            </a:r>
            <a:endParaRPr lang="en-US" altLang="zh-TW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2871886">
            <a:off x="5471658" y="2697195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>
            <a:off x="5179428" y="3452363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MH_Other_6"/>
          <p:cNvSpPr/>
          <p:nvPr>
            <p:custDataLst>
              <p:tags r:id="rId7"/>
            </p:custDataLst>
          </p:nvPr>
        </p:nvSpPr>
        <p:spPr>
          <a:xfrm rot="2871886">
            <a:off x="7972643" y="2697195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12" name="MH_Other_7"/>
          <p:cNvSpPr/>
          <p:nvPr>
            <p:custDataLst>
              <p:tags r:id="rId8"/>
            </p:custDataLst>
          </p:nvPr>
        </p:nvSpPr>
        <p:spPr>
          <a:xfrm>
            <a:off x="7680411" y="3452363"/>
            <a:ext cx="36000" cy="19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MH_SubTitle_3"/>
          <p:cNvSpPr txBox="1"/>
          <p:nvPr>
            <p:custDataLst>
              <p:tags r:id="rId9"/>
            </p:custDataLst>
          </p:nvPr>
        </p:nvSpPr>
        <p:spPr>
          <a:xfrm>
            <a:off x="7760075" y="3452363"/>
            <a:ext cx="2127485" cy="157221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cs typeface="+mn-ea"/>
                <a:sym typeface="+mn-lt"/>
              </a:rPr>
              <a:t> </a:t>
            </a:r>
            <a:r>
              <a:rPr lang="en-US" altLang="zh-TW" sz="2000" b="1" dirty="0">
                <a:cs typeface="+mn-ea"/>
                <a:sym typeface="+mn-lt"/>
              </a:rPr>
              <a:t>HOG</a:t>
            </a:r>
          </a:p>
          <a:p>
            <a:pPr>
              <a:lnSpc>
                <a:spcPct val="150000"/>
              </a:lnSpc>
            </a:pPr>
            <a:endParaRPr lang="en-US" altLang="zh-CN" sz="1600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22" name="文本框 11"/>
          <p:cNvSpPr txBox="1"/>
          <p:nvPr/>
        </p:nvSpPr>
        <p:spPr>
          <a:xfrm>
            <a:off x="1187060" y="700690"/>
            <a:ext cx="4564070" cy="6671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735" dirty="0">
                <a:cs typeface="+mn-ea"/>
                <a:sym typeface="+mn-lt"/>
              </a:rPr>
              <a:t>使用方法 </a:t>
            </a:r>
            <a:r>
              <a:rPr lang="en-US" altLang="zh-TW" sz="3735" dirty="0">
                <a:cs typeface="+mn-ea"/>
                <a:sym typeface="+mn-lt"/>
              </a:rPr>
              <a:t>+</a:t>
            </a:r>
            <a:r>
              <a:rPr lang="zh-TW" altLang="en-US" sz="3735" dirty="0">
                <a:cs typeface="+mn-ea"/>
                <a:sym typeface="+mn-lt"/>
              </a:rPr>
              <a:t> 心路歷程</a:t>
            </a:r>
            <a:endParaRPr lang="en-US" altLang="zh-CN" sz="373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MH_SubTitle_1"/>
          <p:cNvSpPr txBox="1"/>
          <p:nvPr>
            <p:custDataLst>
              <p:tags r:id="rId10"/>
            </p:custDataLst>
          </p:nvPr>
        </p:nvSpPr>
        <p:spPr>
          <a:xfrm>
            <a:off x="5267381" y="3458150"/>
            <a:ext cx="2350073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cs typeface="+mn-ea"/>
                <a:sym typeface="+mn-lt"/>
              </a:rPr>
              <a:t>SIFT+SVM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cs typeface="+mn-ea"/>
                <a:sym typeface="+mn-lt"/>
              </a:rPr>
              <a:t>Kmeans</a:t>
            </a:r>
            <a:r>
              <a:rPr lang="en-US" altLang="zh-TW" sz="2000" dirty="0">
                <a:cs typeface="+mn-ea"/>
                <a:sym typeface="+mn-lt"/>
              </a:rPr>
              <a:t> </a:t>
            </a:r>
            <a:r>
              <a:rPr lang="zh-TW" altLang="en-US" sz="2000" dirty="0">
                <a:cs typeface="+mn-ea"/>
                <a:sym typeface="+mn-lt"/>
              </a:rPr>
              <a:t>固定採樣</a:t>
            </a:r>
            <a:endParaRPr lang="en-US" altLang="zh-TW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235126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1" grpId="0" animBg="1"/>
      <p:bldP spid="12" grpId="0" animBg="1"/>
      <p:bldP spid="13" grpId="0"/>
      <p:bldP spid="22" grpId="0" bldLvl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83352" y="999839"/>
            <a:ext cx="49974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 err="1">
                <a:cs typeface="+mn-ea"/>
                <a:sym typeface="+mn-lt"/>
              </a:rPr>
              <a:t>Kmeans</a:t>
            </a:r>
            <a:r>
              <a:rPr lang="zh-TW" altLang="en-US" sz="4400" dirty="0">
                <a:cs typeface="+mn-ea"/>
                <a:sym typeface="+mn-lt"/>
              </a:rPr>
              <a:t> </a:t>
            </a:r>
            <a:endParaRPr lang="zh-CN" altLang="en-US" sz="4400" dirty="0"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2"/>
            </p:custDataLst>
          </p:nvPr>
        </p:nvCxnSpPr>
        <p:spPr>
          <a:xfrm>
            <a:off x="5906634" y="1798198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3"/>
            </p:custDataLst>
          </p:nvPr>
        </p:nvCxnSpPr>
        <p:spPr>
          <a:xfrm>
            <a:off x="7333637" y="1802162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4"/>
            </p:custDataLst>
          </p:nvPr>
        </p:nvSpPr>
        <p:spPr>
          <a:xfrm>
            <a:off x="7141116" y="1763468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782945" y="2336800"/>
            <a:ext cx="603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/>
              <a:t>1. </a:t>
            </a:r>
            <a:r>
              <a:rPr lang="zh-TW" altLang="en-US" sz="2400" dirty="0"/>
              <a:t>決定</a:t>
            </a:r>
            <a:r>
              <a:rPr lang="en-US" altLang="zh-TW" sz="2400" dirty="0"/>
              <a:t>k</a:t>
            </a:r>
            <a:r>
              <a:rPr lang="zh-TW" altLang="en-US" sz="2400" dirty="0"/>
              <a:t>群。</a:t>
            </a:r>
          </a:p>
          <a:p>
            <a:pPr>
              <a:lnSpc>
                <a:spcPct val="200000"/>
              </a:lnSpc>
            </a:pPr>
            <a:r>
              <a:rPr lang="en-US" altLang="zh-TW" sz="2400" dirty="0"/>
              <a:t>2. </a:t>
            </a:r>
            <a:r>
              <a:rPr lang="zh-TW" altLang="en-US" sz="2400" dirty="0">
                <a:solidFill>
                  <a:srgbClr val="FF0000"/>
                </a:solidFill>
              </a:rPr>
              <a:t>隨機給</a:t>
            </a:r>
            <a:r>
              <a:rPr lang="en-US" altLang="zh-TW" sz="2400" dirty="0">
                <a:solidFill>
                  <a:srgbClr val="FF0000"/>
                </a:solidFill>
              </a:rPr>
              <a:t>k</a:t>
            </a:r>
            <a:r>
              <a:rPr lang="zh-TW" altLang="en-US" sz="2400" dirty="0">
                <a:solidFill>
                  <a:srgbClr val="FF0000"/>
                </a:solidFill>
              </a:rPr>
              <a:t>個群心。</a:t>
            </a:r>
          </a:p>
          <a:p>
            <a:pPr>
              <a:lnSpc>
                <a:spcPct val="200000"/>
              </a:lnSpc>
            </a:pPr>
            <a:r>
              <a:rPr lang="en-US" altLang="zh-TW" sz="2400" dirty="0"/>
              <a:t>3. </a:t>
            </a:r>
            <a:r>
              <a:rPr lang="zh-TW" altLang="en-US" sz="2400" dirty="0"/>
              <a:t>計算資料到</a:t>
            </a:r>
            <a:r>
              <a:rPr lang="en-US" altLang="zh-TW" sz="2400" dirty="0"/>
              <a:t>k</a:t>
            </a:r>
            <a:r>
              <a:rPr lang="zh-TW" altLang="en-US" sz="2400" dirty="0"/>
              <a:t>個群心的歐式距離</a:t>
            </a:r>
            <a:endParaRPr lang="en-US" altLang="zh-TW" sz="2400" dirty="0"/>
          </a:p>
          <a:p>
            <a:pPr>
              <a:lnSpc>
                <a:spcPct val="200000"/>
              </a:lnSpc>
            </a:pPr>
            <a:r>
              <a:rPr lang="en-US" altLang="zh-TW" sz="2400" dirty="0"/>
              <a:t>4. </a:t>
            </a:r>
            <a:r>
              <a:rPr lang="zh-TW" altLang="en-US" sz="2400" dirty="0"/>
              <a:t>將資料分類給距離最近的那個群心。</a:t>
            </a:r>
          </a:p>
        </p:txBody>
      </p:sp>
    </p:spTree>
  </p:cSld>
  <p:clrMapOvr>
    <a:masterClrMapping/>
  </p:clrMapOvr>
  <p:transition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86" y="1762267"/>
            <a:ext cx="9340085" cy="4117673"/>
          </a:xfrm>
          <a:prstGeom prst="rect">
            <a:avLst/>
          </a:prstGeom>
        </p:spPr>
      </p:pic>
      <p:sp>
        <p:nvSpPr>
          <p:cNvPr id="6" name="文本框 11"/>
          <p:cNvSpPr txBox="1"/>
          <p:nvPr/>
        </p:nvSpPr>
        <p:spPr>
          <a:xfrm>
            <a:off x="1409877" y="700690"/>
            <a:ext cx="4118436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err="1">
                <a:cs typeface="+mn-ea"/>
                <a:sym typeface="+mn-lt"/>
              </a:rPr>
              <a:t>Kmeans</a:t>
            </a:r>
            <a:r>
              <a:rPr lang="zh-TW" altLang="en-US" sz="4000" dirty="0">
                <a:cs typeface="+mn-ea"/>
                <a:sym typeface="+mn-lt"/>
              </a:rPr>
              <a:t>固定採樣</a:t>
            </a:r>
            <a:endParaRPr lang="en-US" altLang="zh-CN" sz="373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7141580" y="4479403"/>
            <a:ext cx="3842795" cy="77550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684957"/>
      </p:ext>
    </p:extLst>
  </p:cSld>
  <p:clrMapOvr>
    <a:masterClrMapping/>
  </p:clrMapOvr>
  <p:transition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MH_Other_1"/>
          <p:cNvCxnSpPr/>
          <p:nvPr>
            <p:custDataLst>
              <p:tags r:id="rId1"/>
            </p:custDataLst>
          </p:nvPr>
        </p:nvCxnSpPr>
        <p:spPr>
          <a:xfrm>
            <a:off x="1819564" y="3362036"/>
            <a:ext cx="841432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rot="2871886">
            <a:off x="2804408" y="2697195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2512177" y="3452363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MH_SubTitle_1"/>
          <p:cNvSpPr txBox="1"/>
          <p:nvPr>
            <p:custDataLst>
              <p:tags r:id="rId4"/>
            </p:custDataLst>
          </p:nvPr>
        </p:nvSpPr>
        <p:spPr>
          <a:xfrm>
            <a:off x="2584214" y="3499708"/>
            <a:ext cx="2350073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cs typeface="+mn-ea"/>
                <a:sym typeface="+mn-lt"/>
              </a:rPr>
              <a:t>SIFT+SVM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cs typeface="+mn-ea"/>
                <a:sym typeface="+mn-lt"/>
              </a:rPr>
              <a:t>Kmeans</a:t>
            </a:r>
            <a:r>
              <a:rPr lang="en-US" altLang="zh-TW" sz="2000" dirty="0">
                <a:cs typeface="+mn-ea"/>
                <a:sym typeface="+mn-lt"/>
              </a:rPr>
              <a:t> </a:t>
            </a:r>
            <a:r>
              <a:rPr lang="zh-TW" altLang="en-US" sz="2000" dirty="0">
                <a:cs typeface="+mn-ea"/>
                <a:sym typeface="+mn-lt"/>
              </a:rPr>
              <a:t>隨機採樣</a:t>
            </a:r>
            <a:endParaRPr lang="en-US" altLang="zh-TW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2871886">
            <a:off x="5471658" y="2697195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>
            <a:off x="5179428" y="3452363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MH_Other_6"/>
          <p:cNvSpPr/>
          <p:nvPr>
            <p:custDataLst>
              <p:tags r:id="rId7"/>
            </p:custDataLst>
          </p:nvPr>
        </p:nvSpPr>
        <p:spPr>
          <a:xfrm rot="2871886">
            <a:off x="7972643" y="2697195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12" name="MH_Other_7"/>
          <p:cNvSpPr/>
          <p:nvPr>
            <p:custDataLst>
              <p:tags r:id="rId8"/>
            </p:custDataLst>
          </p:nvPr>
        </p:nvSpPr>
        <p:spPr>
          <a:xfrm>
            <a:off x="7680411" y="3452363"/>
            <a:ext cx="36000" cy="19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MH_SubTitle_3"/>
          <p:cNvSpPr txBox="1"/>
          <p:nvPr>
            <p:custDataLst>
              <p:tags r:id="rId9"/>
            </p:custDataLst>
          </p:nvPr>
        </p:nvSpPr>
        <p:spPr>
          <a:xfrm>
            <a:off x="7760075" y="3452363"/>
            <a:ext cx="2127485" cy="157221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cs typeface="+mn-ea"/>
                <a:sym typeface="+mn-lt"/>
              </a:rPr>
              <a:t> </a:t>
            </a:r>
            <a:r>
              <a:rPr lang="en-US" altLang="zh-TW" sz="2000" b="1" dirty="0">
                <a:cs typeface="+mn-ea"/>
                <a:sym typeface="+mn-lt"/>
              </a:rPr>
              <a:t>HOG</a:t>
            </a:r>
          </a:p>
          <a:p>
            <a:pPr>
              <a:lnSpc>
                <a:spcPct val="150000"/>
              </a:lnSpc>
            </a:pPr>
            <a:endParaRPr lang="en-US" altLang="zh-CN" sz="1600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22" name="文本框 11"/>
          <p:cNvSpPr txBox="1"/>
          <p:nvPr/>
        </p:nvSpPr>
        <p:spPr>
          <a:xfrm>
            <a:off x="1187060" y="700690"/>
            <a:ext cx="4564070" cy="6671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735" dirty="0">
                <a:cs typeface="+mn-ea"/>
                <a:sym typeface="+mn-lt"/>
              </a:rPr>
              <a:t>使用方法 </a:t>
            </a:r>
            <a:r>
              <a:rPr lang="en-US" altLang="zh-TW" sz="3735" dirty="0">
                <a:cs typeface="+mn-ea"/>
                <a:sym typeface="+mn-lt"/>
              </a:rPr>
              <a:t>+</a:t>
            </a:r>
            <a:r>
              <a:rPr lang="zh-TW" altLang="en-US" sz="3735" dirty="0">
                <a:cs typeface="+mn-ea"/>
                <a:sym typeface="+mn-lt"/>
              </a:rPr>
              <a:t> 心路歷程</a:t>
            </a:r>
            <a:endParaRPr lang="en-US" altLang="zh-CN" sz="373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MH_SubTitle_1"/>
          <p:cNvSpPr txBox="1"/>
          <p:nvPr>
            <p:custDataLst>
              <p:tags r:id="rId10"/>
            </p:custDataLst>
          </p:nvPr>
        </p:nvSpPr>
        <p:spPr>
          <a:xfrm>
            <a:off x="5267381" y="3458150"/>
            <a:ext cx="2350073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cs typeface="+mn-ea"/>
                <a:sym typeface="+mn-lt"/>
              </a:rPr>
              <a:t>SIFT+SVM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cs typeface="+mn-ea"/>
                <a:sym typeface="+mn-lt"/>
              </a:rPr>
              <a:t>Kmeans</a:t>
            </a:r>
            <a:r>
              <a:rPr lang="en-US" altLang="zh-TW" sz="2000" dirty="0">
                <a:cs typeface="+mn-ea"/>
                <a:sym typeface="+mn-lt"/>
              </a:rPr>
              <a:t> </a:t>
            </a:r>
            <a:r>
              <a:rPr lang="zh-TW" altLang="en-US" sz="2000" dirty="0">
                <a:cs typeface="+mn-ea"/>
                <a:sym typeface="+mn-lt"/>
              </a:rPr>
              <a:t>固定採樣</a:t>
            </a:r>
            <a:endParaRPr lang="en-US" altLang="zh-TW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115444"/>
      </p:ext>
    </p:extLst>
  </p:cSld>
  <p:clrMapOvr>
    <a:masterClrMapping/>
  </p:clrMapOvr>
  <p:transition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11"/>
          <p:cNvSpPr txBox="1"/>
          <p:nvPr/>
        </p:nvSpPr>
        <p:spPr>
          <a:xfrm>
            <a:off x="1217148" y="691453"/>
            <a:ext cx="4977645" cy="6671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735" dirty="0">
                <a:cs typeface="+mn-ea"/>
                <a:sym typeface="+mn-lt"/>
              </a:rPr>
              <a:t>程式執行結果、準確率</a:t>
            </a:r>
            <a:endParaRPr lang="en-US" altLang="zh-CN" sz="373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14" name="图片 48" descr="资源 38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2213" y="1963481"/>
            <a:ext cx="2393758" cy="3116519"/>
          </a:xfrm>
          <a:prstGeom prst="rect">
            <a:avLst/>
          </a:prstGeom>
        </p:spPr>
      </p:pic>
      <p:pic>
        <p:nvPicPr>
          <p:cNvPr id="15" name="图片 49" descr="资源 17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462" y="3586792"/>
            <a:ext cx="1286458" cy="238913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64" y="587263"/>
            <a:ext cx="5458691" cy="1819564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984111" y="2934700"/>
            <a:ext cx="58171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+mn-ea"/>
              </a:rPr>
              <a:t>使用</a:t>
            </a:r>
            <a:r>
              <a:rPr lang="en-US" altLang="zh-TW" sz="2400" dirty="0">
                <a:latin typeface="+mn-ea"/>
              </a:rPr>
              <a:t>HOG</a:t>
            </a:r>
            <a:r>
              <a:rPr lang="zh-TW" altLang="en-US" sz="2400" dirty="0">
                <a:latin typeface="+mn-ea"/>
              </a:rPr>
              <a:t>之準確率</a:t>
            </a:r>
            <a:r>
              <a:rPr lang="en-US" altLang="zh-TW" sz="2400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+mn-ea"/>
              </a:rPr>
              <a:t>Prediction accuracy</a:t>
            </a:r>
            <a:r>
              <a:rPr lang="zh-TW" altLang="en-US" sz="2400" dirty="0">
                <a:latin typeface="+mn-ea"/>
              </a:rPr>
              <a:t> 為各十張訓練模型沒看過的圖片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+mn-ea"/>
              </a:rPr>
              <a:t>Train Data Accuracy:</a:t>
            </a:r>
            <a:r>
              <a:rPr lang="zh-TW" altLang="en-US" sz="2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+mn-ea"/>
              </a:rPr>
              <a:t>0.99</a:t>
            </a:r>
            <a:endParaRPr lang="zh-TW" altLang="en-US" sz="24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+mn-ea"/>
              </a:rPr>
              <a:t>Test Data Accuracy:</a:t>
            </a:r>
            <a:r>
              <a:rPr lang="zh-TW" altLang="en-US" sz="2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+mn-ea"/>
              </a:rPr>
              <a:t>0.99</a:t>
            </a:r>
            <a:endParaRPr lang="zh-TW" altLang="en-US" sz="24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+mn-ea"/>
              </a:rPr>
              <a:t>Prediction Accuracy:</a:t>
            </a:r>
            <a:r>
              <a:rPr lang="zh-TW" altLang="en-US" sz="2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+mn-ea"/>
              </a:rPr>
              <a:t>1</a:t>
            </a:r>
            <a:endParaRPr lang="zh-TW" altLang="en-US" sz="2400" dirty="0">
              <a:solidFill>
                <a:srgbClr val="0070C0"/>
              </a:solidFill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219310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11"/>
          <p:cNvSpPr txBox="1"/>
          <p:nvPr/>
        </p:nvSpPr>
        <p:spPr>
          <a:xfrm>
            <a:off x="918259" y="654507"/>
            <a:ext cx="4641014" cy="6671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735" dirty="0">
                <a:cs typeface="+mn-ea"/>
                <a:sym typeface="+mn-lt"/>
              </a:rPr>
              <a:t>HOG+SVM </a:t>
            </a:r>
            <a:r>
              <a:rPr lang="zh-TW" altLang="en-US" sz="3735" dirty="0">
                <a:cs typeface="+mn-ea"/>
                <a:sym typeface="+mn-lt"/>
              </a:rPr>
              <a:t>使用情境</a:t>
            </a:r>
            <a:endParaRPr lang="en-US" altLang="zh-CN" sz="373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229517" y="1974821"/>
            <a:ext cx="56064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情境：進實驗室時的認證系統</a:t>
            </a:r>
            <a:endParaRPr lang="en-US" altLang="zh-TW" sz="24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原因：</a:t>
            </a:r>
            <a:endParaRPr lang="en-US" altLang="zh-TW" sz="2400" dirty="0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zh-TW" sz="2400" dirty="0">
                <a:latin typeface="+mn-ea"/>
              </a:rPr>
              <a:t>- </a:t>
            </a:r>
            <a:r>
              <a:rPr lang="zh-TW" altLang="en-US" sz="2400" dirty="0">
                <a:latin typeface="+mn-ea"/>
              </a:rPr>
              <a:t>對光影的變化較不敏感</a:t>
            </a:r>
            <a:endParaRPr lang="en-US" altLang="zh-TW" sz="2400" dirty="0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zh-TW" sz="2400" dirty="0">
                <a:latin typeface="+mn-ea"/>
              </a:rPr>
              <a:t>- </a:t>
            </a:r>
            <a:r>
              <a:rPr lang="zh-TW" altLang="en-US" sz="2400" dirty="0">
                <a:latin typeface="+mn-ea"/>
              </a:rPr>
              <a:t>擅於描繪物件的輪廓</a:t>
            </a:r>
          </a:p>
          <a:p>
            <a:endParaRPr lang="zh-TW" altLang="en-US" dirty="0"/>
          </a:p>
        </p:txBody>
      </p:sp>
      <p:pic>
        <p:nvPicPr>
          <p:cNvPr id="8" name="图片 37" descr="资源 37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6289" y="2880810"/>
            <a:ext cx="2962275" cy="2686050"/>
          </a:xfrm>
          <a:prstGeom prst="rect">
            <a:avLst/>
          </a:prstGeom>
        </p:spPr>
      </p:pic>
      <p:pic>
        <p:nvPicPr>
          <p:cNvPr id="9" name="图片 11" descr="资源 8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3664" y="4258760"/>
            <a:ext cx="320675" cy="1308100"/>
          </a:xfrm>
          <a:prstGeom prst="rect">
            <a:avLst/>
          </a:prstGeom>
        </p:spPr>
      </p:pic>
      <p:pic>
        <p:nvPicPr>
          <p:cNvPr id="10" name="图片 22" descr="资源 16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1439" y="2164530"/>
            <a:ext cx="177165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5453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11"/>
          <p:cNvSpPr txBox="1"/>
          <p:nvPr/>
        </p:nvSpPr>
        <p:spPr>
          <a:xfrm>
            <a:off x="918259" y="654507"/>
            <a:ext cx="4641014" cy="6671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735" dirty="0">
                <a:cs typeface="+mn-ea"/>
                <a:sym typeface="+mn-lt"/>
              </a:rPr>
              <a:t>監控系統的人臉辨識</a:t>
            </a:r>
            <a:endParaRPr lang="en-US" altLang="zh-CN" sz="373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949390" y="1080658"/>
            <a:ext cx="59329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+mn-ea"/>
              </a:rPr>
              <a:t>1.</a:t>
            </a:r>
            <a:r>
              <a:rPr lang="zh-TW" altLang="en-US" sz="2400" dirty="0">
                <a:latin typeface="+mn-ea"/>
              </a:rPr>
              <a:t>臉部擷取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+mn-ea"/>
              </a:rPr>
              <a:t>   - </a:t>
            </a:r>
            <a:r>
              <a:rPr lang="zh-TW" altLang="en-US" sz="2400" dirty="0">
                <a:latin typeface="+mn-ea"/>
              </a:rPr>
              <a:t>檢測臉部：以眼睛或鼻子為中心偵測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+mn-ea"/>
              </a:rPr>
              <a:t>   </a:t>
            </a:r>
            <a:r>
              <a:rPr lang="en-US" altLang="zh-TW" sz="2400" dirty="0">
                <a:latin typeface="+mn-ea"/>
              </a:rPr>
              <a:t>-</a:t>
            </a:r>
            <a:r>
              <a:rPr lang="zh-TW" altLang="en-US" sz="2400" dirty="0">
                <a:latin typeface="+mn-ea"/>
              </a:rPr>
              <a:t> 裁剪臉部的主要部份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+mn-ea"/>
              </a:rPr>
              <a:t>   </a:t>
            </a:r>
            <a:r>
              <a:rPr lang="en-US" altLang="zh-TW" sz="2400" dirty="0">
                <a:latin typeface="+mn-ea"/>
              </a:rPr>
              <a:t>- </a:t>
            </a:r>
            <a:r>
              <a:rPr lang="zh-TW" altLang="en-US" sz="2400" dirty="0">
                <a:latin typeface="+mn-ea"/>
              </a:rPr>
              <a:t>儲存臉部影像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+mn-ea"/>
              </a:rPr>
              <a:t>2.</a:t>
            </a:r>
            <a:r>
              <a:rPr lang="zh-TW" altLang="en-US" sz="2400" dirty="0">
                <a:latin typeface="+mn-ea"/>
              </a:rPr>
              <a:t>臉部訓練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+mn-ea"/>
              </a:rPr>
              <a:t>    - </a:t>
            </a:r>
            <a:r>
              <a:rPr lang="zh-TW" altLang="en-US" sz="2400" dirty="0">
                <a:latin typeface="+mn-ea"/>
              </a:rPr>
              <a:t>使用</a:t>
            </a:r>
            <a:r>
              <a:rPr lang="en-US" altLang="zh-TW" sz="2400" dirty="0">
                <a:latin typeface="+mn-ea"/>
              </a:rPr>
              <a:t>HOG</a:t>
            </a:r>
            <a:r>
              <a:rPr lang="zh-TW" altLang="en-US" sz="2400" dirty="0">
                <a:latin typeface="+mn-ea"/>
              </a:rPr>
              <a:t>標記人臉</a:t>
            </a:r>
            <a:r>
              <a:rPr lang="en-US" altLang="zh-TW" sz="2400" dirty="0">
                <a:latin typeface="+mn-ea"/>
              </a:rPr>
              <a:t>+SVM</a:t>
            </a:r>
            <a:r>
              <a:rPr lang="zh-TW" altLang="en-US" sz="2400" dirty="0">
                <a:latin typeface="+mn-ea"/>
              </a:rPr>
              <a:t>訓練模型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+mn-ea"/>
              </a:rPr>
              <a:t>3.</a:t>
            </a:r>
            <a:r>
              <a:rPr lang="zh-TW" altLang="en-US" sz="2400" dirty="0">
                <a:latin typeface="+mn-ea"/>
              </a:rPr>
              <a:t>臉部辨識</a:t>
            </a:r>
          </a:p>
        </p:txBody>
      </p:sp>
      <p:pic>
        <p:nvPicPr>
          <p:cNvPr id="7" name="Picture 2" descr="人臉辨識系統|專案經理雜誌">
            <a:extLst>
              <a:ext uri="{FF2B5EF4-FFF2-40B4-BE49-F238E27FC236}">
                <a16:creationId xmlns:a16="http://schemas.microsoft.com/office/drawing/2014/main" id="{7A22DB60-66A7-47C8-91F5-17C13ECAA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1" y="2521157"/>
            <a:ext cx="4747652" cy="26665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22" descr="资源 16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7905" y="623328"/>
            <a:ext cx="1422055" cy="69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3230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简约工作总结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413</Words>
  <Application>Microsoft Office PowerPoint</Application>
  <PresentationFormat>寬螢幕</PresentationFormat>
  <Paragraphs>59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微软雅黑</vt:lpstr>
      <vt:lpstr>宋体</vt:lpstr>
      <vt:lpstr>微軟正黑體</vt:lpstr>
      <vt:lpstr>新細明體</vt:lpstr>
      <vt:lpstr>Arial</vt:lpstr>
      <vt:lpstr>Calibri</vt:lpstr>
      <vt:lpstr>第一PPT，www.1ppt.com</vt:lpstr>
      <vt:lpstr>第一PPT，www.1ppt.com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周雨柔</cp:lastModifiedBy>
  <cp:revision>29</cp:revision>
  <dcterms:created xsi:type="dcterms:W3CDTF">2017-11-23T03:32:34Z</dcterms:created>
  <dcterms:modified xsi:type="dcterms:W3CDTF">2021-05-05T16:25:07Z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