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雨柔" initials="周雨柔" lastIdx="0" clrIdx="0">
    <p:extLst>
      <p:ext uri="{19B8F6BF-5375-455C-9EA6-DF929625EA0E}">
        <p15:presenceInfo xmlns:p15="http://schemas.microsoft.com/office/powerpoint/2012/main" userId="S-1-5-21-509091999-1828842504-218752055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9598032@cc.ntut.edu.tw" userId="6803475c-207e-48bc-a4f1-926592dd7e3e" providerId="ADAL" clId="{E1D231B5-4425-4BAB-8F6B-062E3CCEE86D}"/>
    <pc:docChg chg="delSld modSld">
      <pc:chgData name="109598032@cc.ntut.edu.tw" userId="6803475c-207e-48bc-a4f1-926592dd7e3e" providerId="ADAL" clId="{E1D231B5-4425-4BAB-8F6B-062E3CCEE86D}" dt="2021-06-16T08:14:37.126" v="188" actId="20577"/>
      <pc:docMkLst>
        <pc:docMk/>
      </pc:docMkLst>
      <pc:sldChg chg="modSp mod">
        <pc:chgData name="109598032@cc.ntut.edu.tw" userId="6803475c-207e-48bc-a4f1-926592dd7e3e" providerId="ADAL" clId="{E1D231B5-4425-4BAB-8F6B-062E3CCEE86D}" dt="2021-06-16T08:11:32.554" v="39" actId="20577"/>
        <pc:sldMkLst>
          <pc:docMk/>
          <pc:sldMk cId="3904103420" sldId="256"/>
        </pc:sldMkLst>
        <pc:spChg chg="mod">
          <ac:chgData name="109598032@cc.ntut.edu.tw" userId="6803475c-207e-48bc-a4f1-926592dd7e3e" providerId="ADAL" clId="{E1D231B5-4425-4BAB-8F6B-062E3CCEE86D}" dt="2021-06-16T08:11:32.554" v="39" actId="20577"/>
          <ac:spMkLst>
            <pc:docMk/>
            <pc:sldMk cId="3904103420" sldId="256"/>
            <ac:spMk id="2" creationId="{00000000-0000-0000-0000-000000000000}"/>
          </ac:spMkLst>
        </pc:spChg>
      </pc:sldChg>
      <pc:sldChg chg="del">
        <pc:chgData name="109598032@cc.ntut.edu.tw" userId="6803475c-207e-48bc-a4f1-926592dd7e3e" providerId="ADAL" clId="{E1D231B5-4425-4BAB-8F6B-062E3CCEE86D}" dt="2021-06-16T08:11:36.018" v="40" actId="47"/>
        <pc:sldMkLst>
          <pc:docMk/>
          <pc:sldMk cId="2682742358" sldId="257"/>
        </pc:sldMkLst>
      </pc:sldChg>
      <pc:sldChg chg="modSp mod">
        <pc:chgData name="109598032@cc.ntut.edu.tw" userId="6803475c-207e-48bc-a4f1-926592dd7e3e" providerId="ADAL" clId="{E1D231B5-4425-4BAB-8F6B-062E3CCEE86D}" dt="2021-06-16T08:14:37.126" v="188" actId="20577"/>
        <pc:sldMkLst>
          <pc:docMk/>
          <pc:sldMk cId="2802575360" sldId="258"/>
        </pc:sldMkLst>
        <pc:spChg chg="mod">
          <ac:chgData name="109598032@cc.ntut.edu.tw" userId="6803475c-207e-48bc-a4f1-926592dd7e3e" providerId="ADAL" clId="{E1D231B5-4425-4BAB-8F6B-062E3CCEE86D}" dt="2021-06-16T08:12:48.314" v="59" actId="20577"/>
          <ac:spMkLst>
            <pc:docMk/>
            <pc:sldMk cId="2802575360" sldId="258"/>
            <ac:spMk id="2" creationId="{00000000-0000-0000-0000-000000000000}"/>
          </ac:spMkLst>
        </pc:spChg>
        <pc:spChg chg="mod">
          <ac:chgData name="109598032@cc.ntut.edu.tw" userId="6803475c-207e-48bc-a4f1-926592dd7e3e" providerId="ADAL" clId="{E1D231B5-4425-4BAB-8F6B-062E3CCEE86D}" dt="2021-06-16T08:14:37.126" v="188" actId="20577"/>
          <ac:spMkLst>
            <pc:docMk/>
            <pc:sldMk cId="2802575360" sldId="258"/>
            <ac:spMk id="3" creationId="{00000000-0000-0000-0000-000000000000}"/>
          </ac:spMkLst>
        </pc:spChg>
      </pc:sldChg>
      <pc:sldChg chg="modSp mod">
        <pc:chgData name="109598032@cc.ntut.edu.tw" userId="6803475c-207e-48bc-a4f1-926592dd7e3e" providerId="ADAL" clId="{E1D231B5-4425-4BAB-8F6B-062E3CCEE86D}" dt="2021-06-16T08:13:46.417" v="125" actId="20577"/>
        <pc:sldMkLst>
          <pc:docMk/>
          <pc:sldMk cId="1987970668" sldId="261"/>
        </pc:sldMkLst>
        <pc:spChg chg="mod">
          <ac:chgData name="109598032@cc.ntut.edu.tw" userId="6803475c-207e-48bc-a4f1-926592dd7e3e" providerId="ADAL" clId="{E1D231B5-4425-4BAB-8F6B-062E3CCEE86D}" dt="2021-06-16T08:13:46.417" v="125" actId="20577"/>
          <ac:spMkLst>
            <pc:docMk/>
            <pc:sldMk cId="198797066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894740" y="204589"/>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3" y="23813"/>
            <a:ext cx="1867817" cy="1098550"/>
          </a:xfrm>
          <a:prstGeom prst="rect">
            <a:avLst/>
          </a:prstGeom>
        </p:spPr>
      </p:pic>
      <p:sp>
        <p:nvSpPr>
          <p:cNvPr id="9" name="文字方塊 8"/>
          <p:cNvSpPr txBox="1"/>
          <p:nvPr/>
        </p:nvSpPr>
        <p:spPr>
          <a:xfrm>
            <a:off x="3147330" y="342255"/>
            <a:ext cx="5660990" cy="461665"/>
          </a:xfrm>
          <a:prstGeom prst="rect">
            <a:avLst/>
          </a:prstGeom>
          <a:noFill/>
        </p:spPr>
        <p:txBody>
          <a:bodyPr wrap="square" rtlCol="0">
            <a:spAutoFit/>
          </a:bodyPr>
          <a:lstStyle/>
          <a:p>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mbedded</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ision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ntelligent</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167210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71916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4466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3189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422812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fld id="{C20804F4-88D0-48BF-85B5-35BA29F70154}"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fld id="{1AD6B1D1-A0BE-435E-AB3C-94A8DC00D809}" type="slidenum">
              <a:rPr lang="zh-TW" altLang="en-US" smtClean="0"/>
              <a:t>‹#›</a:t>
            </a:fld>
            <a:endParaRPr lang="zh-TW" altLang="en-US"/>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71466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51853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95865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17012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8168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0130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635794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grimgupta92/sg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upport.apple.com/zh-tw/HT208721" TargetMode="External"/><Relationship Id="rId3" Type="http://schemas.openxmlformats.org/officeDocument/2006/relationships/hyperlink" Target="https://data.kitware.com/?fbclid=IwAR11YaUee5BTVZe9avjNSKAZYPZXToVg1Tv7QVhu82ENzn-i9mGdgFua0GE#collection/56f56db28d777f753209ba9f/folder/5a031a5f8d777f31ac64dfd2" TargetMode="External"/><Relationship Id="rId7" Type="http://schemas.openxmlformats.org/officeDocument/2006/relationships/hyperlink" Target="https://www.kjnotes.com/windows/75" TargetMode="External"/><Relationship Id="rId2" Type="http://schemas.openxmlformats.org/officeDocument/2006/relationships/hyperlink" Target="https://data.kitware.com/?fbclid=IwAR11YaUee5BTVZe9avjNSKAZYPZXToVg1Tv7QVhu82ENzn-i9mGdgFua0GE#collection/56f56db28d777f753209ba9f/folder/56f581ce8d777f753209ca43" TargetMode="External"/><Relationship Id="rId1" Type="http://schemas.openxmlformats.org/officeDocument/2006/relationships/slideLayout" Target="../slideLayouts/slideLayout2.xml"/><Relationship Id="rId6" Type="http://schemas.openxmlformats.org/officeDocument/2006/relationships/hyperlink" Target="https://drive.google.com/drive/folders/1PuJxH84CRTvH_S5KnPG2sQG2Pwbu-iLA?usp=sharing" TargetMode="External"/><Relationship Id="rId5" Type="http://schemas.openxmlformats.org/officeDocument/2006/relationships/hyperlink" Target="https://colab.research.google.com/drive/1Zuxwopg6GNtzu46if83et9R0NZhqNveh?usp=sharing" TargetMode="External"/><Relationship Id="rId4" Type="http://schemas.openxmlformats.org/officeDocument/2006/relationships/hyperlink" Target="https://github.com/agrimgupta92/sg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5400" dirty="0"/>
              <a:t>多媒體技術與應用</a:t>
            </a:r>
            <a:r>
              <a:rPr lang="en-US" altLang="zh-TW" sz="5400" dirty="0"/>
              <a:t>-</a:t>
            </a:r>
            <a:r>
              <a:rPr lang="zh-TW" altLang="en-US" sz="5400" dirty="0"/>
              <a:t>期末報告</a:t>
            </a:r>
          </a:p>
        </p:txBody>
      </p:sp>
      <p:sp>
        <p:nvSpPr>
          <p:cNvPr id="3" name="副標題 2"/>
          <p:cNvSpPr>
            <a:spLocks noGrp="1"/>
          </p:cNvSpPr>
          <p:nvPr>
            <p:ph type="subTitle" idx="1"/>
          </p:nvPr>
        </p:nvSpPr>
        <p:spPr/>
        <p:txBody>
          <a:bodyPr/>
          <a:lstStyle/>
          <a:p>
            <a:r>
              <a:rPr lang="zh-TW" altLang="en-US" dirty="0"/>
              <a:t>第</a:t>
            </a:r>
            <a:r>
              <a:rPr lang="en-US" altLang="zh-TW" dirty="0"/>
              <a:t>03</a:t>
            </a:r>
            <a:r>
              <a:rPr lang="zh-TW" altLang="en-US" dirty="0"/>
              <a:t>組</a:t>
            </a:r>
            <a:endParaRPr lang="en-US" altLang="zh-TW" dirty="0"/>
          </a:p>
          <a:p>
            <a:r>
              <a:rPr lang="zh-TW" altLang="en-US" dirty="0"/>
              <a:t>組員</a:t>
            </a:r>
            <a:r>
              <a:rPr lang="en-US" altLang="zh-TW" dirty="0"/>
              <a:t>1</a:t>
            </a:r>
            <a:r>
              <a:rPr lang="zh-TW" altLang="en-US" dirty="0"/>
              <a:t>：</a:t>
            </a:r>
            <a:r>
              <a:rPr lang="en-US" altLang="zh-TW" dirty="0"/>
              <a:t>108820001 </a:t>
            </a:r>
            <a:r>
              <a:rPr lang="zh-TW" altLang="en-US" dirty="0"/>
              <a:t>羅羽軒</a:t>
            </a:r>
            <a:endParaRPr lang="en-US" altLang="zh-TW" dirty="0"/>
          </a:p>
          <a:p>
            <a:r>
              <a:rPr lang="zh-TW" altLang="en-US" dirty="0"/>
              <a:t>組員</a:t>
            </a:r>
            <a:r>
              <a:rPr lang="en-US" altLang="zh-TW" dirty="0"/>
              <a:t>2</a:t>
            </a:r>
            <a:r>
              <a:rPr lang="zh-TW" altLang="en-US" dirty="0"/>
              <a:t>：</a:t>
            </a:r>
            <a:r>
              <a:rPr lang="en-US" altLang="zh-TW" dirty="0"/>
              <a:t>108820015 </a:t>
            </a:r>
            <a:r>
              <a:rPr lang="zh-TW" altLang="en-US" dirty="0"/>
              <a:t>周雨柔</a:t>
            </a:r>
          </a:p>
        </p:txBody>
      </p:sp>
    </p:spTree>
    <p:extLst>
      <p:ext uri="{BB962C8B-B14F-4D97-AF65-F5344CB8AC3E}">
        <p14:creationId xmlns:p14="http://schemas.microsoft.com/office/powerpoint/2010/main" val="390410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作法及流程</a:t>
            </a:r>
          </a:p>
        </p:txBody>
      </p:sp>
      <p:sp>
        <p:nvSpPr>
          <p:cNvPr id="3" name="內容版面配置區 2"/>
          <p:cNvSpPr>
            <a:spLocks noGrp="1"/>
          </p:cNvSpPr>
          <p:nvPr>
            <p:ph idx="1"/>
          </p:nvPr>
        </p:nvSpPr>
        <p:spPr/>
        <p:txBody>
          <a:bodyPr>
            <a:normAutofit/>
          </a:bodyPr>
          <a:lstStyle/>
          <a:p>
            <a:r>
              <a:rPr lang="zh-TW" altLang="en-US" sz="2400" dirty="0"/>
              <a:t>軌跡預測 </a:t>
            </a:r>
            <a:r>
              <a:rPr lang="en-US" altLang="zh-TW" sz="2400" dirty="0"/>
              <a:t>:</a:t>
            </a:r>
          </a:p>
          <a:p>
            <a:pPr marL="0" indent="0">
              <a:buNone/>
            </a:pPr>
            <a:r>
              <a:rPr lang="en-US" altLang="zh-TW" sz="2000" dirty="0"/>
              <a:t>	</a:t>
            </a:r>
            <a:r>
              <a:rPr lang="zh-TW" altLang="en-US" sz="2000" dirty="0"/>
              <a:t>使用</a:t>
            </a:r>
            <a:r>
              <a:rPr lang="en-US" altLang="zh-TW" sz="2000" dirty="0"/>
              <a:t>VIRAT_S_000002</a:t>
            </a:r>
            <a:r>
              <a:rPr lang="zh-TW" altLang="en-US" sz="2000" dirty="0"/>
              <a:t>、</a:t>
            </a:r>
            <a:r>
              <a:rPr lang="en-US" altLang="zh-TW" sz="2000" dirty="0"/>
              <a:t>VIRAT_S_000002.viratdata.objects.txt</a:t>
            </a:r>
            <a:r>
              <a:rPr lang="zh-TW" altLang="en-US" sz="2000" dirty="0"/>
              <a:t>為資料集</a:t>
            </a:r>
            <a:endParaRPr lang="en-US" altLang="zh-TW" sz="2000" dirty="0"/>
          </a:p>
          <a:p>
            <a:r>
              <a:rPr lang="zh-TW" altLang="en-US" sz="2400" dirty="0"/>
              <a:t>使用</a:t>
            </a:r>
            <a:r>
              <a:rPr lang="en-US" altLang="zh-TW" sz="2400" dirty="0"/>
              <a:t>Social GAN </a:t>
            </a:r>
            <a:r>
              <a:rPr lang="zh-TW" altLang="en-US" sz="2400" dirty="0"/>
              <a:t>模型做訓練</a:t>
            </a:r>
            <a:r>
              <a:rPr lang="en-US" altLang="zh-TW" sz="2400" dirty="0"/>
              <a:t>:</a:t>
            </a:r>
          </a:p>
          <a:p>
            <a:pPr marL="0" indent="0">
              <a:buNone/>
            </a:pPr>
            <a:r>
              <a:rPr lang="zh-TW" altLang="en-US" sz="2000" dirty="0"/>
              <a:t> </a:t>
            </a:r>
            <a:r>
              <a:rPr lang="en-US" altLang="zh-TW" sz="2000" dirty="0"/>
              <a:t>	</a:t>
            </a:r>
            <a:r>
              <a:rPr lang="zh-TW" altLang="en-US" sz="2000" dirty="0"/>
              <a:t>基準參數</a:t>
            </a:r>
            <a:r>
              <a:rPr lang="en-US" altLang="zh-TW" sz="2000" dirty="0"/>
              <a:t>:</a:t>
            </a:r>
            <a:r>
              <a:rPr lang="zh-TW" altLang="en-US" sz="2000" dirty="0"/>
              <a:t> </a:t>
            </a:r>
            <a:r>
              <a:rPr lang="en-US" altLang="zh-TW" sz="2000" dirty="0"/>
              <a:t>--</a:t>
            </a:r>
            <a:r>
              <a:rPr lang="en-US" altLang="zh-TW" sz="2000" dirty="0" err="1"/>
              <a:t>obs_len</a:t>
            </a:r>
            <a:r>
              <a:rPr lang="en-US" altLang="zh-TW" sz="2000" dirty="0"/>
              <a:t> 10 --</a:t>
            </a:r>
            <a:r>
              <a:rPr lang="en-US" altLang="zh-TW" sz="2000" dirty="0" err="1"/>
              <a:t>pred_len</a:t>
            </a:r>
            <a:r>
              <a:rPr lang="en-US" altLang="zh-TW" sz="2000" dirty="0"/>
              <a:t> 10</a:t>
            </a:r>
            <a:r>
              <a:rPr lang="zh-TW" altLang="en-US" sz="2000" dirty="0"/>
              <a:t> </a:t>
            </a:r>
            <a:r>
              <a:rPr lang="en-US" altLang="zh-TW" sz="2000" dirty="0"/>
              <a:t>--</a:t>
            </a:r>
            <a:r>
              <a:rPr lang="en-US" altLang="zh-TW" sz="2000" dirty="0" err="1"/>
              <a:t>num_epochs</a:t>
            </a:r>
            <a:r>
              <a:rPr lang="en-US" altLang="zh-TW" sz="2000" dirty="0"/>
              <a:t> 50</a:t>
            </a:r>
            <a:endParaRPr lang="en-US" altLang="zh-TW" dirty="0"/>
          </a:p>
          <a:p>
            <a:r>
              <a:rPr lang="zh-TW" altLang="en-US" sz="2400" dirty="0"/>
              <a:t>更改的訓練參數</a:t>
            </a:r>
            <a:r>
              <a:rPr lang="en-US" altLang="zh-TW" sz="2400" dirty="0"/>
              <a:t>(epoch</a:t>
            </a:r>
            <a:r>
              <a:rPr lang="zh-TW" altLang="en-US" sz="2400" dirty="0"/>
              <a:t>、</a:t>
            </a:r>
            <a:r>
              <a:rPr lang="en-US" altLang="zh-TW" sz="2400" dirty="0"/>
              <a:t>learning rate</a:t>
            </a:r>
            <a:r>
              <a:rPr lang="zh-TW" altLang="en-US" sz="2400" dirty="0"/>
              <a:t>等等</a:t>
            </a:r>
            <a:r>
              <a:rPr lang="en-US" altLang="zh-TW" sz="2400" dirty="0"/>
              <a:t>)</a:t>
            </a:r>
            <a:r>
              <a:rPr lang="zh-TW" altLang="en-US" sz="2400" dirty="0"/>
              <a:t>、為何如此設定</a:t>
            </a:r>
            <a:r>
              <a:rPr lang="en-US" altLang="zh-TW" sz="2400" dirty="0"/>
              <a:t>:</a:t>
            </a:r>
          </a:p>
          <a:p>
            <a:pPr marL="0" indent="0">
              <a:buNone/>
            </a:pPr>
            <a:r>
              <a:rPr lang="en-US" altLang="zh-TW" sz="2000" dirty="0"/>
              <a:t>	</a:t>
            </a:r>
          </a:p>
        </p:txBody>
      </p:sp>
    </p:spTree>
    <p:extLst>
      <p:ext uri="{BB962C8B-B14F-4D97-AF65-F5344CB8AC3E}">
        <p14:creationId xmlns:p14="http://schemas.microsoft.com/office/powerpoint/2010/main" val="280257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成果展示</a:t>
            </a:r>
            <a:r>
              <a:rPr lang="en-US" altLang="zh-TW" sz="2800" dirty="0"/>
              <a:t>(</a:t>
            </a:r>
            <a:r>
              <a:rPr lang="zh-TW" altLang="en-US" sz="2800" dirty="0"/>
              <a:t>附上程式執行結果的影片</a:t>
            </a:r>
            <a:r>
              <a:rPr lang="en-US" altLang="zh-TW" sz="2800" dirty="0"/>
              <a:t>/</a:t>
            </a:r>
            <a:r>
              <a:rPr lang="zh-TW" altLang="en-US" sz="2800" dirty="0"/>
              <a:t>圖片連結</a:t>
            </a:r>
            <a:r>
              <a:rPr lang="en-US" altLang="zh-TW" sz="2800" dirty="0"/>
              <a:t>)</a:t>
            </a:r>
            <a:endParaRPr lang="zh-TW" altLang="en-US" dirty="0"/>
          </a:p>
        </p:txBody>
      </p:sp>
      <p:sp>
        <p:nvSpPr>
          <p:cNvPr id="3" name="內容版面配置區 2"/>
          <p:cNvSpPr>
            <a:spLocks noGrp="1"/>
          </p:cNvSpPr>
          <p:nvPr>
            <p:ph idx="1"/>
          </p:nvPr>
        </p:nvSpPr>
        <p:spPr>
          <a:xfrm>
            <a:off x="274320" y="1378584"/>
            <a:ext cx="11643360" cy="5367655"/>
          </a:xfrm>
        </p:spPr>
        <p:txBody>
          <a:bodyPr>
            <a:normAutofit lnSpcReduction="10000"/>
          </a:bodyPr>
          <a:lstStyle/>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a:t>
            </a:r>
          </a:p>
          <a:p>
            <a:pPr marL="0" indent="0">
              <a:buNone/>
            </a:pPr>
            <a:r>
              <a:rPr lang="en-US" altLang="zh-TW" sz="2000" dirty="0" err="1"/>
              <a:t>Pred</a:t>
            </a:r>
            <a:r>
              <a:rPr lang="en-US" altLang="zh-TW" sz="2000" dirty="0"/>
              <a:t> Len: 10, ADE: 0.03, FDE: 0.05, Time: 44.63512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g_learning_rate</a:t>
            </a:r>
            <a:r>
              <a:rPr lang="en-US" altLang="zh-TW" sz="2000" dirty="0"/>
              <a:t> 7e-4</a:t>
            </a:r>
          </a:p>
          <a:p>
            <a:pPr marL="0" indent="0">
              <a:buNone/>
            </a:pPr>
            <a:r>
              <a:rPr lang="en-US" altLang="zh-TW" sz="2000" dirty="0" err="1"/>
              <a:t>Pred</a:t>
            </a:r>
            <a:r>
              <a:rPr lang="en-US" altLang="zh-TW" sz="2000" dirty="0"/>
              <a:t> Len: 10, ADE: 0.03, FDE: 0.05, Time: 44.72458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g_learning_rate</a:t>
            </a:r>
            <a:r>
              <a:rPr lang="en-US" altLang="zh-TW" sz="2000" dirty="0"/>
              <a:t> 3e-4</a:t>
            </a:r>
          </a:p>
          <a:p>
            <a:pPr marL="0" indent="0">
              <a:buNone/>
            </a:pPr>
            <a:r>
              <a:rPr lang="en-US" altLang="zh-TW" sz="2000" dirty="0" err="1"/>
              <a:t>Pred</a:t>
            </a:r>
            <a:r>
              <a:rPr lang="en-US" altLang="zh-TW" sz="2000" dirty="0"/>
              <a:t> Len: 10, ADE: 0.03, FDE: 0.06, Time: 43.76614 (s), Counts: 9820, Avg time: 0.00446</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g_learning_rate</a:t>
            </a:r>
            <a:r>
              <a:rPr lang="en-US" altLang="zh-TW" sz="2000" dirty="0"/>
              <a:t> 3e-3</a:t>
            </a:r>
          </a:p>
          <a:p>
            <a:pPr marL="0" indent="0">
              <a:buNone/>
            </a:pPr>
            <a:r>
              <a:rPr lang="en-US" altLang="zh-TW" sz="2000" dirty="0" err="1"/>
              <a:t>Pred</a:t>
            </a:r>
            <a:r>
              <a:rPr lang="en-US" altLang="zh-TW" sz="2000" dirty="0"/>
              <a:t> Len: 10, ADE: 0.05, FDE: 0.08, Time: 47.18021 (s), Counts: 9820, Avg time: 0.00480</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g_learning_rate</a:t>
            </a:r>
            <a:r>
              <a:rPr lang="en-US" altLang="zh-TW" sz="2000" dirty="0"/>
              <a:t> 3e-5</a:t>
            </a:r>
          </a:p>
          <a:p>
            <a:pPr marL="0" indent="0">
              <a:buNone/>
            </a:pPr>
            <a:r>
              <a:rPr lang="en-US" altLang="zh-TW" sz="2000" dirty="0" err="1"/>
              <a:t>Pred</a:t>
            </a:r>
            <a:r>
              <a:rPr lang="en-US" altLang="zh-TW" sz="2000" dirty="0"/>
              <a:t> Len: 10, ADE: 0.04, FDE: 0.07, Time: 43.54612 (s), Counts: 9820, Avg time: 0.00443</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d_learning_rate</a:t>
            </a:r>
            <a:r>
              <a:rPr lang="en-US" altLang="zh-TW" sz="2000" dirty="0"/>
              <a:t> 3e-5</a:t>
            </a:r>
          </a:p>
          <a:p>
            <a:pPr marL="0" indent="0">
              <a:buNone/>
            </a:pPr>
            <a:r>
              <a:rPr lang="en-US" altLang="zh-TW" sz="2000" dirty="0" err="1"/>
              <a:t>Pred</a:t>
            </a:r>
            <a:r>
              <a:rPr lang="en-US" altLang="zh-TW" sz="2000" dirty="0"/>
              <a:t> Len: 10, ADE: 0.04, FDE: 0.07, Time: 44.58468 (s), Counts: 9820, Avg time: 0.00454</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err="1"/>
              <a:t>d_learning_rate</a:t>
            </a:r>
            <a:r>
              <a:rPr lang="en-US" altLang="zh-TW" sz="2000" dirty="0"/>
              <a:t> 3e-5 --</a:t>
            </a:r>
            <a:r>
              <a:rPr lang="en-US" altLang="zh-TW" sz="2000" dirty="0" err="1"/>
              <a:t>g_learning_rate</a:t>
            </a:r>
            <a:r>
              <a:rPr lang="en-US" altLang="zh-TW" sz="2000" dirty="0"/>
              <a:t> 3e-5</a:t>
            </a:r>
          </a:p>
          <a:p>
            <a:pPr marL="0" indent="0">
              <a:buNone/>
            </a:pPr>
            <a:r>
              <a:rPr lang="en-US" altLang="zh-TW" sz="2000" dirty="0" err="1"/>
              <a:t>Pred</a:t>
            </a:r>
            <a:r>
              <a:rPr lang="en-US" altLang="zh-TW" sz="2000" dirty="0"/>
              <a:t> Len: 10, ADE: 0.04, FDE: 0.06, Time: 44.92492 (s), Counts: 9820, Avg time: 0.00457</a:t>
            </a:r>
          </a:p>
          <a:p>
            <a:endParaRPr lang="en-US" altLang="zh-TW" sz="2000" dirty="0"/>
          </a:p>
          <a:p>
            <a:endParaRPr lang="en-US" altLang="zh-TW" sz="2000" dirty="0"/>
          </a:p>
        </p:txBody>
      </p:sp>
    </p:spTree>
    <p:extLst>
      <p:ext uri="{BB962C8B-B14F-4D97-AF65-F5344CB8AC3E}">
        <p14:creationId xmlns:p14="http://schemas.microsoft.com/office/powerpoint/2010/main" val="210219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討論與分析</a:t>
            </a:r>
          </a:p>
        </p:txBody>
      </p:sp>
      <p:sp>
        <p:nvSpPr>
          <p:cNvPr id="3" name="內容版面配置區 2"/>
          <p:cNvSpPr>
            <a:spLocks noGrp="1"/>
          </p:cNvSpPr>
          <p:nvPr>
            <p:ph idx="1"/>
          </p:nvPr>
        </p:nvSpPr>
        <p:spPr>
          <a:xfrm>
            <a:off x="838200" y="1690688"/>
            <a:ext cx="10515600" cy="4802187"/>
          </a:xfrm>
        </p:spPr>
        <p:txBody>
          <a:bodyPr>
            <a:normAutofit/>
          </a:bodyPr>
          <a:lstStyle/>
          <a:p>
            <a:r>
              <a:rPr lang="zh-TW" altLang="en-US" sz="2400" dirty="0"/>
              <a:t>遇到的困難</a:t>
            </a:r>
            <a:r>
              <a:rPr lang="en-US" altLang="zh-TW" sz="2400" dirty="0"/>
              <a:t>:</a:t>
            </a:r>
            <a:r>
              <a:rPr lang="zh-TW" altLang="en-US" sz="2400" dirty="0"/>
              <a:t> </a:t>
            </a:r>
            <a:endParaRPr lang="en-US" altLang="zh-TW" sz="2400" dirty="0"/>
          </a:p>
          <a:p>
            <a:pPr marL="0" indent="0">
              <a:buNone/>
            </a:pPr>
            <a:r>
              <a:rPr lang="en-US" altLang="zh-TW" dirty="0"/>
              <a:t>	</a:t>
            </a:r>
            <a:r>
              <a:rPr lang="zh-TW" altLang="en-US" sz="2000" dirty="0"/>
              <a:t>剛開始嘗試使用助教上一次專案給出的</a:t>
            </a:r>
            <a:r>
              <a:rPr lang="en-US" altLang="zh-TW" sz="2000" dirty="0"/>
              <a:t>social GAN</a:t>
            </a:r>
            <a:r>
              <a:rPr lang="zh-TW" altLang="en-US" sz="2000" dirty="0"/>
              <a:t>資料集作為樣本更改，研究了裡面資料的格式後發現與我們上網下載的標籤格式不同，將</a:t>
            </a:r>
            <a:r>
              <a:rPr lang="en-US" altLang="zh-TW" sz="2000" dirty="0"/>
              <a:t>dataset</a:t>
            </a:r>
            <a:r>
              <a:rPr lang="zh-TW" altLang="en-US" sz="2000" dirty="0"/>
              <a:t>換為我們的資料集後在跑</a:t>
            </a:r>
            <a:r>
              <a:rPr lang="en-US" altLang="zh-TW" sz="2000" dirty="0" err="1"/>
              <a:t>colab</a:t>
            </a:r>
            <a:r>
              <a:rPr lang="zh-TW" altLang="en-US" sz="2000" dirty="0"/>
              <a:t>時因為陣列長度</a:t>
            </a:r>
            <a:r>
              <a:rPr lang="en-US" altLang="zh-TW" sz="2000" dirty="0"/>
              <a:t>(</a:t>
            </a:r>
            <a:r>
              <a:rPr lang="zh-TW" altLang="en-US" sz="2000" dirty="0"/>
              <a:t>標籤格式</a:t>
            </a:r>
            <a:r>
              <a:rPr lang="en-US" altLang="zh-TW" sz="2000" dirty="0"/>
              <a:t>)</a:t>
            </a:r>
            <a:r>
              <a:rPr lang="zh-TW" altLang="en-US" sz="2000" dirty="0"/>
              <a:t>不同而報錯，但因為我們沒有元檔案的格式說明，所以暫時無法解決。</a:t>
            </a:r>
            <a:endParaRPr lang="en-US" altLang="zh-TW" dirty="0"/>
          </a:p>
          <a:p>
            <a:r>
              <a:rPr lang="zh-TW" altLang="en-US" sz="2400" dirty="0"/>
              <a:t>解決方式</a:t>
            </a:r>
            <a:r>
              <a:rPr lang="en-US" altLang="zh-TW" sz="2400" dirty="0"/>
              <a:t>:</a:t>
            </a:r>
          </a:p>
          <a:p>
            <a:pPr marL="0" indent="0">
              <a:buNone/>
            </a:pPr>
            <a:r>
              <a:rPr lang="en-US" altLang="zh-TW" dirty="0"/>
              <a:t>	</a:t>
            </a:r>
            <a:r>
              <a:rPr lang="zh-TW" altLang="en-US" sz="2000" dirty="0"/>
              <a:t>後來在上課時詢問助教並得到了原檔案標籤格式，我利用</a:t>
            </a:r>
            <a:r>
              <a:rPr lang="en-US" altLang="zh-TW" sz="2000" dirty="0"/>
              <a:t>excel</a:t>
            </a:r>
            <a:r>
              <a:rPr lang="zh-TW" altLang="en-US" sz="2000" dirty="0"/>
              <a:t>將我們的資料轉換成原檔案標籤格式後成功跑起來並得到了不錯的輸出。</a:t>
            </a:r>
            <a:endParaRPr lang="en-US" altLang="zh-TW" sz="2000" dirty="0"/>
          </a:p>
          <a:p>
            <a:r>
              <a:rPr lang="zh-TW" altLang="en-US" sz="2400" dirty="0"/>
              <a:t>實作過程中是否觀察到什麼、並說明之</a:t>
            </a:r>
            <a:r>
              <a:rPr lang="en-US" altLang="zh-TW" sz="2400" dirty="0"/>
              <a:t>:</a:t>
            </a:r>
          </a:p>
          <a:p>
            <a:pPr marL="457200" lvl="1" indent="0">
              <a:buNone/>
            </a:pPr>
            <a:r>
              <a:rPr lang="en-US" altLang="zh-TW" sz="2000" dirty="0"/>
              <a:t>	</a:t>
            </a:r>
            <a:r>
              <a:rPr lang="zh-TW" altLang="en-US" sz="2000" dirty="0"/>
              <a:t>因為此次專案我去研究了網路上的</a:t>
            </a:r>
            <a:r>
              <a:rPr lang="en-US" altLang="zh-TW" sz="2000" dirty="0" err="1"/>
              <a:t>github</a:t>
            </a:r>
            <a:r>
              <a:rPr lang="en-US" altLang="zh-TW" sz="2000" dirty="0"/>
              <a:t>(</a:t>
            </a:r>
            <a:r>
              <a:rPr lang="en-US" altLang="zh-TW" sz="2000" dirty="0">
                <a:hlinkClick r:id="rId2"/>
              </a:rPr>
              <a:t>https://github.com/agrimgupta92/sgan</a:t>
            </a:r>
            <a:r>
              <a:rPr lang="en-US" altLang="zh-TW" sz="2000" dirty="0"/>
              <a:t>)</a:t>
            </a:r>
            <a:r>
              <a:rPr lang="zh-TW" altLang="en-US" sz="2000" dirty="0"/>
              <a:t>，發現我們的資料架構和他的很像，其中也看到了軌跡預測的可視化資訊我覺得十分特別。</a:t>
            </a:r>
            <a:endParaRPr lang="en-US" altLang="zh-TW" sz="2000" dirty="0"/>
          </a:p>
          <a:p>
            <a:pPr marL="457200" lvl="1" indent="0">
              <a:buNone/>
            </a:pPr>
            <a:r>
              <a:rPr lang="en-US" altLang="zh-TW" sz="2000" dirty="0"/>
              <a:t>	</a:t>
            </a:r>
            <a:r>
              <a:rPr lang="zh-TW" altLang="en-US" sz="2000" dirty="0"/>
              <a:t>同時使用</a:t>
            </a:r>
            <a:r>
              <a:rPr lang="en-US" altLang="zh-TW" sz="2000" dirty="0" err="1"/>
              <a:t>d_learning_rate</a:t>
            </a:r>
            <a:r>
              <a:rPr lang="zh-TW" altLang="en-US" sz="2000" dirty="0"/>
              <a:t>與</a:t>
            </a:r>
            <a:r>
              <a:rPr lang="en-US" altLang="zh-TW" sz="2000" dirty="0" err="1"/>
              <a:t>g_learning_rate</a:t>
            </a:r>
            <a:r>
              <a:rPr lang="zh-TW" altLang="en-US" sz="2000" dirty="0"/>
              <a:t>能減少誤差值，且</a:t>
            </a:r>
            <a:r>
              <a:rPr lang="en-US" altLang="zh-TW" sz="2000" dirty="0"/>
              <a:t>learning _rate</a:t>
            </a:r>
            <a:r>
              <a:rPr lang="zh-TW" altLang="en-US" sz="2000" dirty="0"/>
              <a:t>越靠近</a:t>
            </a:r>
            <a:r>
              <a:rPr lang="en-US" altLang="zh-TW" sz="2000" dirty="0"/>
              <a:t>default</a:t>
            </a:r>
            <a:r>
              <a:rPr lang="zh-TW" altLang="en-US" sz="2000"/>
              <a:t>值，誤差</a:t>
            </a:r>
            <a:r>
              <a:rPr lang="zh-TW" altLang="en-US" sz="2000" dirty="0"/>
              <a:t>越小；參數越大，誤差越高；參數過小，誤差也會提高。</a:t>
            </a:r>
            <a:endParaRPr lang="en-US" altLang="zh-TW" sz="2000" dirty="0"/>
          </a:p>
        </p:txBody>
      </p:sp>
    </p:spTree>
    <p:extLst>
      <p:ext uri="{BB962C8B-B14F-4D97-AF65-F5344CB8AC3E}">
        <p14:creationId xmlns:p14="http://schemas.microsoft.com/office/powerpoint/2010/main" val="249095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a:xfrm>
            <a:off x="838200" y="1545336"/>
            <a:ext cx="10515600" cy="5047488"/>
          </a:xfrm>
        </p:spPr>
        <p:txBody>
          <a:bodyPr>
            <a:normAutofit/>
          </a:bodyPr>
          <a:lstStyle/>
          <a:p>
            <a:r>
              <a:rPr lang="zh-TW" altLang="en-US" sz="2000" dirty="0"/>
              <a:t>資料集</a:t>
            </a:r>
            <a:endParaRPr lang="en-US" altLang="zh-TW" sz="2000" dirty="0">
              <a:hlinkClick r:id="rId2"/>
            </a:endParaRPr>
          </a:p>
          <a:p>
            <a:pPr marL="0" indent="0">
              <a:buNone/>
            </a:pPr>
            <a:r>
              <a:rPr lang="en-US" altLang="zh-TW" sz="1600" dirty="0">
                <a:hlinkClick r:id="rId2"/>
              </a:rPr>
              <a:t>https://data.kitware.com/?fbclid=IwAR11YaUee5BTVZe9avjNSKAZYPZXToVg1Tv7QVhu82ENzn-i9mGdgFua0GE#collection/56f56db28d777f753209ba9f/folder/56f581ce8d777f753209ca43</a:t>
            </a:r>
            <a:endParaRPr lang="en-US" altLang="zh-TW" sz="1600" dirty="0"/>
          </a:p>
          <a:p>
            <a:pPr marL="0" indent="0">
              <a:buNone/>
            </a:pPr>
            <a:r>
              <a:rPr lang="en-US" altLang="zh-TW" sz="1600" dirty="0">
                <a:solidFill>
                  <a:srgbClr val="FF0000"/>
                </a:solidFill>
                <a:hlinkClick r:id="rId3"/>
              </a:rPr>
              <a:t>https://data.kitware.com/?fbclid=IwAR11YaUee5BTVZe9avjNSKAZYPZXToVg1Tv7QVhu82ENzn-i9mGdgFua0GE#collection/56f56db28d777f753209ba9f/folder/5a031a5f8d777f31ac64dfd2</a:t>
            </a:r>
            <a:endParaRPr lang="en-US" altLang="zh-TW" sz="1600" dirty="0">
              <a:solidFill>
                <a:srgbClr val="FF0000"/>
              </a:solidFill>
            </a:endParaRPr>
          </a:p>
          <a:p>
            <a:r>
              <a:rPr lang="zh-TW" altLang="en-US" sz="2000" dirty="0"/>
              <a:t>參考資料</a:t>
            </a:r>
            <a:endParaRPr lang="en-US" altLang="zh-TW" sz="2000" dirty="0">
              <a:hlinkClick r:id="rId4"/>
            </a:endParaRPr>
          </a:p>
          <a:p>
            <a:pPr marL="0" indent="0">
              <a:buNone/>
            </a:pPr>
            <a:r>
              <a:rPr lang="en-US" altLang="zh-TW" sz="1600" dirty="0">
                <a:hlinkClick r:id="rId4"/>
              </a:rPr>
              <a:t>https://github.com/agrimgupta92/sgan</a:t>
            </a:r>
            <a:endParaRPr lang="en-US" altLang="zh-TW" sz="1600" dirty="0">
              <a:solidFill>
                <a:srgbClr val="FF0000"/>
              </a:solidFill>
            </a:endParaRPr>
          </a:p>
          <a:p>
            <a:r>
              <a:rPr lang="zh-TW" altLang="en-US" sz="2000" dirty="0"/>
              <a:t>程式碼連結</a:t>
            </a:r>
            <a:r>
              <a:rPr lang="en-US" altLang="zh-TW" sz="2000" dirty="0"/>
              <a:t>(</a:t>
            </a:r>
            <a:r>
              <a:rPr lang="zh-TW" altLang="en-US" sz="2000" dirty="0"/>
              <a:t>上傳到</a:t>
            </a:r>
            <a:r>
              <a:rPr lang="en-US" altLang="zh-TW" sz="2000" dirty="0"/>
              <a:t>Google Drive)</a:t>
            </a:r>
          </a:p>
          <a:p>
            <a:pPr marL="0" indent="0">
              <a:buNone/>
            </a:pPr>
            <a:r>
              <a:rPr lang="zh-TW" altLang="en-US" sz="1600" dirty="0"/>
              <a:t>程式碼</a:t>
            </a:r>
            <a:r>
              <a:rPr lang="en-US" altLang="zh-TW" sz="1600" dirty="0"/>
              <a:t>:</a:t>
            </a:r>
            <a:r>
              <a:rPr lang="zh-TW" altLang="en-US" sz="1600" dirty="0"/>
              <a:t> </a:t>
            </a:r>
            <a:r>
              <a:rPr lang="en-US" altLang="zh-TW" sz="1600" dirty="0">
                <a:hlinkClick r:id="rId5"/>
              </a:rPr>
              <a:t>https://colab.research.google.com/drive/1Zuxwopg6GNtzu46if83et9R0NZhqNveh?usp=sharing</a:t>
            </a:r>
            <a:endParaRPr lang="en-US" altLang="zh-TW" sz="1600" dirty="0"/>
          </a:p>
          <a:p>
            <a:pPr marL="0" indent="0">
              <a:buNone/>
            </a:pPr>
            <a:endParaRPr lang="en-US" altLang="zh-TW" sz="100" dirty="0"/>
          </a:p>
          <a:p>
            <a:pPr marL="0" indent="0">
              <a:buNone/>
            </a:pPr>
            <a:r>
              <a:rPr lang="zh-TW" altLang="en-US" sz="1600" dirty="0"/>
              <a:t>資料架構</a:t>
            </a:r>
            <a:r>
              <a:rPr lang="en-US" altLang="zh-TW" sz="1600" dirty="0"/>
              <a:t>: </a:t>
            </a:r>
            <a:r>
              <a:rPr lang="en-US" altLang="zh-TW" sz="1600" dirty="0">
                <a:hlinkClick r:id="rId6"/>
              </a:rPr>
              <a:t>https://drive.google.com/drive/folders/1PuJxH84CRTvH_S5KnPG2sQG2Pwbu-iLA?usp=sharing</a:t>
            </a:r>
            <a:endParaRPr lang="en-US" altLang="zh-TW" sz="1600" dirty="0"/>
          </a:p>
          <a:p>
            <a:pPr marL="0" indent="0">
              <a:buNone/>
            </a:pPr>
            <a:endParaRPr lang="en-US" altLang="zh-TW" sz="100" dirty="0"/>
          </a:p>
          <a:p>
            <a:r>
              <a:rPr lang="zh-TW" altLang="en-US" sz="2000" dirty="0">
                <a:solidFill>
                  <a:srgbClr val="FF0000"/>
                </a:solidFill>
              </a:rPr>
              <a:t>影片連結</a:t>
            </a:r>
            <a:r>
              <a:rPr lang="en-US" altLang="zh-TW" sz="2000" dirty="0">
                <a:solidFill>
                  <a:srgbClr val="FF0000"/>
                </a:solidFill>
              </a:rPr>
              <a:t>(</a:t>
            </a:r>
            <a:r>
              <a:rPr lang="zh-TW" altLang="en-US" sz="2000" dirty="0">
                <a:solidFill>
                  <a:srgbClr val="FF0000"/>
                </a:solidFill>
              </a:rPr>
              <a:t>上傳到</a:t>
            </a:r>
            <a:r>
              <a:rPr lang="en-US" altLang="zh-TW" sz="2000" dirty="0">
                <a:solidFill>
                  <a:srgbClr val="FF0000"/>
                </a:solidFill>
              </a:rPr>
              <a:t>YouTube)</a:t>
            </a:r>
            <a:r>
              <a:rPr lang="zh-TW" altLang="en-US" sz="2000" dirty="0">
                <a:solidFill>
                  <a:srgbClr val="FF0000"/>
                </a:solidFill>
              </a:rPr>
              <a:t>，影片中需展示</a:t>
            </a:r>
            <a:r>
              <a:rPr lang="en-US" altLang="zh-TW" sz="2000" dirty="0" err="1">
                <a:solidFill>
                  <a:srgbClr val="FF0000"/>
                </a:solidFill>
              </a:rPr>
              <a:t>ppt</a:t>
            </a:r>
            <a:r>
              <a:rPr lang="zh-TW" altLang="en-US" sz="2000" dirty="0">
                <a:solidFill>
                  <a:srgbClr val="FF0000"/>
                </a:solidFill>
              </a:rPr>
              <a:t>並進行說明，時長</a:t>
            </a:r>
            <a:r>
              <a:rPr lang="en-US" altLang="zh-TW" sz="2000" dirty="0">
                <a:solidFill>
                  <a:srgbClr val="FF0000"/>
                </a:solidFill>
              </a:rPr>
              <a:t>4~5</a:t>
            </a:r>
            <a:r>
              <a:rPr lang="zh-TW" altLang="en-US" sz="2000" dirty="0">
                <a:solidFill>
                  <a:srgbClr val="FF0000"/>
                </a:solidFill>
              </a:rPr>
              <a:t>分鐘</a:t>
            </a:r>
            <a:r>
              <a:rPr lang="en-US" altLang="zh-TW" sz="2000" dirty="0">
                <a:solidFill>
                  <a:srgbClr val="FF0000"/>
                </a:solidFill>
              </a:rPr>
              <a:t>(</a:t>
            </a:r>
            <a:r>
              <a:rPr lang="zh-TW" altLang="en-US" sz="2000" dirty="0">
                <a:solidFill>
                  <a:srgbClr val="FF0000"/>
                </a:solidFill>
              </a:rPr>
              <a:t>錄製內容需包含電腦畫面</a:t>
            </a:r>
            <a:r>
              <a:rPr lang="en-US" altLang="zh-TW" sz="2000" dirty="0">
                <a:solidFill>
                  <a:srgbClr val="FF0000"/>
                </a:solidFill>
              </a:rPr>
              <a:t>+</a:t>
            </a:r>
            <a:r>
              <a:rPr lang="zh-TW" altLang="en-US" sz="2000" dirty="0">
                <a:solidFill>
                  <a:srgbClr val="FF0000"/>
                </a:solidFill>
              </a:rPr>
              <a:t>聲音，可使用</a:t>
            </a:r>
            <a:r>
              <a:rPr lang="en-US" altLang="zh-TW" sz="2000" dirty="0">
                <a:solidFill>
                  <a:srgbClr val="FF0000"/>
                </a:solidFill>
                <a:hlinkClick r:id="rId7"/>
              </a:rPr>
              <a:t>Windows</a:t>
            </a:r>
            <a:r>
              <a:rPr lang="zh-TW" altLang="en-US" sz="2000" dirty="0">
                <a:solidFill>
                  <a:srgbClr val="FF0000"/>
                </a:solidFill>
                <a:hlinkClick r:id="rId7"/>
              </a:rPr>
              <a:t>內鍵錄影軟體</a:t>
            </a:r>
            <a:r>
              <a:rPr lang="zh-TW" altLang="en-US" sz="2000" dirty="0">
                <a:solidFill>
                  <a:srgbClr val="FF0000"/>
                </a:solidFill>
              </a:rPr>
              <a:t>或</a:t>
            </a:r>
            <a:r>
              <a:rPr lang="en-US" altLang="zh-TW" sz="2000" dirty="0">
                <a:solidFill>
                  <a:srgbClr val="FF0000"/>
                </a:solidFill>
                <a:hlinkClick r:id="rId8"/>
              </a:rPr>
              <a:t>Mac</a:t>
            </a:r>
            <a:r>
              <a:rPr lang="zh-TW" altLang="en-US" sz="2000" dirty="0">
                <a:solidFill>
                  <a:srgbClr val="FF0000"/>
                </a:solidFill>
                <a:hlinkClick r:id="rId8"/>
              </a:rPr>
              <a:t>內鍵錄影軟體</a:t>
            </a:r>
            <a:r>
              <a:rPr lang="zh-TW" altLang="en-US" sz="2000" dirty="0">
                <a:solidFill>
                  <a:srgbClr val="FF0000"/>
                </a:solidFill>
              </a:rPr>
              <a:t>協助錄製期末報告影片</a:t>
            </a:r>
            <a:r>
              <a:rPr lang="en-US" altLang="zh-TW" sz="2000" dirty="0">
                <a:solidFill>
                  <a:srgbClr val="FF0000"/>
                </a:solidFill>
              </a:rPr>
              <a:t>))</a:t>
            </a:r>
            <a:endParaRPr lang="zh-TW" altLang="en-US" sz="2000" dirty="0">
              <a:solidFill>
                <a:srgbClr val="FF0000"/>
              </a:solidFill>
            </a:endParaRPr>
          </a:p>
          <a:p>
            <a:pPr marL="0" indent="0">
              <a:buNone/>
            </a:pPr>
            <a:endParaRPr lang="zh-TW" altLang="en-US" dirty="0"/>
          </a:p>
        </p:txBody>
      </p:sp>
    </p:spTree>
    <p:extLst>
      <p:ext uri="{BB962C8B-B14F-4D97-AF65-F5344CB8AC3E}">
        <p14:creationId xmlns:p14="http://schemas.microsoft.com/office/powerpoint/2010/main" val="1987970668"/>
      </p:ext>
    </p:extLst>
  </p:cSld>
  <p:clrMapOvr>
    <a:masterClrMapping/>
  </p:clrMapOvr>
</p:sld>
</file>

<file path=ppt/theme/theme1.xml><?xml version="1.0" encoding="utf-8"?>
<a:theme xmlns:a="http://schemas.openxmlformats.org/drawingml/2006/main" name="佈景主題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2" id="{5A1B67F1-C8B2-40E3-A140-7DFC71F00000}" vid="{9AB9A0D2-26C8-4829-A304-05C3D8F4B905}"/>
    </a:ext>
  </a:extLst>
</a:theme>
</file>

<file path=docProps/app.xml><?xml version="1.0" encoding="utf-8"?>
<Properties xmlns="http://schemas.openxmlformats.org/officeDocument/2006/extended-properties" xmlns:vt="http://schemas.openxmlformats.org/officeDocument/2006/docPropsVTypes">
  <Template>佈景主題2</Template>
  <TotalTime>6391</TotalTime>
  <Words>884</Words>
  <Application>Microsoft Office PowerPoint</Application>
  <PresentationFormat>寬螢幕</PresentationFormat>
  <Paragraphs>46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微軟正黑體</vt:lpstr>
      <vt:lpstr>標楷體</vt:lpstr>
      <vt:lpstr>Arial</vt:lpstr>
      <vt:lpstr>Times New Roman</vt:lpstr>
      <vt:lpstr>佈景主題2</vt:lpstr>
      <vt:lpstr>多媒體技術與應用-期末報告</vt:lpstr>
      <vt:lpstr>作法及流程</vt:lpstr>
      <vt:lpstr>成果展示(附上程式執行結果的影片/圖片連結)</vt:lpstr>
      <vt:lpstr>討論與分析</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多媒體技術與應用-期末報告</dc:title>
  <dc:creator>Chen-Pu</dc:creator>
  <cp:lastModifiedBy>周雨柔</cp:lastModifiedBy>
  <cp:revision>37</cp:revision>
  <dcterms:created xsi:type="dcterms:W3CDTF">2021-06-07T06:56:17Z</dcterms:created>
  <dcterms:modified xsi:type="dcterms:W3CDTF">2021-06-21T16:18:06Z</dcterms:modified>
</cp:coreProperties>
</file>