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j+fQCrb1bWpBqDSUQWGT+NsF3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6c791ec93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6c791ec93_1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title"/>
          </p:nvPr>
        </p:nvSpPr>
        <p:spPr>
          <a:xfrm>
            <a:off x="3423920" y="465200"/>
            <a:ext cx="229679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body"/>
          </p:nvPr>
        </p:nvSpPr>
        <p:spPr>
          <a:xfrm>
            <a:off x="457200" y="1600200"/>
            <a:ext cx="11277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423920" y="465200"/>
            <a:ext cx="229679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/>
          <p:nvPr>
            <p:ph type="title"/>
          </p:nvPr>
        </p:nvSpPr>
        <p:spPr>
          <a:xfrm>
            <a:off x="3423920" y="465200"/>
            <a:ext cx="229679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423920" y="465200"/>
            <a:ext cx="229679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457200" y="1600200"/>
            <a:ext cx="11277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chemas.android.com/apk/res/android" TargetMode="External"/><Relationship Id="rId4" Type="http://schemas.openxmlformats.org/officeDocument/2006/relationships/hyperlink" Target="http://schemas.android.com/apk/res-aut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12192000" cy="49316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4952999"/>
              <a:ext cx="12189460" cy="1905000"/>
            </a:xfrm>
            <a:custGeom>
              <a:rect b="b" l="l" r="r" t="t"/>
              <a:pathLst>
                <a:path extrusionOk="0" h="1905000" w="12189460">
                  <a:moveTo>
                    <a:pt x="121889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12188952" y="1905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0" y="4907279"/>
              <a:ext cx="12189460" cy="64135"/>
            </a:xfrm>
            <a:custGeom>
              <a:rect b="b" l="l" r="r" t="t"/>
              <a:pathLst>
                <a:path extrusionOk="0" h="64135" w="12189460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>
            <a:off x="1144320" y="5348122"/>
            <a:ext cx="79234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Lab 5 – Navigation Bar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144320" y="5955284"/>
            <a:ext cx="1468755" cy="24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KUAN - TING LAI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1600200" y="457200"/>
            <a:ext cx="6858000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Bulid.gradle</a:t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1600200" y="2209800"/>
            <a:ext cx="9372600" cy="25545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Consolas"/>
              <a:buNone/>
            </a:pP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dependencies </a:t>
            </a:r>
            <a:r>
              <a:rPr b="1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implementation fileTree(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"libs"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"*.jar"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'androidx.appcompat:appcompat:1.1.0'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'androidx.constraintlayout:constraintlayout:1.1.3'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'com.google.android.material:material:1.1.0'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'androidx.coordinatorlayout:coordinatorlayout:1.1.0'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testImplementation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'junit:junit:4.12'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'androidx.test.ext:junit:1.1.1'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'androidx.test.espresso:espresso-core:3.2.0'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zh-TW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445419" y="2925016"/>
            <a:ext cx="9301162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layout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2"/>
          <p:cNvGrpSpPr/>
          <p:nvPr/>
        </p:nvGrpSpPr>
        <p:grpSpPr>
          <a:xfrm>
            <a:off x="1793620" y="0"/>
            <a:ext cx="8728075" cy="6857996"/>
            <a:chOff x="1793620" y="0"/>
            <a:chExt cx="8728075" cy="6857996"/>
          </a:xfrm>
        </p:grpSpPr>
        <p:sp>
          <p:nvSpPr>
            <p:cNvPr id="149" name="Google Shape;149;p12"/>
            <p:cNvSpPr/>
            <p:nvPr/>
          </p:nvSpPr>
          <p:spPr>
            <a:xfrm>
              <a:off x="1793620" y="0"/>
              <a:ext cx="8728075" cy="68579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481071" y="149352"/>
              <a:ext cx="1735074" cy="9608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2546603" y="190500"/>
              <a:ext cx="1606550" cy="832485"/>
            </a:xfrm>
            <a:custGeom>
              <a:rect b="b" l="l" r="r" t="t"/>
              <a:pathLst>
                <a:path extrusionOk="0" h="832485" w="1606550">
                  <a:moveTo>
                    <a:pt x="0" y="138683"/>
                  </a:moveTo>
                  <a:lnTo>
                    <a:pt x="7071" y="94853"/>
                  </a:lnTo>
                  <a:lnTo>
                    <a:pt x="26761" y="56784"/>
                  </a:lnTo>
                  <a:lnTo>
                    <a:pt x="56784" y="26761"/>
                  </a:lnTo>
                  <a:lnTo>
                    <a:pt x="94853" y="7071"/>
                  </a:lnTo>
                  <a:lnTo>
                    <a:pt x="138683" y="0"/>
                  </a:lnTo>
                  <a:lnTo>
                    <a:pt x="1467611" y="0"/>
                  </a:lnTo>
                  <a:lnTo>
                    <a:pt x="1511442" y="7071"/>
                  </a:lnTo>
                  <a:lnTo>
                    <a:pt x="1549511" y="26761"/>
                  </a:lnTo>
                  <a:lnTo>
                    <a:pt x="1579534" y="56784"/>
                  </a:lnTo>
                  <a:lnTo>
                    <a:pt x="1599224" y="94853"/>
                  </a:lnTo>
                  <a:lnTo>
                    <a:pt x="1606295" y="138683"/>
                  </a:lnTo>
                  <a:lnTo>
                    <a:pt x="1606295" y="693420"/>
                  </a:lnTo>
                  <a:lnTo>
                    <a:pt x="1599224" y="737250"/>
                  </a:lnTo>
                  <a:lnTo>
                    <a:pt x="1579534" y="775319"/>
                  </a:lnTo>
                  <a:lnTo>
                    <a:pt x="1549511" y="805342"/>
                  </a:lnTo>
                  <a:lnTo>
                    <a:pt x="1511442" y="825032"/>
                  </a:lnTo>
                  <a:lnTo>
                    <a:pt x="1467611" y="832103"/>
                  </a:lnTo>
                  <a:lnTo>
                    <a:pt x="138683" y="832103"/>
                  </a:lnTo>
                  <a:lnTo>
                    <a:pt x="94853" y="825032"/>
                  </a:lnTo>
                  <a:lnTo>
                    <a:pt x="56784" y="805342"/>
                  </a:lnTo>
                  <a:lnTo>
                    <a:pt x="26761" y="775319"/>
                  </a:lnTo>
                  <a:lnTo>
                    <a:pt x="7071" y="737250"/>
                  </a:lnTo>
                  <a:lnTo>
                    <a:pt x="0" y="693420"/>
                  </a:lnTo>
                  <a:lnTo>
                    <a:pt x="0" y="138683"/>
                  </a:lnTo>
                  <a:close/>
                </a:path>
              </a:pathLst>
            </a:custGeom>
            <a:noFill/>
            <a:ln cap="flat" cmpd="sng" w="39600">
              <a:solidFill>
                <a:srgbClr val="C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2" y="576262"/>
            <a:ext cx="9782175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2438400" y="914400"/>
            <a:ext cx="1676400" cy="457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8915400" y="5867400"/>
            <a:ext cx="990600" cy="338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2558022" y="465200"/>
            <a:ext cx="547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activity_main.xml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2057400" y="1371600"/>
            <a:ext cx="7848600" cy="489364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200"/>
              <a:buFont typeface="Consolas"/>
              <a:buNone/>
            </a:pP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&lt;androidx.drawerlayout.widget.DrawerLayout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="http://schemas.android.com/apk/res-auto"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="http://schemas.android.com/tools"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="@+id/drawer_layout"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:fitsSystemWindows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="true"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:openDrawer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="start"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&lt;include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="@layout/app_bar_main"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&lt;com.google.android.material.navigation.NavigationView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="@+id/nav_view"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:layout_gravity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="start"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:fitsSystemWindows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="true"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:headerLayout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="@layout/nav_header_main"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:menu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="@menu/activity_main_drawer"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:ignore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="MissingClass"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&lt;/androidx.drawerlayout.widget.DrawerLayout&gt;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62000" y="344385"/>
            <a:ext cx="8763000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app_bar_main.xml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2435224" y="1053027"/>
            <a:ext cx="7699375" cy="542456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050"/>
              <a:buFont typeface="Consolas"/>
              <a:buNone/>
            </a:pP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&lt;androidx.coordinatorlayout.widget.CoordinatorLayout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="http://schemas.android.com/apk/res-auto"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="http://schemas.android.com/tools"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:context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=".MainActivity"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&lt;com.google.android.material.appbar.AppBarLayout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:theme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="@style/AppTheme.AppBarOverlay"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&lt;androidx.appcompat.widget.Toolbar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="@+id/toolbar"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="?attr/actionBarSize"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:background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="?attr/colorPrimary"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:popupTheme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="@style/AppTheme.PopupOverlay"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&lt;/com.google.android.material.appbar.AppBarLayout&gt;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&lt;include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="@layout/content_main"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&lt;com.google.android.material.floatingactionbutton.FloatingActionButton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="@+id/fab"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:layout_gravity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="bottom|end"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:layout_margin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="@dimen/fab_margin"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:srcCompat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="@android:drawable/ic_dialog_email"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&lt;/androidx.coordinatorlayout.widget.CoordinatorLayout&gt;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2506217" y="465200"/>
            <a:ext cx="7247383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content_main.xml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171700" y="2286000"/>
            <a:ext cx="7848600" cy="25545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600"/>
              <a:buFont typeface="Consolas"/>
              <a:buNone/>
            </a:pPr>
            <a: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&lt;androidx.constraintlayout.widget.ConstraintLayout</a:t>
            </a:r>
            <a:b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="http://schemas.android.com/apk/res-auto"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="http://schemas.android.com/tools"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:layout_behavior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="@string/appbar_scrolling_view_behavior"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:context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=".MainActivity"</a:t>
            </a:r>
            <a:b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6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:showIn</a:t>
            </a:r>
            <a:r>
              <a:rPr b="0" i="0" lang="zh-TW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="@layout/app_bar_main"</a:t>
            </a:r>
            <a:r>
              <a:rPr b="0" i="0" lang="zh-TW" sz="16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2033777" y="465200"/>
            <a:ext cx="8024623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nav_header_main.xml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2362200" y="1295400"/>
            <a:ext cx="7696200" cy="52629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050"/>
              <a:buFont typeface="Consolas"/>
              <a:buNone/>
            </a:pP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&lt;LinearLayout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="http://schemas.android.com/apk/res-auto"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="@dimen/nav_header_height"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:background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="@drawable/side_nav_bar"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:gravity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="bottom"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:orientation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="vertical"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:paddingLeft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="@dimen/activity_horizontal_margin"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:paddingTop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="@dimen/activity_vertical_margin"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:paddingRight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="@dimen/activity_horizontal_margin"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:paddingBottom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="@dimen/activity_vertical_margin"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:theme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="@style/ThemeOverlay.AppCompat.Dark"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&lt;ImageView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="@+id/imageView"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:contentDescription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="@string/nav_header_desc"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:paddingTop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="@dimen/nav_header_vertical_spacing"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:srcCompat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="@mipmap/ic_launcher_round"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&lt;TextView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:paddingTop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="@dimen/nav_header_vertical_spacing"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:text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="@string/nav_header_title"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:textAppearance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="@style/TextAppearance.AppCompat.Body1"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&lt;TextView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="@+id/textView"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="wrap_content"</a:t>
            </a:r>
            <a:b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05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05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:text</a:t>
            </a:r>
            <a:r>
              <a:rPr b="0" i="0" lang="zh-TW" sz="105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="@string/nav_header_subtitle" </a:t>
            </a: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05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445419" y="2925016"/>
            <a:ext cx="9301162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menu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5257800" y="66692"/>
            <a:ext cx="6126480" cy="6787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806240" y="381000"/>
            <a:ext cx="4375360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menu directory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54" name="Google Shape;54;p2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1187450" y="329184"/>
            <a:ext cx="10806430" cy="6126479"/>
            <a:chOff x="1187450" y="329184"/>
            <a:chExt cx="10806430" cy="6126479"/>
          </a:xfrm>
        </p:grpSpPr>
        <p:sp>
          <p:nvSpPr>
            <p:cNvPr id="57" name="Google Shape;57;p2"/>
            <p:cNvSpPr/>
            <p:nvPr/>
          </p:nvSpPr>
          <p:spPr>
            <a:xfrm>
              <a:off x="1187450" y="1108582"/>
              <a:ext cx="9967595" cy="0"/>
            </a:xfrm>
            <a:custGeom>
              <a:rect b="b" l="l" r="r" t="t"/>
              <a:pathLst>
                <a:path extrusionOk="0" h="120000" w="9967595">
                  <a:moveTo>
                    <a:pt x="0" y="0"/>
                  </a:moveTo>
                  <a:lnTo>
                    <a:pt x="9967214" y="0"/>
                  </a:lnTo>
                </a:path>
              </a:pathLst>
            </a:custGeom>
            <a:noFill/>
            <a:ln cap="flat" cmpd="sng" w="9525">
              <a:solidFill>
                <a:srgbClr val="7C7C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94120" y="329184"/>
              <a:ext cx="5699760" cy="612647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2"/>
          <p:cNvSpPr txBox="1"/>
          <p:nvPr>
            <p:ph type="title"/>
          </p:nvPr>
        </p:nvSpPr>
        <p:spPr>
          <a:xfrm>
            <a:off x="1176323" y="203657"/>
            <a:ext cx="99615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APP Design Example</a:t>
            </a:r>
            <a:endParaRPr sz="4800"/>
          </a:p>
        </p:txBody>
      </p:sp>
      <p:sp>
        <p:nvSpPr>
          <p:cNvPr id="60" name="Google Shape;60;p2"/>
          <p:cNvSpPr txBox="1"/>
          <p:nvPr/>
        </p:nvSpPr>
        <p:spPr>
          <a:xfrm>
            <a:off x="1084884" y="1120965"/>
            <a:ext cx="4519295" cy="19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-231775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General APP Hierarchy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5" lvl="1" marL="448309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Char char="◦"/>
            </a:pPr>
            <a:r>
              <a:rPr b="0" i="0" lang="zh-TW" sz="24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Top -&gt; Category -&gt; Details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44475" marR="5080" rtl="0" algn="l">
              <a:lnSpc>
                <a:spcPct val="119285"/>
              </a:lnSpc>
              <a:spcBef>
                <a:spcPts val="138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Need a shortcut to important  activity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0641330" y="3204717"/>
            <a:ext cx="11855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D0000"/>
                </a:solidFill>
                <a:latin typeface="Arial"/>
                <a:ea typeface="Arial"/>
                <a:cs typeface="Arial"/>
                <a:sym typeface="Arial"/>
              </a:rPr>
              <a:t>Shortcut!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1043919" y="6552386"/>
            <a:ext cx="9398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0"/>
          <p:cNvGrpSpPr/>
          <p:nvPr/>
        </p:nvGrpSpPr>
        <p:grpSpPr>
          <a:xfrm>
            <a:off x="340359" y="418170"/>
            <a:ext cx="11511280" cy="6328314"/>
            <a:chOff x="340359" y="418170"/>
            <a:chExt cx="11511280" cy="6328314"/>
          </a:xfrm>
        </p:grpSpPr>
        <p:sp>
          <p:nvSpPr>
            <p:cNvPr id="199" name="Google Shape;199;p20"/>
            <p:cNvSpPr/>
            <p:nvPr/>
          </p:nvSpPr>
          <p:spPr>
            <a:xfrm>
              <a:off x="340359" y="418170"/>
              <a:ext cx="11511280" cy="63283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834895" y="963180"/>
              <a:ext cx="884682" cy="54329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00427" y="1004316"/>
              <a:ext cx="756285" cy="414655"/>
            </a:xfrm>
            <a:custGeom>
              <a:rect b="b" l="l" r="r" t="t"/>
              <a:pathLst>
                <a:path extrusionOk="0" h="414655" w="75628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8" y="0"/>
                  </a:lnTo>
                  <a:lnTo>
                    <a:pt x="686816" y="0"/>
                  </a:lnTo>
                  <a:lnTo>
                    <a:pt x="713684" y="5437"/>
                  </a:lnTo>
                  <a:lnTo>
                    <a:pt x="735647" y="20256"/>
                  </a:lnTo>
                  <a:lnTo>
                    <a:pt x="750466" y="42219"/>
                  </a:lnTo>
                  <a:lnTo>
                    <a:pt x="755904" y="69087"/>
                  </a:lnTo>
                  <a:lnTo>
                    <a:pt x="755904" y="345439"/>
                  </a:lnTo>
                  <a:lnTo>
                    <a:pt x="750466" y="372308"/>
                  </a:lnTo>
                  <a:lnTo>
                    <a:pt x="735647" y="394271"/>
                  </a:lnTo>
                  <a:lnTo>
                    <a:pt x="713684" y="409090"/>
                  </a:lnTo>
                  <a:lnTo>
                    <a:pt x="686816" y="414528"/>
                  </a:lnTo>
                  <a:lnTo>
                    <a:pt x="69088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noFill/>
            <a:ln cap="flat" cmpd="sng" w="39600">
              <a:solidFill>
                <a:srgbClr val="C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6477000" y="143454"/>
            <a:ext cx="4692317" cy="67448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601771" y="381000"/>
            <a:ext cx="4570429" cy="996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main.xml and activity_main_drawer.xml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870097" y="305410"/>
            <a:ext cx="10451803" cy="6552586"/>
            <a:chOff x="870097" y="305410"/>
            <a:chExt cx="10451803" cy="6552586"/>
          </a:xfrm>
        </p:grpSpPr>
        <p:sp>
          <p:nvSpPr>
            <p:cNvPr id="213" name="Google Shape;213;p22"/>
            <p:cNvSpPr/>
            <p:nvPr/>
          </p:nvSpPr>
          <p:spPr>
            <a:xfrm>
              <a:off x="870097" y="305410"/>
              <a:ext cx="10451803" cy="65525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700783" y="347484"/>
              <a:ext cx="1381506" cy="3512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766315" y="388619"/>
              <a:ext cx="1252855" cy="222885"/>
            </a:xfrm>
            <a:custGeom>
              <a:rect b="b" l="l" r="r" t="t"/>
              <a:pathLst>
                <a:path extrusionOk="0" h="222884" w="1252855">
                  <a:moveTo>
                    <a:pt x="0" y="37083"/>
                  </a:moveTo>
                  <a:lnTo>
                    <a:pt x="2919" y="22663"/>
                  </a:lnTo>
                  <a:lnTo>
                    <a:pt x="10874" y="10874"/>
                  </a:lnTo>
                  <a:lnTo>
                    <a:pt x="22663" y="2919"/>
                  </a:lnTo>
                  <a:lnTo>
                    <a:pt x="37083" y="0"/>
                  </a:lnTo>
                  <a:lnTo>
                    <a:pt x="1215644" y="0"/>
                  </a:lnTo>
                  <a:lnTo>
                    <a:pt x="1230064" y="2919"/>
                  </a:lnTo>
                  <a:lnTo>
                    <a:pt x="1241853" y="10874"/>
                  </a:lnTo>
                  <a:lnTo>
                    <a:pt x="1249808" y="22663"/>
                  </a:lnTo>
                  <a:lnTo>
                    <a:pt x="1252727" y="37083"/>
                  </a:lnTo>
                  <a:lnTo>
                    <a:pt x="1252727" y="185419"/>
                  </a:lnTo>
                  <a:lnTo>
                    <a:pt x="1249808" y="199840"/>
                  </a:lnTo>
                  <a:lnTo>
                    <a:pt x="1241853" y="211629"/>
                  </a:lnTo>
                  <a:lnTo>
                    <a:pt x="1230064" y="219584"/>
                  </a:lnTo>
                  <a:lnTo>
                    <a:pt x="1215644" y="222503"/>
                  </a:lnTo>
                  <a:lnTo>
                    <a:pt x="37083" y="222503"/>
                  </a:lnTo>
                  <a:lnTo>
                    <a:pt x="22663" y="219584"/>
                  </a:lnTo>
                  <a:lnTo>
                    <a:pt x="10874" y="211629"/>
                  </a:lnTo>
                  <a:lnTo>
                    <a:pt x="2919" y="199840"/>
                  </a:lnTo>
                  <a:lnTo>
                    <a:pt x="0" y="185419"/>
                  </a:lnTo>
                  <a:lnTo>
                    <a:pt x="0" y="37083"/>
                  </a:lnTo>
                  <a:close/>
                </a:path>
              </a:pathLst>
            </a:custGeom>
            <a:noFill/>
            <a:ln cap="flat" cmpd="sng" w="39600">
              <a:solidFill>
                <a:srgbClr val="C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3"/>
          <p:cNvGrpSpPr/>
          <p:nvPr/>
        </p:nvGrpSpPr>
        <p:grpSpPr>
          <a:xfrm>
            <a:off x="793898" y="253358"/>
            <a:ext cx="10451803" cy="6595496"/>
            <a:chOff x="793898" y="253358"/>
            <a:chExt cx="10451803" cy="6595496"/>
          </a:xfrm>
        </p:grpSpPr>
        <p:sp>
          <p:nvSpPr>
            <p:cNvPr id="221" name="Google Shape;221;p23"/>
            <p:cNvSpPr/>
            <p:nvPr/>
          </p:nvSpPr>
          <p:spPr>
            <a:xfrm>
              <a:off x="793898" y="253358"/>
              <a:ext cx="10451803" cy="65954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636776" y="301764"/>
              <a:ext cx="549401" cy="3512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702307" y="342900"/>
              <a:ext cx="421005" cy="222885"/>
            </a:xfrm>
            <a:custGeom>
              <a:rect b="b" l="l" r="r" t="t"/>
              <a:pathLst>
                <a:path extrusionOk="0" h="222884" w="421005">
                  <a:moveTo>
                    <a:pt x="0" y="37084"/>
                  </a:moveTo>
                  <a:lnTo>
                    <a:pt x="2919" y="22663"/>
                  </a:lnTo>
                  <a:lnTo>
                    <a:pt x="10874" y="10874"/>
                  </a:lnTo>
                  <a:lnTo>
                    <a:pt x="22663" y="2919"/>
                  </a:lnTo>
                  <a:lnTo>
                    <a:pt x="37084" y="0"/>
                  </a:lnTo>
                  <a:lnTo>
                    <a:pt x="383540" y="0"/>
                  </a:lnTo>
                  <a:lnTo>
                    <a:pt x="397960" y="2919"/>
                  </a:lnTo>
                  <a:lnTo>
                    <a:pt x="409749" y="10874"/>
                  </a:lnTo>
                  <a:lnTo>
                    <a:pt x="417704" y="22663"/>
                  </a:lnTo>
                  <a:lnTo>
                    <a:pt x="420624" y="37084"/>
                  </a:lnTo>
                  <a:lnTo>
                    <a:pt x="420624" y="185420"/>
                  </a:lnTo>
                  <a:lnTo>
                    <a:pt x="417704" y="199840"/>
                  </a:lnTo>
                  <a:lnTo>
                    <a:pt x="409749" y="211629"/>
                  </a:lnTo>
                  <a:lnTo>
                    <a:pt x="397960" y="219584"/>
                  </a:lnTo>
                  <a:lnTo>
                    <a:pt x="383540" y="222503"/>
                  </a:lnTo>
                  <a:lnTo>
                    <a:pt x="37084" y="222503"/>
                  </a:lnTo>
                  <a:lnTo>
                    <a:pt x="22663" y="219584"/>
                  </a:lnTo>
                  <a:lnTo>
                    <a:pt x="10874" y="211629"/>
                  </a:lnTo>
                  <a:lnTo>
                    <a:pt x="2919" y="199840"/>
                  </a:lnTo>
                  <a:lnTo>
                    <a:pt x="0" y="185420"/>
                  </a:lnTo>
                  <a:lnTo>
                    <a:pt x="0" y="37084"/>
                  </a:lnTo>
                  <a:close/>
                </a:path>
              </a:pathLst>
            </a:custGeom>
            <a:noFill/>
            <a:ln cap="flat" cmpd="sng" w="39600">
              <a:solidFill>
                <a:srgbClr val="C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515359" y="465200"/>
            <a:ext cx="4561841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main.xml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981200" y="1600200"/>
            <a:ext cx="8229600" cy="452628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xml version=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"1.0"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encoding=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"utf-8"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&lt;menu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xmlns:</a:t>
            </a: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zh-TW" sz="1800" u="sng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http://schemas.android.com/apk/res/android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1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xmlns:</a:t>
            </a: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zh-TW" sz="1800" u="sng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http://schemas.android.com/apk/res-auto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1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&lt;item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9650" marR="2756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:id=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"@+id/action_settings"  </a:t>
            </a: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:orderInCategory=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"100"  </a:t>
            </a: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:title=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"@string/action_settings"  </a:t>
            </a:r>
            <a:r>
              <a:rPr lang="zh-TW" sz="1800">
                <a:solidFill>
                  <a:srgbClr val="9776AA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:showAsAction=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"never" 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&lt;/menu&gt;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643633" y="465200"/>
            <a:ext cx="788136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activity_main_drawer.xml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1643633" y="1560708"/>
            <a:ext cx="8305800" cy="483209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100"/>
              <a:buFont typeface="Consolas"/>
              <a:buNone/>
            </a:pP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&lt;menu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="http://schemas.android.com/tools"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:showIn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="navigation_view"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&lt;group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:checkableBehavior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="single"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="@+id/nav_home"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="@drawable/ic_menu_home"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="@string/menu_home"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="@+id/nav_gallery"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="@drawable/ic_menu_gallery"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="@string/menu_gallery"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="@+id/nav_slideshow"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="@drawable/ic_menu_slideshow"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="@string/menu_slideshow"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="@+id/nav_tools"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="@drawable/ic_menu_manage"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="@string/menu_tools"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&lt;/group&gt;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&lt;item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="Communicate"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&lt;menu&gt;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="@+id/nav_share"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="@drawable/ic_menu_share"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="@string/menu_share"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&lt;item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="@+id/nav_send"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="@drawable/ic_menu_send"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:title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="@string/menu_send"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&lt;/menu&gt;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&lt;/menu&gt;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445419" y="2925016"/>
            <a:ext cx="9301162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style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423920" y="465200"/>
            <a:ext cx="457708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Styles.xml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895600" y="1536174"/>
            <a:ext cx="6400800" cy="378565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200"/>
              <a:buFont typeface="Consolas"/>
              <a:buNone/>
            </a:pP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b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&lt;style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="AppTheme"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="Theme.AppCompat.Light.DarkActionBar"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&lt;!-- Customize your theme here. --&gt;</a:t>
            </a:r>
            <a:b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&lt;item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="colorPrimary"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@color/colorPrimary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="colorPrimaryDark"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@color/colorPrimaryDark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="colorAccent"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@color/colorAccent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&lt;style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="AppTheme.NoActionBar"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="windowActionBar"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&lt;item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="windowNoTitle"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&lt;style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="AppTheme.AppBarOverlay"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="ThemeOverlay.AppCompat.Dark.ActionBar"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&lt;style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="AppTheme.PopupOverlay"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="ThemeOverlay.AppCompat.Light"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3256273" y="465200"/>
            <a:ext cx="3716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dimens.xml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57200" y="2612135"/>
            <a:ext cx="10985500" cy="2307590"/>
          </a:xfrm>
          <a:custGeom>
            <a:rect b="b" l="l" r="r" t="t"/>
            <a:pathLst>
              <a:path extrusionOk="0" h="2307590" w="10985500">
                <a:moveTo>
                  <a:pt x="10984992" y="0"/>
                </a:moveTo>
                <a:lnTo>
                  <a:pt x="0" y="0"/>
                </a:lnTo>
                <a:lnTo>
                  <a:pt x="0" y="2307336"/>
                </a:lnTo>
                <a:lnTo>
                  <a:pt x="10984992" y="2307336"/>
                </a:lnTo>
                <a:lnTo>
                  <a:pt x="10984992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536244" y="2647645"/>
            <a:ext cx="8148955" cy="222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&lt;resources&gt;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&lt;!-- Default screen margins, per the Android Design guidelines. --&gt;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&lt;dimen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"activity_horizontal_margin"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800">
                <a:solidFill>
                  <a:srgbClr val="A9B7C5"/>
                </a:solidFill>
                <a:latin typeface="Arial"/>
                <a:ea typeface="Arial"/>
                <a:cs typeface="Arial"/>
                <a:sym typeface="Arial"/>
              </a:rPr>
              <a:t>16dp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&lt;/dimen&gt;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&lt;dimen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"activity_vertical_margin"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800">
                <a:solidFill>
                  <a:srgbClr val="A9B7C5"/>
                </a:solidFill>
                <a:latin typeface="Arial"/>
                <a:ea typeface="Arial"/>
                <a:cs typeface="Arial"/>
                <a:sym typeface="Arial"/>
              </a:rPr>
              <a:t>16dp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&lt;/dimen&gt;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&lt;dimen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"nav_header_vertical_spacing"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800">
                <a:solidFill>
                  <a:srgbClr val="A9B7C5"/>
                </a:solidFill>
                <a:latin typeface="Arial"/>
                <a:ea typeface="Arial"/>
                <a:cs typeface="Arial"/>
                <a:sym typeface="Arial"/>
              </a:rPr>
              <a:t>8dp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&lt;/dimen&gt;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&lt;dimen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"nav_header_height"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800">
                <a:solidFill>
                  <a:srgbClr val="A9B7C5"/>
                </a:solidFill>
                <a:latin typeface="Arial"/>
                <a:ea typeface="Arial"/>
                <a:cs typeface="Arial"/>
                <a:sym typeface="Arial"/>
              </a:rPr>
              <a:t>176dp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&lt;/dimen&gt;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&lt;dimen </a:t>
            </a:r>
            <a:r>
              <a:rPr lang="zh-TW" sz="18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zh-TW" sz="1800">
                <a:solidFill>
                  <a:srgbClr val="6A8658"/>
                </a:solidFill>
                <a:latin typeface="Arial"/>
                <a:ea typeface="Arial"/>
                <a:cs typeface="Arial"/>
                <a:sym typeface="Arial"/>
              </a:rPr>
              <a:t>"fab_margin"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800">
                <a:solidFill>
                  <a:srgbClr val="A9B7C5"/>
                </a:solidFill>
                <a:latin typeface="Arial"/>
                <a:ea typeface="Arial"/>
                <a:cs typeface="Arial"/>
                <a:sym typeface="Arial"/>
              </a:rPr>
              <a:t>16dp</a:t>
            </a: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&lt;/dimen&gt;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8BE6A"/>
                </a:solidFill>
                <a:latin typeface="Arial"/>
                <a:ea typeface="Arial"/>
                <a:cs typeface="Arial"/>
                <a:sym typeface="Arial"/>
              </a:rPr>
              <a:t>&lt;/resources&gt;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2758439" y="39358"/>
            <a:ext cx="6675119" cy="6815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68" name="Google Shape;68;p3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1187450" y="1108583"/>
            <a:ext cx="9967595" cy="0"/>
          </a:xfrm>
          <a:custGeom>
            <a:rect b="b" l="l" r="r" t="t"/>
            <a:pathLst>
              <a:path extrusionOk="0" h="120000" w="9967595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cap="flat" cmpd="sng" w="9525">
            <a:solidFill>
              <a:srgbClr val="7C7C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4047744" y="2103120"/>
            <a:ext cx="4341878" cy="2499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1176324" y="203657"/>
            <a:ext cx="941547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APP Bar</a:t>
            </a:r>
            <a:endParaRPr sz="4800"/>
          </a:p>
        </p:txBody>
      </p:sp>
      <p:sp>
        <p:nvSpPr>
          <p:cNvPr id="73" name="Google Shape;73;p3"/>
          <p:cNvSpPr txBox="1"/>
          <p:nvPr/>
        </p:nvSpPr>
        <p:spPr>
          <a:xfrm>
            <a:off x="1084884" y="1194638"/>
            <a:ext cx="72421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Use APP bar (navigation bar) to provide shortcut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1044555" y="6556044"/>
            <a:ext cx="9398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445419" y="2925016"/>
            <a:ext cx="9301162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icon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533400"/>
            <a:ext cx="3262395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6400800" y="1295400"/>
            <a:ext cx="2819400" cy="2057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114300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09537"/>
            <a:ext cx="8382000" cy="6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/>
          <p:nvPr/>
        </p:nvSpPr>
        <p:spPr>
          <a:xfrm>
            <a:off x="3048000" y="2743200"/>
            <a:ext cx="9144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52400"/>
            <a:ext cx="56769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1601771" y="381000"/>
            <a:ext cx="319882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your icon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1601771" y="381000"/>
            <a:ext cx="434182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rename your icon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692" y="1090613"/>
            <a:ext cx="6742616" cy="5386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/>
          <p:nvPr/>
        </p:nvSpPr>
        <p:spPr>
          <a:xfrm>
            <a:off x="3657600" y="2819400"/>
            <a:ext cx="25908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7010400" y="6096000"/>
            <a:ext cx="6858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/>
        </p:nvSpPr>
        <p:spPr>
          <a:xfrm>
            <a:off x="1601771" y="381000"/>
            <a:ext cx="586582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side_nav_bar.xml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467690"/>
            <a:ext cx="86868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1601771" y="381000"/>
            <a:ext cx="594202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side_nav_bar.xml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1146301"/>
            <a:ext cx="9172575" cy="535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1601771" y="381000"/>
            <a:ext cx="434182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side_nav_bar.xml</a:t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3086100" y="2667000"/>
            <a:ext cx="6019800" cy="175432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200"/>
              <a:buFont typeface="Consolas"/>
              <a:buNone/>
            </a:pP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&lt;shape 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:shape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="rectangle"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&lt;gradient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:angle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="135"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:centerColor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="#009688"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:endColor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="#00695C"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:startColor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="#4DB6AC"</a:t>
            </a:r>
            <a:b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2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:type</a:t>
            </a:r>
            <a:r>
              <a:rPr b="0" i="0" lang="zh-TW" sz="12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="linear" </a:t>
            </a: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c791ec93_1_0"/>
          <p:cNvSpPr txBox="1"/>
          <p:nvPr/>
        </p:nvSpPr>
        <p:spPr>
          <a:xfrm>
            <a:off x="1601771" y="381000"/>
            <a:ext cx="434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zh-TW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.xml</a:t>
            </a:r>
            <a:endParaRPr/>
          </a:p>
        </p:txBody>
      </p:sp>
      <p:sp>
        <p:nvSpPr>
          <p:cNvPr id="318" name="Google Shape;318;g86c791ec93_1_0"/>
          <p:cNvSpPr txBox="1"/>
          <p:nvPr/>
        </p:nvSpPr>
        <p:spPr>
          <a:xfrm>
            <a:off x="2428875" y="1814500"/>
            <a:ext cx="621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g86c791ec93_1_0"/>
          <p:cNvSpPr/>
          <p:nvPr/>
        </p:nvSpPr>
        <p:spPr>
          <a:xfrm>
            <a:off x="3086100" y="1946800"/>
            <a:ext cx="6019800" cy="2735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="app_name"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 Application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="navigation_drawer_open"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Open navigation drawer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="navigation_drawer_close"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Close navigation drawer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="nav_header_title"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 Studio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="nav_header_subtitle"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android.studio@android.com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="nav_header_desc"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Navigation header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="action_settings"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="menu_home"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="menu_gallery"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Gallery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="menu_slideshow"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Slideshow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="menu_tools"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="menu_share"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Share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="menu_send"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&lt;string </a:t>
            </a:r>
            <a:r>
              <a:rPr lang="zh-TW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&lt;/string&gt;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200"/>
              <a:buFont typeface="Consolas"/>
              <a:buNone/>
            </a:pPr>
            <a:r>
              <a:t/>
            </a:r>
            <a:endParaRPr sz="1200">
              <a:solidFill>
                <a:srgbClr val="E8BF6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80" name="Google Shape;80;p4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1187450" y="1108583"/>
            <a:ext cx="9967595" cy="0"/>
          </a:xfrm>
          <a:custGeom>
            <a:rect b="b" l="l" r="r" t="t"/>
            <a:pathLst>
              <a:path extrusionOk="0" h="120000" w="9967595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cap="flat" cmpd="sng" w="9525">
            <a:solidFill>
              <a:srgbClr val="7C7C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1176324" y="203657"/>
            <a:ext cx="972027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Change the Style of APP Bar</a:t>
            </a:r>
            <a:endParaRPr sz="4800"/>
          </a:p>
        </p:txBody>
      </p:sp>
      <p:sp>
        <p:nvSpPr>
          <p:cNvPr id="84" name="Google Shape;84;p4"/>
          <p:cNvSpPr txBox="1"/>
          <p:nvPr/>
        </p:nvSpPr>
        <p:spPr>
          <a:xfrm>
            <a:off x="1084884" y="1194638"/>
            <a:ext cx="443992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41300" lvl="0" marL="253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Modify AndroidManifest.xml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335024" y="2120900"/>
            <a:ext cx="9821545" cy="1323340"/>
          </a:xfrm>
          <a:prstGeom prst="rect">
            <a:avLst/>
          </a:prstGeom>
          <a:noFill/>
          <a:ln cap="flat" cmpd="sng" w="15225">
            <a:solidFill>
              <a:srgbClr val="97C8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zh-TW" sz="1600">
                <a:solidFill>
                  <a:srgbClr val="00007E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7E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40C78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b="1" lang="zh-TW" sz="1600">
                <a:solidFill>
                  <a:srgbClr val="0000FD"/>
                </a:solidFill>
                <a:latin typeface="Arial"/>
                <a:ea typeface="Arial"/>
                <a:cs typeface="Arial"/>
                <a:sym typeface="Arial"/>
              </a:rPr>
              <a:t>:theme=</a:t>
            </a:r>
            <a:r>
              <a:rPr b="1" lang="zh-TW" sz="1600">
                <a:solidFill>
                  <a:srgbClr val="007E00"/>
                </a:solidFill>
                <a:latin typeface="Arial"/>
                <a:ea typeface="Arial"/>
                <a:cs typeface="Arial"/>
                <a:sym typeface="Arial"/>
              </a:rPr>
              <a:t>"@style/Theme.AppCompat.Light.DarkActionBar"</a:t>
            </a: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zh-TW" sz="1600">
                <a:solidFill>
                  <a:srgbClr val="00007E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1044555" y="6556044"/>
            <a:ext cx="9398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2180082" y="465200"/>
            <a:ext cx="7421118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AndroidManifest.xml</a:t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1104900" y="1520785"/>
            <a:ext cx="9982200" cy="381642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100"/>
              <a:buFont typeface="Consolas"/>
              <a:buNone/>
            </a:pP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&lt;manifest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="com.example.myapplication"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&lt;application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:allowBackup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="true"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="@mipmap/ic_launcher"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:label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="@string/app_name"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:roundIcon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="@mipmap/ic_launcher_round"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:supportsRtl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="true"</a:t>
            </a:r>
            <a:b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:theme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="@style/AppTheme"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&lt;activity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:name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=".MainActivity"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:label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="@string/app_name" 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:theme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="@style/AppTheme.NoActionBar"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&lt;intent-filter&gt;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    &lt;action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:name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="android.intent.action.MAIN"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    &lt;category </a:t>
            </a:r>
            <a:r>
              <a:rPr b="0" i="0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0" i="0" lang="zh-TW" sz="1100" u="none" cap="none" strike="noStrike">
                <a:solidFill>
                  <a:srgbClr val="BABABA"/>
                </a:solidFill>
                <a:latin typeface="Consolas"/>
                <a:ea typeface="Consolas"/>
                <a:cs typeface="Consolas"/>
                <a:sym typeface="Consolas"/>
              </a:rPr>
              <a:t>:name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="android.intent.category.LAUNCHER" </a:t>
            </a: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    &lt;/intent-filter&gt;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    &lt;/activity&gt;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    &lt;/application&gt;</a:t>
            </a: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E8BF6A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2628138" y="465200"/>
            <a:ext cx="5830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MainActivity.java</a:t>
            </a: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2818238" y="1905506"/>
            <a:ext cx="7403629" cy="304698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Consolas"/>
              <a:buNone/>
            </a:pP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com.example.myapplication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androidx.appcompat.app.ActionBarDrawerToggle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androidx.appcompat.app.AppCompatActivity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androidx.appcompat.widget.Toolbar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androidx.core.view.GravityCompat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androidx.drawerlayout.widget.DrawerLayout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android.os.Bundle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android.util.Log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android.view.Menu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android.view.MenuItem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android.view.View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com.google.android.material.floatingactionbutton.FloatingActionButton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com.google.android.material.navigation.NavigationView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zh-TW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com.google.android.material.snackbar.Snackbar</a:t>
            </a:r>
            <a:r>
              <a:rPr b="0" i="0" lang="zh-TW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2632329" y="350342"/>
            <a:ext cx="6054471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MainActivity.java</a:t>
            </a:r>
            <a:endParaRPr/>
          </a:p>
        </p:txBody>
      </p:sp>
      <p:sp>
        <p:nvSpPr>
          <p:cNvPr id="337" name="Google Shape;337;p41"/>
          <p:cNvSpPr/>
          <p:nvPr/>
        </p:nvSpPr>
        <p:spPr>
          <a:xfrm>
            <a:off x="2064004" y="1266870"/>
            <a:ext cx="8915400" cy="432426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100"/>
              <a:buFont typeface="Consolas"/>
              <a:buNone/>
            </a:pP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MainActivity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AppCompatActivity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NavigationView.OnNavigationItemSelectedListener{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b="0" i="0" lang="zh-TW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(Bundle savedInstanceState) 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.onCreate(savedInstanceState)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activity_main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Toolbar toolbar = findViewById(R.id.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setSupportActionBar(toolbar)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FloatingActionButton fab = findViewById(R.id.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fab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fab.setOnClickListener(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View.OnClickListener() 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zh-TW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(View view) 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Snackbar.</a:t>
            </a:r>
            <a:r>
              <a:rPr b="0" i="1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(view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"Replace with your own action"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Snackbar.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LENGTH_LONG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.setAction(</a:t>
            </a:r>
            <a:r>
              <a:rPr b="0" i="0" lang="zh-TW" sz="11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"Action"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null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).show()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DrawerLayout drawer = findViewById(R.id.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drawer_layout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NavigationView navigationView = findViewById(R.id.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nav_view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ActionBarDrawerToggle toggle =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ActionBarDrawerToggle(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drawer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R.string.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navigation_drawer_open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R.string.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navigation_drawer_close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drawer.addDrawerListener(toggle)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toggle.syncState()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navigationView.setNavigationItemSelectedListener(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2628138" y="465200"/>
            <a:ext cx="567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MainActivity.java</a:t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2095500" y="1774700"/>
            <a:ext cx="8001000" cy="330859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1100"/>
              <a:buFont typeface="Consolas"/>
              <a:buNone/>
            </a:pP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b="0" i="0" lang="zh-TW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onCreateOptionsMenu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(Menu menu) 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Inflate the menu; this adds items to the action bar if it is present.</a:t>
            </a:r>
            <a:b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getMenuInflater().inflate(R.menu.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menu)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zh-TW" sz="11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b="0" i="0" lang="zh-TW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onOptionsItemSelected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(MenuItem item) {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Handle action bar item clicks here. The action bar will</a:t>
            </a:r>
            <a:b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automatically handle clicks on the Home/Up button, so long</a:t>
            </a:r>
            <a:b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as you specify a parent activity in AndroidManifest.xml.</a:t>
            </a:r>
            <a:b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id = item.getItemId()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//noinspection SimplifiableIfStatement</a:t>
            </a:r>
            <a:b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action_settings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super</a:t>
            </a: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.onOptionsItemSelected(item)</a:t>
            </a:r>
            <a: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2628138" y="465200"/>
            <a:ext cx="56014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MainActivity.java</a:t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2476500" y="1859339"/>
            <a:ext cx="7239000" cy="313932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Consolas"/>
              <a:buNone/>
            </a:pP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b="0" i="0" lang="zh-TW" sz="9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onNavigationItemSelected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(MenuItem item)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Handle navigation view item clicks here.</a:t>
            </a:r>
            <a:b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id = item.getItemId()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nav_home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Handle the home action</a:t>
            </a:r>
            <a:b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nav_gallery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nav_slideshow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nav_tools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nav_share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(id == 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nav_send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DrawerLayout drawer = findViewById(R.id.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drawer_layout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drawer.closeDrawer(GravityCompat.</a:t>
            </a:r>
            <a:r>
              <a:rPr b="0" i="1" lang="zh-TW" sz="9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b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zh-TW" sz="9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/>
          <p:nvPr/>
        </p:nvSpPr>
        <p:spPr>
          <a:xfrm>
            <a:off x="4513039" y="0"/>
            <a:ext cx="3177603" cy="658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92" name="Google Shape;92;p5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5"/>
          <p:cNvSpPr/>
          <p:nvPr/>
        </p:nvSpPr>
        <p:spPr>
          <a:xfrm>
            <a:off x="1187450" y="1108583"/>
            <a:ext cx="9967595" cy="0"/>
          </a:xfrm>
          <a:custGeom>
            <a:rect b="b" l="l" r="r" t="t"/>
            <a:pathLst>
              <a:path extrusionOk="0" h="120000" w="9967595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cap="flat" cmpd="sng" w="9525">
            <a:solidFill>
              <a:srgbClr val="7C7C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3133344" y="1859279"/>
            <a:ext cx="5782056" cy="484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1176324" y="203657"/>
            <a:ext cx="1010127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Manage Support Library</a:t>
            </a:r>
            <a:endParaRPr sz="4800"/>
          </a:p>
        </p:txBody>
      </p:sp>
      <p:sp>
        <p:nvSpPr>
          <p:cNvPr id="97" name="Google Shape;97;p5"/>
          <p:cNvSpPr txBox="1"/>
          <p:nvPr/>
        </p:nvSpPr>
        <p:spPr>
          <a:xfrm>
            <a:off x="1084884" y="1194638"/>
            <a:ext cx="618744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31775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File -&gt; Project Structure -&gt; Dependencies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1044555" y="6556044"/>
            <a:ext cx="9398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104" name="Google Shape;104;p6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6"/>
          <p:cNvSpPr/>
          <p:nvPr/>
        </p:nvSpPr>
        <p:spPr>
          <a:xfrm>
            <a:off x="1187450" y="1108583"/>
            <a:ext cx="9967595" cy="0"/>
          </a:xfrm>
          <a:custGeom>
            <a:rect b="b" l="l" r="r" t="t"/>
            <a:pathLst>
              <a:path extrusionOk="0" h="120000" w="9967595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cap="flat" cmpd="sng" w="9525">
            <a:solidFill>
              <a:srgbClr val="7C7C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1176324" y="203657"/>
            <a:ext cx="1017747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ActionBar vs. Toolbar</a:t>
            </a:r>
            <a:endParaRPr sz="4800"/>
          </a:p>
        </p:txBody>
      </p:sp>
      <p:sp>
        <p:nvSpPr>
          <p:cNvPr id="108" name="Google Shape;108;p6"/>
          <p:cNvSpPr txBox="1"/>
          <p:nvPr/>
        </p:nvSpPr>
        <p:spPr>
          <a:xfrm>
            <a:off x="1084884" y="1194638"/>
            <a:ext cx="5283835" cy="319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22884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Toolbar supports latest features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7C837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250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How to add toolbar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69" lvl="1" marL="66484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AutoNum type="arabicPeriod"/>
            </a:pPr>
            <a:r>
              <a:rPr b="0" i="0" lang="zh-TW" sz="24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Use AppCompat Support Library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69" lvl="1" marL="66484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AutoNum type="arabicPeriod"/>
            </a:pPr>
            <a:r>
              <a:rPr b="0" i="0" lang="zh-TW" sz="24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Remove existing app bar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69" lvl="1" marL="66484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AutoNum type="arabicPeriod"/>
            </a:pPr>
            <a:r>
              <a:rPr b="0" i="0" lang="zh-TW" sz="24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Add a toolbar to the layout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855" lvl="1" marL="65913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AutoNum type="arabicPeriod"/>
            </a:pPr>
            <a:r>
              <a:rPr b="0" i="0" lang="zh-TW" sz="24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Set the toolbar as your APP’s new bar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044555" y="6556044"/>
            <a:ext cx="9398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115" name="Google Shape;115;p7"/>
            <p:cNvSpPr/>
            <p:nvPr/>
          </p:nvSpPr>
          <p:spPr>
            <a:xfrm>
              <a:off x="0" y="6400799"/>
              <a:ext cx="12192000" cy="457200"/>
            </a:xfrm>
            <a:custGeom>
              <a:rect b="b" l="l" r="r" t="t"/>
              <a:pathLst>
                <a:path extrusionOk="0" h="4572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6333744"/>
              <a:ext cx="12192000" cy="67310"/>
            </a:xfrm>
            <a:custGeom>
              <a:rect b="b" l="l" r="r" t="t"/>
              <a:pathLst>
                <a:path extrusionOk="0" h="6731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7"/>
          <p:cNvGrpSpPr/>
          <p:nvPr/>
        </p:nvGrpSpPr>
        <p:grpSpPr>
          <a:xfrm>
            <a:off x="1187450" y="54864"/>
            <a:ext cx="9967595" cy="6345936"/>
            <a:chOff x="1187450" y="54864"/>
            <a:chExt cx="9967595" cy="6345936"/>
          </a:xfrm>
        </p:grpSpPr>
        <p:sp>
          <p:nvSpPr>
            <p:cNvPr id="118" name="Google Shape;118;p7"/>
            <p:cNvSpPr/>
            <p:nvPr/>
          </p:nvSpPr>
          <p:spPr>
            <a:xfrm>
              <a:off x="1187450" y="1108583"/>
              <a:ext cx="9967595" cy="0"/>
            </a:xfrm>
            <a:custGeom>
              <a:rect b="b" l="l" r="r" t="t"/>
              <a:pathLst>
                <a:path extrusionOk="0" h="120000" w="9967595">
                  <a:moveTo>
                    <a:pt x="0" y="0"/>
                  </a:moveTo>
                  <a:lnTo>
                    <a:pt x="9967214" y="0"/>
                  </a:lnTo>
                </a:path>
              </a:pathLst>
            </a:custGeom>
            <a:noFill/>
            <a:ln cap="flat" cmpd="sng" w="9525">
              <a:solidFill>
                <a:srgbClr val="7C7C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455408" y="54864"/>
              <a:ext cx="3429000" cy="63459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1176324" y="203657"/>
            <a:ext cx="644367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</a:rPr>
              <a:t>Today’s Lab</a:t>
            </a:r>
            <a:endParaRPr sz="4800"/>
          </a:p>
        </p:txBody>
      </p:sp>
      <p:sp>
        <p:nvSpPr>
          <p:cNvPr id="121" name="Google Shape;121;p7"/>
          <p:cNvSpPr txBox="1"/>
          <p:nvPr/>
        </p:nvSpPr>
        <p:spPr>
          <a:xfrm>
            <a:off x="1084872" y="1188550"/>
            <a:ext cx="4272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7798" lvl="0" marL="189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navigation_view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10975340" y="6556044"/>
            <a:ext cx="16002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445419" y="2925016"/>
            <a:ext cx="9301162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Android Design Support Library by used Gradle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1601771" y="990600"/>
            <a:ext cx="8385048" cy="56387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A865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2020-07-27T09:19:19Z</dcterms:created>
  <dc:creator>john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2020-07-27T00:00:00Z</vt:filetime>
  </property>
</Properties>
</file>