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s/slide62.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15.xml" ContentType="application/vnd.openxmlformats-officedocument.presentationml.slide+xml"/>
  <Override PartName="/ppt/slides/slide46.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98" autoAdjust="0"/>
    <p:restoredTop sz="94652" autoAdjust="0"/>
  </p:normalViewPr>
  <p:slideViewPr>
    <p:cSldViewPr snapToGrid="0" snapToObjects="1">
      <p:cViewPr varScale="1">
        <p:scale>
          <a:sx n="105" d="100"/>
          <a:sy n="105" d="100"/>
        </p:scale>
        <p:origin x="-8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500B-E94C-E941-B09B-EF3EECCCDAC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7500B-E94C-E941-B09B-EF3EECCCDAC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7500B-E94C-E941-B09B-EF3EECCCDAC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7500B-E94C-E941-B09B-EF3EECCCDAC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7500B-E94C-E941-B09B-EF3EECCCDAC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C7500B-E94C-E941-B09B-EF3EECCCDAC1}"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C7500B-E94C-E941-B09B-EF3EECCCDAC1}" type="datetimeFigureOut">
              <a:rPr lang="en-US" smtClean="0"/>
              <a:t>9/23/14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C7500B-E94C-E941-B09B-EF3EECCCDAC1}" type="datetimeFigureOut">
              <a:rPr lang="en-US" smtClean="0"/>
              <a:t>9/23/14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7500B-E94C-E941-B09B-EF3EECCCDAC1}" type="datetimeFigureOut">
              <a:rPr lang="en-US" smtClean="0"/>
              <a:t>9/23/14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00B-E94C-E941-B09B-EF3EECCCDAC1}"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00B-E94C-E941-B09B-EF3EECCCDAC1}"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5353C-4E4C-2446-8DB5-0C02A97EDD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7500B-E94C-E941-B09B-EF3EECCCDAC1}" type="datetimeFigureOut">
              <a:rPr lang="en-US" smtClean="0"/>
              <a:t>9/23/14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5353C-4E4C-2446-8DB5-0C02A97EDD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1.xml"/></Relationships>
</file>

<file path=ppt/slides/_rels/slide11.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slide" Target="slide13.xml"/><Relationship Id="rId13"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 Target="slide12.xml"/><Relationship Id="rId8" Type="http://schemas.openxmlformats.org/officeDocument/2006/relationships/image" Target="../media/image12.jpeg"/><Relationship Id="rId9" Type="http://schemas.openxmlformats.org/officeDocument/2006/relationships/image" Target="../media/image13.jpeg"/><Relationship Id="rId10"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slide" Target="slide15.xml"/><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slide" Target="slide17.xml"/><Relationship Id="rId1" Type="http://schemas.openxmlformats.org/officeDocument/2006/relationships/slideLayout" Target="../slideLayouts/slideLayout2.xml"/><Relationship Id="rId2" Type="http://schemas.openxmlformats.org/officeDocument/2006/relationships/slide" Target="slide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slide" Target="slide4.xml"/><Relationship Id="rId5" Type="http://schemas.openxmlformats.org/officeDocument/2006/relationships/image" Target="../media/image2.jpeg"/><Relationship Id="rId6" Type="http://schemas.openxmlformats.org/officeDocument/2006/relationships/slide" Target="slide5.xml"/><Relationship Id="rId7"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slide" Target="slide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slide" Target="slide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slide" Target="slide4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slide" Target="slide4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5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5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5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slide" Target="slide61.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image" Target="../media/image5.jpeg"/><Relationship Id="rId5" Type="http://schemas.openxmlformats.org/officeDocument/2006/relationships/slide" Target="slide9.xml"/><Relationship Id="rId6" Type="http://schemas.openxmlformats.org/officeDocument/2006/relationships/image" Target="../media/image6.jpeg"/><Relationship Id="rId7" Type="http://schemas.openxmlformats.org/officeDocument/2006/relationships/slide" Target="slide7.xml"/><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20.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 Id="rId3" Type="http://schemas.openxmlformats.org/officeDocument/2006/relationships/slide" Target="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 Id="rId3"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“Summer Vacation!” </a:t>
            </a:r>
            <a:br>
              <a:rPr lang="en-US" dirty="0" smtClean="0"/>
            </a:br>
            <a:r>
              <a:rPr lang="en-US" dirty="0" smtClean="0"/>
              <a:t>Library Scavenger Hunt</a:t>
            </a:r>
            <a:endParaRPr lang="en-US" dirty="0"/>
          </a:p>
        </p:txBody>
      </p:sp>
      <p:sp>
        <p:nvSpPr>
          <p:cNvPr id="3" name="Subtitle 2"/>
          <p:cNvSpPr>
            <a:spLocks noGrp="1"/>
          </p:cNvSpPr>
          <p:nvPr>
            <p:ph type="subTitle" idx="1"/>
          </p:nvPr>
        </p:nvSpPr>
        <p:spPr>
          <a:xfrm>
            <a:off x="1371600" y="2130425"/>
            <a:ext cx="6400800" cy="3787419"/>
          </a:xfrm>
        </p:spPr>
        <p:txBody>
          <a:bodyPr>
            <a:normAutofit fontScale="55000" lnSpcReduction="20000"/>
          </a:bodyPr>
          <a:lstStyle/>
          <a:p>
            <a:r>
              <a:rPr lang="en-US" sz="3636" dirty="0" smtClean="0">
                <a:solidFill>
                  <a:schemeClr val="tx2">
                    <a:lumMod val="75000"/>
                  </a:schemeClr>
                </a:solidFill>
              </a:rPr>
              <a:t>You are </a:t>
            </a:r>
            <a:r>
              <a:rPr lang="en-US" sz="3636" dirty="0">
                <a:solidFill>
                  <a:schemeClr val="tx2">
                    <a:lumMod val="75000"/>
                  </a:schemeClr>
                </a:solidFill>
              </a:rPr>
              <a:t>a parent</a:t>
            </a:r>
            <a:r>
              <a:rPr lang="en-US" sz="3636" dirty="0" smtClean="0">
                <a:solidFill>
                  <a:schemeClr val="tx2">
                    <a:lumMod val="75000"/>
                  </a:schemeClr>
                </a:solidFill>
              </a:rPr>
              <a:t> that is about </a:t>
            </a:r>
            <a:r>
              <a:rPr lang="en-US" sz="3636" dirty="0">
                <a:solidFill>
                  <a:schemeClr val="tx2">
                    <a:lumMod val="75000"/>
                  </a:schemeClr>
                </a:solidFill>
              </a:rPr>
              <a:t>to go on a summer </a:t>
            </a:r>
            <a:r>
              <a:rPr lang="en-US" sz="3636" dirty="0" smtClean="0">
                <a:solidFill>
                  <a:schemeClr val="tx2">
                    <a:lumMod val="75000"/>
                  </a:schemeClr>
                </a:solidFill>
              </a:rPr>
              <a:t>vacation </a:t>
            </a:r>
            <a:r>
              <a:rPr lang="en-US" sz="3636" dirty="0">
                <a:solidFill>
                  <a:schemeClr val="tx2">
                    <a:lumMod val="75000"/>
                  </a:schemeClr>
                </a:solidFill>
              </a:rPr>
              <a:t>with your spouse </a:t>
            </a:r>
            <a:r>
              <a:rPr lang="en-US" sz="3636" dirty="0" smtClean="0">
                <a:solidFill>
                  <a:schemeClr val="tx2">
                    <a:lumMod val="75000"/>
                  </a:schemeClr>
                </a:solidFill>
              </a:rPr>
              <a:t>and 12 </a:t>
            </a:r>
            <a:r>
              <a:rPr lang="en-US" sz="3636" dirty="0">
                <a:solidFill>
                  <a:schemeClr val="tx2">
                    <a:lumMod val="75000"/>
                  </a:schemeClr>
                </a:solidFill>
              </a:rPr>
              <a:t>year-old son. You are taking a two-day road trip to visit your parents at their farm in Idaho. Their farm does not have Internet access, and cell reception is spotty. They have a TV/DVD player and CD player. You plan to borrow as much reading material, DVDs and CDs from the library to keep your family entertained in the car and over the summer. </a:t>
            </a:r>
          </a:p>
          <a:p>
            <a:r>
              <a:rPr lang="en-US" sz="3636" dirty="0">
                <a:solidFill>
                  <a:schemeClr val="tx2">
                    <a:lumMod val="75000"/>
                  </a:schemeClr>
                </a:solidFill>
              </a:rPr>
              <a:t> </a:t>
            </a:r>
            <a:endParaRPr lang="en-US" sz="3636" dirty="0" smtClean="0">
              <a:solidFill>
                <a:schemeClr val="tx2">
                  <a:lumMod val="75000"/>
                </a:schemeClr>
              </a:solidFill>
            </a:endParaRPr>
          </a:p>
          <a:p>
            <a:r>
              <a:rPr lang="en-US" sz="3636" dirty="0" smtClean="0">
                <a:solidFill>
                  <a:schemeClr val="tx2">
                    <a:lumMod val="75000"/>
                  </a:schemeClr>
                </a:solidFill>
              </a:rPr>
              <a:t>To </a:t>
            </a:r>
            <a:r>
              <a:rPr lang="en-US" sz="3636" dirty="0">
                <a:solidFill>
                  <a:schemeClr val="tx2">
                    <a:lumMod val="75000"/>
                  </a:schemeClr>
                </a:solidFill>
              </a:rPr>
              <a:t>unlock the complete list of call numbers on your wish list, you must first successfully use the Peninsula </a:t>
            </a:r>
            <a:r>
              <a:rPr lang="en-US" sz="3636" dirty="0" smtClean="0">
                <a:solidFill>
                  <a:schemeClr val="tx2">
                    <a:lumMod val="75000"/>
                  </a:schemeClr>
                </a:solidFill>
              </a:rPr>
              <a:t>Library System’s </a:t>
            </a:r>
            <a:r>
              <a:rPr lang="en-US" sz="3636" dirty="0">
                <a:solidFill>
                  <a:schemeClr val="tx2">
                    <a:lumMod val="75000"/>
                  </a:schemeClr>
                </a:solidFill>
              </a:rPr>
              <a:t>online catalog to find the call number of at least 1 item on each family member’s </a:t>
            </a:r>
            <a:r>
              <a:rPr lang="en-US" sz="3636" dirty="0" smtClean="0">
                <a:solidFill>
                  <a:schemeClr val="tx2">
                    <a:lumMod val="75000"/>
                  </a:schemeClr>
                </a:solidFill>
              </a:rPr>
              <a:t>list. Your second task is to retrieve each item at your library.</a:t>
            </a:r>
          </a:p>
          <a:p>
            <a:endParaRPr lang="en-US" dirty="0"/>
          </a:p>
        </p:txBody>
      </p:sp>
      <p:sp>
        <p:nvSpPr>
          <p:cNvPr id="4" name="Right Triangle 3"/>
          <p:cNvSpPr/>
          <p:nvPr/>
        </p:nvSpPr>
        <p:spPr>
          <a:xfrm rot="13630560">
            <a:off x="4377226" y="6031045"/>
            <a:ext cx="489716" cy="414610"/>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88489" y="6056477"/>
            <a:ext cx="633594" cy="369332"/>
          </a:xfrm>
          <a:prstGeom prst="rect">
            <a:avLst/>
          </a:prstGeom>
          <a:noFill/>
        </p:spPr>
        <p:txBody>
          <a:bodyPr wrap="none" rtlCol="0">
            <a:spAutoFit/>
          </a:bodyPr>
          <a:lstStyle/>
          <a:p>
            <a:r>
              <a:rPr lang="en-US" dirty="0" smtClean="0"/>
              <a:t>Start</a:t>
            </a:r>
            <a:endParaRPr lang="en-US" dirty="0"/>
          </a:p>
        </p:txBody>
      </p:sp>
      <p:sp>
        <p:nvSpPr>
          <p:cNvPr id="6" name="Action Button: Custom 5">
            <a:hlinkClick r:id="" action="ppaction://hlinkshowjump?jump=nextslide" highlightClick="1"/>
          </p:cNvPr>
          <p:cNvSpPr/>
          <p:nvPr/>
        </p:nvSpPr>
        <p:spPr>
          <a:xfrm>
            <a:off x="3988489" y="5917844"/>
            <a:ext cx="952084" cy="641012"/>
          </a:xfrm>
          <a:prstGeom prst="actionButtonBlank">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8889"/>
            <a:ext cx="8229600" cy="1143000"/>
          </a:xfrm>
        </p:spPr>
        <p:txBody>
          <a:bodyPr>
            <a:normAutofit fontScale="90000"/>
          </a:bodyPr>
          <a:lstStyle/>
          <a:p>
            <a:r>
              <a:rPr lang="en-US" sz="3556" dirty="0" smtClean="0"/>
              <a:t/>
            </a:r>
            <a:br>
              <a:rPr lang="en-US" sz="3556" dirty="0" smtClean="0"/>
            </a:br>
            <a:r>
              <a:rPr lang="en-US" sz="3556" dirty="0" smtClean="0"/>
              <a:t>Congrats! You have unlocked </a:t>
            </a:r>
            <a:br>
              <a:rPr lang="en-US" sz="3556" dirty="0" smtClean="0"/>
            </a:br>
            <a:r>
              <a:rPr lang="en-US" sz="3556" dirty="0" smtClean="0"/>
              <a:t>Mom’s list of call numbers.</a:t>
            </a:r>
            <a:r>
              <a:rPr lang="en-US" dirty="0" smtClean="0"/>
              <a:t/>
            </a:r>
            <a:br>
              <a:rPr lang="en-US" dirty="0" smtClean="0"/>
            </a:br>
            <a:endParaRPr lang="en-US" dirty="0"/>
          </a:p>
        </p:txBody>
      </p:sp>
      <p:graphicFrame>
        <p:nvGraphicFramePr>
          <p:cNvPr id="4" name="Table 3"/>
          <p:cNvGraphicFramePr>
            <a:graphicFrameLocks noGrp="1"/>
          </p:cNvGraphicFramePr>
          <p:nvPr/>
        </p:nvGraphicFramePr>
        <p:xfrm>
          <a:off x="2021724" y="3026523"/>
          <a:ext cx="5073709" cy="2805016"/>
        </p:xfrm>
        <a:graphic>
          <a:graphicData uri="http://schemas.openxmlformats.org/drawingml/2006/table">
            <a:tbl>
              <a:tblPr/>
              <a:tblGrid>
                <a:gridCol w="2407862"/>
                <a:gridCol w="1246928"/>
                <a:gridCol w="1418919"/>
              </a:tblGrid>
              <a:tr h="841505">
                <a:tc>
                  <a:txBody>
                    <a:bodyPr/>
                    <a:lstStyle/>
                    <a:p>
                      <a:pPr algn="ctr" fontAlgn="ctr"/>
                      <a:r>
                        <a:rPr lang="en-US" sz="1000" b="1" i="0" u="none" strike="noStrike" dirty="0">
                          <a:latin typeface="Verdana"/>
                        </a:rPr>
                        <a:t>Title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latin typeface="Verdana"/>
                        </a:rPr>
                        <a:t>Format or Location in Library</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000" b="1" i="0" u="none" strike="noStrike">
                          <a:latin typeface="Verdana"/>
                        </a:rPr>
                        <a:t>Call Number</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61801">
                <a:tc>
                  <a:txBody>
                    <a:bodyPr/>
                    <a:lstStyle/>
                    <a:p>
                      <a:pPr algn="l" fontAlgn="b"/>
                      <a:r>
                        <a:rPr lang="en-US" sz="1000" b="0" i="0" u="none" strike="noStrike">
                          <a:latin typeface="Verdana"/>
                        </a:rPr>
                        <a:t>For Mom</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a:endParaRPr>
                    </a:p>
                  </a:txBody>
                  <a:tcPr marL="12700" marR="12700" marT="12700" marB="0" anchor="ctr">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a:endParaRPr>
                    </a:p>
                  </a:txBody>
                  <a:tcPr marL="12700" marR="12700" marT="1270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101">
                <a:tc>
                  <a:txBody>
                    <a:bodyPr/>
                    <a:lstStyle/>
                    <a:p>
                      <a:pPr algn="l" fontAlgn="b"/>
                      <a:r>
                        <a:rPr lang="en-US" sz="1000" b="0" i="0" u="none" strike="noStrike" dirty="0">
                          <a:latin typeface="Verdana"/>
                        </a:rPr>
                        <a:t>Gone Girl by Gillian Flynn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Adult Fiction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F - FLY</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203">
                <a:tc>
                  <a:txBody>
                    <a:bodyPr/>
                    <a:lstStyle/>
                    <a:p>
                      <a:pPr algn="l" fontAlgn="b"/>
                      <a:r>
                        <a:rPr lang="en-US" sz="1000" b="0" i="0" u="none" strike="noStrike" dirty="0">
                          <a:latin typeface="Verdana"/>
                        </a:rPr>
                        <a:t>Harry Potter Knitting book</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Adult Non-Fiction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746.432 HAN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203">
                <a:tc>
                  <a:txBody>
                    <a:bodyPr/>
                    <a:lstStyle/>
                    <a:p>
                      <a:pPr algn="l" fontAlgn="b"/>
                      <a:r>
                        <a:rPr lang="en-US" sz="1000" b="0" i="0" u="none" strike="noStrike" dirty="0" smtClean="0">
                          <a:latin typeface="Verdana"/>
                        </a:rPr>
                        <a:t>Little Children by Tom </a:t>
                      </a:r>
                      <a:r>
                        <a:rPr lang="en-US" sz="1000" b="0" i="0" u="none" strike="noStrike" dirty="0" err="1" smtClean="0">
                          <a:latin typeface="Verdana"/>
                        </a:rPr>
                        <a:t>Perrotta</a:t>
                      </a:r>
                      <a:endParaRPr lang="en-US" sz="1000" b="0" i="0" u="none" strike="noStrike" dirty="0">
                        <a:latin typeface="Verdana"/>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CD Book</a:t>
                      </a:r>
                      <a:r>
                        <a:rPr lang="en-US" sz="1000" b="0" i="0" u="none" strike="noStrike" dirty="0" smtClean="0">
                          <a:latin typeface="Verdana"/>
                        </a:rPr>
                        <a:t> Fiction</a:t>
                      </a:r>
                      <a:endParaRPr lang="en-US" sz="1000" b="0" i="0" u="none" strike="noStrike" dirty="0">
                        <a:latin typeface="Verdana"/>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CD </a:t>
                      </a:r>
                      <a:r>
                        <a:rPr lang="en-US" sz="1000" b="0" i="0" u="none" strike="noStrike" dirty="0" smtClean="0">
                          <a:latin typeface="Verdana"/>
                        </a:rPr>
                        <a:t>BOOK</a:t>
                      </a:r>
                      <a:r>
                        <a:rPr lang="en-US" sz="1000" b="0" i="0" u="none" strike="noStrike" baseline="0" dirty="0" smtClean="0">
                          <a:latin typeface="Verdana"/>
                        </a:rPr>
                        <a:t> PER</a:t>
                      </a:r>
                      <a:endParaRPr lang="en-US" sz="1000" b="0" i="0" u="none" strike="noStrike" dirty="0">
                        <a:latin typeface="Verdana"/>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203">
                <a:tc>
                  <a:txBody>
                    <a:bodyPr/>
                    <a:lstStyle/>
                    <a:p>
                      <a:pPr algn="l" fontAlgn="b"/>
                      <a:r>
                        <a:rPr lang="en-US" sz="1000" b="0" i="0" u="none" strike="noStrike" dirty="0">
                          <a:latin typeface="Verdana"/>
                        </a:rPr>
                        <a:t>Any David Sedaris book on CD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CD Book Non-Fiction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CD BOOK 814 or 817 SED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ight Arrow 5">
            <a:hlinkClick r:id="rId2" action="ppaction://hlinksldjump"/>
          </p:cNvPr>
          <p:cNvSpPr/>
          <p:nvPr/>
        </p:nvSpPr>
        <p:spPr>
          <a:xfrm>
            <a:off x="8211568" y="5945483"/>
            <a:ext cx="475232"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063587" y="6078460"/>
            <a:ext cx="2172390" cy="369332"/>
          </a:xfrm>
          <a:prstGeom prst="rect">
            <a:avLst/>
          </a:prstGeom>
          <a:noFill/>
        </p:spPr>
        <p:txBody>
          <a:bodyPr wrap="none" rtlCol="0">
            <a:spAutoFit/>
          </a:bodyPr>
          <a:lstStyle/>
          <a:p>
            <a:r>
              <a:rPr lang="en-US" dirty="0" smtClean="0"/>
              <a:t>Continue to Dad’s list</a:t>
            </a:r>
            <a:endParaRPr lang="en-US" dirty="0"/>
          </a:p>
        </p:txBody>
      </p:sp>
      <p:sp>
        <p:nvSpPr>
          <p:cNvPr id="8" name="Rectangle 7"/>
          <p:cNvSpPr/>
          <p:nvPr/>
        </p:nvSpPr>
        <p:spPr>
          <a:xfrm>
            <a:off x="3958792" y="1506749"/>
            <a:ext cx="1226417" cy="1569660"/>
          </a:xfrm>
          <a:prstGeom prst="rect">
            <a:avLst/>
          </a:prstGeom>
        </p:spPr>
        <p:txBody>
          <a:bodyPr wrap="none">
            <a:spAutoFit/>
          </a:bodyPr>
          <a:lstStyle/>
          <a:p>
            <a:pPr algn="ctr">
              <a:buNone/>
            </a:pPr>
            <a:r>
              <a:rPr lang="en-US" sz="9600" dirty="0" smtClean="0">
                <a:solidFill>
                  <a:srgbClr val="008000"/>
                </a:solidFill>
                <a:latin typeface="Zapf Dingbats"/>
                <a:ea typeface="Zapf Dingbats"/>
                <a:cs typeface="Zapf Dingbats"/>
              </a:rPr>
              <a:t>✔</a:t>
            </a:r>
            <a:endParaRPr lang="en-US" sz="9600" dirty="0" smtClean="0">
              <a:solidFill>
                <a:srgbClr val="008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127"/>
            <a:ext cx="8229600" cy="1858277"/>
          </a:xfrm>
        </p:spPr>
        <p:txBody>
          <a:bodyPr>
            <a:noAutofit/>
          </a:bodyPr>
          <a:lstStyle/>
          <a:p>
            <a:pPr algn="l"/>
            <a:r>
              <a:rPr lang="en-US" sz="4000" dirty="0"/>
              <a:t>Dad</a:t>
            </a:r>
            <a:r>
              <a:rPr lang="en-US" sz="2000" dirty="0"/>
              <a:t> wants to listen to “that one book” by Malcolm </a:t>
            </a:r>
            <a:r>
              <a:rPr lang="en-US" sz="2000" dirty="0" err="1"/>
              <a:t>Gladwell</a:t>
            </a:r>
            <a:r>
              <a:rPr lang="en-US" sz="2000" dirty="0"/>
              <a:t> while driving. He can’t remember the title but knows it has a picture of a matchstick on the cover.</a:t>
            </a:r>
            <a:r>
              <a:rPr lang="en-US" sz="2000" dirty="0" smtClean="0"/>
              <a:t> The following are the results of your search (edited for clarity). Click on the image of the title Dad is looking for.</a:t>
            </a:r>
            <a:br>
              <a:rPr lang="en-US" sz="2000" dirty="0" smtClean="0"/>
            </a:br>
            <a:endParaRPr lang="en-US" sz="2000" dirty="0"/>
          </a:p>
        </p:txBody>
      </p:sp>
      <p:pic>
        <p:nvPicPr>
          <p:cNvPr id="12" name="Picture 11" descr="MG1.png"/>
          <p:cNvPicPr>
            <a:picLocks noChangeAspect="1"/>
          </p:cNvPicPr>
          <p:nvPr/>
        </p:nvPicPr>
        <p:blipFill>
          <a:blip r:embed="rId2"/>
          <a:stretch>
            <a:fillRect/>
          </a:stretch>
        </p:blipFill>
        <p:spPr>
          <a:xfrm>
            <a:off x="1910720" y="1878456"/>
            <a:ext cx="1917684" cy="1387177"/>
          </a:xfrm>
          <a:prstGeom prst="rect">
            <a:avLst/>
          </a:prstGeom>
        </p:spPr>
      </p:pic>
      <p:pic>
        <p:nvPicPr>
          <p:cNvPr id="13" name="Picture 12" descr="MG2.png"/>
          <p:cNvPicPr>
            <a:picLocks noChangeAspect="1"/>
          </p:cNvPicPr>
          <p:nvPr/>
        </p:nvPicPr>
        <p:blipFill>
          <a:blip r:embed="rId3"/>
          <a:stretch>
            <a:fillRect/>
          </a:stretch>
        </p:blipFill>
        <p:spPr>
          <a:xfrm>
            <a:off x="4449104" y="3505643"/>
            <a:ext cx="1614385" cy="1352364"/>
          </a:xfrm>
          <a:prstGeom prst="rect">
            <a:avLst/>
          </a:prstGeom>
        </p:spPr>
      </p:pic>
      <p:pic>
        <p:nvPicPr>
          <p:cNvPr id="14" name="Picture 13" descr="MG3.png"/>
          <p:cNvPicPr>
            <a:picLocks noChangeAspect="1"/>
          </p:cNvPicPr>
          <p:nvPr/>
        </p:nvPicPr>
        <p:blipFill>
          <a:blip r:embed="rId4"/>
          <a:stretch>
            <a:fillRect/>
          </a:stretch>
        </p:blipFill>
        <p:spPr>
          <a:xfrm>
            <a:off x="7181444" y="1758814"/>
            <a:ext cx="1785529" cy="1487941"/>
          </a:xfrm>
          <a:prstGeom prst="rect">
            <a:avLst/>
          </a:prstGeom>
        </p:spPr>
      </p:pic>
      <p:pic>
        <p:nvPicPr>
          <p:cNvPr id="15" name="Picture 14" descr="MG4.png"/>
          <p:cNvPicPr>
            <a:picLocks noChangeAspect="1"/>
          </p:cNvPicPr>
          <p:nvPr/>
        </p:nvPicPr>
        <p:blipFill>
          <a:blip r:embed="rId5"/>
          <a:stretch>
            <a:fillRect/>
          </a:stretch>
        </p:blipFill>
        <p:spPr>
          <a:xfrm>
            <a:off x="2207211" y="5172416"/>
            <a:ext cx="1928118" cy="1479222"/>
          </a:xfrm>
          <a:prstGeom prst="rect">
            <a:avLst/>
          </a:prstGeom>
        </p:spPr>
      </p:pic>
      <p:pic>
        <p:nvPicPr>
          <p:cNvPr id="16" name="Picture 15" descr="MG5.png"/>
          <p:cNvPicPr>
            <a:picLocks noChangeAspect="1"/>
          </p:cNvPicPr>
          <p:nvPr/>
        </p:nvPicPr>
        <p:blipFill>
          <a:blip r:embed="rId6"/>
          <a:stretch>
            <a:fillRect/>
          </a:stretch>
        </p:blipFill>
        <p:spPr>
          <a:xfrm>
            <a:off x="7181443" y="5375750"/>
            <a:ext cx="1785529" cy="1275888"/>
          </a:xfrm>
          <a:prstGeom prst="rect">
            <a:avLst/>
          </a:prstGeom>
        </p:spPr>
      </p:pic>
      <p:pic>
        <p:nvPicPr>
          <p:cNvPr id="17" name="Picture 16" descr="MG1.jpg">
            <a:hlinkClick r:id="rId7" action="ppaction://hlinksldjump"/>
          </p:cNvPr>
          <p:cNvPicPr>
            <a:picLocks noChangeAspect="1"/>
          </p:cNvPicPr>
          <p:nvPr/>
        </p:nvPicPr>
        <p:blipFill>
          <a:blip r:embed="rId8"/>
          <a:stretch>
            <a:fillRect/>
          </a:stretch>
        </p:blipFill>
        <p:spPr>
          <a:xfrm>
            <a:off x="457200" y="1878456"/>
            <a:ext cx="1453520" cy="1627187"/>
          </a:xfrm>
          <a:prstGeom prst="rect">
            <a:avLst/>
          </a:prstGeom>
        </p:spPr>
      </p:pic>
      <p:pic>
        <p:nvPicPr>
          <p:cNvPr id="18" name="Picture 17" descr="MG2.jpg">
            <a:hlinkClick r:id="rId7" action="ppaction://hlinksldjump"/>
          </p:cNvPr>
          <p:cNvPicPr>
            <a:picLocks noChangeAspect="1"/>
          </p:cNvPicPr>
          <p:nvPr/>
        </p:nvPicPr>
        <p:blipFill>
          <a:blip r:embed="rId9"/>
          <a:stretch>
            <a:fillRect/>
          </a:stretch>
        </p:blipFill>
        <p:spPr>
          <a:xfrm>
            <a:off x="2918475" y="3160452"/>
            <a:ext cx="1530629" cy="1697555"/>
          </a:xfrm>
          <a:prstGeom prst="rect">
            <a:avLst/>
          </a:prstGeom>
        </p:spPr>
      </p:pic>
      <p:pic>
        <p:nvPicPr>
          <p:cNvPr id="19" name="Picture 18" descr="MG3.JPG">
            <a:hlinkClick r:id="rId7" action="ppaction://hlinksldjump"/>
          </p:cNvPr>
          <p:cNvPicPr>
            <a:picLocks noChangeAspect="1"/>
          </p:cNvPicPr>
          <p:nvPr/>
        </p:nvPicPr>
        <p:blipFill>
          <a:blip r:embed="rId10"/>
          <a:stretch>
            <a:fillRect/>
          </a:stretch>
        </p:blipFill>
        <p:spPr>
          <a:xfrm>
            <a:off x="5703416" y="1758814"/>
            <a:ext cx="1478028" cy="1627187"/>
          </a:xfrm>
          <a:prstGeom prst="rect">
            <a:avLst/>
          </a:prstGeom>
        </p:spPr>
      </p:pic>
      <p:pic>
        <p:nvPicPr>
          <p:cNvPr id="20" name="Picture 19" descr="MG4.jpg">
            <a:hlinkClick r:id="rId7" action="ppaction://hlinksldjump"/>
          </p:cNvPr>
          <p:cNvPicPr>
            <a:picLocks noChangeAspect="1"/>
          </p:cNvPicPr>
          <p:nvPr/>
        </p:nvPicPr>
        <p:blipFill>
          <a:blip r:embed="rId11"/>
          <a:stretch>
            <a:fillRect/>
          </a:stretch>
        </p:blipFill>
        <p:spPr>
          <a:xfrm>
            <a:off x="457200" y="4737564"/>
            <a:ext cx="1750011" cy="1914075"/>
          </a:xfrm>
          <a:prstGeom prst="rect">
            <a:avLst/>
          </a:prstGeom>
        </p:spPr>
      </p:pic>
      <p:pic>
        <p:nvPicPr>
          <p:cNvPr id="21" name="Picture 20" descr="MG5.jpg">
            <a:hlinkClick r:id="rId12" action="ppaction://hlinksldjump"/>
          </p:cNvPr>
          <p:cNvPicPr>
            <a:picLocks noChangeAspect="1"/>
          </p:cNvPicPr>
          <p:nvPr/>
        </p:nvPicPr>
        <p:blipFill>
          <a:blip r:embed="rId13"/>
          <a:stretch>
            <a:fillRect/>
          </a:stretch>
        </p:blipFill>
        <p:spPr>
          <a:xfrm>
            <a:off x="5442302" y="4737566"/>
            <a:ext cx="1739141" cy="1914074"/>
          </a:xfrm>
          <a:prstGeom prst="rect">
            <a:avLst/>
          </a:prstGeom>
        </p:spPr>
      </p:pic>
      <p:sp>
        <p:nvSpPr>
          <p:cNvPr id="22" name="Action Button: Custom 21">
            <a:hlinkClick r:id="rId12" action="ppaction://hlinksldjump" highlightClick="1"/>
          </p:cNvPr>
          <p:cNvSpPr/>
          <p:nvPr/>
        </p:nvSpPr>
        <p:spPr>
          <a:xfrm>
            <a:off x="7181444" y="5375750"/>
            <a:ext cx="1785529" cy="1275890"/>
          </a:xfrm>
          <a:prstGeom prst="actionButtonBlank">
            <a:avLst/>
          </a:prstGeom>
          <a:solidFill>
            <a:schemeClr val="bg1">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Sorry. That book cover does not depict a matchstick. </a:t>
            </a:r>
          </a:p>
          <a:p>
            <a:pPr algn="ctr">
              <a:buNone/>
            </a:pPr>
            <a:r>
              <a:rPr lang="en-US" sz="9600" dirty="0" smtClean="0">
                <a:solidFill>
                  <a:srgbClr val="FF0000"/>
                </a:solidFill>
                <a:latin typeface="Zapf Dingbats"/>
                <a:ea typeface="Zapf Dingbats"/>
                <a:cs typeface="Zapf Dingbats"/>
              </a:rPr>
              <a:t>✗</a:t>
            </a:r>
            <a:endParaRPr lang="en-US" sz="9600" dirty="0" smtClean="0">
              <a:solidFill>
                <a:srgbClr val="FF0000"/>
              </a:solidFill>
            </a:endParaRPr>
          </a:p>
          <a:p>
            <a:pPr>
              <a:buNone/>
            </a:pPr>
            <a:endParaRPr lang="en-US" dirty="0"/>
          </a:p>
        </p:txBody>
      </p:sp>
      <p:sp>
        <p:nvSpPr>
          <p:cNvPr id="4" name="Right Arrow 3">
            <a:hlinkClick r:id="rId2" action="ppaction://hlinksldjump"/>
          </p:cNvPr>
          <p:cNvSpPr/>
          <p:nvPr/>
        </p:nvSpPr>
        <p:spPr>
          <a:xfrm flipH="1">
            <a:off x="457195" y="5945483"/>
            <a:ext cx="403617"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60812" y="6078460"/>
            <a:ext cx="1079142" cy="369332"/>
          </a:xfrm>
          <a:prstGeom prst="rect">
            <a:avLst/>
          </a:prstGeom>
          <a:noFill/>
        </p:spPr>
        <p:txBody>
          <a:bodyPr wrap="none" rtlCol="0">
            <a:spAutoFit/>
          </a:bodyPr>
          <a:lstStyle/>
          <a:p>
            <a:r>
              <a:rPr lang="en-US" dirty="0" smtClean="0"/>
              <a:t>Try again.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8778"/>
            <a:ext cx="8229600" cy="3134132"/>
          </a:xfrm>
        </p:spPr>
        <p:txBody>
          <a:bodyPr>
            <a:normAutofit lnSpcReduction="10000"/>
          </a:bodyPr>
          <a:lstStyle/>
          <a:p>
            <a:pPr>
              <a:buNone/>
            </a:pPr>
            <a:r>
              <a:rPr lang="en-US" dirty="0" smtClean="0"/>
              <a:t>Correct! Dad wants to listen to The Tipping Point on the road trip. You have now unlocked his list of call numbers.</a:t>
            </a:r>
          </a:p>
          <a:p>
            <a:pPr algn="ctr">
              <a:buNone/>
            </a:pPr>
            <a:r>
              <a:rPr lang="en-US" sz="9600" dirty="0" smtClean="0">
                <a:solidFill>
                  <a:srgbClr val="008000"/>
                </a:solidFill>
                <a:latin typeface="Zapf Dingbats"/>
                <a:ea typeface="Zapf Dingbats"/>
                <a:cs typeface="Zapf Dingbats"/>
              </a:rPr>
              <a:t>✔</a:t>
            </a:r>
            <a:endParaRPr lang="en-US" sz="9600" dirty="0" smtClean="0">
              <a:solidFill>
                <a:srgbClr val="008000"/>
              </a:solidFill>
            </a:endParaRPr>
          </a:p>
          <a:p>
            <a:pPr>
              <a:buNone/>
            </a:pPr>
            <a:endParaRPr lang="en-US" dirty="0"/>
          </a:p>
        </p:txBody>
      </p:sp>
      <p:sp>
        <p:nvSpPr>
          <p:cNvPr id="4" name="Right Arrow 3">
            <a:hlinkClick r:id="rId2" action="ppaction://hlinksldjump"/>
          </p:cNvPr>
          <p:cNvSpPr/>
          <p:nvPr/>
        </p:nvSpPr>
        <p:spPr>
          <a:xfrm>
            <a:off x="8211568" y="5945483"/>
            <a:ext cx="475232"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063587" y="6078460"/>
            <a:ext cx="1941557" cy="369332"/>
          </a:xfrm>
          <a:prstGeom prst="rect">
            <a:avLst/>
          </a:prstGeom>
          <a:noFill/>
        </p:spPr>
        <p:txBody>
          <a:bodyPr wrap="none" rtlCol="0">
            <a:spAutoFit/>
          </a:bodyPr>
          <a:lstStyle/>
          <a:p>
            <a:r>
              <a:rPr lang="en-US" dirty="0" smtClean="0"/>
              <a:t>Continue to library</a:t>
            </a:r>
            <a:endParaRPr lang="en-US" dirty="0"/>
          </a:p>
        </p:txBody>
      </p:sp>
      <p:graphicFrame>
        <p:nvGraphicFramePr>
          <p:cNvPr id="6" name="Table 5"/>
          <p:cNvGraphicFramePr>
            <a:graphicFrameLocks noGrp="1"/>
          </p:cNvGraphicFramePr>
          <p:nvPr/>
        </p:nvGraphicFramePr>
        <p:xfrm>
          <a:off x="2324100" y="4043908"/>
          <a:ext cx="4495800" cy="1536700"/>
        </p:xfrm>
        <a:graphic>
          <a:graphicData uri="http://schemas.openxmlformats.org/drawingml/2006/table">
            <a:tbl>
              <a:tblPr/>
              <a:tblGrid>
                <a:gridCol w="2133600"/>
                <a:gridCol w="1104900"/>
                <a:gridCol w="1257300"/>
              </a:tblGrid>
              <a:tr h="533400">
                <a:tc>
                  <a:txBody>
                    <a:bodyPr/>
                    <a:lstStyle/>
                    <a:p>
                      <a:pPr algn="ctr" fontAlgn="ctr"/>
                      <a:r>
                        <a:rPr lang="en-US" sz="1000" b="1" i="0" u="none" strike="noStrike">
                          <a:latin typeface="Verdana"/>
                        </a:rPr>
                        <a:t>Title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latin typeface="Verdana"/>
                        </a:rPr>
                        <a:t>Format or Location in Library</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000" b="1" i="0" u="none" strike="noStrike">
                          <a:latin typeface="Verdana"/>
                        </a:rPr>
                        <a:t>Call Number</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77800">
                <a:tc>
                  <a:txBody>
                    <a:bodyPr/>
                    <a:lstStyle/>
                    <a:p>
                      <a:pPr algn="l" fontAlgn="b"/>
                      <a:r>
                        <a:rPr lang="en-US" sz="1000" b="0" i="0" u="none" strike="noStrike">
                          <a:latin typeface="Verdana"/>
                        </a:rPr>
                        <a:t>For Dad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a:endParaRPr>
                    </a:p>
                  </a:txBody>
                  <a:tcPr marL="12700" marR="12700" marT="12700" marB="0" anchor="b">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a:endParaRPr>
                    </a:p>
                  </a:txBody>
                  <a:tcPr marL="12700" marR="12700" marT="12700" marB="0" anchor="b">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00">
                <a:tc>
                  <a:txBody>
                    <a:bodyPr/>
                    <a:lstStyle/>
                    <a:p>
                      <a:pPr algn="l" fontAlgn="b"/>
                      <a:r>
                        <a:rPr lang="en-US" sz="1000" b="0" i="0" u="none" strike="noStrike">
                          <a:latin typeface="Verdana"/>
                        </a:rPr>
                        <a:t>Gladwell Book with Match on Cover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CD Book Non-Fiction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CD Book 302 GLA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00">
                <a:tc>
                  <a:txBody>
                    <a:bodyPr/>
                    <a:lstStyle/>
                    <a:p>
                      <a:pPr algn="l" fontAlgn="b"/>
                      <a:r>
                        <a:rPr lang="en-US" sz="1000" b="0" i="0" u="none" strike="noStrike">
                          <a:latin typeface="Verdana"/>
                        </a:rPr>
                        <a:t>Guns, Germs and Steel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Non</a:t>
                      </a:r>
                      <a:r>
                        <a:rPr lang="en-US" sz="1000" b="0" i="0" u="none" strike="noStrike" dirty="0">
                          <a:latin typeface="Verdana"/>
                        </a:rPr>
                        <a:t>-</a:t>
                      </a:r>
                      <a:r>
                        <a:rPr lang="en-US" sz="1000" b="0" i="0" u="none" strike="noStrike" dirty="0" smtClean="0">
                          <a:latin typeface="Verdana"/>
                        </a:rPr>
                        <a:t>Fiction Book</a:t>
                      </a:r>
                      <a:endParaRPr lang="en-US" sz="1000" b="0" i="0" u="none" strike="noStrike" dirty="0">
                        <a:latin typeface="Verdana"/>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baseline="0" dirty="0" smtClean="0">
                          <a:latin typeface="Verdana"/>
                        </a:rPr>
                        <a:t> </a:t>
                      </a:r>
                      <a:r>
                        <a:rPr lang="en-US" sz="1000" b="0" i="0" u="none" strike="noStrike" dirty="0" smtClean="0">
                          <a:latin typeface="Verdana"/>
                        </a:rPr>
                        <a:t>303.4 </a:t>
                      </a:r>
                      <a:r>
                        <a:rPr lang="en-US" sz="1000" b="0" i="0" u="none" strike="noStrike" dirty="0">
                          <a:latin typeface="Verdana"/>
                        </a:rPr>
                        <a:t>DIA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100">
                <a:tc>
                  <a:txBody>
                    <a:bodyPr/>
                    <a:lstStyle/>
                    <a:p>
                      <a:pPr algn="l" fontAlgn="b"/>
                      <a:r>
                        <a:rPr lang="en-US" sz="1000" b="0" i="0" u="none" strike="noStrike">
                          <a:latin typeface="Verdana"/>
                        </a:rPr>
                        <a:t>First Game of Thrones Book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Adult Fiction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F MAR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958"/>
            <a:ext cx="8229600" cy="708642"/>
          </a:xfrm>
        </p:spPr>
        <p:txBody>
          <a:bodyPr>
            <a:normAutofit/>
          </a:bodyPr>
          <a:lstStyle/>
          <a:p>
            <a:r>
              <a:rPr lang="en-US" sz="3200" dirty="0" smtClean="0"/>
              <a:t>Welcome to the Burlingame Library</a:t>
            </a:r>
            <a:endParaRPr lang="en-US" sz="3200" dirty="0"/>
          </a:p>
        </p:txBody>
      </p:sp>
      <p:pic>
        <p:nvPicPr>
          <p:cNvPr id="4" name="Content Placeholder 3" descr="Main Stacks.jpg"/>
          <p:cNvPicPr>
            <a:picLocks noGrp="1" noChangeAspect="1"/>
          </p:cNvPicPr>
          <p:nvPr>
            <p:ph idx="1"/>
          </p:nvPr>
        </p:nvPicPr>
        <p:blipFill>
          <a:blip r:embed="rId2"/>
          <a:srcRect l="-21622" r="-21622"/>
          <a:stretch>
            <a:fillRect/>
          </a:stretch>
        </p:blipFill>
        <p:spPr>
          <a:xfrm>
            <a:off x="-698501" y="1066800"/>
            <a:ext cx="6511782" cy="3581229"/>
          </a:xfrm>
          <a:prstGeom prst="rect">
            <a:avLst/>
          </a:prstGeom>
          <a:ln>
            <a:noFill/>
          </a:ln>
          <a:effectLst>
            <a:outerShdw blurRad="292100" dist="139700" dir="2700000" algn="tl" rotWithShape="0">
              <a:srgbClr val="333333">
                <a:alpha val="65000"/>
              </a:srgbClr>
            </a:outerShdw>
          </a:effectLst>
        </p:spPr>
      </p:pic>
      <p:pic>
        <p:nvPicPr>
          <p:cNvPr id="5" name="Picture 4" descr="Children's Room.jpg"/>
          <p:cNvPicPr>
            <a:picLocks noChangeAspect="1"/>
          </p:cNvPicPr>
          <p:nvPr/>
        </p:nvPicPr>
        <p:blipFill>
          <a:blip r:embed="rId3"/>
          <a:stretch>
            <a:fillRect/>
          </a:stretch>
        </p:blipFill>
        <p:spPr>
          <a:xfrm>
            <a:off x="4660900" y="2136852"/>
            <a:ext cx="4216400" cy="31623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60450" y="5489272"/>
            <a:ext cx="6819900" cy="923330"/>
          </a:xfrm>
          <a:prstGeom prst="rect">
            <a:avLst/>
          </a:prstGeom>
          <a:noFill/>
        </p:spPr>
        <p:txBody>
          <a:bodyPr wrap="square" rtlCol="0">
            <a:spAutoFit/>
          </a:bodyPr>
          <a:lstStyle/>
          <a:p>
            <a:pPr algn="ctr"/>
            <a:r>
              <a:rPr lang="en-US" dirty="0" smtClean="0"/>
              <a:t>Each item and its call number will be listed at the top. A layout of the library will be underneath. Click on the shelf where you would expect to find the listed item.</a:t>
            </a:r>
            <a:endParaRPr lang="en-US" dirty="0"/>
          </a:p>
        </p:txBody>
      </p:sp>
      <p:sp>
        <p:nvSpPr>
          <p:cNvPr id="7" name="Right Arrow 6">
            <a:hlinkClick r:id="rId4" action="ppaction://hlinksldjump"/>
          </p:cNvPr>
          <p:cNvSpPr/>
          <p:nvPr/>
        </p:nvSpPr>
        <p:spPr>
          <a:xfrm>
            <a:off x="8211568" y="5945483"/>
            <a:ext cx="475232"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661308" y="6174284"/>
            <a:ext cx="616484" cy="369332"/>
          </a:xfrm>
          <a:prstGeom prst="rect">
            <a:avLst/>
          </a:prstGeom>
          <a:noFill/>
        </p:spPr>
        <p:txBody>
          <a:bodyPr wrap="square" rtlCol="0">
            <a:spAutoFit/>
          </a:bodyPr>
          <a:lstStyle/>
          <a:p>
            <a:r>
              <a:rPr lang="en-US" dirty="0" smtClean="0"/>
              <a:t>start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Gone Girl by Gillian Flynn</a:t>
            </a:r>
            <a:r>
              <a:rPr lang="en-US" sz="2000" dirty="0" smtClean="0"/>
              <a:t> - Adult </a:t>
            </a:r>
            <a:r>
              <a:rPr lang="en-US" sz="2000" dirty="0"/>
              <a:t>Fiction</a:t>
            </a:r>
            <a:r>
              <a:rPr lang="en-US" sz="2000" dirty="0" smtClean="0"/>
              <a:t> - F FLY </a:t>
            </a:r>
            <a:endParaRPr lang="en-US" sz="2000" dirty="0"/>
          </a:p>
        </p:txBody>
      </p:sp>
      <p:pic>
        <p:nvPicPr>
          <p:cNvPr id="4" name="Content Placeholder 3" descr="Main Stacks.jpg">
            <a:hlinkClick r:id="rId2" action="ppaction://hlinksldjump"/>
          </p:cNvPr>
          <p:cNvPicPr>
            <a:picLocks noGrp="1" noChangeAspect="1"/>
          </p:cNvPicPr>
          <p:nvPr>
            <p:ph idx="1"/>
          </p:nvPr>
        </p:nvPicPr>
        <p:blipFill>
          <a:blip r:embed="rId3"/>
          <a:srcRect l="-21622" r="-21622"/>
          <a:stretch>
            <a:fillRect/>
          </a:stretch>
        </p:blipFill>
        <p:spPr>
          <a:xfrm>
            <a:off x="-128110" y="1297825"/>
            <a:ext cx="9560306" cy="5257800"/>
          </a:xfrm>
        </p:spPr>
      </p:pic>
      <p:sp>
        <p:nvSpPr>
          <p:cNvPr id="6" name="Action Button: Custom 5">
            <a:hlinkClick r:id="rId4" action="ppaction://hlinksldjump" highlightClick="1"/>
          </p:cNvPr>
          <p:cNvSpPr/>
          <p:nvPr/>
        </p:nvSpPr>
        <p:spPr>
          <a:xfrm>
            <a:off x="5237238" y="3568095"/>
            <a:ext cx="1463524" cy="447524"/>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solidFill>
                  <a:schemeClr val="tx1"/>
                </a:solidFill>
                <a:latin typeface="Arial"/>
                <a:cs typeface="Arial"/>
              </a:rPr>
              <a:t> </a:t>
            </a:r>
            <a:endParaRPr lang="en-US" sz="1100" dirty="0">
              <a:solidFill>
                <a:srgbClr val="262626"/>
              </a:solidFill>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rId2" action="ppaction://hlinksldjump"/>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		</a:t>
            </a:r>
            <a:r>
              <a:rPr lang="en-US" sz="2000" strike="sngStrike" dirty="0" smtClean="0">
                <a:latin typeface="Handwriting - Dakota"/>
                <a:cs typeface="Handwriting - Dakota"/>
              </a:rPr>
              <a:t>Harry </a:t>
            </a:r>
            <a:r>
              <a:rPr lang="en-US" sz="2000" strike="sngStrike" dirty="0">
                <a:latin typeface="Handwriting - Dakota"/>
                <a:cs typeface="Handwriting - Dakota"/>
              </a:rPr>
              <a:t>Potter Knitting book</a:t>
            </a:r>
            <a:r>
              <a:rPr lang="en-US" sz="2000" strike="sngStrike" dirty="0" smtClean="0">
                <a:latin typeface="Handwriting - Dakota"/>
                <a:cs typeface="Handwriting - Dakota"/>
              </a:rPr>
              <a:t> </a:t>
            </a:r>
            <a:r>
              <a:rPr lang="en-US" sz="2000" dirty="0" smtClean="0"/>
              <a:t>- Adult </a:t>
            </a:r>
            <a:r>
              <a:rPr lang="en-US" sz="2000" dirty="0"/>
              <a:t>Non-</a:t>
            </a:r>
            <a:r>
              <a:rPr lang="en-US" sz="2000" dirty="0" smtClean="0"/>
              <a:t>Fiction - 746.432 HAN</a:t>
            </a:r>
            <a:br>
              <a:rPr lang="en-US" sz="2000" dirty="0" smtClean="0"/>
            </a:br>
            <a:r>
              <a:rPr lang="en-US" sz="2000" dirty="0" smtClean="0"/>
              <a:t>		Charmed Knits</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316633"/>
            <a:ext cx="9560306" cy="5257800"/>
          </a:xfrm>
        </p:spPr>
      </p:pic>
      <p:sp>
        <p:nvSpPr>
          <p:cNvPr id="6" name="Action Button: Custom 5">
            <a:hlinkClick r:id="rId3" action="ppaction://hlinksldjump" highlightClick="1"/>
          </p:cNvPr>
          <p:cNvSpPr/>
          <p:nvPr/>
        </p:nvSpPr>
        <p:spPr>
          <a:xfrm>
            <a:off x="2249717" y="3023809"/>
            <a:ext cx="1463523" cy="447524"/>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sz="1100" dirty="0">
              <a:solidFill>
                <a:srgbClr val="262626"/>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rId2" action="ppaction://hlinksldjump"/>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03800" y="397928"/>
            <a:ext cx="7739391" cy="1325562"/>
          </a:xfrm>
        </p:spPr>
        <p:txBody>
          <a:bodyPr>
            <a:normAutofit fontScale="90000"/>
          </a:bodyPr>
          <a:lstStyle/>
          <a:p>
            <a:pPr algn="l"/>
            <a:r>
              <a:rPr lang="en-US" dirty="0" smtClean="0"/>
              <a:t>Billy </a:t>
            </a:r>
            <a:r>
              <a:rPr lang="en-US" sz="2000" dirty="0" smtClean="0"/>
              <a:t>gets to choose from a short list of assigned summer reading books. He really wants to read </a:t>
            </a:r>
            <a:r>
              <a:rPr lang="en-US" sz="1800" i="1" dirty="0" smtClean="0"/>
              <a:t>The </a:t>
            </a:r>
            <a:r>
              <a:rPr lang="en-US" sz="1800" i="1" dirty="0" err="1" smtClean="0"/>
              <a:t>Alchemyst</a:t>
            </a:r>
            <a:r>
              <a:rPr lang="en-US" sz="1800" i="1" dirty="0" smtClean="0"/>
              <a:t>: The Secrets of the Immortal Nicholas </a:t>
            </a:r>
            <a:r>
              <a:rPr lang="en-US" sz="1800" i="1" dirty="0" err="1" smtClean="0"/>
              <a:t>Flamel</a:t>
            </a:r>
            <a:r>
              <a:rPr lang="en-US" sz="1800" i="1" dirty="0" smtClean="0"/>
              <a:t> </a:t>
            </a:r>
            <a:r>
              <a:rPr lang="en-US" sz="1800" dirty="0" smtClean="0"/>
              <a:t>by Michael Scott. </a:t>
            </a:r>
            <a:r>
              <a:rPr lang="en-US" sz="1800" dirty="0" smtClean="0"/>
              <a:t>Help him find a copy.</a:t>
            </a:r>
            <a:r>
              <a:rPr lang="en-US" sz="1800" dirty="0" smtClean="0"/>
              <a:t/>
            </a:r>
            <a:br>
              <a:rPr lang="en-US" sz="1800" dirty="0" smtClean="0"/>
            </a:br>
            <a:r>
              <a:rPr lang="en-US" sz="2000" dirty="0" smtClean="0"/>
              <a:t> </a:t>
            </a:r>
            <a:endParaRPr lang="en-US" dirty="0"/>
          </a:p>
        </p:txBody>
      </p:sp>
      <p:sp>
        <p:nvSpPr>
          <p:cNvPr id="3" name="Content Placeholder 2"/>
          <p:cNvSpPr>
            <a:spLocks noGrp="1"/>
          </p:cNvSpPr>
          <p:nvPr>
            <p:ph idx="1"/>
          </p:nvPr>
        </p:nvSpPr>
        <p:spPr/>
        <p:txBody>
          <a:bodyPr>
            <a:normAutofit/>
          </a:bodyPr>
          <a:lstStyle/>
          <a:p>
            <a:pPr>
              <a:buNone/>
            </a:pPr>
            <a:r>
              <a:rPr lang="en-US" sz="2000" dirty="0" smtClean="0"/>
              <a:t>   Click on the image that shows the best way to search for this title.</a:t>
            </a:r>
          </a:p>
          <a:p>
            <a:pPr>
              <a:buNone/>
            </a:pPr>
            <a:endParaRPr lang="en-US" sz="2000" dirty="0"/>
          </a:p>
        </p:txBody>
      </p:sp>
      <p:pic>
        <p:nvPicPr>
          <p:cNvPr id="7" name="Picture 6" descr="author_alchemyst.jpg">
            <a:hlinkClick r:id="rId2" action="ppaction://hlinksldjump"/>
          </p:cNvPr>
          <p:cNvPicPr>
            <a:picLocks noChangeAspect="1"/>
          </p:cNvPicPr>
          <p:nvPr/>
        </p:nvPicPr>
        <p:blipFill>
          <a:blip r:embed="rId3"/>
          <a:stretch>
            <a:fillRect/>
          </a:stretch>
        </p:blipFill>
        <p:spPr>
          <a:xfrm>
            <a:off x="703800" y="2298700"/>
            <a:ext cx="7739391" cy="1032692"/>
          </a:xfrm>
          <a:prstGeom prst="rect">
            <a:avLst/>
          </a:prstGeom>
          <a:ln>
            <a:solidFill>
              <a:schemeClr val="tx1"/>
            </a:solidFill>
          </a:ln>
        </p:spPr>
      </p:pic>
      <p:pic>
        <p:nvPicPr>
          <p:cNvPr id="8" name="Picture 7" descr="title_alchemist.jpg">
            <a:hlinkClick r:id="rId4" action="ppaction://hlinksldjump"/>
          </p:cNvPr>
          <p:cNvPicPr>
            <a:picLocks noChangeAspect="1"/>
          </p:cNvPicPr>
          <p:nvPr/>
        </p:nvPicPr>
        <p:blipFill>
          <a:blip r:embed="rId5"/>
          <a:stretch>
            <a:fillRect/>
          </a:stretch>
        </p:blipFill>
        <p:spPr>
          <a:xfrm>
            <a:off x="703800" y="3609818"/>
            <a:ext cx="7739391" cy="1031919"/>
          </a:xfrm>
          <a:prstGeom prst="rect">
            <a:avLst/>
          </a:prstGeom>
          <a:ln>
            <a:solidFill>
              <a:schemeClr val="tx1"/>
            </a:solidFill>
          </a:ln>
        </p:spPr>
      </p:pic>
      <p:pic>
        <p:nvPicPr>
          <p:cNvPr id="9" name="Picture 8" descr="title_alchemyst.jpg">
            <a:hlinkClick r:id="rId6" action="ppaction://hlinksldjump"/>
          </p:cNvPr>
          <p:cNvPicPr>
            <a:picLocks noChangeAspect="1"/>
          </p:cNvPicPr>
          <p:nvPr/>
        </p:nvPicPr>
        <p:blipFill>
          <a:blip r:embed="rId7"/>
          <a:stretch>
            <a:fillRect/>
          </a:stretch>
        </p:blipFill>
        <p:spPr>
          <a:xfrm>
            <a:off x="703800" y="4864588"/>
            <a:ext cx="7739391" cy="1064311"/>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113"/>
            <a:ext cx="8229600" cy="1143000"/>
          </a:xfrm>
        </p:spPr>
        <p:txBody>
          <a:bodyPr anchor="ctr">
            <a:normAutofit/>
          </a:bodyPr>
          <a:lstStyle/>
          <a:p>
            <a:r>
              <a:rPr lang="en-US" sz="2000" dirty="0" smtClean="0"/>
              <a:t>	Little Children</a:t>
            </a:r>
            <a:r>
              <a:rPr lang="en-US" sz="2000" dirty="0" smtClean="0"/>
              <a:t> by Tom </a:t>
            </a:r>
            <a:r>
              <a:rPr lang="en-US" sz="2000" dirty="0" err="1" smtClean="0"/>
              <a:t>Perrota</a:t>
            </a:r>
            <a:r>
              <a:rPr lang="en-US" sz="2000" dirty="0" smtClean="0"/>
              <a:t> </a:t>
            </a:r>
            <a:r>
              <a:rPr lang="en-US" sz="2000" dirty="0" err="1" smtClean="0"/>
              <a:t>Audiobook</a:t>
            </a:r>
            <a:r>
              <a:rPr lang="en-US" sz="2000" dirty="0" smtClean="0"/>
              <a:t> – CD BOOK Fiction – </a:t>
            </a:r>
            <a:br>
              <a:rPr lang="en-US" sz="2000" dirty="0" smtClean="0"/>
            </a:br>
            <a:r>
              <a:rPr lang="en-US" sz="2000" dirty="0" smtClean="0"/>
              <a:t>CD </a:t>
            </a:r>
            <a:r>
              <a:rPr lang="en-US" sz="2000" dirty="0"/>
              <a:t>BOOK</a:t>
            </a:r>
            <a:r>
              <a:rPr lang="en-US" sz="2000" dirty="0" smtClean="0"/>
              <a:t> PER</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390607"/>
            <a:ext cx="9560306" cy="5257800"/>
          </a:xfrm>
        </p:spPr>
      </p:pic>
      <p:sp>
        <p:nvSpPr>
          <p:cNvPr id="6" name="Action Button: Custom 5">
            <a:hlinkClick r:id="rId3" action="ppaction://hlinksldjump" highlightClick="1"/>
          </p:cNvPr>
          <p:cNvSpPr/>
          <p:nvPr/>
        </p:nvSpPr>
        <p:spPr>
          <a:xfrm>
            <a:off x="1451429" y="3640666"/>
            <a:ext cx="544285" cy="1572381"/>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			Any David Sedaris </a:t>
            </a:r>
            <a:r>
              <a:rPr lang="en-US" sz="2000" dirty="0" err="1" smtClean="0"/>
              <a:t>Audiobook</a:t>
            </a:r>
            <a:r>
              <a:rPr lang="en-US" sz="2000" dirty="0" smtClean="0"/>
              <a:t> - </a:t>
            </a:r>
            <a:r>
              <a:rPr lang="en-US" sz="2000" dirty="0"/>
              <a:t>CD BOOK 814 or 817 SED</a:t>
            </a: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a:off x="1451429" y="1802190"/>
            <a:ext cx="556381" cy="1572381"/>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pPr algn="l"/>
            <a:r>
              <a:rPr lang="en-US" sz="2000" dirty="0" smtClean="0"/>
              <a:t>	</a:t>
            </a:r>
            <a:br>
              <a:rPr lang="en-US" sz="2000" dirty="0" smtClean="0"/>
            </a:br>
            <a:r>
              <a:rPr lang="en-US" sz="2000" dirty="0" smtClean="0"/>
              <a:t>	</a:t>
            </a:r>
            <a:r>
              <a:rPr lang="en-US" sz="2000" strike="sngStrike" dirty="0" err="1" smtClean="0">
                <a:latin typeface="Handwriting - Dakota"/>
                <a:cs typeface="Handwriting - Dakota"/>
              </a:rPr>
              <a:t>Gladwell</a:t>
            </a:r>
            <a:r>
              <a:rPr lang="en-US" sz="2000" strike="sngStrike" dirty="0" smtClean="0">
                <a:latin typeface="Handwriting - Dakota"/>
                <a:cs typeface="Handwriting - Dakota"/>
              </a:rPr>
              <a:t> </a:t>
            </a:r>
            <a:r>
              <a:rPr lang="en-US" sz="2000" strike="sngStrike" dirty="0">
                <a:latin typeface="Handwriting - Dakota"/>
                <a:cs typeface="Handwriting - Dakota"/>
              </a:rPr>
              <a:t>Book with Match on Cover</a:t>
            </a:r>
            <a:r>
              <a:rPr lang="en-US" sz="2000" strike="sngStrike" dirty="0" smtClean="0">
                <a:latin typeface="Handwriting - Dakota"/>
                <a:cs typeface="Handwriting - Dakota"/>
              </a:rPr>
              <a:t> </a:t>
            </a:r>
            <a:r>
              <a:rPr lang="en-US" sz="2000" dirty="0" err="1" smtClean="0"/>
              <a:t>Audiobook</a:t>
            </a:r>
            <a:r>
              <a:rPr lang="en-US" sz="2000" dirty="0" smtClean="0"/>
              <a:t> - CD </a:t>
            </a:r>
            <a:r>
              <a:rPr lang="en-US" sz="2000" dirty="0"/>
              <a:t>Book 302 </a:t>
            </a:r>
            <a:r>
              <a:rPr lang="en-US" sz="2000" dirty="0" smtClean="0"/>
              <a:t>GLA</a:t>
            </a:r>
            <a:br>
              <a:rPr lang="en-US" sz="2000" dirty="0" smtClean="0"/>
            </a:br>
            <a:r>
              <a:rPr lang="en-US" sz="2000" dirty="0" smtClean="0"/>
              <a:t>	The Tipping Point – Malcolm </a:t>
            </a:r>
            <a:r>
              <a:rPr lang="en-US" sz="2000" dirty="0" err="1" smtClean="0"/>
              <a:t>Gladwell</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a:off x="1463524" y="1802190"/>
            <a:ext cx="544286" cy="1596572"/>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a:t>Sorry, “</a:t>
            </a:r>
            <a:r>
              <a:rPr lang="en-US" dirty="0" err="1"/>
              <a:t>Alchemyst</a:t>
            </a:r>
            <a:r>
              <a:rPr lang="en-US" dirty="0"/>
              <a:t>” is the title of the book not the author’s name. Please try again</a:t>
            </a:r>
            <a:r>
              <a:rPr lang="en-US" dirty="0" smtClean="0"/>
              <a:t>.</a:t>
            </a:r>
          </a:p>
          <a:p>
            <a:pPr algn="ctr">
              <a:buNone/>
            </a:pPr>
            <a:r>
              <a:rPr lang="en-US" sz="9600" dirty="0" smtClean="0">
                <a:solidFill>
                  <a:srgbClr val="FF0000"/>
                </a:solidFill>
                <a:latin typeface="Zapf Dingbats"/>
                <a:ea typeface="Zapf Dingbats"/>
                <a:cs typeface="Zapf Dingbats"/>
              </a:rPr>
              <a:t>✗</a:t>
            </a:r>
            <a:endParaRPr lang="en-US" sz="9600" dirty="0" smtClean="0">
              <a:solidFill>
                <a:srgbClr val="FF0000"/>
              </a:solidFill>
            </a:endParaRPr>
          </a:p>
          <a:p>
            <a:pPr algn="ctr">
              <a:buNone/>
            </a:pPr>
            <a:endParaRPr lang="en-US" sz="9600" dirty="0">
              <a:solidFill>
                <a:srgbClr val="FF0000"/>
              </a:solidFill>
            </a:endParaRPr>
          </a:p>
        </p:txBody>
      </p:sp>
      <p:sp>
        <p:nvSpPr>
          <p:cNvPr id="4" name="Right Arrow 3">
            <a:hlinkClick r:id="rId2" action="ppaction://hlinksldjump"/>
          </p:cNvPr>
          <p:cNvSpPr/>
          <p:nvPr/>
        </p:nvSpPr>
        <p:spPr>
          <a:xfrm flipH="1">
            <a:off x="457195" y="5945483"/>
            <a:ext cx="403617"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60812" y="6078460"/>
            <a:ext cx="1079142" cy="369332"/>
          </a:xfrm>
          <a:prstGeom prst="rect">
            <a:avLst/>
          </a:prstGeom>
          <a:noFill/>
        </p:spPr>
        <p:txBody>
          <a:bodyPr wrap="none" rtlCol="0">
            <a:spAutoFit/>
          </a:bodyPr>
          <a:lstStyle/>
          <a:p>
            <a:r>
              <a:rPr lang="en-US" dirty="0" smtClean="0"/>
              <a:t>Try again.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a:t/>
            </a:r>
            <a:br>
              <a:rPr lang="en-US" sz="2000" dirty="0"/>
            </a:br>
            <a:r>
              <a:rPr lang="en-US" sz="2000" dirty="0" smtClean="0"/>
              <a:t>Guns</a:t>
            </a:r>
            <a:r>
              <a:rPr lang="en-US" sz="2000" dirty="0"/>
              <a:t>, Germs and Steel</a:t>
            </a:r>
            <a:r>
              <a:rPr lang="en-US" sz="2000" dirty="0" smtClean="0"/>
              <a:t> by Jared Diamond – Non-Fiction 303.4 </a:t>
            </a:r>
            <a:r>
              <a:rPr lang="en-US" sz="2000" dirty="0"/>
              <a:t>DIA</a:t>
            </a:r>
            <a:r>
              <a:rPr lang="en-US" sz="2000" dirty="0" smtClean="0"/>
              <a:t> </a:t>
            </a:r>
            <a:br>
              <a:rPr lang="en-US" sz="2000" dirty="0" smtClean="0"/>
            </a:b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rot="5400000">
            <a:off x="2606524" y="3646716"/>
            <a:ext cx="374952" cy="1040190"/>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pPr algn="l"/>
            <a:r>
              <a:rPr lang="en-US" sz="2000" dirty="0" smtClean="0"/>
              <a:t/>
            </a:r>
            <a:br>
              <a:rPr lang="en-US" sz="2000" dirty="0" smtClean="0"/>
            </a:br>
            <a:r>
              <a:rPr lang="en-US" sz="2000" dirty="0" smtClean="0"/>
              <a:t>			</a:t>
            </a:r>
            <a:r>
              <a:rPr lang="en-US" sz="1800" strike="sngStrike" dirty="0" smtClean="0">
                <a:latin typeface="Handwriting - Dakota"/>
                <a:cs typeface="Handwriting - Dakota"/>
              </a:rPr>
              <a:t>First </a:t>
            </a:r>
            <a:r>
              <a:rPr lang="en-US" sz="1800" strike="sngStrike" dirty="0">
                <a:latin typeface="Handwriting - Dakota"/>
                <a:cs typeface="Handwriting - Dakota"/>
              </a:rPr>
              <a:t>Game of Thrones Book</a:t>
            </a:r>
            <a:r>
              <a:rPr lang="en-US" sz="1800" dirty="0" smtClean="0">
                <a:latin typeface="Handwriting - Dakota"/>
                <a:cs typeface="Handwriting - Dakota"/>
              </a:rPr>
              <a:t> </a:t>
            </a:r>
            <a:r>
              <a:rPr lang="en-US" sz="1800" dirty="0" smtClean="0"/>
              <a:t>- Adult Fiction - F </a:t>
            </a:r>
            <a:r>
              <a:rPr lang="en-US" sz="1800" dirty="0"/>
              <a:t>MAR</a:t>
            </a:r>
            <a:r>
              <a:rPr lang="en-US" sz="1800" dirty="0" smtClean="0"/>
              <a:t> </a:t>
            </a:r>
            <a:br>
              <a:rPr lang="en-US" sz="1800" dirty="0" smtClean="0"/>
            </a:br>
            <a:r>
              <a:rPr lang="en-US" sz="1800" dirty="0" smtClean="0"/>
              <a:t>			Game of Thrones: A Song of Ice and Fire</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a:off x="5249333" y="2854476"/>
            <a:ext cx="1451429" cy="435429"/>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6356"/>
          </a:xfrm>
        </p:spPr>
        <p:txBody>
          <a:bodyPr anchor="t">
            <a:normAutofit/>
          </a:bodyPr>
          <a:lstStyle/>
          <a:p>
            <a:r>
              <a:rPr lang="en-US" dirty="0" smtClean="0"/>
              <a:t>You found it!</a:t>
            </a:r>
            <a:r>
              <a:rPr lang="en-US" sz="2000" dirty="0" smtClean="0"/>
              <a:t/>
            </a:r>
            <a:br>
              <a:rPr lang="en-US" sz="2000" dirty="0" smtClean="0"/>
            </a:br>
            <a:r>
              <a:rPr lang="en-US" sz="2000" dirty="0" smtClean="0"/>
              <a:t>In fact, you found all the items on Mom and Dad’s list! Please move to the children’s area to find Billy’s materials.</a:t>
            </a:r>
            <a:endParaRPr lang="en-US" sz="2000" dirty="0"/>
          </a:p>
        </p:txBody>
      </p:sp>
      <p:sp>
        <p:nvSpPr>
          <p:cNvPr id="3" name="Content Placeholder 2"/>
          <p:cNvSpPr>
            <a:spLocks noGrp="1"/>
          </p:cNvSpPr>
          <p:nvPr>
            <p:ph idx="1"/>
          </p:nvPr>
        </p:nvSpPr>
        <p:spPr>
          <a:xfrm>
            <a:off x="457200" y="2835667"/>
            <a:ext cx="8229600" cy="3290496"/>
          </a:xfrm>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latin typeface="Zapf Dingbats"/>
              <a:ea typeface="Zapf Dingbats"/>
              <a:cs typeface="Zapf Dingbats"/>
            </a:endParaRP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453064" y="4870219"/>
            <a:ext cx="2394030" cy="369332"/>
          </a:xfrm>
          <a:prstGeom prst="rect">
            <a:avLst/>
          </a:prstGeom>
          <a:noFill/>
        </p:spPr>
        <p:txBody>
          <a:bodyPr wrap="none" rtlCol="0">
            <a:spAutoFit/>
          </a:bodyPr>
          <a:lstStyle/>
          <a:p>
            <a:r>
              <a:rPr lang="en-US" dirty="0" smtClean="0"/>
              <a:t>To the Children’s Room!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smtClean="0"/>
              <a:t/>
            </a:r>
            <a:br>
              <a:rPr lang="en-US" sz="2000" dirty="0" smtClean="0"/>
            </a:br>
            <a:r>
              <a:rPr lang="en-US" sz="2000" dirty="0" smtClean="0"/>
              <a:t>	</a:t>
            </a:r>
            <a:r>
              <a:rPr lang="en-US" sz="2222" dirty="0" smtClean="0"/>
              <a:t>Better </a:t>
            </a:r>
            <a:r>
              <a:rPr lang="en-US" sz="2222" dirty="0"/>
              <a:t>Nate Than Ever by Tim </a:t>
            </a:r>
            <a:r>
              <a:rPr lang="en-US" sz="2222" dirty="0" err="1"/>
              <a:t>Federle</a:t>
            </a:r>
            <a:r>
              <a:rPr lang="en-US" sz="2222" dirty="0" smtClean="0"/>
              <a:t> - Children's Fiction -  </a:t>
            </a:r>
            <a:r>
              <a:rPr lang="en-US" sz="2222" dirty="0"/>
              <a:t>J FED</a:t>
            </a:r>
            <a:r>
              <a:rPr lang="en-US" sz="2222"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6" name="Content Placeholder 5" descr="Children's Room.jpg">
            <a:hlinkClick r:id="" action="ppaction://hlinkshowjump?jump=nextslide"/>
          </p:cNvPr>
          <p:cNvPicPr>
            <a:picLocks noGrp="1" noChangeAspect="1"/>
          </p:cNvPicPr>
          <p:nvPr>
            <p:ph idx="1"/>
          </p:nvPr>
        </p:nvPicPr>
        <p:blipFill>
          <a:blip r:embed="rId2"/>
          <a:srcRect l="-18187" r="-18187"/>
          <a:stretch>
            <a:fillRect/>
          </a:stretch>
        </p:blipFill>
        <p:spPr>
          <a:xfrm>
            <a:off x="-281761" y="1193800"/>
            <a:ext cx="9929787" cy="5461000"/>
          </a:xfrm>
        </p:spPr>
      </p:pic>
      <p:sp>
        <p:nvSpPr>
          <p:cNvPr id="7" name="Action Button: Custom 6">
            <a:hlinkClick r:id="rId3" action="ppaction://hlinksldjump" highlightClick="1"/>
          </p:cNvPr>
          <p:cNvSpPr/>
          <p:nvPr/>
        </p:nvSpPr>
        <p:spPr>
          <a:xfrm>
            <a:off x="7765143" y="3483429"/>
            <a:ext cx="435428" cy="1947333"/>
          </a:xfrm>
          <a:prstGeom prst="actionButtonBlank">
            <a:avLst/>
          </a:prstGeom>
          <a:solidFill>
            <a:schemeClr val="accent2">
              <a:lumMod val="40000"/>
              <a:lumOff val="6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smtClean="0"/>
              <a:t/>
            </a:r>
            <a:br>
              <a:rPr lang="en-US" sz="2000" dirty="0" smtClean="0"/>
            </a:br>
            <a:r>
              <a:rPr lang="en-US" sz="2222" dirty="0" smtClean="0"/>
              <a:t>	</a:t>
            </a:r>
            <a:r>
              <a:rPr lang="en-US" sz="2222" dirty="0"/>
              <a:t>Bad Island by Doug </a:t>
            </a:r>
            <a:r>
              <a:rPr lang="en-US" sz="2222" dirty="0" err="1"/>
              <a:t>TenNapel</a:t>
            </a:r>
            <a:r>
              <a:rPr lang="en-US" sz="2222" dirty="0" smtClean="0"/>
              <a:t> - Young </a:t>
            </a:r>
            <a:r>
              <a:rPr lang="en-US" sz="2222" dirty="0"/>
              <a:t>Adult Graphic Novels</a:t>
            </a:r>
            <a:r>
              <a:rPr lang="en-US" sz="2222" dirty="0" smtClean="0"/>
              <a:t> - YA </a:t>
            </a:r>
            <a:r>
              <a:rPr lang="en-US" sz="2222" dirty="0"/>
              <a:t>GN TEN</a:t>
            </a:r>
            <a:r>
              <a:rPr lang="en-US" sz="2222"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6" name="Content Placeholder 5" descr="Children's Room.jpg">
            <a:hlinkClick r:id="" action="ppaction://hlinkshowjump?jump=nextslide"/>
          </p:cNvPr>
          <p:cNvPicPr>
            <a:picLocks noGrp="1" noChangeAspect="1"/>
          </p:cNvPicPr>
          <p:nvPr>
            <p:ph idx="1"/>
          </p:nvPr>
        </p:nvPicPr>
        <p:blipFill>
          <a:blip r:embed="rId2"/>
          <a:srcRect l="-18187" r="-18187"/>
          <a:stretch>
            <a:fillRect/>
          </a:stretch>
        </p:blipFill>
        <p:spPr>
          <a:xfrm>
            <a:off x="-281761" y="1193800"/>
            <a:ext cx="9929787" cy="5461000"/>
          </a:xfrm>
        </p:spPr>
      </p:pic>
      <p:sp>
        <p:nvSpPr>
          <p:cNvPr id="4" name="Freeform 3">
            <a:hlinkClick r:id="rId3" action="ppaction://hlinksldjump"/>
          </p:cNvPr>
          <p:cNvSpPr/>
          <p:nvPr/>
        </p:nvSpPr>
        <p:spPr>
          <a:xfrm>
            <a:off x="7281331" y="1205895"/>
            <a:ext cx="955524" cy="1031724"/>
          </a:xfrm>
          <a:custGeom>
            <a:avLst/>
            <a:gdLst>
              <a:gd name="connsiteX0" fmla="*/ 0 w 955524"/>
              <a:gd name="connsiteY0" fmla="*/ 0 h 560010"/>
              <a:gd name="connsiteX1" fmla="*/ 955524 w 955524"/>
              <a:gd name="connsiteY1" fmla="*/ 0 h 560010"/>
              <a:gd name="connsiteX2" fmla="*/ 955524 w 955524"/>
              <a:gd name="connsiteY2" fmla="*/ 560010 h 560010"/>
              <a:gd name="connsiteX3" fmla="*/ 0 w 955524"/>
              <a:gd name="connsiteY3" fmla="*/ 560010 h 560010"/>
              <a:gd name="connsiteX4" fmla="*/ 0 w 955524"/>
              <a:gd name="connsiteY4" fmla="*/ 0 h 56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24" h="560010">
                <a:moveTo>
                  <a:pt x="0" y="0"/>
                </a:moveTo>
                <a:lnTo>
                  <a:pt x="955524" y="0"/>
                </a:lnTo>
                <a:lnTo>
                  <a:pt x="955524" y="560010"/>
                </a:lnTo>
                <a:lnTo>
                  <a:pt x="0" y="560010"/>
                </a:lnTo>
                <a:lnTo>
                  <a:pt x="0" y="0"/>
                </a:lnTo>
                <a:close/>
              </a:path>
            </a:pathLst>
          </a:custGeom>
          <a:solidFill>
            <a:schemeClr val="accent4">
              <a:lumMod val="40000"/>
              <a:lumOff val="6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a:t>Sorry. This is an incorrect spelling of the </a:t>
            </a:r>
            <a:r>
              <a:rPr lang="en-US" dirty="0" smtClean="0"/>
              <a:t>title. Using </a:t>
            </a:r>
            <a:r>
              <a:rPr lang="en-US" dirty="0"/>
              <a:t>this search would bring </a:t>
            </a:r>
            <a:r>
              <a:rPr lang="en-US" dirty="0" smtClean="0"/>
              <a:t>up a list </a:t>
            </a:r>
            <a:r>
              <a:rPr lang="en-US" dirty="0"/>
              <a:t>for </a:t>
            </a:r>
            <a:r>
              <a:rPr lang="en-US" dirty="0" smtClean="0"/>
              <a:t>the author </a:t>
            </a:r>
            <a:r>
              <a:rPr lang="en-US" dirty="0"/>
              <a:t>Paulo Coelho, not Michael Scott</a:t>
            </a:r>
            <a:r>
              <a:rPr lang="en-US" dirty="0" smtClean="0"/>
              <a:t>.</a:t>
            </a:r>
          </a:p>
          <a:p>
            <a:pPr algn="ctr">
              <a:buNone/>
            </a:pPr>
            <a:r>
              <a:rPr lang="en-US" sz="9600" dirty="0" smtClean="0">
                <a:solidFill>
                  <a:srgbClr val="FF0000"/>
                </a:solidFill>
                <a:latin typeface="Zapf Dingbats"/>
                <a:ea typeface="Zapf Dingbats"/>
                <a:cs typeface="Zapf Dingbats"/>
              </a:rPr>
              <a:t>✗</a:t>
            </a:r>
            <a:endParaRPr lang="en-US" sz="9600" dirty="0" smtClean="0">
              <a:solidFill>
                <a:srgbClr val="FF0000"/>
              </a:solidFill>
            </a:endParaRPr>
          </a:p>
          <a:p>
            <a:pPr algn="ctr">
              <a:buNone/>
            </a:pPr>
            <a:endParaRPr lang="en-US" dirty="0" smtClean="0"/>
          </a:p>
          <a:p>
            <a:pPr>
              <a:buNone/>
            </a:pPr>
            <a:endParaRPr lang="en-US" dirty="0"/>
          </a:p>
        </p:txBody>
      </p:sp>
      <p:sp>
        <p:nvSpPr>
          <p:cNvPr id="4" name="Right Arrow 3">
            <a:hlinkClick r:id="rId2" action="ppaction://hlinksldjump"/>
          </p:cNvPr>
          <p:cNvSpPr/>
          <p:nvPr/>
        </p:nvSpPr>
        <p:spPr>
          <a:xfrm flipH="1">
            <a:off x="457195" y="5945483"/>
            <a:ext cx="403617"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60812" y="6078460"/>
            <a:ext cx="1079142" cy="369332"/>
          </a:xfrm>
          <a:prstGeom prst="rect">
            <a:avLst/>
          </a:prstGeom>
          <a:noFill/>
        </p:spPr>
        <p:txBody>
          <a:bodyPr wrap="none" rtlCol="0">
            <a:spAutoFit/>
          </a:bodyPr>
          <a:lstStyle/>
          <a:p>
            <a:r>
              <a:rPr lang="en-US" dirty="0" smtClean="0"/>
              <a:t>Try again.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smtClean="0"/>
              <a:t/>
            </a:r>
            <a:br>
              <a:rPr lang="en-US" sz="2000" dirty="0" smtClean="0"/>
            </a:br>
            <a:r>
              <a:rPr lang="en-US" sz="2222" dirty="0" smtClean="0"/>
              <a:t>	</a:t>
            </a:r>
            <a:r>
              <a:rPr lang="en-US" sz="1800" dirty="0"/>
              <a:t>The </a:t>
            </a:r>
            <a:r>
              <a:rPr lang="en-US" sz="1800" dirty="0" err="1"/>
              <a:t>Alchemyst</a:t>
            </a:r>
            <a:r>
              <a:rPr lang="en-US" sz="1800" dirty="0"/>
              <a:t>: The Secrets of the Immortal Nicholas </a:t>
            </a:r>
            <a:r>
              <a:rPr lang="en-US" sz="1800" dirty="0" err="1"/>
              <a:t>Flamel</a:t>
            </a:r>
            <a:r>
              <a:rPr lang="en-US" sz="1800" dirty="0"/>
              <a:t> by Michael Scott</a:t>
            </a:r>
            <a:r>
              <a:rPr lang="en-US" sz="1800" dirty="0" smtClean="0"/>
              <a:t> – </a:t>
            </a:r>
            <a:br>
              <a:rPr lang="en-US" sz="1800" dirty="0" smtClean="0"/>
            </a:br>
            <a:r>
              <a:rPr lang="en-US" sz="1800" dirty="0" smtClean="0"/>
              <a:t>Young Adult Fiction - </a:t>
            </a:r>
            <a:r>
              <a:rPr lang="en-US" sz="1800" dirty="0"/>
              <a:t>YA SCO</a:t>
            </a:r>
            <a:r>
              <a:rPr lang="en-US" sz="1800"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6" name="Content Placeholder 5" descr="Children's Room.jpg">
            <a:hlinkClick r:id="" action="ppaction://hlinkshowjump?jump=nextslide"/>
          </p:cNvPr>
          <p:cNvPicPr>
            <a:picLocks noGrp="1" noChangeAspect="1"/>
          </p:cNvPicPr>
          <p:nvPr>
            <p:ph idx="1"/>
          </p:nvPr>
        </p:nvPicPr>
        <p:blipFill>
          <a:blip r:embed="rId2"/>
          <a:srcRect l="-18187" r="-18187"/>
          <a:stretch>
            <a:fillRect/>
          </a:stretch>
        </p:blipFill>
        <p:spPr>
          <a:xfrm>
            <a:off x="-281761" y="1193800"/>
            <a:ext cx="9929787" cy="5461000"/>
          </a:xfrm>
        </p:spPr>
      </p:pic>
      <p:sp>
        <p:nvSpPr>
          <p:cNvPr id="4" name="Action Button: Custom 3">
            <a:hlinkClick r:id="rId3" action="ppaction://hlinksldjump" highlightClick="1"/>
          </p:cNvPr>
          <p:cNvSpPr/>
          <p:nvPr/>
        </p:nvSpPr>
        <p:spPr>
          <a:xfrm>
            <a:off x="5346095" y="1193800"/>
            <a:ext cx="1802191" cy="535819"/>
          </a:xfrm>
          <a:prstGeom prst="actionButtonBlank">
            <a:avLst/>
          </a:prstGeom>
          <a:solidFill>
            <a:schemeClr val="accent4">
              <a:lumMod val="40000"/>
              <a:lumOff val="6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smtClean="0"/>
              <a:t/>
            </a:r>
            <a:br>
              <a:rPr lang="en-US" sz="2000" dirty="0" smtClean="0"/>
            </a:br>
            <a:r>
              <a:rPr lang="en-US" sz="2222" dirty="0" smtClean="0"/>
              <a:t>	</a:t>
            </a:r>
            <a:r>
              <a:rPr lang="en-US" sz="1800" dirty="0"/>
              <a:t>Bomb: The Race to Build—and Steal—the World’s Most Dangerous Weapon by Steve </a:t>
            </a:r>
            <a:r>
              <a:rPr lang="en-US" sz="1800" dirty="0" err="1"/>
              <a:t>Sheinkin</a:t>
            </a:r>
            <a:r>
              <a:rPr lang="en-US" sz="1800" dirty="0"/>
              <a:t> Children's Non-</a:t>
            </a:r>
            <a:r>
              <a:rPr lang="en-US" sz="1800" dirty="0" smtClean="0"/>
              <a:t>Fiction -  </a:t>
            </a:r>
            <a:r>
              <a:rPr lang="en-US" sz="1800" dirty="0"/>
              <a:t>J 623.451 SHE</a:t>
            </a:r>
            <a:r>
              <a:rPr lang="en-US" sz="1800"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6" name="Content Placeholder 5" descr="Children's Room.jpg">
            <a:hlinkClick r:id="" action="ppaction://hlinkshowjump?jump=nextslide"/>
          </p:cNvPr>
          <p:cNvPicPr>
            <a:picLocks noGrp="1" noChangeAspect="1"/>
          </p:cNvPicPr>
          <p:nvPr>
            <p:ph idx="1"/>
          </p:nvPr>
        </p:nvPicPr>
        <p:blipFill>
          <a:blip r:embed="rId2"/>
          <a:srcRect l="-18187" r="-18187"/>
          <a:stretch>
            <a:fillRect/>
          </a:stretch>
        </p:blipFill>
        <p:spPr>
          <a:xfrm>
            <a:off x="-281761" y="1193800"/>
            <a:ext cx="9929787" cy="5461000"/>
          </a:xfrm>
        </p:spPr>
      </p:pic>
      <p:sp>
        <p:nvSpPr>
          <p:cNvPr id="5" name="Action Button: Custom 4">
            <a:hlinkClick r:id="rId3" action="ppaction://hlinksldjump" highlightClick="1"/>
          </p:cNvPr>
          <p:cNvSpPr/>
          <p:nvPr/>
        </p:nvSpPr>
        <p:spPr>
          <a:xfrm>
            <a:off x="5346095" y="2878667"/>
            <a:ext cx="1802191" cy="483809"/>
          </a:xfrm>
          <a:prstGeom prst="actionButtonBlank">
            <a:avLst/>
          </a:prstGeom>
          <a:solidFill>
            <a:schemeClr val="accent6">
              <a:lumMod val="60000"/>
              <a:lumOff val="4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smtClean="0"/>
              <a:t/>
            </a:r>
            <a:br>
              <a:rPr lang="en-US" sz="2000" dirty="0" smtClean="0"/>
            </a:br>
            <a:r>
              <a:rPr lang="en-US" sz="2222" dirty="0" smtClean="0"/>
              <a:t>	</a:t>
            </a:r>
            <a:r>
              <a:rPr lang="en-US" sz="1800" dirty="0"/>
              <a:t>Indiana Jones Trilogy</a:t>
            </a:r>
            <a:r>
              <a:rPr lang="en-US" sz="1800" dirty="0" smtClean="0"/>
              <a:t>  - DVD  - DVD </a:t>
            </a:r>
            <a:r>
              <a:rPr lang="en-US" sz="1800" dirty="0"/>
              <a:t>IND</a:t>
            </a:r>
            <a:r>
              <a:rPr lang="en-US" sz="1800"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6" name="Content Placeholder 5" descr="Children's Room.jpg">
            <a:hlinkClick r:id="" action="ppaction://hlinkshowjump?jump=nextslide"/>
          </p:cNvPr>
          <p:cNvPicPr>
            <a:picLocks noGrp="1" noChangeAspect="1"/>
          </p:cNvPicPr>
          <p:nvPr>
            <p:ph idx="1"/>
          </p:nvPr>
        </p:nvPicPr>
        <p:blipFill>
          <a:blip r:embed="rId2"/>
          <a:srcRect l="-18187" r="-18187"/>
          <a:stretch>
            <a:fillRect/>
          </a:stretch>
        </p:blipFill>
        <p:spPr>
          <a:xfrm>
            <a:off x="-281761" y="1193800"/>
            <a:ext cx="9929787" cy="54610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Oops! That item is found in the Main Stacks. </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nextslide"/>
          </p:cNvPr>
          <p:cNvSpPr/>
          <p:nvPr/>
        </p:nvSpPr>
        <p:spPr>
          <a:xfrm rot="16200000" flipH="1">
            <a:off x="3928823" y="5295387"/>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51122" y="4648888"/>
            <a:ext cx="2630401" cy="369332"/>
          </a:xfrm>
          <a:prstGeom prst="rect">
            <a:avLst/>
          </a:prstGeom>
          <a:noFill/>
        </p:spPr>
        <p:txBody>
          <a:bodyPr wrap="square" rtlCol="0" anchor="ctr">
            <a:spAutoFit/>
          </a:bodyPr>
          <a:lstStyle/>
          <a:p>
            <a:r>
              <a:rPr lang="en-US" dirty="0" smtClean="0"/>
              <a:t>Exit the Children’s Room.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8503"/>
            <a:ext cx="8229600" cy="2737034"/>
          </a:xfrm>
        </p:spPr>
        <p:txBody>
          <a:bodyPr>
            <a:normAutofit lnSpcReduction="10000"/>
          </a:bodyPr>
          <a:lstStyle/>
          <a:p>
            <a:pPr>
              <a:buNone/>
            </a:pPr>
            <a:r>
              <a:rPr lang="en-US" dirty="0"/>
              <a:t>Correct! You have now unlocked the rest of the call numbers on Billy’s summer reading list.</a:t>
            </a:r>
            <a:r>
              <a:rPr lang="en-US" dirty="0" smtClean="0"/>
              <a:t> </a:t>
            </a:r>
          </a:p>
          <a:p>
            <a:pPr algn="ctr">
              <a:buNone/>
            </a:pPr>
            <a:r>
              <a:rPr lang="en-US" sz="9600" dirty="0" smtClean="0">
                <a:solidFill>
                  <a:srgbClr val="008000"/>
                </a:solidFill>
                <a:latin typeface="Zapf Dingbats"/>
                <a:ea typeface="Zapf Dingbats"/>
                <a:cs typeface="Zapf Dingbats"/>
              </a:rPr>
              <a:t>✔</a:t>
            </a:r>
            <a:endParaRPr lang="en-US" sz="9600" dirty="0" smtClean="0">
              <a:solidFill>
                <a:srgbClr val="008000"/>
              </a:solidFill>
            </a:endParaRPr>
          </a:p>
          <a:p>
            <a:pPr>
              <a:buNone/>
            </a:pPr>
            <a:endParaRPr lang="en-US" dirty="0"/>
          </a:p>
        </p:txBody>
      </p:sp>
      <p:graphicFrame>
        <p:nvGraphicFramePr>
          <p:cNvPr id="6" name="Table 5"/>
          <p:cNvGraphicFramePr>
            <a:graphicFrameLocks noGrp="1"/>
          </p:cNvGraphicFramePr>
          <p:nvPr/>
        </p:nvGraphicFramePr>
        <p:xfrm>
          <a:off x="2139154" y="2983615"/>
          <a:ext cx="4495800" cy="3581400"/>
        </p:xfrm>
        <a:graphic>
          <a:graphicData uri="http://schemas.openxmlformats.org/drawingml/2006/table">
            <a:tbl>
              <a:tblPr/>
              <a:tblGrid>
                <a:gridCol w="2133600"/>
                <a:gridCol w="1104900"/>
                <a:gridCol w="1257300"/>
              </a:tblGrid>
              <a:tr h="495300">
                <a:tc>
                  <a:txBody>
                    <a:bodyPr/>
                    <a:lstStyle/>
                    <a:p>
                      <a:pPr algn="ctr" fontAlgn="ctr"/>
                      <a:r>
                        <a:rPr lang="en-US" sz="1000" b="1" i="0" u="none" strike="noStrike">
                          <a:latin typeface="Verdana"/>
                        </a:rPr>
                        <a:t>Title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latin typeface="Verdana"/>
                        </a:rPr>
                        <a:t>Format or Location in Library</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000" b="1" i="0" u="none" strike="noStrike">
                          <a:latin typeface="Verdana"/>
                        </a:rPr>
                        <a:t>Call Number</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03200">
                <a:tc>
                  <a:txBody>
                    <a:bodyPr/>
                    <a:lstStyle/>
                    <a:p>
                      <a:pPr algn="l" fontAlgn="ctr"/>
                      <a:r>
                        <a:rPr lang="en-US" sz="1000" b="0" i="0" u="none" strike="noStrike">
                          <a:latin typeface="Verdana"/>
                        </a:rPr>
                        <a:t>For Billy</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 </a:t>
                      </a:r>
                    </a:p>
                  </a:txBody>
                  <a:tcPr marL="12700" marR="12700" marT="12700" marB="0" anchor="ctr">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 </a:t>
                      </a:r>
                    </a:p>
                  </a:txBody>
                  <a:tcPr marL="12700" marR="12700" marT="12700" marB="0" anchor="ctr">
                    <a:lnL>
                      <a:noFill/>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gridSpan="3">
                  <a:txBody>
                    <a:bodyPr/>
                    <a:lstStyle/>
                    <a:p>
                      <a:pPr algn="l" fontAlgn="ctr"/>
                      <a:r>
                        <a:rPr lang="en-US" sz="1000" b="0" i="0" u="none" strike="noStrike">
                          <a:latin typeface="Verdana"/>
                        </a:rPr>
                        <a:t>Assigned Summer Reading</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r>
              <a:tr h="355600">
                <a:tc>
                  <a:txBody>
                    <a:bodyPr/>
                    <a:lstStyle/>
                    <a:p>
                      <a:pPr algn="l" fontAlgn="ctr"/>
                      <a:r>
                        <a:rPr lang="en-US" sz="1000" b="0" i="0" u="none" strike="noStrike">
                          <a:latin typeface="Arial"/>
                        </a:rPr>
                        <a:t>Better Nate Than Ever by Tim Federle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Children's Fiction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J FED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00">
                <a:tc>
                  <a:txBody>
                    <a:bodyPr/>
                    <a:lstStyle/>
                    <a:p>
                      <a:pPr algn="l" fontAlgn="ctr"/>
                      <a:r>
                        <a:rPr lang="en-US" sz="1000" b="0" i="0" u="none" strike="noStrike">
                          <a:latin typeface="Verdana"/>
                        </a:rPr>
                        <a:t>Bad Island by Doug TenNapel</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Young Adult Graphic Novels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YA GN TEN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l" fontAlgn="ctr"/>
                      <a:r>
                        <a:rPr lang="en-US" sz="1000" b="0" i="0" u="none" strike="noStrike">
                          <a:latin typeface="Arial"/>
                        </a:rPr>
                        <a:t>The Alchemyst: The Secrets of the Immortal Nicholas Flamel by Michael Scott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Young Adult Fiction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YA SCO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0400">
                <a:tc>
                  <a:txBody>
                    <a:bodyPr/>
                    <a:lstStyle/>
                    <a:p>
                      <a:pPr algn="l" fontAlgn="ctr"/>
                      <a:r>
                        <a:rPr lang="en-US" sz="1000" b="0" i="0" u="none" strike="noStrike">
                          <a:latin typeface="Verdana"/>
                        </a:rPr>
                        <a:t>Bomb: The Race to Build—and Steal—the World’s Most Dangerous Weapon by Steve Sheinkin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Children's Non-Fiction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J 623.451 SHE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100">
                <a:tc gridSpan="3">
                  <a:txBody>
                    <a:bodyPr/>
                    <a:lstStyle/>
                    <a:p>
                      <a:pPr algn="l" fontAlgn="ctr"/>
                      <a:r>
                        <a:rPr lang="en-US" sz="1000" b="0" i="0" u="none" strike="noStrike">
                          <a:latin typeface="Verdana"/>
                        </a:rPr>
                        <a:t>(For Fun)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r>
              <a:tr h="215900">
                <a:tc>
                  <a:txBody>
                    <a:bodyPr/>
                    <a:lstStyle/>
                    <a:p>
                      <a:pPr algn="l" fontAlgn="ctr"/>
                      <a:r>
                        <a:rPr lang="en-US" sz="1000" b="0" i="0" u="none" strike="noStrike">
                          <a:latin typeface="Verdana"/>
                        </a:rPr>
                        <a:t>Indiana Jones Trilogy</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DVD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DVD IND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100">
                <a:tc>
                  <a:txBody>
                    <a:bodyPr/>
                    <a:lstStyle/>
                    <a:p>
                      <a:pPr algn="l" fontAlgn="ctr"/>
                      <a:r>
                        <a:rPr lang="en-US" sz="1000" b="0" i="0" u="none" strike="noStrike">
                          <a:latin typeface="Verdana"/>
                        </a:rPr>
                        <a:t>The Goonies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DVD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DVD GOO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100">
                <a:tc>
                  <a:txBody>
                    <a:bodyPr/>
                    <a:lstStyle/>
                    <a:p>
                      <a:pPr algn="l" fontAlgn="ctr"/>
                      <a:r>
                        <a:rPr lang="en-US" sz="1000" b="0" i="0" u="none" strike="noStrike">
                          <a:latin typeface="Verdana"/>
                        </a:rPr>
                        <a:t>Princess Bride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DVD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DVD PRI</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100">
                <a:tc>
                  <a:txBody>
                    <a:bodyPr/>
                    <a:lstStyle/>
                    <a:p>
                      <a:pPr algn="l" fontAlgn="ctr"/>
                      <a:r>
                        <a:rPr lang="en-US" sz="1000" b="0" i="0" u="none" strike="noStrike">
                          <a:latin typeface="Verdana"/>
                        </a:rPr>
                        <a:t>Top Secret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latin typeface="Verdana"/>
                        </a:rPr>
                        <a:t>DVD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latin typeface="Verdana"/>
                        </a:rPr>
                        <a:t>DVD TOP</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ight Arrow 6">
            <a:hlinkClick r:id="rId2" action="ppaction://hlinksldjump"/>
          </p:cNvPr>
          <p:cNvSpPr/>
          <p:nvPr/>
        </p:nvSpPr>
        <p:spPr>
          <a:xfrm>
            <a:off x="8211568" y="5945483"/>
            <a:ext cx="475232"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202195" y="6078460"/>
            <a:ext cx="1009373" cy="369332"/>
          </a:xfrm>
          <a:prstGeom prst="rect">
            <a:avLst/>
          </a:prstGeom>
          <a:noFill/>
        </p:spPr>
        <p:txBody>
          <a:bodyPr wrap="none" rtlCol="0">
            <a:spAutoFit/>
          </a:bodyPr>
          <a:lstStyle/>
          <a:p>
            <a:r>
              <a:rPr lang="en-US" dirty="0" smtClean="0"/>
              <a:t>continue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pPr algn="l"/>
            <a:r>
              <a:rPr lang="en-US" sz="2000" dirty="0" smtClean="0"/>
              <a:t/>
            </a:r>
            <a:br>
              <a:rPr lang="en-US" sz="2000" dirty="0" smtClean="0"/>
            </a:br>
            <a:r>
              <a:rPr lang="en-US" sz="2000" dirty="0" smtClean="0"/>
              <a:t>			</a:t>
            </a:r>
            <a:r>
              <a:rPr lang="en-US" sz="2667" dirty="0"/>
              <a:t>Indiana Jones Trilogy</a:t>
            </a:r>
            <a:r>
              <a:rPr lang="en-US" sz="2667" dirty="0" smtClean="0"/>
              <a:t>  - DVD  - DVD </a:t>
            </a:r>
            <a:r>
              <a:rPr lang="en-US" sz="2667" dirty="0"/>
              <a:t>IND</a:t>
            </a:r>
            <a:r>
              <a:rPr lang="en-US" sz="2667"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a:off x="7039429" y="1753810"/>
            <a:ext cx="532190" cy="1584476"/>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a:t/>
            </a:r>
            <a:br>
              <a:rPr lang="en-US" sz="2000" dirty="0"/>
            </a:br>
            <a:r>
              <a:rPr lang="en-US" sz="2667" dirty="0" smtClean="0"/>
              <a:t>The </a:t>
            </a:r>
            <a:r>
              <a:rPr lang="en-US" sz="2667" dirty="0" err="1"/>
              <a:t>Goonies</a:t>
            </a:r>
            <a:r>
              <a:rPr lang="en-US" sz="2667" dirty="0" smtClean="0"/>
              <a:t>  - DVD  - DVD </a:t>
            </a:r>
            <a:r>
              <a:rPr lang="en-US" sz="2667" dirty="0"/>
              <a:t>GOO</a:t>
            </a:r>
            <a:r>
              <a:rPr lang="en-US" sz="2667"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a:off x="7039429" y="1753810"/>
            <a:ext cx="520095" cy="1572380"/>
          </a:xfrm>
          <a:prstGeom prst="actionButtonBlank">
            <a:avLst/>
          </a:prstGeom>
          <a:solidFill>
            <a:schemeClr val="tx2">
              <a:lumMod val="20000"/>
              <a:lumOff val="80000"/>
              <a:alpha val="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smtClean="0"/>
              <a:t/>
            </a:r>
            <a:br>
              <a:rPr lang="en-US" sz="2000" dirty="0" smtClean="0"/>
            </a:br>
            <a:r>
              <a:rPr lang="en-US" sz="2400" dirty="0"/>
              <a:t>Princess </a:t>
            </a:r>
            <a:r>
              <a:rPr lang="en-US" sz="2400" dirty="0" smtClean="0"/>
              <a:t>Bride -  </a:t>
            </a:r>
            <a:r>
              <a:rPr lang="en-US" sz="2400" dirty="0"/>
              <a:t>DVD</a:t>
            </a:r>
            <a:r>
              <a:rPr lang="en-US" sz="2400" dirty="0" smtClean="0"/>
              <a:t>  - DVD </a:t>
            </a:r>
            <a:r>
              <a:rPr lang="en-US" sz="2400" dirty="0"/>
              <a:t>PRI</a:t>
            </a:r>
            <a:r>
              <a:rPr lang="en-US" sz="2400"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a:off x="7051524" y="3386667"/>
            <a:ext cx="520095" cy="1572381"/>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found it!</a:t>
            </a:r>
            <a:endParaRPr lang="en-US" dirty="0"/>
          </a:p>
        </p:txBody>
      </p:sp>
      <p:sp>
        <p:nvSpPr>
          <p:cNvPr id="3" name="Content Placeholder 2"/>
          <p:cNvSpPr>
            <a:spLocks noGrp="1"/>
          </p:cNvSpPr>
          <p:nvPr>
            <p:ph idx="1"/>
          </p:nvPr>
        </p:nvSpPr>
        <p:spPr/>
        <p:txBody>
          <a:bodyPr/>
          <a:lstStyle/>
          <a:p>
            <a:pPr algn="ctr">
              <a:buNone/>
            </a:pPr>
            <a:r>
              <a:rPr lang="en-US" sz="9600" dirty="0" smtClean="0">
                <a:solidFill>
                  <a:srgbClr val="008000"/>
                </a:solidFill>
                <a:latin typeface="Zapf Dingbats"/>
                <a:ea typeface="Zapf Dingbats"/>
                <a:cs typeface="Zapf Dingbats"/>
              </a:rPr>
              <a:t>✔</a:t>
            </a:r>
          </a:p>
          <a:p>
            <a:pPr algn="ctr">
              <a:buNone/>
            </a:pPr>
            <a:endParaRPr lang="en-US" sz="9600" dirty="0" smtClean="0">
              <a:solidFill>
                <a:srgbClr val="008000"/>
              </a:solidFill>
            </a:endParaRPr>
          </a:p>
          <a:p>
            <a:pPr>
              <a:buNone/>
            </a:pPr>
            <a:endParaRPr lang="en-US" dirty="0"/>
          </a:p>
        </p:txBody>
      </p:sp>
      <p:sp>
        <p:nvSpPr>
          <p:cNvPr id="4" name="Right Arrow 3">
            <a:hlinkClick r:id="" action="ppaction://hlinkshowjump?jump=nextslide"/>
          </p:cNvPr>
          <p:cNvSpPr/>
          <p:nvPr/>
        </p:nvSpPr>
        <p:spPr>
          <a:xfrm>
            <a:off x="4847094" y="4648029"/>
            <a:ext cx="1282286" cy="8443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86575" y="4870219"/>
            <a:ext cx="1160519" cy="369332"/>
          </a:xfrm>
          <a:prstGeom prst="rect">
            <a:avLst/>
          </a:prstGeom>
          <a:noFill/>
        </p:spPr>
        <p:txBody>
          <a:bodyPr wrap="none" rtlCol="0">
            <a:spAutoFit/>
          </a:bodyPr>
          <a:lstStyle/>
          <a:p>
            <a:r>
              <a:rPr lang="en-US" dirty="0" smtClean="0"/>
              <a:t>Next item.</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7841" cy="1143000"/>
          </a:xfrm>
        </p:spPr>
        <p:txBody>
          <a:bodyPr>
            <a:normAutofit fontScale="90000"/>
          </a:bodyPr>
          <a:lstStyle/>
          <a:p>
            <a:r>
              <a:rPr lang="en-US" sz="2000" dirty="0" smtClean="0"/>
              <a:t/>
            </a:r>
            <a:br>
              <a:rPr lang="en-US" sz="2000" dirty="0" smtClean="0"/>
            </a:br>
            <a:r>
              <a:rPr lang="en-US" sz="2667" dirty="0"/>
              <a:t>Top </a:t>
            </a:r>
            <a:r>
              <a:rPr lang="en-US" sz="2667" dirty="0" smtClean="0"/>
              <a:t>Secret! -  </a:t>
            </a:r>
            <a:r>
              <a:rPr lang="en-US" sz="2667" dirty="0"/>
              <a:t>DVD</a:t>
            </a:r>
            <a:r>
              <a:rPr lang="en-US" sz="2667" dirty="0" smtClean="0"/>
              <a:t>  - DVD </a:t>
            </a:r>
            <a:r>
              <a:rPr lang="en-US" sz="2667" dirty="0"/>
              <a:t>TOP</a:t>
            </a:r>
            <a:r>
              <a:rPr lang="en-US" sz="2667" dirty="0" smtClean="0"/>
              <a:t> </a:t>
            </a:r>
            <a:r>
              <a:rPr lang="en-US" sz="2000" dirty="0" smtClean="0"/>
              <a:t/>
            </a:r>
            <a:br>
              <a:rPr lang="en-US" sz="2000" dirty="0" smtClean="0"/>
            </a:br>
            <a:r>
              <a:rPr lang="en-US" sz="2000" dirty="0" smtClean="0"/>
              <a:t> </a:t>
            </a:r>
            <a:br>
              <a:rPr lang="en-US" sz="2000" dirty="0" smtClean="0"/>
            </a:br>
            <a:r>
              <a:rPr lang="en-US" sz="2000" dirty="0" smtClean="0"/>
              <a:t>			</a:t>
            </a:r>
            <a:endParaRPr lang="en-US" sz="2000" dirty="0"/>
          </a:p>
        </p:txBody>
      </p:sp>
      <p:pic>
        <p:nvPicPr>
          <p:cNvPr id="4" name="Content Placeholder 3" descr="Main Stacks.jpg">
            <a:hlinkClick r:id="" action="ppaction://hlinkshowjump?jump=nextslide"/>
          </p:cNvPr>
          <p:cNvPicPr>
            <a:picLocks noGrp="1" noChangeAspect="1"/>
          </p:cNvPicPr>
          <p:nvPr>
            <p:ph idx="1"/>
          </p:nvPr>
        </p:nvPicPr>
        <p:blipFill>
          <a:blip r:embed="rId2"/>
          <a:srcRect l="-21622" r="-21622"/>
          <a:stretch>
            <a:fillRect/>
          </a:stretch>
        </p:blipFill>
        <p:spPr>
          <a:xfrm>
            <a:off x="-128110" y="1156356"/>
            <a:ext cx="9560306" cy="5257800"/>
          </a:xfrm>
        </p:spPr>
      </p:pic>
      <p:sp>
        <p:nvSpPr>
          <p:cNvPr id="5" name="Action Button: Custom 4">
            <a:hlinkClick r:id="rId3" action="ppaction://hlinksldjump" highlightClick="1"/>
          </p:cNvPr>
          <p:cNvSpPr/>
          <p:nvPr/>
        </p:nvSpPr>
        <p:spPr>
          <a:xfrm>
            <a:off x="7063619" y="3386667"/>
            <a:ext cx="520095" cy="1548190"/>
          </a:xfrm>
          <a:prstGeom prst="actionButtonBlank">
            <a:avLst/>
          </a:prstGeom>
          <a:solidFill>
            <a:schemeClr val="tx2">
              <a:lumMod val="20000"/>
              <a:lumOff val="80000"/>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3566"/>
            <a:ext cx="8229600" cy="1972639"/>
          </a:xfrm>
        </p:spPr>
        <p:txBody>
          <a:bodyPr>
            <a:normAutofit fontScale="85000" lnSpcReduction="10000"/>
          </a:bodyPr>
          <a:lstStyle/>
          <a:p>
            <a:pPr>
              <a:buNone/>
            </a:pPr>
            <a:r>
              <a:rPr lang="en-US" sz="5176" dirty="0" smtClean="0"/>
              <a:t>	Mom</a:t>
            </a:r>
            <a:r>
              <a:rPr lang="en-US" sz="1800" dirty="0" smtClean="0"/>
              <a:t> </a:t>
            </a:r>
            <a:r>
              <a:rPr lang="en-US" sz="2162" dirty="0"/>
              <a:t>wants to start a few knitting projects with a Harry Potter </a:t>
            </a:r>
            <a:r>
              <a:rPr lang="en-US" sz="2162" dirty="0" smtClean="0"/>
              <a:t>theme. But </a:t>
            </a:r>
            <a:r>
              <a:rPr lang="en-US" sz="2162" dirty="0"/>
              <a:t>she can’t remember the name of the book she saw at the craft store.</a:t>
            </a:r>
            <a:r>
              <a:rPr lang="en-US" sz="2162" dirty="0" smtClean="0"/>
              <a:t> </a:t>
            </a:r>
          </a:p>
          <a:p>
            <a:pPr>
              <a:buNone/>
            </a:pPr>
            <a:endParaRPr lang="en-US" sz="2162" dirty="0" smtClean="0"/>
          </a:p>
          <a:p>
            <a:pPr>
              <a:buNone/>
            </a:pPr>
            <a:r>
              <a:rPr lang="en-US" sz="2162" dirty="0" smtClean="0"/>
              <a:t>	Click on the image that shows the best way to search for this title. </a:t>
            </a:r>
          </a:p>
          <a:p>
            <a:pPr>
              <a:buNone/>
            </a:pPr>
            <a:r>
              <a:rPr lang="en-US" sz="2162" dirty="0" smtClean="0"/>
              <a:t>	(</a:t>
            </a:r>
            <a:r>
              <a:rPr lang="en-US" sz="2162" dirty="0"/>
              <a:t>Hint: There are 2 right answers.)</a:t>
            </a:r>
            <a:r>
              <a:rPr lang="en-US" sz="2162" dirty="0" smtClean="0"/>
              <a:t> </a:t>
            </a:r>
            <a:endParaRPr lang="en-US" sz="2162" dirty="0"/>
          </a:p>
        </p:txBody>
      </p:sp>
      <p:pic>
        <p:nvPicPr>
          <p:cNvPr id="4" name="Picture 3" descr="title_HPk.jpg"/>
          <p:cNvPicPr>
            <a:picLocks noChangeAspect="1"/>
          </p:cNvPicPr>
          <p:nvPr/>
        </p:nvPicPr>
        <p:blipFill>
          <a:blip r:embed="rId2"/>
          <a:stretch>
            <a:fillRect/>
          </a:stretch>
        </p:blipFill>
        <p:spPr>
          <a:xfrm>
            <a:off x="355600" y="2530012"/>
            <a:ext cx="8382000" cy="1143000"/>
          </a:xfrm>
          <a:prstGeom prst="rect">
            <a:avLst/>
          </a:prstGeom>
        </p:spPr>
      </p:pic>
      <p:pic>
        <p:nvPicPr>
          <p:cNvPr id="5" name="Picture 4" descr="subject_HPk.jpg">
            <a:hlinkClick r:id="rId3" action="ppaction://hlinksldjump"/>
          </p:cNvPr>
          <p:cNvPicPr>
            <a:picLocks noChangeAspect="1"/>
          </p:cNvPicPr>
          <p:nvPr/>
        </p:nvPicPr>
        <p:blipFill>
          <a:blip r:embed="rId4"/>
          <a:stretch>
            <a:fillRect/>
          </a:stretch>
        </p:blipFill>
        <p:spPr>
          <a:xfrm>
            <a:off x="355600" y="3848186"/>
            <a:ext cx="8432800" cy="1117600"/>
          </a:xfrm>
          <a:prstGeom prst="rect">
            <a:avLst/>
          </a:prstGeom>
        </p:spPr>
      </p:pic>
      <p:pic>
        <p:nvPicPr>
          <p:cNvPr id="6" name="Picture 5" descr="keyword_kHP.jpg">
            <a:hlinkClick r:id="rId5" action="ppaction://hlinksldjump"/>
          </p:cNvPr>
          <p:cNvPicPr>
            <a:picLocks noChangeAspect="1"/>
          </p:cNvPicPr>
          <p:nvPr/>
        </p:nvPicPr>
        <p:blipFill>
          <a:blip r:embed="rId6"/>
          <a:stretch>
            <a:fillRect/>
          </a:stretch>
        </p:blipFill>
        <p:spPr>
          <a:xfrm>
            <a:off x="355600" y="5321905"/>
            <a:ext cx="8382000" cy="1066800"/>
          </a:xfrm>
          <a:prstGeom prst="rect">
            <a:avLst/>
          </a:prstGeom>
        </p:spPr>
      </p:pic>
      <p:sp>
        <p:nvSpPr>
          <p:cNvPr id="9" name="Action Button: Custom 8">
            <a:hlinkClick r:id="rId7" action="ppaction://hlinksldjump" highlightClick="1"/>
          </p:cNvPr>
          <p:cNvSpPr/>
          <p:nvPr/>
        </p:nvSpPr>
        <p:spPr>
          <a:xfrm>
            <a:off x="355600" y="2530012"/>
            <a:ext cx="8382000" cy="1143000"/>
          </a:xfrm>
          <a:prstGeom prst="actionButtonBlank">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is not the correct location.</a:t>
            </a:r>
            <a:endParaRPr lang="en-US" dirty="0"/>
          </a:p>
        </p:txBody>
      </p:sp>
      <p:sp>
        <p:nvSpPr>
          <p:cNvPr id="3" name="Content Placeholder 2"/>
          <p:cNvSpPr>
            <a:spLocks noGrp="1"/>
          </p:cNvSpPr>
          <p:nvPr>
            <p:ph idx="1"/>
          </p:nvPr>
        </p:nvSpPr>
        <p:spPr/>
        <p:txBody>
          <a:bodyPr>
            <a:normAutofit/>
          </a:bodyPr>
          <a:lstStyle/>
          <a:p>
            <a:pPr algn="ctr">
              <a:buNone/>
            </a:pPr>
            <a:r>
              <a:rPr lang="en-US" sz="9600" dirty="0" smtClean="0">
                <a:solidFill>
                  <a:srgbClr val="FF0000"/>
                </a:solidFill>
                <a:latin typeface="Zapf Dingbats"/>
                <a:ea typeface="Zapf Dingbats"/>
                <a:cs typeface="Zapf Dingbats"/>
              </a:rPr>
              <a:t>✗</a:t>
            </a:r>
          </a:p>
          <a:p>
            <a:pPr algn="ctr">
              <a:buNone/>
            </a:pPr>
            <a:endParaRPr lang="en-US" sz="9600" dirty="0">
              <a:solidFill>
                <a:srgbClr val="FF0000"/>
              </a:solidFill>
              <a:latin typeface="Zapf Dingbats"/>
              <a:ea typeface="Zapf Dingbats"/>
              <a:cs typeface="Zapf Dingbats"/>
            </a:endParaRPr>
          </a:p>
          <a:p>
            <a:pPr algn="ctr">
              <a:buNone/>
            </a:pPr>
            <a:endParaRPr lang="en-US" sz="9600" dirty="0"/>
          </a:p>
        </p:txBody>
      </p:sp>
      <p:sp>
        <p:nvSpPr>
          <p:cNvPr id="4" name="Right Arrow 3">
            <a:hlinkClick r:id="" action="ppaction://hlinkshowjump?jump=previousslide"/>
          </p:cNvPr>
          <p:cNvSpPr/>
          <p:nvPr/>
        </p:nvSpPr>
        <p:spPr>
          <a:xfrm flipH="1">
            <a:off x="3299182" y="4980911"/>
            <a:ext cx="1259284" cy="9645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58466" y="5239820"/>
            <a:ext cx="1076198" cy="369332"/>
          </a:xfrm>
          <a:prstGeom prst="rect">
            <a:avLst/>
          </a:prstGeom>
          <a:noFill/>
        </p:spPr>
        <p:txBody>
          <a:bodyPr wrap="square" rtlCol="0" anchor="ctr">
            <a:spAutoFit/>
          </a:bodyPr>
          <a:lstStyle/>
          <a:p>
            <a:pPr algn="dist"/>
            <a:r>
              <a:rPr lang="en-US" dirty="0" smtClean="0"/>
              <a:t>Try again.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Congratulations!!!!</a:t>
            </a:r>
            <a:endParaRPr lang="en-US" dirty="0"/>
          </a:p>
        </p:txBody>
      </p:sp>
      <p:sp>
        <p:nvSpPr>
          <p:cNvPr id="3" name="Content Placeholder 2"/>
          <p:cNvSpPr>
            <a:spLocks noGrp="1"/>
          </p:cNvSpPr>
          <p:nvPr>
            <p:ph idx="1"/>
          </p:nvPr>
        </p:nvSpPr>
        <p:spPr>
          <a:xfrm>
            <a:off x="457200" y="1600201"/>
            <a:ext cx="8229600" cy="1321770"/>
          </a:xfrm>
        </p:spPr>
        <p:txBody>
          <a:bodyPr/>
          <a:lstStyle/>
          <a:p>
            <a:pPr algn="ctr">
              <a:buNone/>
            </a:pPr>
            <a:r>
              <a:rPr lang="en-US" dirty="0" smtClean="0"/>
              <a:t>You found all of the items you were looking for!</a:t>
            </a:r>
          </a:p>
          <a:p>
            <a:pPr algn="ctr">
              <a:buNone/>
            </a:pPr>
            <a:r>
              <a:rPr lang="en-US" dirty="0" smtClean="0"/>
              <a:t>Have a save trip and fun vacation to Idaho!!!</a:t>
            </a:r>
          </a:p>
          <a:p>
            <a:pPr>
              <a:buNone/>
            </a:pPr>
            <a:endParaRPr lang="en-US" dirty="0"/>
          </a:p>
          <a:p>
            <a:pPr>
              <a:buNone/>
            </a:pPr>
            <a:endParaRPr lang="en-US" dirty="0" smtClean="0"/>
          </a:p>
        </p:txBody>
      </p:sp>
      <p:pic>
        <p:nvPicPr>
          <p:cNvPr id="5" name="Picture 4" descr="road.jpeg"/>
          <p:cNvPicPr>
            <a:picLocks noChangeAspect="1"/>
          </p:cNvPicPr>
          <p:nvPr/>
        </p:nvPicPr>
        <p:blipFill>
          <a:blip r:embed="rId2"/>
          <a:stretch>
            <a:fillRect/>
          </a:stretch>
        </p:blipFill>
        <p:spPr>
          <a:xfrm>
            <a:off x="0" y="5181257"/>
            <a:ext cx="9144000" cy="1676743"/>
          </a:xfrm>
          <a:prstGeom prst="rect">
            <a:avLst/>
          </a:prstGeom>
        </p:spPr>
      </p:pic>
      <p:pic>
        <p:nvPicPr>
          <p:cNvPr id="4" name="Picture 3" descr="roadtrip.jpg">
            <a:hlinkClick r:id="" action="ppaction://hlinkshowjump?jump=nextslide"/>
          </p:cNvPr>
          <p:cNvPicPr>
            <a:picLocks noChangeAspect="1"/>
          </p:cNvPicPr>
          <p:nvPr/>
        </p:nvPicPr>
        <p:blipFill>
          <a:blip r:embed="rId3"/>
          <a:stretch>
            <a:fillRect/>
          </a:stretch>
        </p:blipFill>
        <p:spPr>
          <a:xfrm rot="21400460" flipH="1">
            <a:off x="5230120" y="2818727"/>
            <a:ext cx="2786341" cy="3132138"/>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8429"/>
            <a:ext cx="8229600" cy="3183392"/>
          </a:xfrm>
        </p:spPr>
        <p:txBody>
          <a:bodyPr>
            <a:normAutofit lnSpcReduction="10000"/>
          </a:bodyPr>
          <a:lstStyle/>
          <a:p>
            <a:pPr algn="ctr">
              <a:buNone/>
            </a:pPr>
            <a:r>
              <a:rPr lang="en-US" sz="1600" dirty="0" smtClean="0"/>
              <a:t>1 Player</a:t>
            </a:r>
          </a:p>
          <a:p>
            <a:pPr algn="ctr">
              <a:buNone/>
            </a:pPr>
            <a:endParaRPr lang="en-US" sz="1600" dirty="0" smtClean="0"/>
          </a:p>
          <a:p>
            <a:pPr algn="ctr">
              <a:buNone/>
            </a:pPr>
            <a:r>
              <a:rPr lang="en-US" sz="1600" dirty="0" smtClean="0"/>
              <a:t>Target Audience: 12 years +</a:t>
            </a:r>
          </a:p>
          <a:p>
            <a:pPr algn="ctr">
              <a:buNone/>
            </a:pPr>
            <a:r>
              <a:rPr lang="en-US" sz="1600" dirty="0" smtClean="0"/>
              <a:t>Game Player Type: Achiever</a:t>
            </a:r>
          </a:p>
          <a:p>
            <a:pPr algn="ctr">
              <a:buNone/>
            </a:pPr>
            <a:r>
              <a:rPr lang="en-US" sz="1600" dirty="0" smtClean="0"/>
              <a:t>Game Type: Simulated Scavenger Hunt</a:t>
            </a:r>
          </a:p>
          <a:p>
            <a:pPr algn="ctr">
              <a:buNone/>
            </a:pPr>
            <a:endParaRPr lang="en-US" sz="1600" dirty="0" smtClean="0"/>
          </a:p>
          <a:p>
            <a:pPr algn="ctr">
              <a:buNone/>
            </a:pPr>
            <a:r>
              <a:rPr lang="en-US" sz="1600" dirty="0" smtClean="0"/>
              <a:t>Learning Objectives:</a:t>
            </a:r>
          </a:p>
          <a:p>
            <a:pPr algn="ctr"/>
            <a:r>
              <a:rPr lang="en-US" sz="1600" dirty="0" smtClean="0"/>
              <a:t>Searching an Online Card Catalog</a:t>
            </a:r>
          </a:p>
          <a:p>
            <a:pPr algn="ctr"/>
            <a:r>
              <a:rPr lang="en-US" sz="1600" dirty="0" smtClean="0"/>
              <a:t>Sections of a library</a:t>
            </a:r>
          </a:p>
          <a:p>
            <a:pPr algn="ctr"/>
            <a:r>
              <a:rPr lang="en-US" sz="1600" dirty="0" smtClean="0"/>
              <a:t>Problem Solving</a:t>
            </a:r>
          </a:p>
          <a:p>
            <a:pPr algn="ctr"/>
            <a:r>
              <a:rPr lang="en-US" sz="1600" dirty="0" smtClean="0"/>
              <a:t>Attention to Detail</a:t>
            </a:r>
          </a:p>
          <a:p>
            <a:endParaRPr lang="en-US" sz="1600" dirty="0" smtClean="0"/>
          </a:p>
          <a:p>
            <a:endParaRPr lang="en-US" sz="1600" dirty="0" smtClean="0"/>
          </a:p>
        </p:txBody>
      </p:sp>
      <p:sp>
        <p:nvSpPr>
          <p:cNvPr id="6" name="Title 1"/>
          <p:cNvSpPr txBox="1">
            <a:spLocks/>
          </p:cNvSpPr>
          <p:nvPr/>
        </p:nvSpPr>
        <p:spPr>
          <a:xfrm>
            <a:off x="609600" y="435429"/>
            <a:ext cx="8229600" cy="1143000"/>
          </a:xfrm>
          <a:prstGeom prst="rect">
            <a:avLst/>
          </a:prstGeom>
        </p:spPr>
        <p:txBody>
          <a:bodyPr vert="horz" lIns="91440" tIns="45720" rIns="91440" bIns="45720" rtlCol="0" anchor="ctr">
            <a:normAutofit fontScale="77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 you for playing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lang="en-US" sz="4400" dirty="0" smtClean="0">
                <a:latin typeface="+mj-lt"/>
                <a:ea typeface="+mj-ea"/>
                <a:cs typeface="+mj-cs"/>
              </a:rPr>
              <a:t>Summer Vacation” Library Scavenger Hunt</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p>
        </p:txBody>
      </p:sp>
      <p:pic>
        <p:nvPicPr>
          <p:cNvPr id="8" name="Picture 7" descr="row_of_books.jpg"/>
          <p:cNvPicPr>
            <a:picLocks noChangeAspect="1"/>
          </p:cNvPicPr>
          <p:nvPr/>
        </p:nvPicPr>
        <p:blipFill>
          <a:blip r:embed="rId2"/>
          <a:stretch>
            <a:fillRect/>
          </a:stretch>
        </p:blipFill>
        <p:spPr>
          <a:xfrm>
            <a:off x="839405" y="4707396"/>
            <a:ext cx="7607300" cy="1752600"/>
          </a:xfrm>
          <a:prstGeom prst="rect">
            <a:avLst/>
          </a:prstGeom>
        </p:spPr>
      </p:pic>
      <p:sp>
        <p:nvSpPr>
          <p:cNvPr id="9" name="TextBox 8"/>
          <p:cNvSpPr txBox="1"/>
          <p:nvPr/>
        </p:nvSpPr>
        <p:spPr>
          <a:xfrm>
            <a:off x="839405" y="6459996"/>
            <a:ext cx="7607300" cy="369332"/>
          </a:xfrm>
          <a:prstGeom prst="rect">
            <a:avLst/>
          </a:prstGeom>
          <a:noFill/>
        </p:spPr>
        <p:txBody>
          <a:bodyPr wrap="square" rtlCol="0">
            <a:spAutoFit/>
          </a:bodyPr>
          <a:lstStyle/>
          <a:p>
            <a:pPr algn="just"/>
            <a:r>
              <a:rPr lang="en-US" dirty="0" smtClean="0"/>
              <a:t>Lorena Saria-</a:t>
            </a:r>
            <a:r>
              <a:rPr lang="en-US" dirty="0" err="1" smtClean="0"/>
              <a:t>Huertas</a:t>
            </a:r>
            <a:r>
              <a:rPr lang="en-US" dirty="0" smtClean="0"/>
              <a:t>	 	September 23, 2014			       LIBR 287-15</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a:t>Sorry. Using a title </a:t>
            </a:r>
            <a:r>
              <a:rPr lang="en-US" dirty="0" smtClean="0"/>
              <a:t>search for “Harry Potter knitting” </a:t>
            </a:r>
            <a:r>
              <a:rPr lang="en-US" dirty="0"/>
              <a:t>will result in 0 search results. </a:t>
            </a:r>
          </a:p>
          <a:p>
            <a:pPr algn="ctr">
              <a:buNone/>
            </a:pPr>
            <a:r>
              <a:rPr lang="en-US" sz="9600" dirty="0" smtClean="0">
                <a:solidFill>
                  <a:srgbClr val="FF0000"/>
                </a:solidFill>
                <a:latin typeface="Zapf Dingbats"/>
                <a:ea typeface="Zapf Dingbats"/>
                <a:cs typeface="Zapf Dingbats"/>
              </a:rPr>
              <a:t>✗</a:t>
            </a:r>
            <a:endParaRPr lang="en-US" sz="9600" dirty="0" smtClean="0">
              <a:solidFill>
                <a:srgbClr val="FF0000"/>
              </a:solidFill>
            </a:endParaRPr>
          </a:p>
          <a:p>
            <a:pPr algn="ctr">
              <a:buNone/>
            </a:pPr>
            <a:endParaRPr lang="en-US" sz="9600" dirty="0">
              <a:solidFill>
                <a:srgbClr val="FF0000"/>
              </a:solidFill>
            </a:endParaRPr>
          </a:p>
        </p:txBody>
      </p:sp>
      <p:sp>
        <p:nvSpPr>
          <p:cNvPr id="4" name="Right Arrow 3">
            <a:hlinkClick r:id="rId2" action="ppaction://hlinksldjump"/>
          </p:cNvPr>
          <p:cNvSpPr/>
          <p:nvPr/>
        </p:nvSpPr>
        <p:spPr>
          <a:xfrm flipH="1">
            <a:off x="457195" y="5945483"/>
            <a:ext cx="403617"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60812" y="6078460"/>
            <a:ext cx="1079142" cy="369332"/>
          </a:xfrm>
          <a:prstGeom prst="rect">
            <a:avLst/>
          </a:prstGeom>
          <a:noFill/>
        </p:spPr>
        <p:txBody>
          <a:bodyPr wrap="none" rtlCol="0">
            <a:spAutoFit/>
          </a:bodyPr>
          <a:lstStyle/>
          <a:p>
            <a:r>
              <a:rPr lang="en-US" dirty="0" smtClean="0"/>
              <a:t>Try again.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5098"/>
            <a:ext cx="8229600" cy="3254853"/>
          </a:xfrm>
        </p:spPr>
        <p:txBody>
          <a:bodyPr>
            <a:normAutofit fontScale="92500"/>
          </a:bodyPr>
          <a:lstStyle/>
          <a:p>
            <a:pPr>
              <a:buNone/>
            </a:pPr>
            <a:r>
              <a:rPr lang="en-US" dirty="0"/>
              <a:t>	</a:t>
            </a:r>
            <a:r>
              <a:rPr lang="en-US" dirty="0" smtClean="0"/>
              <a:t>Correct</a:t>
            </a:r>
            <a:r>
              <a:rPr lang="en-US" dirty="0"/>
              <a:t>! With a subject search, searching for both “Harry Potter” and “knitting” will result in the correct </a:t>
            </a:r>
            <a:r>
              <a:rPr lang="en-US" dirty="0" smtClean="0"/>
              <a:t>book – Charmed Knits by Alison Hansel</a:t>
            </a:r>
          </a:p>
          <a:p>
            <a:pPr algn="ctr">
              <a:buNone/>
            </a:pPr>
            <a:r>
              <a:rPr lang="en-US" sz="9600" dirty="0" smtClean="0">
                <a:solidFill>
                  <a:srgbClr val="008000"/>
                </a:solidFill>
                <a:latin typeface="Zapf Dingbats"/>
                <a:ea typeface="Zapf Dingbats"/>
                <a:cs typeface="Zapf Dingbats"/>
              </a:rPr>
              <a:t>✔</a:t>
            </a:r>
            <a:endParaRPr lang="en-US" sz="9600" dirty="0" smtClean="0">
              <a:solidFill>
                <a:srgbClr val="008000"/>
              </a:solidFill>
            </a:endParaRPr>
          </a:p>
          <a:p>
            <a:pPr>
              <a:buNone/>
            </a:pPr>
            <a:endParaRPr lang="en-US" dirty="0" smtClean="0"/>
          </a:p>
          <a:p>
            <a:pPr>
              <a:buNone/>
            </a:pPr>
            <a:endParaRPr lang="en-US" dirty="0"/>
          </a:p>
        </p:txBody>
      </p:sp>
      <p:sp>
        <p:nvSpPr>
          <p:cNvPr id="7" name="Right Arrow 6">
            <a:hlinkClick r:id="rId2" action="ppaction://hlinksldjump"/>
          </p:cNvPr>
          <p:cNvSpPr/>
          <p:nvPr/>
        </p:nvSpPr>
        <p:spPr>
          <a:xfrm>
            <a:off x="8211568" y="5945483"/>
            <a:ext cx="475232"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a:hlinkClick r:id="rId3" action="ppaction://hlinksldjump"/>
          </p:cNvPr>
          <p:cNvSpPr/>
          <p:nvPr/>
        </p:nvSpPr>
        <p:spPr>
          <a:xfrm flipH="1">
            <a:off x="457195" y="5945483"/>
            <a:ext cx="403617"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60812" y="6078460"/>
            <a:ext cx="2117324" cy="369332"/>
          </a:xfrm>
          <a:prstGeom prst="rect">
            <a:avLst/>
          </a:prstGeom>
          <a:noFill/>
        </p:spPr>
        <p:txBody>
          <a:bodyPr wrap="none" rtlCol="0">
            <a:spAutoFit/>
          </a:bodyPr>
          <a:lstStyle/>
          <a:p>
            <a:r>
              <a:rPr lang="en-US" dirty="0" smtClean="0"/>
              <a:t>Go back to question.</a:t>
            </a:r>
            <a:endParaRPr lang="en-US" dirty="0"/>
          </a:p>
        </p:txBody>
      </p:sp>
      <p:sp>
        <p:nvSpPr>
          <p:cNvPr id="10" name="TextBox 9"/>
          <p:cNvSpPr txBox="1"/>
          <p:nvPr/>
        </p:nvSpPr>
        <p:spPr>
          <a:xfrm>
            <a:off x="5834697" y="6078460"/>
            <a:ext cx="2287806" cy="369332"/>
          </a:xfrm>
          <a:prstGeom prst="rect">
            <a:avLst/>
          </a:prstGeom>
          <a:noFill/>
        </p:spPr>
        <p:txBody>
          <a:bodyPr wrap="none" rtlCol="0">
            <a:spAutoFit/>
          </a:bodyPr>
          <a:lstStyle/>
          <a:p>
            <a:r>
              <a:rPr lang="en-US" dirty="0" smtClean="0"/>
              <a:t>Continue to mom’s list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42356"/>
          </a:xfrm>
        </p:spPr>
        <p:txBody>
          <a:bodyPr/>
          <a:lstStyle/>
          <a:p>
            <a:pPr>
              <a:buNone/>
            </a:pPr>
            <a:r>
              <a:rPr lang="en-US" dirty="0" smtClean="0"/>
              <a:t> 	Correct</a:t>
            </a:r>
            <a:r>
              <a:rPr lang="en-US" dirty="0"/>
              <a:t>!</a:t>
            </a:r>
            <a:r>
              <a:rPr lang="en-US" dirty="0" smtClean="0"/>
              <a:t> Using a keyword search </a:t>
            </a:r>
            <a:r>
              <a:rPr lang="en-US" dirty="0"/>
              <a:t>for “knitting” and “Harry Potter” will give the correct search </a:t>
            </a:r>
            <a:r>
              <a:rPr lang="en-US" dirty="0" smtClean="0"/>
              <a:t>results - </a:t>
            </a:r>
            <a:r>
              <a:rPr lang="en-US" dirty="0" smtClean="0"/>
              <a:t>Charmed Knits by Alison Hansel</a:t>
            </a:r>
            <a:endParaRPr lang="en-US" dirty="0" smtClean="0"/>
          </a:p>
          <a:p>
            <a:pPr algn="ctr">
              <a:buNone/>
            </a:pPr>
            <a:r>
              <a:rPr lang="en-US" sz="9600" dirty="0" smtClean="0">
                <a:solidFill>
                  <a:srgbClr val="008000"/>
                </a:solidFill>
                <a:latin typeface="Zapf Dingbats"/>
                <a:ea typeface="Zapf Dingbats"/>
                <a:cs typeface="Zapf Dingbats"/>
              </a:rPr>
              <a:t>✔</a:t>
            </a:r>
            <a:endParaRPr lang="en-US" sz="9600" dirty="0" smtClean="0">
              <a:solidFill>
                <a:srgbClr val="008000"/>
              </a:solidFill>
            </a:endParaRPr>
          </a:p>
          <a:p>
            <a:pPr>
              <a:buNone/>
            </a:pPr>
            <a:endParaRPr lang="en-US" dirty="0" smtClean="0"/>
          </a:p>
          <a:p>
            <a:pPr>
              <a:buNone/>
            </a:pPr>
            <a:endParaRPr lang="en-US" dirty="0"/>
          </a:p>
        </p:txBody>
      </p:sp>
      <p:sp>
        <p:nvSpPr>
          <p:cNvPr id="6" name="Right Arrow 5">
            <a:hlinkClick r:id="rId2" action="ppaction://hlinksldjump"/>
          </p:cNvPr>
          <p:cNvSpPr/>
          <p:nvPr/>
        </p:nvSpPr>
        <p:spPr>
          <a:xfrm>
            <a:off x="8211568" y="5945483"/>
            <a:ext cx="475232"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a:hlinkClick r:id="rId3" action="ppaction://hlinksldjump"/>
          </p:cNvPr>
          <p:cNvSpPr/>
          <p:nvPr/>
        </p:nvSpPr>
        <p:spPr>
          <a:xfrm flipH="1">
            <a:off x="457195" y="5945483"/>
            <a:ext cx="403617" cy="6195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60812" y="6078460"/>
            <a:ext cx="2117324" cy="369332"/>
          </a:xfrm>
          <a:prstGeom prst="rect">
            <a:avLst/>
          </a:prstGeom>
          <a:noFill/>
        </p:spPr>
        <p:txBody>
          <a:bodyPr wrap="none" rtlCol="0">
            <a:spAutoFit/>
          </a:bodyPr>
          <a:lstStyle/>
          <a:p>
            <a:r>
              <a:rPr lang="en-US" dirty="0" smtClean="0"/>
              <a:t>Go back to question.</a:t>
            </a:r>
            <a:endParaRPr lang="en-US" dirty="0"/>
          </a:p>
        </p:txBody>
      </p:sp>
      <p:sp>
        <p:nvSpPr>
          <p:cNvPr id="9" name="TextBox 8"/>
          <p:cNvSpPr txBox="1"/>
          <p:nvPr/>
        </p:nvSpPr>
        <p:spPr>
          <a:xfrm>
            <a:off x="5834697" y="6078460"/>
            <a:ext cx="2287806" cy="369332"/>
          </a:xfrm>
          <a:prstGeom prst="rect">
            <a:avLst/>
          </a:prstGeom>
          <a:noFill/>
        </p:spPr>
        <p:txBody>
          <a:bodyPr wrap="none" rtlCol="0">
            <a:spAutoFit/>
          </a:bodyPr>
          <a:lstStyle/>
          <a:p>
            <a:r>
              <a:rPr lang="en-US" dirty="0" smtClean="0"/>
              <a:t>Continue to mom’s list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549</TotalTime>
  <Words>1583</Words>
  <Application>Microsoft Macintosh PowerPoint</Application>
  <PresentationFormat>On-screen Show (4:3)</PresentationFormat>
  <Paragraphs>230</Paragraphs>
  <Slides>62</Slides>
  <Notes>0</Notes>
  <HiddenSlides>0</HiddenSlides>
  <MMClips>0</MMClips>
  <ScaleCrop>false</ScaleCrop>
  <HeadingPairs>
    <vt:vector size="4" baseType="variant">
      <vt:variant>
        <vt:lpstr>Design Template</vt:lpstr>
      </vt:variant>
      <vt:variant>
        <vt:i4>1</vt:i4>
      </vt:variant>
      <vt:variant>
        <vt:lpstr>Slide Titles</vt:lpstr>
      </vt:variant>
      <vt:variant>
        <vt:i4>62</vt:i4>
      </vt:variant>
    </vt:vector>
  </HeadingPairs>
  <TitlesOfParts>
    <vt:vector size="63" baseType="lpstr">
      <vt:lpstr>Office Theme</vt:lpstr>
      <vt:lpstr>“Summer Vacation!”  Library Scavenger Hunt</vt:lpstr>
      <vt:lpstr>Billy gets to choose from a short list of assigned summer reading books. He really wants to read The Alchemyst: The Secrets of the Immortal Nicholas Flamel by Michael Scott. Help him find a copy.  </vt:lpstr>
      <vt:lpstr>Slide 3</vt:lpstr>
      <vt:lpstr>Slide 4</vt:lpstr>
      <vt:lpstr>Slide 5</vt:lpstr>
      <vt:lpstr>Slide 6</vt:lpstr>
      <vt:lpstr>Slide 7</vt:lpstr>
      <vt:lpstr>Slide 8</vt:lpstr>
      <vt:lpstr>Slide 9</vt:lpstr>
      <vt:lpstr> Congrats! You have unlocked  Mom’s list of call numbers. </vt:lpstr>
      <vt:lpstr>Dad wants to listen to “that one book” by Malcolm Gladwell while driving. He can’t remember the title but knows it has a picture of a matchstick on the cover. The following are the results of your search (edited for clarity). Click on the image of the title Dad is looking for. </vt:lpstr>
      <vt:lpstr>Slide 12</vt:lpstr>
      <vt:lpstr>Slide 13</vt:lpstr>
      <vt:lpstr>Welcome to the Burlingame Library</vt:lpstr>
      <vt:lpstr>Gone Girl by Gillian Flynn - Adult Fiction - F FLY </vt:lpstr>
      <vt:lpstr>That is not the correct location.</vt:lpstr>
      <vt:lpstr>You found it!</vt:lpstr>
      <vt:lpstr>  Harry Potter Knitting book - Adult Non-Fiction - 746.432 HAN   Charmed Knits</vt:lpstr>
      <vt:lpstr>That is not the correct location.</vt:lpstr>
      <vt:lpstr>You found it!</vt:lpstr>
      <vt:lpstr> Little Children by Tom Perrota Audiobook – CD BOOK Fiction –  CD BOOK PER   </vt:lpstr>
      <vt:lpstr>That is not the correct location.</vt:lpstr>
      <vt:lpstr>You found it!</vt:lpstr>
      <vt:lpstr>   Any David Sedaris Audiobook - CD BOOK 814 or 817 SED     </vt:lpstr>
      <vt:lpstr>That is not the correct location.</vt:lpstr>
      <vt:lpstr>You found it!</vt:lpstr>
      <vt:lpstr>   Gladwell Book with Match on Cover Audiobook - CD Book 302 GLA  The Tipping Point – Malcolm Gladwell      </vt:lpstr>
      <vt:lpstr>That is not the correct location.</vt:lpstr>
      <vt:lpstr>You found it!</vt:lpstr>
      <vt:lpstr> Guns, Germs and Steel by Jared Diamond – Non-Fiction 303.4 DIA       </vt:lpstr>
      <vt:lpstr>That is not the correct location.</vt:lpstr>
      <vt:lpstr>You found it!</vt:lpstr>
      <vt:lpstr>    First Game of Thrones Book - Adult Fiction - F MAR     Game of Thrones: A Song of Ice and Fire      </vt:lpstr>
      <vt:lpstr>That is not the correct location.</vt:lpstr>
      <vt:lpstr>You found it! In fact, you found all the items on Mom and Dad’s list! Please move to the children’s area to find Billy’s materials.</vt:lpstr>
      <vt:lpstr>  Better Nate Than Ever by Tim Federle - Children's Fiction -  J FED       </vt:lpstr>
      <vt:lpstr>That is not the correct location.</vt:lpstr>
      <vt:lpstr>You found it!</vt:lpstr>
      <vt:lpstr>  Bad Island by Doug TenNapel - Young Adult Graphic Novels - YA GN TEN       </vt:lpstr>
      <vt:lpstr>That is not the correct location.</vt:lpstr>
      <vt:lpstr>You found it!</vt:lpstr>
      <vt:lpstr>  The Alchemyst: The Secrets of the Immortal Nicholas Flamel by Michael Scott –  Young Adult Fiction - YA SCO       </vt:lpstr>
      <vt:lpstr>That is not the correct location.</vt:lpstr>
      <vt:lpstr>You found it!</vt:lpstr>
      <vt:lpstr>  Bomb: The Race to Build—and Steal—the World’s Most Dangerous Weapon by Steve Sheinkin Children's Non-Fiction -  J 623.451 SHE       </vt:lpstr>
      <vt:lpstr>That is not the correct location.</vt:lpstr>
      <vt:lpstr>You found it!</vt:lpstr>
      <vt:lpstr>  Indiana Jones Trilogy  - DVD  - DVD IND       </vt:lpstr>
      <vt:lpstr>Oops! That item is found in the Main Stacks. </vt:lpstr>
      <vt:lpstr>    Indiana Jones Trilogy  - DVD  - DVD IND       </vt:lpstr>
      <vt:lpstr>That is not the correct location.</vt:lpstr>
      <vt:lpstr>You found it!</vt:lpstr>
      <vt:lpstr> The Goonies  - DVD  - DVD GOO       </vt:lpstr>
      <vt:lpstr>That is not the correct location.</vt:lpstr>
      <vt:lpstr>You found it!</vt:lpstr>
      <vt:lpstr> Princess Bride -  DVD  - DVD PRI       </vt:lpstr>
      <vt:lpstr>That is not the correct location.</vt:lpstr>
      <vt:lpstr>You found it!</vt:lpstr>
      <vt:lpstr> Top Secret! -  DVD  - DVD TOP       </vt:lpstr>
      <vt:lpstr>That is not the correct location.</vt:lpstr>
      <vt:lpstr>Congratulations!!!!</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Vacation!” Library Scavenger Hunt</dc:title>
  <dc:creator>Jericho Saria</dc:creator>
  <cp:lastModifiedBy>Jericho Saria</cp:lastModifiedBy>
  <cp:revision>41</cp:revision>
  <dcterms:created xsi:type="dcterms:W3CDTF">2014-09-23T20:40:43Z</dcterms:created>
  <dcterms:modified xsi:type="dcterms:W3CDTF">2014-09-24T05:50:06Z</dcterms:modified>
</cp:coreProperties>
</file>