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71" r:id="rId7"/>
    <p:sldId id="260" r:id="rId8"/>
    <p:sldId id="270" r:id="rId9"/>
    <p:sldId id="261" r:id="rId10"/>
    <p:sldId id="262" r:id="rId11"/>
    <p:sldId id="263" r:id="rId12"/>
    <p:sldId id="269" r:id="rId13"/>
    <p:sldId id="268" r:id="rId14"/>
    <p:sldId id="264"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RDP Risks Evalution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Summary of Risks</a:t>
            </a:r>
            <a:endParaRPr lang="en-US" altLang="en-US"/>
          </a:p>
        </p:txBody>
      </p:sp>
      <p:graphicFrame>
        <p:nvGraphicFramePr>
          <p:cNvPr id="6" name="Content Placeholder 5"/>
          <p:cNvGraphicFramePr/>
          <p:nvPr>
            <p:ph idx="1"/>
          </p:nvPr>
        </p:nvGraphicFramePr>
        <p:xfrm>
          <a:off x="381635" y="1520825"/>
          <a:ext cx="10972800" cy="2667000"/>
        </p:xfrm>
        <a:graphic>
          <a:graphicData uri="http://schemas.openxmlformats.org/drawingml/2006/table">
            <a:tbl>
              <a:tblPr firstRow="1" bandRow="1">
                <a:tableStyleId>{5C22544A-7EE6-4342-B048-85BDC9FD1C3A}</a:tableStyleId>
              </a:tblPr>
              <a:tblGrid>
                <a:gridCol w="5507355"/>
                <a:gridCol w="5465445"/>
              </a:tblGrid>
              <a:tr h="381000">
                <a:tc>
                  <a:txBody>
                    <a:bodyPr/>
                    <a:p>
                      <a:pPr algn="ctr">
                        <a:buNone/>
                      </a:pPr>
                      <a:r>
                        <a:rPr lang="en-US"/>
                        <a:t>Risk</a:t>
                      </a:r>
                      <a:endParaRPr lang="en-US"/>
                    </a:p>
                  </a:txBody>
                  <a:tcPr/>
                </a:tc>
                <a:tc>
                  <a:txBody>
                    <a:bodyPr/>
                    <a:p>
                      <a:pPr algn="ctr">
                        <a:buNone/>
                      </a:pPr>
                      <a:r>
                        <a:rPr lang="en-US"/>
                        <a:t>Description</a:t>
                      </a:r>
                      <a:endParaRPr lang="en-US"/>
                    </a:p>
                  </a:txBody>
                  <a:tcPr/>
                </a:tc>
              </a:tr>
              <a:tr h="381000">
                <a:tc>
                  <a:txBody>
                    <a:bodyPr/>
                    <a:p>
                      <a:pPr algn="ctr"/>
                      <a:r>
                        <a:rPr sz="1100"/>
                        <a:t>Weak </a:t>
                      </a:r>
                      <a:r>
                        <a:rPr sz="1100"/>
                        <a:t>Endpoint </a:t>
                      </a:r>
                      <a:r>
                        <a:rPr sz="1100"/>
                        <a:t>Security</a:t>
                      </a:r>
                      <a:endParaRPr sz="1100"/>
                    </a:p>
                  </a:txBody>
                  <a:tcPr marL="0" marR="0" marT="0" marB="0" anchor="ctr" anchorCtr="0"/>
                </a:tc>
                <a:tc>
                  <a:txBody>
                    <a:bodyPr/>
                    <a:p>
                      <a:pPr algn="ctr"/>
                      <a:r>
                        <a:rPr sz="1100"/>
                        <a:t>Malware </a:t>
                      </a:r>
                      <a:r>
                        <a:rPr sz="1100"/>
                        <a:t>or </a:t>
                      </a:r>
                      <a:r>
                        <a:rPr sz="1100"/>
                        <a:t>stolen </a:t>
                      </a:r>
                      <a:r>
                        <a:rPr sz="1100"/>
                        <a:t>credentials</a:t>
                      </a:r>
                      <a:endParaRPr sz="1100"/>
                    </a:p>
                  </a:txBody>
                  <a:tcPr marL="0" marR="0" marT="0" marB="0" anchor="ctr" anchorCtr="0"/>
                </a:tc>
              </a:tr>
              <a:tr h="381000">
                <a:tc>
                  <a:txBody>
                    <a:bodyPr/>
                    <a:p>
                      <a:pPr algn="ctr"/>
                      <a:r>
                        <a:rPr sz="1100"/>
                        <a:t>RDP </a:t>
                      </a:r>
                      <a:r>
                        <a:rPr sz="1100"/>
                        <a:t>Exposure</a:t>
                      </a:r>
                      <a:endParaRPr sz="1100"/>
                    </a:p>
                  </a:txBody>
                  <a:tcPr marL="0" marR="0" marT="0" marB="0" anchor="ctr" anchorCtr="0"/>
                </a:tc>
                <a:tc>
                  <a:txBody>
                    <a:bodyPr/>
                    <a:p>
                      <a:pPr algn="ctr"/>
                      <a:r>
                        <a:rPr sz="1100"/>
                        <a:t>Entry </a:t>
                      </a:r>
                      <a:r>
                        <a:rPr sz="1100"/>
                        <a:t>point </a:t>
                      </a:r>
                      <a:r>
                        <a:rPr sz="1100"/>
                        <a:t>for </a:t>
                      </a:r>
                      <a:r>
                        <a:rPr sz="1100"/>
                        <a:t>attackers</a:t>
                      </a:r>
                      <a:endParaRPr sz="1100"/>
                    </a:p>
                  </a:txBody>
                  <a:tcPr marL="0" marR="0" marT="0" marB="0" anchor="ctr" anchorCtr="0"/>
                </a:tc>
              </a:tr>
              <a:tr h="381000">
                <a:tc>
                  <a:txBody>
                    <a:bodyPr/>
                    <a:p>
                      <a:pPr algn="ctr"/>
                      <a:r>
                        <a:rPr sz="1100"/>
                        <a:t>Lack </a:t>
                      </a:r>
                      <a:r>
                        <a:rPr sz="1100"/>
                        <a:t>of </a:t>
                      </a:r>
                      <a:r>
                        <a:rPr sz="1100"/>
                        <a:t>Monitoring</a:t>
                      </a:r>
                      <a:endParaRPr sz="1100"/>
                    </a:p>
                  </a:txBody>
                  <a:tcPr marL="0" marR="0" marT="0" marB="0" anchor="ctr" anchorCtr="0"/>
                </a:tc>
                <a:tc>
                  <a:txBody>
                    <a:bodyPr/>
                    <a:p>
                      <a:pPr algn="ctr"/>
                      <a:r>
                        <a:rPr sz="1100"/>
                        <a:t>No </a:t>
                      </a:r>
                      <a:r>
                        <a:rPr sz="1100"/>
                        <a:t>visibility </a:t>
                      </a:r>
                      <a:r>
                        <a:rPr sz="1100"/>
                        <a:t>from </a:t>
                      </a:r>
                      <a:r>
                        <a:rPr sz="1100"/>
                        <a:t>BYOD</a:t>
                      </a:r>
                      <a:endParaRPr sz="1100"/>
                    </a:p>
                  </a:txBody>
                  <a:tcPr marL="0" marR="0" marT="0" marB="0" anchor="ctr" anchorCtr="0"/>
                </a:tc>
              </a:tr>
              <a:tr h="381000">
                <a:tc>
                  <a:txBody>
                    <a:bodyPr/>
                    <a:p>
                      <a:pPr algn="ctr"/>
                      <a:r>
                        <a:rPr sz="1100"/>
                        <a:t>Lateral </a:t>
                      </a:r>
                      <a:r>
                        <a:rPr sz="1100"/>
                        <a:t>Movement</a:t>
                      </a:r>
                      <a:endParaRPr sz="1100"/>
                    </a:p>
                  </a:txBody>
                  <a:tcPr marL="0" marR="0" marT="0" marB="0" anchor="ctr" anchorCtr="0"/>
                </a:tc>
                <a:tc>
                  <a:txBody>
                    <a:bodyPr/>
                    <a:p>
                      <a:pPr algn="ctr"/>
                      <a:r>
                        <a:rPr sz="1100"/>
                        <a:t>Compromise </a:t>
                      </a:r>
                      <a:r>
                        <a:rPr sz="1100"/>
                        <a:t>spreads </a:t>
                      </a:r>
                      <a:r>
                        <a:rPr sz="1100"/>
                        <a:t>internally</a:t>
                      </a:r>
                      <a:endParaRPr sz="1100"/>
                    </a:p>
                  </a:txBody>
                  <a:tcPr marL="0" marR="0" marT="0" marB="0" anchor="ctr" anchorCtr="0"/>
                </a:tc>
              </a:tr>
              <a:tr h="381000">
                <a:tc>
                  <a:txBody>
                    <a:bodyPr/>
                    <a:p>
                      <a:pPr algn="ctr"/>
                      <a:r>
                        <a:rPr sz="1100"/>
                        <a:t>Kerberos </a:t>
                      </a:r>
                      <a:r>
                        <a:rPr sz="1100"/>
                        <a:t>Attacks</a:t>
                      </a:r>
                      <a:endParaRPr sz="1100"/>
                    </a:p>
                  </a:txBody>
                  <a:tcPr marL="0" marR="0" marT="0" marB="0" anchor="ctr" anchorCtr="0"/>
                </a:tc>
                <a:tc>
                  <a:txBody>
                    <a:bodyPr/>
                    <a:p>
                      <a:pPr algn="ctr"/>
                      <a:r>
                        <a:rPr sz="1100"/>
                        <a:t>Long-</a:t>
                      </a:r>
                      <a:r>
                        <a:rPr sz="1100"/>
                        <a:t>term, </a:t>
                      </a:r>
                      <a:r>
                        <a:rPr sz="1100"/>
                        <a:t>invisible </a:t>
                      </a:r>
                      <a:r>
                        <a:rPr sz="1100"/>
                        <a:t>control</a:t>
                      </a:r>
                      <a:endParaRPr sz="1100"/>
                    </a:p>
                  </a:txBody>
                  <a:tcPr marL="0" marR="0" marT="0" marB="0" anchor="ctr" anchorCtr="0"/>
                </a:tc>
              </a:tr>
              <a:tr h="381000">
                <a:tc>
                  <a:txBody>
                    <a:bodyPr/>
                    <a:p>
                      <a:pPr algn="ctr"/>
                      <a:r>
                        <a:rPr sz="1100"/>
                        <a:t>Data Theft / Ransomware</a:t>
                      </a:r>
                      <a:endParaRPr sz="1100"/>
                    </a:p>
                  </a:txBody>
                  <a:tcPr marL="0" marR="0" marT="0" marB="0" anchor="ctr" anchorCtr="0"/>
                </a:tc>
                <a:tc>
                  <a:txBody>
                    <a:bodyPr/>
                    <a:p>
                      <a:pPr algn="ctr">
                        <a:buNone/>
                      </a:pPr>
                      <a:r>
                        <a:rPr sz="1100"/>
                        <a:t>Final impact: money, data, trust loss</a:t>
                      </a:r>
                      <a:endParaRPr sz="1100"/>
                    </a:p>
                  </a:txBody>
                  <a:tcPr anchor="ctr" anchorCtr="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Calibri" panose="020F0502020204030204" charset="0"/>
                <a:cs typeface="Calibri" panose="020F0502020204030204" charset="0"/>
                <a:sym typeface="+mn-ea"/>
              </a:rPr>
              <a:t>Saved Creds - What is it?</a:t>
            </a:r>
            <a:endParaRPr 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When a user connects via RDP, they may check the box “Remember me” or “Allow credentials to be saved”</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Windows also stores credentials in Credential Manager or in memory (like LSASS), depending on the session state</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Attackers who gain access to the machine — even temporarily — can extract those saved credentials</a:t>
            </a:r>
            <a:endParaRPr lang="en-US" altLang="en-US" sz="2500">
              <a:latin typeface="Calibri" panose="020F0502020204030204" charset="0"/>
              <a:cs typeface="Calibri" panose="020F0502020204030204" charset="0"/>
            </a:endParaRPr>
          </a:p>
          <a:p>
            <a:pPr marL="0" indent="0">
              <a:buNone/>
            </a:pPr>
            <a:endParaRPr lang="en-US" altLang="en-US" sz="2500">
              <a:latin typeface="Calibri" panose="020F0502020204030204" charset="0"/>
              <a:cs typeface="Calibri" panose="020F0502020204030204" charset="0"/>
            </a:endParaRPr>
          </a:p>
          <a:p>
            <a:pPr marL="0" indent="0">
              <a:buNone/>
            </a:pPr>
            <a:endParaRPr lang="en-US" altLang="en-US" sz="2500">
              <a:latin typeface="Calibri" panose="020F0502020204030204" charset="0"/>
              <a:cs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latin typeface="Calibri" panose="020F0502020204030204" charset="0"/>
                <a:cs typeface="Calibri" panose="020F0502020204030204" charset="0"/>
                <a:sym typeface="+mn-ea"/>
              </a:rPr>
              <a:t>Saved Creds - Why This Is Dangerous</a:t>
            </a:r>
            <a:endParaRPr 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Credential Theft via Malware</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If a personal or infected device is used for RDP, malware can dump stored RDP passwords.</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Tools like Mimikatz or LaZagne can extract them from memory or disk.</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Session Replay or Hijacking</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Saved credentials + open RDP sessions = easier session hijacking.</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If attackers get NTLM hashes, they can use Pass-the-Hash or Pass-the-Ticket attacks.</a:t>
            </a:r>
            <a:endParaRPr lang="en-US" altLang="en-US" sz="2185">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Persistence for Future Access</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Once they have those credentials, attackers can reuse them to access RDP again — even from outside — if IPs are not restricted.</a:t>
            </a:r>
            <a:endParaRPr lang="en-US" altLang="en-US" sz="2185">
              <a:latin typeface="Calibri" panose="020F0502020204030204" charset="0"/>
              <a:cs typeface="Calibri" panose="020F0502020204030204" charset="0"/>
            </a:endParaRPr>
          </a:p>
          <a:p>
            <a:pPr lvl="0"/>
            <a:r>
              <a:rPr lang="en-US" altLang="en-US" sz="2495">
                <a:latin typeface="Calibri" panose="020F0502020204030204" charset="0"/>
                <a:cs typeface="Calibri" panose="020F0502020204030204" charset="0"/>
              </a:rPr>
              <a:t>No MFA = Full Compromise</a:t>
            </a:r>
            <a:endParaRPr lang="en-US" altLang="en-US" sz="2495">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If RDP is not protected with Multi-Factor Authentication, saved credentials are as good as keys to the kingdom.</a:t>
            </a:r>
            <a:endParaRPr lang="en-US" altLang="en-US" sz="2185">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Proposed Alternative Solutions</a:t>
            </a:r>
            <a:endParaRPr lang="en-US" alt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Remove BYOD from remote access [Partial Mitigation]</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Only allow corporate-managed devices</a:t>
            </a:r>
            <a:endParaRPr lang="en-US" altLang="en-US" sz="2500">
              <a:latin typeface="Calibri" panose="020F0502020204030204" charset="0"/>
              <a:cs typeface="Calibri" panose="020F0502020204030204" charset="0"/>
            </a:endParaRPr>
          </a:p>
          <a:p>
            <a:pPr lvl="1"/>
            <a:r>
              <a:rPr lang="en-US" altLang="en-US" sz="2185">
                <a:latin typeface="Calibri" panose="020F0502020204030204" charset="0"/>
                <a:cs typeface="Calibri" panose="020F0502020204030204" charset="0"/>
              </a:rPr>
              <a:t>Enforce security tools (AV, EDR, patching)</a:t>
            </a:r>
            <a:endParaRPr lang="en-US" altLang="en-US" sz="2185">
              <a:latin typeface="Calibri" panose="020F0502020204030204" charset="0"/>
              <a:cs typeface="Calibri" panose="020F0502020204030204" charset="0"/>
            </a:endParaRPr>
          </a:p>
          <a:p>
            <a:pPr lvl="0"/>
            <a:r>
              <a:rPr lang="en-US" altLang="en-US" sz="2495">
                <a:latin typeface="Calibri" panose="020F0502020204030204" charset="0"/>
                <a:cs typeface="Calibri" panose="020F0502020204030204" charset="0"/>
              </a:rPr>
              <a:t>Implement an alternative solution - Privileged Remote Access [PRA]</a:t>
            </a:r>
            <a:endParaRPr lang="en-US" altLang="en-US" sz="2495">
              <a:latin typeface="Calibri" panose="020F0502020204030204" charset="0"/>
              <a:cs typeface="Calibri" panose="020F0502020204030204" charset="0"/>
            </a:endParaRPr>
          </a:p>
          <a:p>
            <a:pPr lvl="0"/>
            <a:endParaRPr lang="en-US" altLang="en-US" sz="2495">
              <a:latin typeface="Calibri" panose="020F0502020204030204" charset="0"/>
              <a:cs typeface="Calibri" panose="020F0502020204030204" charset="0"/>
            </a:endParaRPr>
          </a:p>
          <a:p>
            <a:pPr lvl="0"/>
            <a:endParaRPr lang="en-US" altLang="en-US" sz="2495">
              <a:latin typeface="Calibri" panose="020F0502020204030204" charset="0"/>
              <a:cs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Never count on users for security - OWASP</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RDP is not secure by default – especially with personal devices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Attackers need just one weak link to enter</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Let’s reduce our exposure and move to a modern, secure access model</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Security is not about blocking work—it’s about enabling it safely</a:t>
            </a:r>
            <a:endParaRPr lang="en-US" altLang="en-US" sz="2500">
              <a:latin typeface="Calibri" panose="020F0502020204030204" charset="0"/>
              <a:cs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a:t>Current Remote Access Support</a:t>
            </a:r>
            <a:endParaRPr lang="en-US" altLang="en-US"/>
          </a:p>
        </p:txBody>
      </p:sp>
      <p:sp>
        <p:nvSpPr>
          <p:cNvPr id="3" name="Content Placeholder 2"/>
          <p:cNvSpPr>
            <a:spLocks noGrp="1"/>
          </p:cNvSpPr>
          <p:nvPr>
            <p:ph idx="1"/>
          </p:nvPr>
        </p:nvSpPr>
        <p:spPr/>
        <p:txBody>
          <a:bodyPr>
            <a:normAutofit/>
          </a:bodyPr>
          <a:p>
            <a:r>
              <a:rPr lang="en-US" altLang="en-US" sz="2500">
                <a:latin typeface="Calibri" panose="020F0502020204030204" charset="0"/>
                <a:cs typeface="Calibri" panose="020F0502020204030204" charset="0"/>
              </a:rPr>
              <a:t>Work From Home is enabled</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RDP (Remote Desktop Protocol) used for remote access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Two types of devices in use:</a:t>
            </a:r>
            <a:endParaRPr lang="en-US" altLang="en-US" sz="2500">
              <a:latin typeface="Calibri" panose="020F0502020204030204" charset="0"/>
              <a:cs typeface="Calibri" panose="020F0502020204030204" charset="0"/>
            </a:endParaRPr>
          </a:p>
          <a:p>
            <a:pPr lvl="1"/>
            <a:r>
              <a:rPr lang="en-US" altLang="en-US" sz="2500">
                <a:latin typeface="Calibri" panose="020F0502020204030204" charset="0"/>
                <a:cs typeface="Calibri" panose="020F0502020204030204" charset="0"/>
              </a:rPr>
              <a:t>Corporate Laptops (secured, monitored)</a:t>
            </a:r>
            <a:endParaRPr lang="en-US" altLang="en-US" sz="2500">
              <a:latin typeface="Calibri" panose="020F0502020204030204" charset="0"/>
              <a:cs typeface="Calibri" panose="020F0502020204030204" charset="0"/>
            </a:endParaRPr>
          </a:p>
          <a:p>
            <a:pPr lvl="1"/>
            <a:r>
              <a:rPr lang="en-US" altLang="en-US" sz="2500">
                <a:latin typeface="Calibri" panose="020F0502020204030204" charset="0"/>
                <a:cs typeface="Calibri" panose="020F0502020204030204" charset="0"/>
              </a:rPr>
              <a:t>Personal Devices (unmonitored, no AV or control)</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No IP whitelisting or device compliance enforcement</a:t>
            </a:r>
            <a:endParaRPr lang="en-US" altLang="en-US" sz="2500">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Why This Is Risky</a:t>
            </a:r>
            <a:endParaRPr lang="en-US" alt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Personal devices are often unprotected </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Public Wi-Fi connections expose data</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RDP is a high-value target for hackers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No way to monitor what’s happening on personal devices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Once logged in via RDP, attackers can act as legitimate users</a:t>
            </a:r>
            <a:endParaRPr lang="en-US" altLang="en-US" sz="250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What Can Go Wrong – Initial Risks</a:t>
            </a:r>
            <a:endParaRPr lang="en-US" alt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Malware or keyloggers on personal laptops to steal credentials/ cookies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RDP session hijacking – attackers reuse stolen sessions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Brute force attacks on open RDP ports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No logging or alerting from personal devices</a:t>
            </a:r>
            <a:endParaRPr lang="en-US" altLang="en-US" sz="2500">
              <a:latin typeface="Calibri" panose="020F0502020204030204" charset="0"/>
              <a:cs typeface="Calibri" panose="020F0502020204030204" charset="0"/>
            </a:endParaRPr>
          </a:p>
          <a:p>
            <a:pPr marL="0" indent="0">
              <a:buNone/>
            </a:pPr>
            <a:endParaRPr lang="en-US" altLang="en-US" sz="250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Weak Endpoint Security</a:t>
            </a:r>
            <a:endParaRPr lang="en-US"/>
          </a:p>
        </p:txBody>
      </p:sp>
      <p:sp>
        <p:nvSpPr>
          <p:cNvPr id="3" name="Content Placeholder 2"/>
          <p:cNvSpPr>
            <a:spLocks noGrp="1"/>
          </p:cNvSpPr>
          <p:nvPr>
            <p:ph idx="1"/>
          </p:nvPr>
        </p:nvSpPr>
        <p:spPr/>
        <p:txBody>
          <a:bodyPr/>
          <a:p>
            <a:r>
              <a:rPr lang="en-US" sz="2500">
                <a:latin typeface="Calibri" panose="020F0502020204030204" charset="0"/>
                <a:cs typeface="Calibri" panose="020F0502020204030204" charset="0"/>
              </a:rPr>
              <a:t>Weak endpoint security is the most dangerous thing for initial unauthorized access to the user’s machine</a:t>
            </a:r>
            <a:endParaRPr lang="en-US" sz="2500">
              <a:latin typeface="Calibri" panose="020F0502020204030204" charset="0"/>
              <a:cs typeface="Calibri" panose="020F0502020204030204" charset="0"/>
            </a:endParaRPr>
          </a:p>
          <a:p>
            <a:r>
              <a:rPr lang="en-US" sz="2500">
                <a:latin typeface="Calibri" panose="020F0502020204030204" charset="0"/>
                <a:cs typeface="Calibri" panose="020F0502020204030204" charset="0"/>
              </a:rPr>
              <a:t>The threat landscape would be huge and securing endpoints would require a lot of setup like - installing AV, EDR, SIEM agent, unified patch management solution, hardening operating system, implenting principle of least privilege (PoLP) and much more</a:t>
            </a:r>
            <a:endParaRPr lang="en-US" sz="2500">
              <a:latin typeface="Calibri" panose="020F0502020204030204" charset="0"/>
              <a:cs typeface="Calibri" panose="020F0502020204030204" charset="0"/>
            </a:endParaRPr>
          </a:p>
          <a:p>
            <a:r>
              <a:rPr lang="en-US" sz="2500">
                <a:latin typeface="Calibri" panose="020F0502020204030204" charset="0"/>
                <a:cs typeface="Calibri" panose="020F0502020204030204" charset="0"/>
              </a:rPr>
              <a:t>The risk would get much higher when employees are connecting from a flat (unsecured) network rather than a secure one. Home networks typically are not secured - weak Wi-Fi passwords, no password rotation, zero detection for attacks, etc. </a:t>
            </a:r>
            <a:endParaRPr lang="en-US" sz="2500">
              <a:latin typeface="Calibri" panose="020F0502020204030204" charset="0"/>
              <a:cs typeface="Calibri" panose="020F0502020204030204" charset="0"/>
            </a:endParaRPr>
          </a:p>
          <a:p>
            <a:endParaRPr lang="en-US" sz="250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Once Inside, Bigger Risks Begin</a:t>
            </a:r>
            <a:endParaRPr lang="en-US" altLang="en-US"/>
          </a:p>
        </p:txBody>
      </p:sp>
      <p:sp>
        <p:nvSpPr>
          <p:cNvPr id="3" name="Content Placeholder 2"/>
          <p:cNvSpPr>
            <a:spLocks noGrp="1"/>
          </p:cNvSpPr>
          <p:nvPr>
            <p:ph idx="1"/>
          </p:nvPr>
        </p:nvSpPr>
        <p:spPr/>
        <p:txBody>
          <a:bodyPr/>
          <a:p>
            <a:pPr marL="0" indent="0">
              <a:buNone/>
            </a:pPr>
            <a:r>
              <a:rPr lang="en-US" altLang="en-US" sz="2500">
                <a:latin typeface="Calibri" panose="020F0502020204030204" charset="0"/>
                <a:cs typeface="Calibri" panose="020F0502020204030204" charset="0"/>
              </a:rPr>
              <a:t>A breach through RDP is just the start — attackers can do much more:</a:t>
            </a:r>
            <a:endParaRPr lang="en-US" altLang="en-US" sz="2500">
              <a:latin typeface="Calibri" panose="020F0502020204030204" charset="0"/>
              <a:cs typeface="Calibri" panose="020F0502020204030204" charset="0"/>
            </a:endParaRPr>
          </a:p>
          <a:p>
            <a:pPr marL="0" indent="0">
              <a:buNone/>
            </a:pP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sym typeface="+mn-ea"/>
              </a:rPr>
              <a:t>Session Fixation – hijack active RDP sessions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sym typeface="+mn-ea"/>
              </a:rPr>
              <a:t>No visibility or control = major blind spots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Lateral Movement – move from one device to others in the network</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Pivoting – use one compromised system to attack deeper systems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Active Directory Attacks - LLMNR Poisoning, Golden/Silver Ticket Attacks, etc</a:t>
            </a:r>
            <a:endParaRPr lang="en-US" altLang="en-US" sz="2500">
              <a:latin typeface="Calibri" panose="020F0502020204030204" charset="0"/>
              <a:cs typeface="Calibri" panose="020F0502020204030204" charset="0"/>
            </a:endParaRPr>
          </a:p>
          <a:p>
            <a:endParaRPr lang="en-US" altLang="en-US" sz="25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Session Fixation</a:t>
            </a:r>
            <a:endParaRPr 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In RDP or Windows, it manifests more like session hijacking or token reuse, where attackers gain access to or reuse a valid RDP session — even without the original user knowing.</a:t>
            </a:r>
            <a:endParaRPr lang="en-US" altLang="en-US" sz="2500">
              <a:latin typeface="Calibri" panose="020F0502020204030204" charset="0"/>
              <a:cs typeface="Calibri" panose="020F0502020204030204" charset="0"/>
            </a:endParaRPr>
          </a:p>
          <a:p>
            <a:pPr marL="0" indent="0">
              <a:buNone/>
            </a:pPr>
            <a:endParaRPr lang="en-US" altLang="en-US" sz="2500">
              <a:latin typeface="Calibri" panose="020F0502020204030204" charset="0"/>
              <a:cs typeface="Calibri" panose="020F0502020204030204" charset="0"/>
            </a:endParaRPr>
          </a:p>
          <a:p>
            <a:pPr marL="0" indent="0">
              <a:buNone/>
            </a:pPr>
            <a:r>
              <a:rPr lang="en-US" altLang="en-US" sz="2500">
                <a:latin typeface="Calibri" panose="020F0502020204030204" charset="0"/>
                <a:cs typeface="Calibri" panose="020F0502020204030204" charset="0"/>
              </a:rPr>
              <a:t>Attacks: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Hijack the Session (RDP Session Shadowing or Injection): Using tools like TSCon.exe, attacker can attach to an active session</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Session Token Duplication: With SYSTEM access, attacker can impersonate tokens using Windows API or tools.Duplicate an access token from LSASS and spawn a new shell (cmd, PowerShell) as the logged-in user</a:t>
            </a:r>
            <a:endParaRPr lang="en-US" altLang="en-US" sz="2500">
              <a:latin typeface="Calibri" panose="020F0502020204030204" charset="0"/>
              <a:cs typeface="Calibri" panose="020F0502020204030204" charset="0"/>
            </a:endParaRPr>
          </a:p>
          <a:p>
            <a:endParaRPr lang="en-US" altLang="en-US" sz="2500">
              <a:latin typeface="Calibri" panose="020F0502020204030204" charset="0"/>
              <a:cs typeface="Calibri" panose="020F0502020204030204" charset="0"/>
            </a:endParaRPr>
          </a:p>
          <a:p>
            <a:endParaRPr lang="en-US" altLang="en-US" sz="2500">
              <a:latin typeface="Calibri" panose="020F0502020204030204" charset="0"/>
              <a:cs typeface="Calibri" panose="020F0502020204030204" charset="0"/>
            </a:endParaRPr>
          </a:p>
          <a:p>
            <a:endParaRPr lang="en-US" altLang="en-US" sz="2500">
              <a:latin typeface="Calibri" panose="020F0502020204030204" charset="0"/>
              <a:cs typeface="Calibri" panose="020F0502020204030204" charset="0"/>
            </a:endParaRPr>
          </a:p>
          <a:p>
            <a:endParaRPr lang="en-US" altLang="en-US" sz="25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Kerberos Attacks: Full Domain Compromise</a:t>
            </a:r>
            <a:endParaRPr lang="en-US" altLang="en-US"/>
          </a:p>
        </p:txBody>
      </p:sp>
      <p:sp>
        <p:nvSpPr>
          <p:cNvPr id="3" name="Content Placeholder 2"/>
          <p:cNvSpPr>
            <a:spLocks noGrp="1"/>
          </p:cNvSpPr>
          <p:nvPr>
            <p:ph idx="1"/>
          </p:nvPr>
        </p:nvSpPr>
        <p:spPr/>
        <p:txBody>
          <a:bodyPr/>
          <a:p>
            <a:pPr marL="0" indent="0">
              <a:buNone/>
            </a:pPr>
            <a:r>
              <a:rPr lang="en-US" altLang="en-US" sz="2000">
                <a:latin typeface="Calibri" panose="020F0502020204030204" charset="0"/>
                <a:cs typeface="Calibri" panose="020F0502020204030204" charset="0"/>
              </a:rPr>
              <a:t>While the attack execution depends upon multiple other factors and existing security posture it could still be a threat:</a:t>
            </a:r>
            <a:endParaRPr lang="en-US" altLang="en-US" sz="2000">
              <a:latin typeface="Calibri" panose="020F0502020204030204" charset="0"/>
              <a:cs typeface="Calibri" panose="020F0502020204030204" charset="0"/>
            </a:endParaRPr>
          </a:p>
          <a:p>
            <a:endParaRPr lang="en-US" altLang="en-US" sz="2000">
              <a:latin typeface="Calibri" panose="020F0502020204030204" charset="0"/>
              <a:cs typeface="Calibri" panose="020F0502020204030204" charset="0"/>
            </a:endParaRPr>
          </a:p>
          <a:p>
            <a:r>
              <a:rPr lang="en-US" altLang="en-US" sz="2000">
                <a:latin typeface="Calibri" panose="020F0502020204030204" charset="0"/>
                <a:cs typeface="Calibri" panose="020F0502020204030204" charset="0"/>
              </a:rPr>
              <a:t>Silver Ticket Attack:</a:t>
            </a:r>
            <a:endParaRPr lang="en-US" altLang="en-US" sz="2000">
              <a:latin typeface="Calibri" panose="020F0502020204030204" charset="0"/>
              <a:cs typeface="Calibri" panose="020F0502020204030204" charset="0"/>
            </a:endParaRPr>
          </a:p>
          <a:p>
            <a:pPr lvl="1"/>
            <a:r>
              <a:rPr lang="en-US" altLang="en-US" sz="2000">
                <a:latin typeface="Calibri" panose="020F0502020204030204" charset="0"/>
                <a:cs typeface="Calibri" panose="020F0502020204030204" charset="0"/>
              </a:rPr>
              <a:t>Forge access to a specific service (e.g., SQL, file server)</a:t>
            </a:r>
            <a:endParaRPr lang="en-US" altLang="en-US" sz="2000">
              <a:latin typeface="Calibri" panose="020F0502020204030204" charset="0"/>
              <a:cs typeface="Calibri" panose="020F0502020204030204" charset="0"/>
            </a:endParaRPr>
          </a:p>
          <a:p>
            <a:pPr lvl="1"/>
            <a:r>
              <a:rPr lang="en-US" altLang="en-US" sz="2000">
                <a:latin typeface="Calibri" panose="020F0502020204030204" charset="0"/>
                <a:cs typeface="Calibri" panose="020F0502020204030204" charset="0"/>
              </a:rPr>
              <a:t>Needs only a service account password hash</a:t>
            </a:r>
            <a:endParaRPr lang="en-US" altLang="en-US" sz="2000">
              <a:latin typeface="Calibri" panose="020F0502020204030204" charset="0"/>
              <a:cs typeface="Calibri" panose="020F0502020204030204" charset="0"/>
            </a:endParaRPr>
          </a:p>
          <a:p>
            <a:r>
              <a:rPr lang="en-US" altLang="en-US" sz="2000">
                <a:latin typeface="Calibri" panose="020F0502020204030204" charset="0"/>
                <a:cs typeface="Calibri" panose="020F0502020204030204" charset="0"/>
              </a:rPr>
              <a:t>Golden Ticket Attack:</a:t>
            </a:r>
            <a:endParaRPr lang="en-US" altLang="en-US" sz="2000">
              <a:latin typeface="Calibri" panose="020F0502020204030204" charset="0"/>
              <a:cs typeface="Calibri" panose="020F0502020204030204" charset="0"/>
            </a:endParaRPr>
          </a:p>
          <a:p>
            <a:pPr lvl="1"/>
            <a:r>
              <a:rPr lang="en-US" altLang="en-US" sz="2000">
                <a:latin typeface="Calibri" panose="020F0502020204030204" charset="0"/>
                <a:cs typeface="Calibri" panose="020F0502020204030204" charset="0"/>
              </a:rPr>
              <a:t>Forge full domain admin access</a:t>
            </a:r>
            <a:endParaRPr lang="en-US" altLang="en-US" sz="2000">
              <a:latin typeface="Calibri" panose="020F0502020204030204" charset="0"/>
              <a:cs typeface="Calibri" panose="020F0502020204030204" charset="0"/>
            </a:endParaRPr>
          </a:p>
          <a:p>
            <a:pPr lvl="1"/>
            <a:r>
              <a:rPr lang="en-US" altLang="en-US" sz="2000">
                <a:latin typeface="Calibri" panose="020F0502020204030204" charset="0"/>
                <a:cs typeface="Calibri" panose="020F0502020204030204" charset="0"/>
              </a:rPr>
              <a:t>Requires one-time access to Domain Controller secrets (KRBTGT)</a:t>
            </a:r>
            <a:endParaRPr lang="en-US" altLang="en-US" sz="2000">
              <a:latin typeface="Calibri" panose="020F0502020204030204" charset="0"/>
              <a:cs typeface="Calibri" panose="020F0502020204030204" charset="0"/>
            </a:endParaRPr>
          </a:p>
          <a:p>
            <a:r>
              <a:rPr lang="en-US" altLang="en-US" sz="2000">
                <a:latin typeface="Calibri" panose="020F0502020204030204" charset="0"/>
                <a:cs typeface="Calibri" panose="020F0502020204030204" charset="0"/>
              </a:rPr>
              <a:t>These attacks allow long-term, stealthy access to the entire network</a:t>
            </a:r>
            <a:endParaRPr lang="en-US" altLang="en-US" sz="2000">
              <a:latin typeface="Calibri" panose="020F0502020204030204" charset="0"/>
              <a:cs typeface="Calibri" panose="020F0502020204030204" charset="0"/>
            </a:endParaRPr>
          </a:p>
          <a:p>
            <a:endParaRPr lang="en-US" altLang="en-US" sz="2000">
              <a:latin typeface="Calibri" panose="020F0502020204030204" charset="0"/>
              <a:cs typeface="Calibri" panose="020F0502020204030204" charset="0"/>
            </a:endParaRPr>
          </a:p>
          <a:p>
            <a:pPr marL="0" indent="0">
              <a:buNone/>
            </a:pPr>
            <a:r>
              <a:rPr lang="en-US" altLang="en-US" sz="2000">
                <a:latin typeface="Calibri" panose="020F0502020204030204" charset="0"/>
                <a:cs typeface="Calibri" panose="020F0502020204030204" charset="0"/>
              </a:rPr>
              <a:t>The possibility for these attacks are high as every user is local administrator in the office network which is the basic requirement to execute this attack. Despite having detection monitoring solution in place it is always recommended to go with proactive approach than reactive approach. </a:t>
            </a:r>
            <a:endParaRPr lang="en-US" altLang="en-US" sz="2000">
              <a:latin typeface="Calibri" panose="020F0502020204030204" charset="0"/>
              <a:cs typeface="Calibri" panose="020F0502020204030204" charset="0"/>
            </a:endParaRPr>
          </a:p>
          <a:p>
            <a:endParaRPr lang="en-US" altLang="en-US" sz="20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Real-Life Incidents</a:t>
            </a:r>
            <a:endParaRPr lang="en-US" altLang="en-US"/>
          </a:p>
        </p:txBody>
      </p:sp>
      <p:sp>
        <p:nvSpPr>
          <p:cNvPr id="3" name="Content Placeholder 2"/>
          <p:cNvSpPr>
            <a:spLocks noGrp="1"/>
          </p:cNvSpPr>
          <p:nvPr>
            <p:ph idx="1"/>
          </p:nvPr>
        </p:nvSpPr>
        <p:spPr/>
        <p:txBody>
          <a:bodyPr/>
          <a:p>
            <a:r>
              <a:rPr lang="en-US" altLang="en-US" sz="2500">
                <a:latin typeface="Calibri" panose="020F0502020204030204" charset="0"/>
                <a:cs typeface="Calibri" panose="020F0502020204030204" charset="0"/>
              </a:rPr>
              <a:t>CMA CGM (2020) – RDP exploit led to ransomware.</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City of Atlanta (2018) – RDP attack disrupted government systems.</a:t>
            </a:r>
            <a:endParaRPr lang="en-US" altLang="en-US" sz="2500">
              <a:latin typeface="Calibri" panose="020F0502020204030204" charset="0"/>
              <a:cs typeface="Calibri" panose="020F0502020204030204" charset="0"/>
            </a:endParaRPr>
          </a:p>
          <a:p>
            <a:r>
              <a:rPr lang="en-US" altLang="en-US" sz="2500">
                <a:latin typeface="Calibri" panose="020F0502020204030204" charset="0"/>
                <a:cs typeface="Calibri" panose="020F0502020204030204" charset="0"/>
              </a:rPr>
              <a:t>Hospitals &amp; Schools – common targets via exposed RDP.</a:t>
            </a:r>
            <a:endParaRPr lang="en-US" altLang="en-US" sz="25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5097</Words>
  <Application>WPS Slides</Application>
  <PresentationFormat>Widescreen</PresentationFormat>
  <Paragraphs>148</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Communications and Dialogues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RDP Risks Evalution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RDP Risks Evalution</dc:title>
  <dc:creator/>
  <cp:lastModifiedBy>lohith sai</cp:lastModifiedBy>
  <cp:revision>7</cp:revision>
  <dcterms:created xsi:type="dcterms:W3CDTF">2025-05-07T14:18:47Z</dcterms:created>
  <dcterms:modified xsi:type="dcterms:W3CDTF">2025-05-07T17:46:58Z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B615D5665A6C4E40A8F4E2D7824F3F73_11</vt:lpwstr>
  </property>
  <property fmtid="{D5CDD505-2E9C-101B-9397-08002B2CF9AE}" pid="3" name="KSOProductBuildVer">
    <vt:lpwstr>1033-12.2.0.20795</vt:lpwstr>
  </property>
</Properties>
</file>